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13"/>
  </p:notesMasterIdLst>
  <p:sldIdLst>
    <p:sldId id="256" r:id="rId2"/>
    <p:sldId id="350" r:id="rId3"/>
    <p:sldId id="257" r:id="rId4"/>
    <p:sldId id="258" r:id="rId5"/>
    <p:sldId id="348" r:id="rId6"/>
    <p:sldId id="349" r:id="rId7"/>
    <p:sldId id="259" r:id="rId8"/>
    <p:sldId id="260" r:id="rId9"/>
    <p:sldId id="261" r:id="rId10"/>
    <p:sldId id="351"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797"/>
    <a:srgbClr val="FFFFCC"/>
    <a:srgbClr val="81E0F3"/>
    <a:srgbClr val="B9FCAE"/>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E89D4A-B866-45F3-A0DE-F1EFF3A2F98A}">
  <a:tblStyle styleId="{56E89D4A-B866-45F3-A0DE-F1EFF3A2F9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29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8e19db59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8e19db59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8e19db59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8e19db59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73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a:buAutoNum type="alphaLcPeriod"/>
              <a:defRPr sz="1200"/>
            </a:lvl2pPr>
            <a:lvl3pPr lvl="2" rtl="0">
              <a:lnSpc>
                <a:spcPct val="100000"/>
              </a:lnSpc>
              <a:spcBef>
                <a:spcPts val="0"/>
              </a:spcBef>
              <a:spcAft>
                <a:spcPts val="0"/>
              </a:spcAft>
              <a:buClr>
                <a:srgbClr val="434343"/>
              </a:buClr>
              <a:buSzPts val="1200"/>
              <a:buFont typeface="Roboto Condensed"/>
              <a:buAutoNum type="romanLcPeriod"/>
              <a:defRPr sz="1200"/>
            </a:lvl3pPr>
            <a:lvl4pPr lvl="3" rtl="0">
              <a:lnSpc>
                <a:spcPct val="100000"/>
              </a:lnSpc>
              <a:spcBef>
                <a:spcPts val="0"/>
              </a:spcBef>
              <a:spcAft>
                <a:spcPts val="0"/>
              </a:spcAft>
              <a:buClr>
                <a:srgbClr val="434343"/>
              </a:buClr>
              <a:buSzPts val="1200"/>
              <a:buFont typeface="Roboto Condensed"/>
              <a:buAutoNum type="arabicPeriod"/>
              <a:defRPr sz="1200"/>
            </a:lvl4pPr>
            <a:lvl5pPr lvl="4" rtl="0">
              <a:lnSpc>
                <a:spcPct val="100000"/>
              </a:lnSpc>
              <a:spcBef>
                <a:spcPts val="0"/>
              </a:spcBef>
              <a:spcAft>
                <a:spcPts val="0"/>
              </a:spcAft>
              <a:buClr>
                <a:srgbClr val="434343"/>
              </a:buClr>
              <a:buSzPts val="1200"/>
              <a:buFont typeface="Roboto Condensed"/>
              <a:buAutoNum type="alphaLcPeriod"/>
              <a:defRPr sz="1200"/>
            </a:lvl5pPr>
            <a:lvl6pPr lvl="5" rtl="0">
              <a:lnSpc>
                <a:spcPct val="100000"/>
              </a:lnSpc>
              <a:spcBef>
                <a:spcPts val="0"/>
              </a:spcBef>
              <a:spcAft>
                <a:spcPts val="0"/>
              </a:spcAft>
              <a:buClr>
                <a:srgbClr val="434343"/>
              </a:buClr>
              <a:buSzPts val="1200"/>
              <a:buFont typeface="Roboto Condensed"/>
              <a:buAutoNum type="romanLcPeriod"/>
              <a:defRPr sz="1200"/>
            </a:lvl6pPr>
            <a:lvl7pPr lvl="6" rtl="0">
              <a:lnSpc>
                <a:spcPct val="100000"/>
              </a:lnSpc>
              <a:spcBef>
                <a:spcPts val="0"/>
              </a:spcBef>
              <a:spcAft>
                <a:spcPts val="0"/>
              </a:spcAft>
              <a:buClr>
                <a:srgbClr val="434343"/>
              </a:buClr>
              <a:buSzPts val="1200"/>
              <a:buFont typeface="Roboto Condensed"/>
              <a:buAutoNum type="arabicPeriod"/>
              <a:defRPr sz="1200"/>
            </a:lvl7pPr>
            <a:lvl8pPr lvl="7" rtl="0">
              <a:lnSpc>
                <a:spcPct val="100000"/>
              </a:lnSpc>
              <a:spcBef>
                <a:spcPts val="0"/>
              </a:spcBef>
              <a:spcAft>
                <a:spcPts val="0"/>
              </a:spcAft>
              <a:buClr>
                <a:srgbClr val="434343"/>
              </a:buClr>
              <a:buSzPts val="1200"/>
              <a:buFont typeface="Roboto Condensed"/>
              <a:buAutoNum type="alphaLcPeriod"/>
              <a:defRPr sz="1200"/>
            </a:lvl8pPr>
            <a:lvl9pPr lvl="8" rtl="0">
              <a:lnSpc>
                <a:spcPct val="100000"/>
              </a:lnSpc>
              <a:spcBef>
                <a:spcPts val="0"/>
              </a:spcBef>
              <a:spcAft>
                <a:spcPts val="0"/>
              </a:spcAft>
              <a:buClr>
                <a:srgbClr val="434343"/>
              </a:buClr>
              <a:buSzPts val="1200"/>
              <a:buFont typeface="Roboto Condensed"/>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16"/>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6"/>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9" name="Google Shape;89;p16"/>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90" name="Google Shape;90;p16"/>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6"/>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 name="Google Shape;92;p16"/>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6"/>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6"/>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5" name="Google Shape;95;p16"/>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6" name="Google Shape;96;p16"/>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8" name="Google Shape;98;p16"/>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8">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title" idx="2"/>
          </p:nvPr>
        </p:nvSpPr>
        <p:spPr>
          <a:xfrm>
            <a:off x="738282"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7"/>
          <p:cNvSpPr txBox="1">
            <a:spLocks noGrp="1"/>
          </p:cNvSpPr>
          <p:nvPr>
            <p:ph type="title" idx="3" hasCustomPrompt="1"/>
          </p:nvPr>
        </p:nvSpPr>
        <p:spPr>
          <a:xfrm>
            <a:off x="738282"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3" name="Google Shape;103;p17"/>
          <p:cNvSpPr txBox="1">
            <a:spLocks noGrp="1"/>
          </p:cNvSpPr>
          <p:nvPr>
            <p:ph type="subTitle" idx="1"/>
          </p:nvPr>
        </p:nvSpPr>
        <p:spPr>
          <a:xfrm>
            <a:off x="738282" y="3305175"/>
            <a:ext cx="12408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4" name="Google Shape;104;p17"/>
          <p:cNvSpPr txBox="1">
            <a:spLocks noGrp="1"/>
          </p:cNvSpPr>
          <p:nvPr>
            <p:ph type="title" idx="4"/>
          </p:nvPr>
        </p:nvSpPr>
        <p:spPr>
          <a:xfrm>
            <a:off x="4798032"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17"/>
          <p:cNvSpPr txBox="1">
            <a:spLocks noGrp="1"/>
          </p:cNvSpPr>
          <p:nvPr>
            <p:ph type="title" idx="5" hasCustomPrompt="1"/>
          </p:nvPr>
        </p:nvSpPr>
        <p:spPr>
          <a:xfrm>
            <a:off x="4798032"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6" name="Google Shape;106;p17"/>
          <p:cNvSpPr txBox="1">
            <a:spLocks noGrp="1"/>
          </p:cNvSpPr>
          <p:nvPr>
            <p:ph type="subTitle" idx="6"/>
          </p:nvPr>
        </p:nvSpPr>
        <p:spPr>
          <a:xfrm>
            <a:off x="4798032" y="3305175"/>
            <a:ext cx="12408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7"/>
          <p:cNvSpPr txBox="1">
            <a:spLocks noGrp="1"/>
          </p:cNvSpPr>
          <p:nvPr>
            <p:ph type="title" idx="7"/>
          </p:nvPr>
        </p:nvSpPr>
        <p:spPr>
          <a:xfrm>
            <a:off x="2768157" y="2603650"/>
            <a:ext cx="14535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7"/>
          <p:cNvSpPr txBox="1">
            <a:spLocks noGrp="1"/>
          </p:cNvSpPr>
          <p:nvPr>
            <p:ph type="title" idx="8" hasCustomPrompt="1"/>
          </p:nvPr>
        </p:nvSpPr>
        <p:spPr>
          <a:xfrm>
            <a:off x="2768157"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9" name="Google Shape;109;p17"/>
          <p:cNvSpPr txBox="1">
            <a:spLocks noGrp="1"/>
          </p:cNvSpPr>
          <p:nvPr>
            <p:ph type="subTitle" idx="9"/>
          </p:nvPr>
        </p:nvSpPr>
        <p:spPr>
          <a:xfrm>
            <a:off x="2768157" y="3305175"/>
            <a:ext cx="12147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0" name="Google Shape;110;p17"/>
          <p:cNvSpPr txBox="1">
            <a:spLocks noGrp="1"/>
          </p:cNvSpPr>
          <p:nvPr>
            <p:ph type="title" idx="13"/>
          </p:nvPr>
        </p:nvSpPr>
        <p:spPr>
          <a:xfrm>
            <a:off x="6827907" y="2603650"/>
            <a:ext cx="15726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 name="Google Shape;111;p17"/>
          <p:cNvSpPr txBox="1">
            <a:spLocks noGrp="1"/>
          </p:cNvSpPr>
          <p:nvPr>
            <p:ph type="title" idx="14" hasCustomPrompt="1"/>
          </p:nvPr>
        </p:nvSpPr>
        <p:spPr>
          <a:xfrm>
            <a:off x="6827907" y="2103438"/>
            <a:ext cx="904800" cy="584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2" name="Google Shape;112;p17"/>
          <p:cNvSpPr txBox="1">
            <a:spLocks noGrp="1"/>
          </p:cNvSpPr>
          <p:nvPr>
            <p:ph type="subTitle" idx="15"/>
          </p:nvPr>
        </p:nvSpPr>
        <p:spPr>
          <a:xfrm>
            <a:off x="6827907" y="3305175"/>
            <a:ext cx="1267500" cy="9096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3" name="Google Shape;113;p17"/>
          <p:cNvGrpSpPr/>
          <p:nvPr/>
        </p:nvGrpSpPr>
        <p:grpSpPr>
          <a:xfrm>
            <a:off x="-25" y="0"/>
            <a:ext cx="9144020" cy="342900"/>
            <a:chOff x="-25" y="0"/>
            <a:chExt cx="9144020" cy="342900"/>
          </a:xfrm>
        </p:grpSpPr>
        <p:sp>
          <p:nvSpPr>
            <p:cNvPr id="114" name="Google Shape;114;p1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7"/>
            <p:cNvGrpSpPr/>
            <p:nvPr/>
          </p:nvGrpSpPr>
          <p:grpSpPr>
            <a:xfrm>
              <a:off x="215975" y="111150"/>
              <a:ext cx="642950" cy="120600"/>
              <a:chOff x="215975" y="152625"/>
              <a:chExt cx="642950" cy="120600"/>
            </a:xfrm>
          </p:grpSpPr>
          <p:sp>
            <p:nvSpPr>
              <p:cNvPr id="116" name="Google Shape;116;p17"/>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2452050" y="1550913"/>
            <a:ext cx="4239900" cy="84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81" name="Google Shape;481;p43"/>
          <p:cNvSpPr txBox="1">
            <a:spLocks noGrp="1"/>
          </p:cNvSpPr>
          <p:nvPr>
            <p:ph type="subTitle" idx="1"/>
          </p:nvPr>
        </p:nvSpPr>
        <p:spPr>
          <a:xfrm>
            <a:off x="2860800" y="2520675"/>
            <a:ext cx="3422400" cy="149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2" r:id="rId6"/>
    <p:sldLayoutId id="2147483663" r:id="rId7"/>
    <p:sldLayoutId id="2147483689" r:id="rId8"/>
    <p:sldLayoutId id="2147483697" r:id="rId9"/>
    <p:sldLayoutId id="214748369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flickr.com/photos/30478819@N08/492404387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pixabay.com/en/app-software-contour-settings-1013616/" TargetMode="External"/><Relationship Id="rId3" Type="http://schemas.openxmlformats.org/officeDocument/2006/relationships/image" Target="../media/image6.jp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pxhere.com/en/photo/573061" TargetMode="External"/><Relationship Id="rId5" Type="http://schemas.openxmlformats.org/officeDocument/2006/relationships/image" Target="../media/image7.jpg"/><Relationship Id="rId10" Type="http://schemas.openxmlformats.org/officeDocument/2006/relationships/hyperlink" Target="https://www.piqsels.com/en/public-domain-photo-jgfgp" TargetMode="External"/><Relationship Id="rId4" Type="http://schemas.openxmlformats.org/officeDocument/2006/relationships/hyperlink" Target="https://de.wikipedia.org/wiki/Hardware" TargetMode="External"/><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714300" y="1148080"/>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REMEDIUM-</a:t>
            </a:r>
            <a:br>
              <a:rPr lang="en" dirty="0"/>
            </a:br>
            <a:r>
              <a:rPr lang="en" dirty="0"/>
              <a:t>A HEALTHCARE APPLICATION</a:t>
            </a:r>
            <a:endParaRPr dirty="0"/>
          </a:p>
        </p:txBody>
      </p:sp>
      <p:sp>
        <p:nvSpPr>
          <p:cNvPr id="662" name="Google Shape;662;p58"/>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HOSPITAL FINDER AND REMEDIES ADVISOR</a:t>
            </a:r>
            <a:endParaRPr dirty="0"/>
          </a:p>
        </p:txBody>
      </p:sp>
      <p:pic>
        <p:nvPicPr>
          <p:cNvPr id="2" name="image1.png">
            <a:extLst>
              <a:ext uri="{FF2B5EF4-FFF2-40B4-BE49-F238E27FC236}">
                <a16:creationId xmlns:a16="http://schemas.microsoft.com/office/drawing/2014/main" id="{C5BEC08D-6D7A-EFA7-FC2C-A2AD3D16812E}"/>
              </a:ext>
            </a:extLst>
          </p:cNvPr>
          <p:cNvPicPr/>
          <p:nvPr/>
        </p:nvPicPr>
        <p:blipFill>
          <a:blip r:embed="rId3"/>
          <a:srcRect t="12587" b="18110"/>
          <a:stretch>
            <a:fillRect/>
          </a:stretch>
        </p:blipFill>
        <p:spPr>
          <a:xfrm>
            <a:off x="7181850" y="0"/>
            <a:ext cx="1962150" cy="1148080"/>
          </a:xfrm>
          <a:prstGeom prst="rect">
            <a:avLst/>
          </a:prstGeom>
          <a:ln/>
        </p:spPr>
      </p:pic>
      <p:pic>
        <p:nvPicPr>
          <p:cNvPr id="4" name="Picture 3">
            <a:extLst>
              <a:ext uri="{FF2B5EF4-FFF2-40B4-BE49-F238E27FC236}">
                <a16:creationId xmlns:a16="http://schemas.microsoft.com/office/drawing/2014/main" id="{5C3CD0FB-C1E2-C31E-D410-E6224CCAB740}"/>
              </a:ext>
            </a:extLst>
          </p:cNvPr>
          <p:cNvPicPr>
            <a:picLocks noChangeAspect="1"/>
          </p:cNvPicPr>
          <p:nvPr/>
        </p:nvPicPr>
        <p:blipFill>
          <a:blip r:embed="rId4"/>
          <a:stretch>
            <a:fillRect/>
          </a:stretch>
        </p:blipFill>
        <p:spPr>
          <a:xfrm>
            <a:off x="5302723" y="1552505"/>
            <a:ext cx="3841277" cy="2607788"/>
          </a:xfrm>
          <a:prstGeom prst="rect">
            <a:avLst/>
          </a:prstGeom>
        </p:spPr>
      </p:pic>
      <p:pic>
        <p:nvPicPr>
          <p:cNvPr id="3" name="Picture 2">
            <a:extLst>
              <a:ext uri="{FF2B5EF4-FFF2-40B4-BE49-F238E27FC236}">
                <a16:creationId xmlns:a16="http://schemas.microsoft.com/office/drawing/2014/main" id="{A1A697C9-55F3-CACC-914D-C5077A936C4F}"/>
              </a:ext>
            </a:extLst>
          </p:cNvPr>
          <p:cNvPicPr>
            <a:picLocks noChangeAspect="1"/>
          </p:cNvPicPr>
          <p:nvPr/>
        </p:nvPicPr>
        <p:blipFill>
          <a:blip r:embed="rId5"/>
          <a:stretch>
            <a:fillRect/>
          </a:stretch>
        </p:blipFill>
        <p:spPr>
          <a:xfrm>
            <a:off x="3980555" y="3562"/>
            <a:ext cx="1252231" cy="18954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algn="ctr"/>
            <a:r>
              <a:rPr lang="en-IN" b="1" u="sng" dirty="0">
                <a:latin typeface="Sitka Heading" pitchFamily="2" charset="0"/>
              </a:rPr>
              <a:t>FUTURE SCOPE/IMPROVEMENTS/ADD ONS</a:t>
            </a:r>
          </a:p>
        </p:txBody>
      </p:sp>
      <p:sp>
        <p:nvSpPr>
          <p:cNvPr id="2" name="Rectangle 1">
            <a:extLst>
              <a:ext uri="{FF2B5EF4-FFF2-40B4-BE49-F238E27FC236}">
                <a16:creationId xmlns:a16="http://schemas.microsoft.com/office/drawing/2014/main" id="{E32F25DD-33A0-7F79-1F34-63593B9E8C79}"/>
              </a:ext>
            </a:extLst>
          </p:cNvPr>
          <p:cNvSpPr/>
          <p:nvPr/>
        </p:nvSpPr>
        <p:spPr>
          <a:xfrm>
            <a:off x="74264" y="1319791"/>
            <a:ext cx="3699933" cy="384933"/>
          </a:xfrm>
          <a:prstGeom prst="rect">
            <a:avLst/>
          </a:prstGeom>
          <a:solidFill>
            <a:srgbClr val="F7A797"/>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Health Insurance Advisor</a:t>
            </a:r>
            <a:endParaRPr lang="en-US" sz="1400" b="0" i="0" u="none" strike="noStrike"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9D3CE439-7933-B49A-CAEB-310146621FFA}"/>
              </a:ext>
            </a:extLst>
          </p:cNvPr>
          <p:cNvSpPr/>
          <p:nvPr/>
        </p:nvSpPr>
        <p:spPr>
          <a:xfrm>
            <a:off x="57326" y="2803126"/>
            <a:ext cx="2220207" cy="384933"/>
          </a:xfrm>
          <a:prstGeom prst="rect">
            <a:avLst/>
          </a:prstGeom>
          <a:solidFill>
            <a:schemeClr val="accent5"/>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Treatment Cost</a:t>
            </a:r>
          </a:p>
        </p:txBody>
      </p:sp>
      <p:sp>
        <p:nvSpPr>
          <p:cNvPr id="4" name="Rectangle 3">
            <a:extLst>
              <a:ext uri="{FF2B5EF4-FFF2-40B4-BE49-F238E27FC236}">
                <a16:creationId xmlns:a16="http://schemas.microsoft.com/office/drawing/2014/main" id="{CF3CE3A7-AACC-6F95-E568-80B731AD9EC2}"/>
              </a:ext>
            </a:extLst>
          </p:cNvPr>
          <p:cNvSpPr/>
          <p:nvPr/>
        </p:nvSpPr>
        <p:spPr>
          <a:xfrm>
            <a:off x="6079067" y="2058852"/>
            <a:ext cx="3043763" cy="384933"/>
          </a:xfrm>
          <a:prstGeom prst="rect">
            <a:avLst/>
          </a:prstGeom>
          <a:solidFill>
            <a:srgbClr val="B9FCAE"/>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Doctor Availability</a:t>
            </a:r>
          </a:p>
        </p:txBody>
      </p:sp>
      <p:sp>
        <p:nvSpPr>
          <p:cNvPr id="5" name="Rectangle 4">
            <a:extLst>
              <a:ext uri="{FF2B5EF4-FFF2-40B4-BE49-F238E27FC236}">
                <a16:creationId xmlns:a16="http://schemas.microsoft.com/office/drawing/2014/main" id="{8714EB12-6CB9-F55D-82F0-A1AA24DD155D}"/>
              </a:ext>
            </a:extLst>
          </p:cNvPr>
          <p:cNvSpPr/>
          <p:nvPr/>
        </p:nvSpPr>
        <p:spPr>
          <a:xfrm>
            <a:off x="4680023" y="3418211"/>
            <a:ext cx="4463744" cy="384933"/>
          </a:xfrm>
          <a:prstGeom prst="rect">
            <a:avLst/>
          </a:prstGeom>
          <a:solidFill>
            <a:schemeClr val="accent2"/>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Time to reach nearest hospital</a:t>
            </a:r>
          </a:p>
        </p:txBody>
      </p:sp>
      <p:sp>
        <p:nvSpPr>
          <p:cNvPr id="6" name="Rectangle 5">
            <a:extLst>
              <a:ext uri="{FF2B5EF4-FFF2-40B4-BE49-F238E27FC236}">
                <a16:creationId xmlns:a16="http://schemas.microsoft.com/office/drawing/2014/main" id="{F280536F-DB66-9148-4DC6-B2040AB4F80B}"/>
              </a:ext>
            </a:extLst>
          </p:cNvPr>
          <p:cNvSpPr/>
          <p:nvPr/>
        </p:nvSpPr>
        <p:spPr>
          <a:xfrm>
            <a:off x="74264" y="4223524"/>
            <a:ext cx="4288730" cy="384933"/>
          </a:xfrm>
          <a:prstGeom prst="rect">
            <a:avLst/>
          </a:prstGeom>
          <a:solidFill>
            <a:schemeClr val="bg2">
              <a:lumMod val="20000"/>
              <a:lumOff val="80000"/>
            </a:schemeClr>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Remedies Suggestion</a:t>
            </a:r>
          </a:p>
        </p:txBody>
      </p:sp>
    </p:spTree>
    <p:extLst>
      <p:ext uri="{BB962C8B-B14F-4D97-AF65-F5344CB8AC3E}">
        <p14:creationId xmlns:p14="http://schemas.microsoft.com/office/powerpoint/2010/main" val="63383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pic>
        <p:nvPicPr>
          <p:cNvPr id="1107" name="Picture 1106">
            <a:extLst>
              <a:ext uri="{FF2B5EF4-FFF2-40B4-BE49-F238E27FC236}">
                <a16:creationId xmlns:a16="http://schemas.microsoft.com/office/drawing/2014/main" id="{26E82DBB-213C-6752-5D11-8089064341A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3999"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C09548-ECCE-7FE4-79EE-D40CF8EE473F}"/>
              </a:ext>
            </a:extLst>
          </p:cNvPr>
          <p:cNvSpPr>
            <a:spLocks noGrp="1"/>
          </p:cNvSpPr>
          <p:nvPr>
            <p:ph type="title" idx="2"/>
          </p:nvPr>
        </p:nvSpPr>
        <p:spPr>
          <a:xfrm>
            <a:off x="2854816" y="262466"/>
            <a:ext cx="3901584" cy="713638"/>
          </a:xfrm>
        </p:spPr>
        <p:txBody>
          <a:bodyPr/>
          <a:lstStyle/>
          <a:p>
            <a:r>
              <a:rPr lang="en-US" sz="3600" b="1" u="sng" dirty="0">
                <a:latin typeface="Sitka Heading" panose="02000505000000020004" pitchFamily="2" charset="0"/>
              </a:rPr>
              <a:t>TEAM MEMBERS</a:t>
            </a:r>
            <a:endParaRPr lang="en-IN" sz="3600" b="1" u="sng" dirty="0">
              <a:latin typeface="Sitka Heading" panose="02000505000000020004" pitchFamily="2" charset="0"/>
            </a:endParaRPr>
          </a:p>
        </p:txBody>
      </p:sp>
      <p:sp>
        <p:nvSpPr>
          <p:cNvPr id="5" name="TextBox 4">
            <a:extLst>
              <a:ext uri="{FF2B5EF4-FFF2-40B4-BE49-F238E27FC236}">
                <a16:creationId xmlns:a16="http://schemas.microsoft.com/office/drawing/2014/main" id="{C24C4835-7FAB-E1B0-FF28-014BC92F8915}"/>
              </a:ext>
            </a:extLst>
          </p:cNvPr>
          <p:cNvSpPr txBox="1"/>
          <p:nvPr/>
        </p:nvSpPr>
        <p:spPr>
          <a:xfrm>
            <a:off x="740135" y="712688"/>
            <a:ext cx="7980532" cy="409214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sz="1800" dirty="0"/>
              <a:t>Utkarsh Rai		CS-AIML III B		2101641530159</a:t>
            </a:r>
          </a:p>
          <a:p>
            <a:pPr marL="285750" indent="-285750">
              <a:lnSpc>
                <a:spcPct val="300000"/>
              </a:lnSpc>
              <a:buFont typeface="Arial" panose="020B0604020202020204" pitchFamily="34" charset="0"/>
              <a:buChar char="•"/>
            </a:pPr>
            <a:r>
              <a:rPr lang="en-US" sz="1800" dirty="0"/>
              <a:t>Utkarsh Mishra		CS-AIML III B		2101641530158</a:t>
            </a:r>
          </a:p>
          <a:p>
            <a:pPr marL="285750" indent="-285750">
              <a:lnSpc>
                <a:spcPct val="300000"/>
              </a:lnSpc>
              <a:buFont typeface="Arial" panose="020B0604020202020204" pitchFamily="34" charset="0"/>
              <a:buChar char="•"/>
            </a:pPr>
            <a:r>
              <a:rPr lang="en-US" sz="1800" dirty="0" err="1"/>
              <a:t>Vaibhavi</a:t>
            </a:r>
            <a:r>
              <a:rPr lang="en-US" sz="1800" dirty="0"/>
              <a:t> Mishra	CS-AIML III B		2101641530164</a:t>
            </a:r>
          </a:p>
          <a:p>
            <a:pPr marL="285750" indent="-285750">
              <a:lnSpc>
                <a:spcPct val="300000"/>
              </a:lnSpc>
              <a:buFont typeface="Arial" panose="020B0604020202020204" pitchFamily="34" charset="0"/>
              <a:buChar char="•"/>
            </a:pPr>
            <a:r>
              <a:rPr lang="en-US" sz="1800" dirty="0" err="1"/>
              <a:t>Maham</a:t>
            </a:r>
            <a:r>
              <a:rPr lang="en-US" sz="1800" dirty="0"/>
              <a:t> </a:t>
            </a:r>
            <a:r>
              <a:rPr lang="en-US" sz="1800" dirty="0" err="1"/>
              <a:t>Barika</a:t>
            </a:r>
            <a:r>
              <a:rPr lang="en-US" sz="1800" dirty="0"/>
              <a:t>		CS-AIML III A		2101641530085</a:t>
            </a:r>
          </a:p>
          <a:p>
            <a:pPr marL="285750" indent="-285750">
              <a:lnSpc>
                <a:spcPct val="300000"/>
              </a:lnSpc>
              <a:buFont typeface="Arial" panose="020B0604020202020204" pitchFamily="34" charset="0"/>
              <a:buChar char="•"/>
            </a:pPr>
            <a:r>
              <a:rPr lang="en-US" sz="1800" dirty="0" err="1"/>
              <a:t>Vaibhavi</a:t>
            </a:r>
            <a:r>
              <a:rPr lang="en-US" sz="1800" dirty="0"/>
              <a:t> Dubey	CS-AIML III B		2101641530163</a:t>
            </a:r>
          </a:p>
        </p:txBody>
      </p:sp>
    </p:spTree>
    <p:extLst>
      <p:ext uri="{BB962C8B-B14F-4D97-AF65-F5344CB8AC3E}">
        <p14:creationId xmlns:p14="http://schemas.microsoft.com/office/powerpoint/2010/main" val="273937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algn="ctr"/>
            <a:r>
              <a:rPr lang="en-IN" b="1" u="sng" dirty="0">
                <a:latin typeface="Sitka Heading" pitchFamily="2" charset="0"/>
              </a:rPr>
              <a:t>PROJECT OBJECTIVES</a:t>
            </a:r>
          </a:p>
        </p:txBody>
      </p:sp>
      <p:sp>
        <p:nvSpPr>
          <p:cNvPr id="2" name="Rectangle 1">
            <a:extLst>
              <a:ext uri="{FF2B5EF4-FFF2-40B4-BE49-F238E27FC236}">
                <a16:creationId xmlns:a16="http://schemas.microsoft.com/office/drawing/2014/main" id="{E32F25DD-33A0-7F79-1F34-63593B9E8C79}"/>
              </a:ext>
            </a:extLst>
          </p:cNvPr>
          <p:cNvSpPr/>
          <p:nvPr/>
        </p:nvSpPr>
        <p:spPr>
          <a:xfrm>
            <a:off x="74264" y="1319791"/>
            <a:ext cx="3699933" cy="384933"/>
          </a:xfrm>
          <a:prstGeom prst="rect">
            <a:avLst/>
          </a:prstGeom>
          <a:solidFill>
            <a:srgbClr val="F7A797"/>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Hospital Locator Functionality</a:t>
            </a:r>
            <a:endParaRPr lang="en-US" sz="1400" b="0" i="0" u="none" strike="noStrike"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9D3CE439-7933-B49A-CAEB-310146621FFA}"/>
              </a:ext>
            </a:extLst>
          </p:cNvPr>
          <p:cNvSpPr/>
          <p:nvPr/>
        </p:nvSpPr>
        <p:spPr>
          <a:xfrm>
            <a:off x="74260" y="2125799"/>
            <a:ext cx="3699933" cy="384933"/>
          </a:xfrm>
          <a:prstGeom prst="rect">
            <a:avLst/>
          </a:prstGeom>
          <a:solidFill>
            <a:schemeClr val="accent5"/>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Home Remedies Database</a:t>
            </a:r>
          </a:p>
        </p:txBody>
      </p:sp>
      <p:sp>
        <p:nvSpPr>
          <p:cNvPr id="4" name="Rectangle 3">
            <a:extLst>
              <a:ext uri="{FF2B5EF4-FFF2-40B4-BE49-F238E27FC236}">
                <a16:creationId xmlns:a16="http://schemas.microsoft.com/office/drawing/2014/main" id="{CF3CE3A7-AACC-6F95-E568-80B731AD9EC2}"/>
              </a:ext>
            </a:extLst>
          </p:cNvPr>
          <p:cNvSpPr/>
          <p:nvPr/>
        </p:nvSpPr>
        <p:spPr>
          <a:xfrm>
            <a:off x="4659085" y="1711718"/>
            <a:ext cx="4463745" cy="384933"/>
          </a:xfrm>
          <a:prstGeom prst="rect">
            <a:avLst/>
          </a:prstGeom>
          <a:solidFill>
            <a:srgbClr val="B9FCAE"/>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Comprehensive Disease Information</a:t>
            </a:r>
          </a:p>
        </p:txBody>
      </p:sp>
      <p:sp>
        <p:nvSpPr>
          <p:cNvPr id="5" name="Rectangle 4">
            <a:extLst>
              <a:ext uri="{FF2B5EF4-FFF2-40B4-BE49-F238E27FC236}">
                <a16:creationId xmlns:a16="http://schemas.microsoft.com/office/drawing/2014/main" id="{8714EB12-6CB9-F55D-82F0-A1AA24DD155D}"/>
              </a:ext>
            </a:extLst>
          </p:cNvPr>
          <p:cNvSpPr/>
          <p:nvPr/>
        </p:nvSpPr>
        <p:spPr>
          <a:xfrm>
            <a:off x="4671554" y="2503817"/>
            <a:ext cx="4463744" cy="384933"/>
          </a:xfrm>
          <a:prstGeom prst="rect">
            <a:avLst/>
          </a:prstGeom>
          <a:solidFill>
            <a:schemeClr val="accent2"/>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First-Aid Precautions</a:t>
            </a:r>
          </a:p>
        </p:txBody>
      </p:sp>
      <p:sp>
        <p:nvSpPr>
          <p:cNvPr id="6" name="Rectangle 5">
            <a:extLst>
              <a:ext uri="{FF2B5EF4-FFF2-40B4-BE49-F238E27FC236}">
                <a16:creationId xmlns:a16="http://schemas.microsoft.com/office/drawing/2014/main" id="{F280536F-DB66-9148-4DC6-B2040AB4F80B}"/>
              </a:ext>
            </a:extLst>
          </p:cNvPr>
          <p:cNvSpPr/>
          <p:nvPr/>
        </p:nvSpPr>
        <p:spPr>
          <a:xfrm>
            <a:off x="74264" y="2902720"/>
            <a:ext cx="4288730" cy="384933"/>
          </a:xfrm>
          <a:prstGeom prst="rect">
            <a:avLst/>
          </a:prstGeom>
          <a:solidFill>
            <a:schemeClr val="bg2">
              <a:lumMod val="20000"/>
              <a:lumOff val="80000"/>
            </a:schemeClr>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User Education and Empowerment</a:t>
            </a:r>
          </a:p>
        </p:txBody>
      </p:sp>
      <p:sp>
        <p:nvSpPr>
          <p:cNvPr id="7" name="Rectangle 6">
            <a:extLst>
              <a:ext uri="{FF2B5EF4-FFF2-40B4-BE49-F238E27FC236}">
                <a16:creationId xmlns:a16="http://schemas.microsoft.com/office/drawing/2014/main" id="{79C5F2BA-A90F-4C9F-B7F5-8DB6E0897E9D}"/>
              </a:ext>
            </a:extLst>
          </p:cNvPr>
          <p:cNvSpPr/>
          <p:nvPr/>
        </p:nvSpPr>
        <p:spPr>
          <a:xfrm>
            <a:off x="74260" y="3708728"/>
            <a:ext cx="4288730" cy="384933"/>
          </a:xfrm>
          <a:prstGeom prst="rect">
            <a:avLst/>
          </a:prstGeom>
          <a:solidFill>
            <a:srgbClr val="FFC000"/>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Accessibility and User-Friendliness</a:t>
            </a:r>
          </a:p>
        </p:txBody>
      </p:sp>
      <p:sp>
        <p:nvSpPr>
          <p:cNvPr id="8" name="Rectangle 7">
            <a:extLst>
              <a:ext uri="{FF2B5EF4-FFF2-40B4-BE49-F238E27FC236}">
                <a16:creationId xmlns:a16="http://schemas.microsoft.com/office/drawing/2014/main" id="{05F94E12-C9EC-D3E7-2734-DA6457F65638}"/>
              </a:ext>
            </a:extLst>
          </p:cNvPr>
          <p:cNvSpPr/>
          <p:nvPr/>
        </p:nvSpPr>
        <p:spPr>
          <a:xfrm>
            <a:off x="5155474" y="3308617"/>
            <a:ext cx="3980416" cy="384933"/>
          </a:xfrm>
          <a:prstGeom prst="rect">
            <a:avLst/>
          </a:prstGeom>
          <a:solidFill>
            <a:srgbClr val="81E0F3"/>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Real-Time Updates</a:t>
            </a:r>
          </a:p>
        </p:txBody>
      </p:sp>
      <p:sp>
        <p:nvSpPr>
          <p:cNvPr id="9" name="Rectangle 8">
            <a:extLst>
              <a:ext uri="{FF2B5EF4-FFF2-40B4-BE49-F238E27FC236}">
                <a16:creationId xmlns:a16="http://schemas.microsoft.com/office/drawing/2014/main" id="{390BE3EC-4BD1-6327-BDF7-A294495802C3}"/>
              </a:ext>
            </a:extLst>
          </p:cNvPr>
          <p:cNvSpPr/>
          <p:nvPr/>
        </p:nvSpPr>
        <p:spPr>
          <a:xfrm>
            <a:off x="4684614" y="4100716"/>
            <a:ext cx="4463744" cy="384933"/>
          </a:xfrm>
          <a:prstGeom prst="rect">
            <a:avLst/>
          </a:prstGeom>
          <a:solidFill>
            <a:srgbClr val="FFFFCC"/>
          </a:solidFill>
          <a:ln>
            <a:noFill/>
          </a:ln>
          <a:effectLst>
            <a:outerShdw blurRad="50800" dist="38100" dir="5400000" algn="t" rotWithShape="0">
              <a:prstClr val="black">
                <a:alpha val="40000"/>
              </a:prstClr>
            </a:outerShdw>
            <a:softEdge rad="31750"/>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146050" indent="0" rtl="0" fontAlgn="base">
              <a:spcBef>
                <a:spcPts val="0"/>
              </a:spcBef>
              <a:spcAft>
                <a:spcPts val="0"/>
              </a:spcAft>
              <a:buNone/>
            </a:pPr>
            <a:r>
              <a:rPr lang="en-US" sz="2000" b="0" i="0" u="none" strike="noStrike" dirty="0">
                <a:solidFill>
                  <a:srgbClr val="000000"/>
                </a:solidFill>
                <a:effectLst/>
                <a:latin typeface="Arial" panose="020B0604020202020204" pitchFamily="34" charset="0"/>
              </a:rPr>
              <a:t>Feedback and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lgn="ctr"/>
            <a:r>
              <a:rPr lang="en-IN" b="1" u="sng" dirty="0">
                <a:latin typeface="Sitka Heading" pitchFamily="2" charset="0"/>
                <a:ea typeface="Times New Roman" panose="02020603050405020304" pitchFamily="18" charset="0"/>
              </a:rPr>
              <a:t>FEASIBILITY STUDY</a:t>
            </a:r>
            <a:endParaRPr lang="en-IN" u="sng" dirty="0"/>
          </a:p>
        </p:txBody>
      </p:sp>
      <p:sp>
        <p:nvSpPr>
          <p:cNvPr id="679" name="Google Shape;679;p60"/>
          <p:cNvSpPr txBox="1">
            <a:spLocks noGrp="1"/>
          </p:cNvSpPr>
          <p:nvPr>
            <p:ph type="title" idx="2"/>
          </p:nvPr>
        </p:nvSpPr>
        <p:spPr>
          <a:xfrm>
            <a:off x="336574" y="1085499"/>
            <a:ext cx="2667000" cy="467999"/>
          </a:xfrm>
          <a:prstGeom prst="rect">
            <a:avLst/>
          </a:prstGeom>
        </p:spPr>
        <p:txBody>
          <a:bodyPr spcFirstLastPara="1" wrap="square" lIns="91425" tIns="91425" rIns="91425" bIns="91425" anchor="t" anchorCtr="0">
            <a:noAutofit/>
          </a:bodyPr>
          <a:lstStyle/>
          <a:p>
            <a:pPr>
              <a:lnSpc>
                <a:spcPct val="148000"/>
              </a:lnSpc>
              <a:spcAft>
                <a:spcPts val="5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Technical Feasibility</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81" name="Google Shape;681;p60"/>
          <p:cNvSpPr txBox="1">
            <a:spLocks noGrp="1"/>
          </p:cNvSpPr>
          <p:nvPr>
            <p:ph type="subTitle" idx="1"/>
          </p:nvPr>
        </p:nvSpPr>
        <p:spPr>
          <a:xfrm>
            <a:off x="336574" y="1577676"/>
            <a:ext cx="8521654" cy="1216472"/>
          </a:xfrm>
          <a:prstGeom prst="rect">
            <a:avLst/>
          </a:prstGeom>
        </p:spPr>
        <p:txBody>
          <a:bodyPr spcFirstLastPara="1" wrap="square" lIns="91425" tIns="91425" rIns="91425" bIns="91425" anchor="t" anchorCtr="0">
            <a:noAutofit/>
          </a:bodyPr>
          <a:lstStyle/>
          <a:p>
            <a:pPr marL="228600">
              <a:lnSpc>
                <a:spcPct val="148000"/>
              </a:lnSpc>
              <a:spcAft>
                <a:spcPts val="500"/>
              </a:spcAft>
            </a:pPr>
            <a:r>
              <a:rPr lang="en-IN" sz="1400" dirty="0">
                <a:solidFill>
                  <a:schemeClr val="accent2">
                    <a:lumMod val="10000"/>
                  </a:schemeClr>
                </a:solidFill>
                <a:effectLst/>
                <a:latin typeface="Times New Roman" panose="02020603050405020304" pitchFamily="18" charset="0"/>
                <a:ea typeface="Times New Roman" panose="02020603050405020304" pitchFamily="18" charset="0"/>
              </a:rPr>
              <a:t>     Leveraging location-based services and an extensive database of hospitals, the app can efficiently connect users to healthcare facilities. Additionally, curating and presenting home remedies can be achieved through user-generated content and expert </a:t>
            </a:r>
            <a:r>
              <a:rPr lang="en-IN" sz="1400" dirty="0">
                <a:solidFill>
                  <a:schemeClr val="accent2">
                    <a:lumMod val="10000"/>
                  </a:schemeClr>
                </a:solidFill>
                <a:latin typeface="Times New Roman" panose="02020603050405020304" pitchFamily="18" charset="0"/>
                <a:ea typeface="Times New Roman" panose="02020603050405020304" pitchFamily="18" charset="0"/>
              </a:rPr>
              <a:t>input.</a:t>
            </a:r>
            <a:endParaRPr lang="en-IN" sz="1400" dirty="0">
              <a:solidFill>
                <a:schemeClr val="accent2">
                  <a:lumMod val="10000"/>
                </a:schemeClr>
              </a:solidFill>
              <a:effectLst/>
              <a:latin typeface="Arial" panose="020B0604020202020204" pitchFamily="34" charset="0"/>
              <a:ea typeface="Arial" panose="020B0604020202020204" pitchFamily="34" charset="0"/>
            </a:endParaRPr>
          </a:p>
        </p:txBody>
      </p:sp>
      <p:sp>
        <p:nvSpPr>
          <p:cNvPr id="682" name="Google Shape;682;p60"/>
          <p:cNvSpPr txBox="1">
            <a:spLocks noGrp="1"/>
          </p:cNvSpPr>
          <p:nvPr>
            <p:ph type="title" idx="4"/>
          </p:nvPr>
        </p:nvSpPr>
        <p:spPr>
          <a:xfrm>
            <a:off x="311173" y="2714336"/>
            <a:ext cx="2667000" cy="468000"/>
          </a:xfrm>
          <a:prstGeom prst="rect">
            <a:avLst/>
          </a:prstGeom>
        </p:spPr>
        <p:txBody>
          <a:bodyPr spcFirstLastPara="1" wrap="square" lIns="91425" tIns="91425" rIns="91425" bIns="91425" anchor="t" anchorCtr="0">
            <a:noAutofit/>
          </a:bodyPr>
          <a:lstStyle/>
          <a:p>
            <a:pPr>
              <a:lnSpc>
                <a:spcPct val="115000"/>
              </a:lnSpc>
              <a:spcAft>
                <a:spcPts val="500"/>
              </a:spcAft>
            </a:pPr>
            <a:r>
              <a:rPr lang="en-IN" sz="1800" b="1" dirty="0">
                <a:effectLst/>
                <a:latin typeface="Times New Roman" panose="02020603050405020304" pitchFamily="18" charset="0"/>
                <a:ea typeface="Times New Roman" panose="02020603050405020304" pitchFamily="18" charset="0"/>
              </a:rPr>
              <a:t>Operational Feasibility</a:t>
            </a:r>
            <a:endParaRPr lang="en-IN" sz="1800" dirty="0">
              <a:effectLst/>
              <a:latin typeface="Arial" panose="020B0604020202020204" pitchFamily="34" charset="0"/>
              <a:ea typeface="Arial" panose="020B0604020202020204" pitchFamily="34" charset="0"/>
            </a:endParaRPr>
          </a:p>
        </p:txBody>
      </p:sp>
      <p:sp>
        <p:nvSpPr>
          <p:cNvPr id="684" name="Google Shape;684;p60"/>
          <p:cNvSpPr txBox="1">
            <a:spLocks noGrp="1"/>
          </p:cNvSpPr>
          <p:nvPr>
            <p:ph type="subTitle" idx="6"/>
          </p:nvPr>
        </p:nvSpPr>
        <p:spPr>
          <a:xfrm>
            <a:off x="311173" y="3072965"/>
            <a:ext cx="8521654" cy="2092619"/>
          </a:xfrm>
          <a:prstGeom prst="rect">
            <a:avLst/>
          </a:prstGeom>
        </p:spPr>
        <p:txBody>
          <a:bodyPr spcFirstLastPara="1" wrap="square" lIns="91425" tIns="91425" rIns="91425" bIns="91425" anchor="t" anchorCtr="0">
            <a:noAutofit/>
          </a:bodyPr>
          <a:lstStyle/>
          <a:p>
            <a:pPr marL="228600" algn="just">
              <a:lnSpc>
                <a:spcPct val="150000"/>
              </a:lnSpc>
              <a:spcAft>
                <a:spcPts val="500"/>
              </a:spcAft>
            </a:pPr>
            <a:r>
              <a:rPr lang="en-IN" sz="1400" dirty="0">
                <a:solidFill>
                  <a:schemeClr val="accent2">
                    <a:lumMod val="10000"/>
                  </a:schemeClr>
                </a:solidFill>
                <a:effectLst/>
                <a:latin typeface="Times New Roman" panose="02020603050405020304" pitchFamily="18" charset="0"/>
                <a:ea typeface="Times New Roman" panose="02020603050405020304" pitchFamily="18" charset="0"/>
              </a:rPr>
              <a:t>     Compliance with healthcare regulations and data privacy laws is mandatory. Ensuring the accuracy of home remedy information and avoiding misleading claims is also vital. Overall, REMEDIUM presents a feasible and potentially profitable solution to bridge the gap between traditional and modern healthcare, offering users convenient access to both hospital care and time-tested home remedies while adhering to legal and ethical standards. Further market research and a pilot launch will be essential steps in realizing its full potential.</a:t>
            </a:r>
            <a:endParaRPr lang="en-IN" sz="1400" dirty="0">
              <a:solidFill>
                <a:schemeClr val="accent2">
                  <a:lumMod val="10000"/>
                </a:schemeClr>
              </a:solidFill>
              <a:effectLst/>
              <a:latin typeface="Arial" panose="020B0604020202020204" pitchFamily="34" charset="0"/>
              <a:ea typeface="Arial" panose="020B0604020202020204" pitchFamily="34" charset="0"/>
            </a:endParaRPr>
          </a:p>
          <a:p>
            <a:endParaRPr lang="en-US" sz="1400" dirty="0">
              <a:solidFill>
                <a:schemeClr val="accent2">
                  <a:lumMod val="10000"/>
                </a:schemeClr>
              </a:solidFill>
            </a:endParaRPr>
          </a:p>
        </p:txBody>
      </p:sp>
      <p:grpSp>
        <p:nvGrpSpPr>
          <p:cNvPr id="691" name="Google Shape;691;p60"/>
          <p:cNvGrpSpPr/>
          <p:nvPr/>
        </p:nvGrpSpPr>
        <p:grpSpPr>
          <a:xfrm>
            <a:off x="-25" y="0"/>
            <a:ext cx="9144020" cy="342900"/>
            <a:chOff x="-25" y="0"/>
            <a:chExt cx="9144020" cy="342900"/>
          </a:xfrm>
        </p:grpSpPr>
        <p:sp>
          <p:nvSpPr>
            <p:cNvPr id="692" name="Google Shape;692;p6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60"/>
            <p:cNvGrpSpPr/>
            <p:nvPr/>
          </p:nvGrpSpPr>
          <p:grpSpPr>
            <a:xfrm>
              <a:off x="215975" y="111150"/>
              <a:ext cx="642950" cy="120600"/>
              <a:chOff x="215975" y="152625"/>
              <a:chExt cx="642950" cy="120600"/>
            </a:xfrm>
          </p:grpSpPr>
          <p:sp>
            <p:nvSpPr>
              <p:cNvPr id="694" name="Google Shape;694;p6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lgn="ctr"/>
            <a:r>
              <a:rPr lang="en-IN" b="1" u="sng" dirty="0">
                <a:latin typeface="Sitka Heading" pitchFamily="2" charset="0"/>
                <a:ea typeface="Times New Roman" panose="02020603050405020304" pitchFamily="18" charset="0"/>
              </a:rPr>
              <a:t>FEASIBILITY STUDY</a:t>
            </a:r>
            <a:endParaRPr lang="en-IN" u="sng" dirty="0"/>
          </a:p>
        </p:txBody>
      </p:sp>
      <p:sp>
        <p:nvSpPr>
          <p:cNvPr id="679" name="Google Shape;679;p60"/>
          <p:cNvSpPr txBox="1">
            <a:spLocks noGrp="1"/>
          </p:cNvSpPr>
          <p:nvPr>
            <p:ph type="title" idx="2"/>
          </p:nvPr>
        </p:nvSpPr>
        <p:spPr>
          <a:xfrm>
            <a:off x="336574" y="1231887"/>
            <a:ext cx="2667000" cy="467999"/>
          </a:xfrm>
          <a:prstGeom prst="rect">
            <a:avLst/>
          </a:prstGeom>
        </p:spPr>
        <p:txBody>
          <a:bodyPr spcFirstLastPara="1" wrap="square" lIns="91425" tIns="91425" rIns="91425" bIns="91425" anchor="t" anchorCtr="0">
            <a:noAutofit/>
          </a:bodyPr>
          <a:lstStyle/>
          <a:p>
            <a:r>
              <a:rPr lang="en-IN" sz="1800" b="1" dirty="0">
                <a:effectLst/>
                <a:latin typeface="Times New Roman" panose="02020603050405020304" pitchFamily="18" charset="0"/>
                <a:ea typeface="Times New Roman" panose="02020603050405020304" pitchFamily="18" charset="0"/>
              </a:rPr>
              <a:t> Economic Feasibility</a:t>
            </a:r>
            <a:br>
              <a:rPr lang="en-IN" sz="1800" dirty="0">
                <a:effectLst/>
                <a:latin typeface="Arial" panose="020B0604020202020204" pitchFamily="34" charset="0"/>
                <a:ea typeface="Arial" panose="020B0604020202020204" pitchFamily="34" charset="0"/>
              </a:rPr>
            </a:br>
            <a:endParaRPr lang="en-IN" sz="1800" dirty="0">
              <a:effectLst/>
              <a:latin typeface="Arial" panose="020B0604020202020204" pitchFamily="34" charset="0"/>
              <a:ea typeface="Arial" panose="020B0604020202020204" pitchFamily="34" charset="0"/>
            </a:endParaRPr>
          </a:p>
        </p:txBody>
      </p:sp>
      <p:sp>
        <p:nvSpPr>
          <p:cNvPr id="681" name="Google Shape;681;p60"/>
          <p:cNvSpPr txBox="1">
            <a:spLocks noGrp="1"/>
          </p:cNvSpPr>
          <p:nvPr>
            <p:ph type="subTitle" idx="1"/>
          </p:nvPr>
        </p:nvSpPr>
        <p:spPr>
          <a:xfrm>
            <a:off x="336573" y="1577676"/>
            <a:ext cx="8807421" cy="1757752"/>
          </a:xfrm>
          <a:prstGeom prst="rect">
            <a:avLst/>
          </a:prstGeom>
        </p:spPr>
        <p:txBody>
          <a:bodyPr spcFirstLastPara="1" wrap="square" lIns="91425" tIns="91425" rIns="91425" bIns="91425" anchor="t" anchorCtr="0">
            <a:noAutofit/>
          </a:bodyPr>
          <a:lstStyle/>
          <a:p>
            <a:pPr marL="228600">
              <a:lnSpc>
                <a:spcPct val="148000"/>
              </a:lnSpc>
              <a:spcAft>
                <a:spcPts val="500"/>
              </a:spcAft>
            </a:pPr>
            <a:r>
              <a:rPr lang="en-US" sz="1400" dirty="0">
                <a:solidFill>
                  <a:schemeClr val="accent2">
                    <a:lumMod val="10000"/>
                  </a:schemeClr>
                </a:solidFill>
                <a:effectLst/>
                <a:latin typeface="Times New Roman" panose="02020603050405020304" pitchFamily="18" charset="0"/>
                <a:ea typeface="Times New Roman" panose="02020603050405020304" pitchFamily="18" charset="0"/>
              </a:rPr>
              <a:t>     Our website is economically feasible for our users as our users do not need to pay any money to use our website. It is completely free-of-cost platform. Economic feasibility checks whether the cost required for complete system development is feasible at the available resources in hand. Revenue streams may include subscription models, sponsored content, or partnerships with healthcare providers. A cost-effective development strategy and scalable infrastructure can lead to profitability.</a:t>
            </a:r>
            <a:br>
              <a:rPr lang="en-US" sz="1400" dirty="0">
                <a:solidFill>
                  <a:schemeClr val="accent2">
                    <a:lumMod val="10000"/>
                  </a:schemeClr>
                </a:solidFill>
                <a:effectLst/>
                <a:latin typeface="Times New Roman" panose="02020603050405020304" pitchFamily="18" charset="0"/>
                <a:ea typeface="Times New Roman" panose="02020603050405020304" pitchFamily="18" charset="0"/>
              </a:rPr>
            </a:br>
            <a:endParaRPr lang="en-US" sz="1400" dirty="0">
              <a:solidFill>
                <a:schemeClr val="accent2">
                  <a:lumMod val="10000"/>
                </a:schemeClr>
              </a:solidFill>
              <a:effectLst/>
              <a:latin typeface="Times New Roman" panose="02020603050405020304" pitchFamily="18" charset="0"/>
              <a:ea typeface="Times New Roman" panose="02020603050405020304" pitchFamily="18" charset="0"/>
            </a:endParaRPr>
          </a:p>
        </p:txBody>
      </p:sp>
      <p:sp>
        <p:nvSpPr>
          <p:cNvPr id="682" name="Google Shape;682;p60"/>
          <p:cNvSpPr txBox="1">
            <a:spLocks noGrp="1"/>
          </p:cNvSpPr>
          <p:nvPr>
            <p:ph type="title" idx="4"/>
          </p:nvPr>
        </p:nvSpPr>
        <p:spPr>
          <a:xfrm>
            <a:off x="409417" y="3347333"/>
            <a:ext cx="2667000" cy="468000"/>
          </a:xfrm>
          <a:prstGeom prst="rect">
            <a:avLst/>
          </a:prstGeom>
        </p:spPr>
        <p:txBody>
          <a:bodyPr spcFirstLastPara="1" wrap="square" lIns="91425" tIns="91425" rIns="91425" bIns="91425" anchor="t" anchorCtr="0">
            <a:noAutofit/>
          </a:bodyPr>
          <a:lstStyle/>
          <a:p>
            <a:pPr>
              <a:lnSpc>
                <a:spcPct val="115000"/>
              </a:lnSpc>
              <a:spcAft>
                <a:spcPts val="500"/>
              </a:spcAft>
            </a:pPr>
            <a:r>
              <a:rPr lang="en-IN" sz="1800" b="1" dirty="0">
                <a:effectLst/>
                <a:latin typeface="Times New Roman" panose="02020603050405020304" pitchFamily="18" charset="0"/>
                <a:ea typeface="Times New Roman" panose="02020603050405020304" pitchFamily="18" charset="0"/>
              </a:rPr>
              <a:t>Schedule Feasibility</a:t>
            </a:r>
            <a:endParaRPr lang="en-IN" sz="1800" dirty="0">
              <a:effectLst/>
              <a:latin typeface="Arial" panose="020B0604020202020204" pitchFamily="34" charset="0"/>
              <a:ea typeface="Arial" panose="020B0604020202020204" pitchFamily="34" charset="0"/>
            </a:endParaRPr>
          </a:p>
        </p:txBody>
      </p:sp>
      <p:sp>
        <p:nvSpPr>
          <p:cNvPr id="684" name="Google Shape;684;p60"/>
          <p:cNvSpPr txBox="1">
            <a:spLocks noGrp="1"/>
          </p:cNvSpPr>
          <p:nvPr>
            <p:ph type="subTitle" idx="6"/>
          </p:nvPr>
        </p:nvSpPr>
        <p:spPr>
          <a:xfrm>
            <a:off x="336574" y="3728223"/>
            <a:ext cx="8521654" cy="1541204"/>
          </a:xfrm>
          <a:prstGeom prst="rect">
            <a:avLst/>
          </a:prstGeom>
        </p:spPr>
        <p:txBody>
          <a:bodyPr spcFirstLastPara="1" wrap="square" lIns="91425" tIns="91425" rIns="91425" bIns="91425" anchor="t" anchorCtr="0">
            <a:noAutofit/>
          </a:bodyPr>
          <a:lstStyle/>
          <a:p>
            <a:pPr marL="228600" algn="just">
              <a:lnSpc>
                <a:spcPct val="150000"/>
              </a:lnSpc>
              <a:spcAft>
                <a:spcPts val="500"/>
              </a:spcAft>
            </a:pPr>
            <a:r>
              <a:rPr lang="en-US" sz="1400" dirty="0">
                <a:solidFill>
                  <a:schemeClr val="accent2">
                    <a:lumMod val="10000"/>
                  </a:schemeClr>
                </a:solidFill>
                <a:effectLst/>
                <a:latin typeface="Times New Roman" panose="02020603050405020304" pitchFamily="18" charset="0"/>
                <a:ea typeface="Times New Roman" panose="02020603050405020304" pitchFamily="18" charset="0"/>
              </a:rPr>
              <a:t>     A feasibility study for REMEDIUM, a web app designed to assist patients and their caregivers in locating nearby hospitals and providing traditional home remedies ('Nani-Dadi </a:t>
            </a:r>
            <a:r>
              <a:rPr lang="en-US" sz="1400" dirty="0" err="1">
                <a:solidFill>
                  <a:schemeClr val="accent2">
                    <a:lumMod val="10000"/>
                  </a:schemeClr>
                </a:solidFill>
                <a:effectLst/>
                <a:latin typeface="Times New Roman" panose="02020603050405020304" pitchFamily="18" charset="0"/>
                <a:ea typeface="Times New Roman" panose="02020603050405020304" pitchFamily="18" charset="0"/>
              </a:rPr>
              <a:t>ke</a:t>
            </a:r>
            <a:r>
              <a:rPr lang="en-US" sz="1400" dirty="0">
                <a:solidFill>
                  <a:schemeClr val="accent2">
                    <a:lumMod val="10000"/>
                  </a:schemeClr>
                </a:solidFill>
                <a:effectLst/>
                <a:latin typeface="Times New Roman" panose="02020603050405020304" pitchFamily="18" charset="0"/>
                <a:ea typeface="Times New Roman" panose="02020603050405020304" pitchFamily="18" charset="0"/>
              </a:rPr>
              <a:t> </a:t>
            </a:r>
            <a:r>
              <a:rPr lang="en-US" sz="1400" dirty="0" err="1">
                <a:solidFill>
                  <a:schemeClr val="accent2">
                    <a:lumMod val="10000"/>
                  </a:schemeClr>
                </a:solidFill>
                <a:effectLst/>
                <a:latin typeface="Times New Roman" panose="02020603050405020304" pitchFamily="18" charset="0"/>
                <a:ea typeface="Times New Roman" panose="02020603050405020304" pitchFamily="18" charset="0"/>
              </a:rPr>
              <a:t>Nuskhe</a:t>
            </a:r>
            <a:r>
              <a:rPr lang="en-US" sz="1400" dirty="0">
                <a:solidFill>
                  <a:schemeClr val="accent2">
                    <a:lumMod val="10000"/>
                  </a:schemeClr>
                </a:solidFill>
                <a:effectLst/>
                <a:latin typeface="Times New Roman" panose="02020603050405020304" pitchFamily="18" charset="0"/>
                <a:ea typeface="Times New Roman" panose="02020603050405020304" pitchFamily="18" charset="0"/>
              </a:rPr>
              <a:t>') for various illnesses, reveals promising potential.</a:t>
            </a:r>
          </a:p>
          <a:p>
            <a:endParaRPr lang="en-US" sz="1400" dirty="0">
              <a:solidFill>
                <a:schemeClr val="accent2">
                  <a:lumMod val="10000"/>
                </a:schemeClr>
              </a:solidFill>
            </a:endParaRPr>
          </a:p>
        </p:txBody>
      </p:sp>
      <p:grpSp>
        <p:nvGrpSpPr>
          <p:cNvPr id="691" name="Google Shape;691;p60"/>
          <p:cNvGrpSpPr/>
          <p:nvPr/>
        </p:nvGrpSpPr>
        <p:grpSpPr>
          <a:xfrm>
            <a:off x="-25" y="0"/>
            <a:ext cx="9144020" cy="342900"/>
            <a:chOff x="-25" y="0"/>
            <a:chExt cx="9144020" cy="342900"/>
          </a:xfrm>
        </p:grpSpPr>
        <p:sp>
          <p:nvSpPr>
            <p:cNvPr id="692" name="Google Shape;692;p6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60"/>
            <p:cNvGrpSpPr/>
            <p:nvPr/>
          </p:nvGrpSpPr>
          <p:grpSpPr>
            <a:xfrm>
              <a:off x="215975" y="111150"/>
              <a:ext cx="642950" cy="120600"/>
              <a:chOff x="215975" y="152625"/>
              <a:chExt cx="642950" cy="120600"/>
            </a:xfrm>
          </p:grpSpPr>
          <p:sp>
            <p:nvSpPr>
              <p:cNvPr id="694" name="Google Shape;694;p6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930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lgn="ctr"/>
            <a:r>
              <a:rPr lang="en-IN" b="1" u="sng" dirty="0">
                <a:latin typeface="Sitka Heading" pitchFamily="2" charset="0"/>
                <a:ea typeface="Times New Roman" panose="02020603050405020304" pitchFamily="18" charset="0"/>
              </a:rPr>
              <a:t>FEASIBILITY STUDY</a:t>
            </a:r>
            <a:endParaRPr lang="en-IN" u="sng" dirty="0"/>
          </a:p>
        </p:txBody>
      </p:sp>
      <p:sp>
        <p:nvSpPr>
          <p:cNvPr id="679" name="Google Shape;679;p60"/>
          <p:cNvSpPr txBox="1">
            <a:spLocks noGrp="1"/>
          </p:cNvSpPr>
          <p:nvPr>
            <p:ph type="title" idx="2"/>
          </p:nvPr>
        </p:nvSpPr>
        <p:spPr>
          <a:xfrm>
            <a:off x="336574" y="1231887"/>
            <a:ext cx="2667000" cy="467999"/>
          </a:xfrm>
          <a:prstGeom prst="rect">
            <a:avLst/>
          </a:prstGeom>
        </p:spPr>
        <p:txBody>
          <a:bodyPr spcFirstLastPara="1" wrap="square" lIns="91425" tIns="91425" rIns="91425" bIns="91425" anchor="t" anchorCtr="0">
            <a:noAutofit/>
          </a:bodyPr>
          <a:lstStyle/>
          <a:p>
            <a:r>
              <a:rPr lang="en-IN" sz="1800" b="1" dirty="0">
                <a:effectLst/>
                <a:latin typeface="Times New Roman" panose="02020603050405020304" pitchFamily="18" charset="0"/>
                <a:ea typeface="Times New Roman" panose="02020603050405020304" pitchFamily="18" charset="0"/>
              </a:rPr>
              <a:t> Legal Feasibility</a:t>
            </a:r>
            <a:br>
              <a:rPr lang="en-IN" sz="1800" dirty="0">
                <a:effectLst/>
                <a:latin typeface="Arial" panose="020B0604020202020204" pitchFamily="34" charset="0"/>
                <a:ea typeface="Arial" panose="020B0604020202020204" pitchFamily="34" charset="0"/>
              </a:rPr>
            </a:br>
            <a:endParaRPr lang="en-IN" sz="1800" dirty="0">
              <a:effectLst/>
              <a:latin typeface="Arial" panose="020B0604020202020204" pitchFamily="34" charset="0"/>
              <a:ea typeface="Arial" panose="020B0604020202020204" pitchFamily="34" charset="0"/>
            </a:endParaRPr>
          </a:p>
        </p:txBody>
      </p:sp>
      <p:sp>
        <p:nvSpPr>
          <p:cNvPr id="681" name="Google Shape;681;p60"/>
          <p:cNvSpPr txBox="1">
            <a:spLocks noGrp="1"/>
          </p:cNvSpPr>
          <p:nvPr>
            <p:ph type="subTitle" idx="1"/>
          </p:nvPr>
        </p:nvSpPr>
        <p:spPr>
          <a:xfrm>
            <a:off x="336574" y="1577676"/>
            <a:ext cx="8655026" cy="1757752"/>
          </a:xfrm>
          <a:prstGeom prst="rect">
            <a:avLst/>
          </a:prstGeom>
        </p:spPr>
        <p:txBody>
          <a:bodyPr spcFirstLastPara="1" wrap="square" lIns="91425" tIns="91425" rIns="91425" bIns="91425" anchor="t" anchorCtr="0">
            <a:noAutofit/>
          </a:bodyPr>
          <a:lstStyle/>
          <a:p>
            <a:pPr marL="228600">
              <a:lnSpc>
                <a:spcPct val="148000"/>
              </a:lnSpc>
              <a:spcAft>
                <a:spcPts val="500"/>
              </a:spcAft>
            </a:pPr>
            <a:r>
              <a:rPr lang="en-US" sz="1800" b="0" i="0" u="none" strike="noStrike" baseline="0" dirty="0">
                <a:solidFill>
                  <a:srgbClr val="000000"/>
                </a:solidFill>
                <a:latin typeface="Times New Roman" panose="02020603050405020304" pitchFamily="18" charset="0"/>
              </a:rPr>
              <a:t>    Ensuring our website is legal and compliant with all relevant laws and regulations is a top priority. We will follow data protection, privacy, and healthcare regulations as needed, and take measures to protect user data and privacy. Our terms and conditions will outline our commitment to legal compliance, and we will continuously monitor and adapt to changes in regulations to ensure ongoing legality and data privacy for our users. </a:t>
            </a:r>
            <a:endParaRPr lang="en-US" sz="1400" dirty="0">
              <a:effectLst/>
              <a:latin typeface="Times New Roman" panose="02020603050405020304" pitchFamily="18" charset="0"/>
              <a:ea typeface="Times New Roman" panose="02020603050405020304" pitchFamily="18" charset="0"/>
            </a:endParaRPr>
          </a:p>
        </p:txBody>
      </p:sp>
      <p:grpSp>
        <p:nvGrpSpPr>
          <p:cNvPr id="691" name="Google Shape;691;p60"/>
          <p:cNvGrpSpPr/>
          <p:nvPr/>
        </p:nvGrpSpPr>
        <p:grpSpPr>
          <a:xfrm>
            <a:off x="-25" y="0"/>
            <a:ext cx="9144020" cy="342900"/>
            <a:chOff x="-25" y="0"/>
            <a:chExt cx="9144020" cy="342900"/>
          </a:xfrm>
        </p:grpSpPr>
        <p:sp>
          <p:nvSpPr>
            <p:cNvPr id="692" name="Google Shape;692;p6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60"/>
            <p:cNvGrpSpPr/>
            <p:nvPr/>
          </p:nvGrpSpPr>
          <p:grpSpPr>
            <a:xfrm>
              <a:off x="215975" y="111150"/>
              <a:ext cx="642950" cy="120600"/>
              <a:chOff x="215975" y="152625"/>
              <a:chExt cx="642950" cy="120600"/>
            </a:xfrm>
          </p:grpSpPr>
          <p:sp>
            <p:nvSpPr>
              <p:cNvPr id="694" name="Google Shape;694;p6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827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1"/>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a:latin typeface="Sitka Heading" pitchFamily="2" charset="0"/>
              </a:rPr>
              <a:t>GANTT</a:t>
            </a:r>
            <a:r>
              <a:rPr lang="en" u="sng" dirty="0"/>
              <a:t> </a:t>
            </a:r>
            <a:r>
              <a:rPr lang="en" b="1" u="sng" dirty="0">
                <a:latin typeface="Sitka Heading" pitchFamily="2" charset="0"/>
              </a:rPr>
              <a:t>CHART</a:t>
            </a:r>
            <a:endParaRPr b="1" u="sng" dirty="0">
              <a:latin typeface="Sitka Heading" pitchFamily="2" charset="0"/>
            </a:endParaRPr>
          </a:p>
        </p:txBody>
      </p:sp>
      <p:pic>
        <p:nvPicPr>
          <p:cNvPr id="28" name="Picture 27">
            <a:extLst>
              <a:ext uri="{FF2B5EF4-FFF2-40B4-BE49-F238E27FC236}">
                <a16:creationId xmlns:a16="http://schemas.microsoft.com/office/drawing/2014/main" id="{B1392D7D-A587-59A1-AB37-400689157A01}"/>
              </a:ext>
            </a:extLst>
          </p:cNvPr>
          <p:cNvPicPr>
            <a:picLocks noChangeAspect="1"/>
          </p:cNvPicPr>
          <p:nvPr/>
        </p:nvPicPr>
        <p:blipFill>
          <a:blip r:embed="rId3"/>
          <a:stretch>
            <a:fillRect/>
          </a:stretch>
        </p:blipFill>
        <p:spPr>
          <a:xfrm>
            <a:off x="0" y="1270254"/>
            <a:ext cx="9144000" cy="26029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2711407" y="279195"/>
            <a:ext cx="4755167" cy="848700"/>
          </a:xfrm>
          <a:prstGeom prst="rect">
            <a:avLst/>
          </a:prstGeom>
        </p:spPr>
        <p:txBody>
          <a:bodyPr spcFirstLastPara="1" wrap="square" lIns="91425" tIns="91425" rIns="91425" bIns="91425" anchor="b" anchorCtr="0">
            <a:noAutofit/>
          </a:bodyPr>
          <a:lstStyle/>
          <a:p>
            <a:pPr algn="ctr">
              <a:buSzPts val="2800"/>
            </a:pPr>
            <a:r>
              <a:rPr lang="en-IN" sz="2800" b="1" u="sng" dirty="0">
                <a:latin typeface="Sitka Heading" pitchFamily="2" charset="0"/>
              </a:rPr>
              <a:t>Data Flow Diagram (DFD)</a:t>
            </a:r>
          </a:p>
        </p:txBody>
      </p:sp>
      <p:pic>
        <p:nvPicPr>
          <p:cNvPr id="5" name="Picture 4">
            <a:extLst>
              <a:ext uri="{FF2B5EF4-FFF2-40B4-BE49-F238E27FC236}">
                <a16:creationId xmlns:a16="http://schemas.microsoft.com/office/drawing/2014/main" id="{5ABFFB6F-6823-606C-E8FF-26D375CDBBDD}"/>
              </a:ext>
            </a:extLst>
          </p:cNvPr>
          <p:cNvPicPr>
            <a:picLocks noChangeAspect="1"/>
          </p:cNvPicPr>
          <p:nvPr/>
        </p:nvPicPr>
        <p:blipFill>
          <a:blip r:embed="rId3"/>
          <a:stretch>
            <a:fillRect/>
          </a:stretch>
        </p:blipFill>
        <p:spPr>
          <a:xfrm>
            <a:off x="73289" y="1264738"/>
            <a:ext cx="9070711" cy="3878762"/>
          </a:xfrm>
          <a:prstGeom prst="rect">
            <a:avLst/>
          </a:prstGeom>
        </p:spPr>
      </p:pic>
      <p:grpSp>
        <p:nvGrpSpPr>
          <p:cNvPr id="720" name="Google Shape;720;p62"/>
          <p:cNvGrpSpPr/>
          <p:nvPr/>
        </p:nvGrpSpPr>
        <p:grpSpPr>
          <a:xfrm>
            <a:off x="103813" y="653013"/>
            <a:ext cx="1775787" cy="1491000"/>
            <a:chOff x="521725" y="1038225"/>
            <a:chExt cx="3436494" cy="3219401"/>
          </a:xfrm>
        </p:grpSpPr>
        <p:sp>
          <p:nvSpPr>
            <p:cNvPr id="721" name="Google Shape;721;p62"/>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2"/>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2"/>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2"/>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2"/>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2"/>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2"/>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2"/>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2"/>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2"/>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2"/>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2"/>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2"/>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2"/>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2"/>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2"/>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2"/>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2"/>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2"/>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2"/>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2"/>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2"/>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2"/>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2"/>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2"/>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2"/>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2"/>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2"/>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2"/>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2"/>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2"/>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2"/>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2"/>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2"/>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2"/>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2"/>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2"/>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2"/>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2"/>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2"/>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2"/>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2"/>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2"/>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2"/>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2"/>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2"/>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2"/>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2"/>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grpSp>
        <p:nvGrpSpPr>
          <p:cNvPr id="780" name="Google Shape;780;p63"/>
          <p:cNvGrpSpPr/>
          <p:nvPr/>
        </p:nvGrpSpPr>
        <p:grpSpPr>
          <a:xfrm>
            <a:off x="155703" y="84667"/>
            <a:ext cx="8949267" cy="4986866"/>
            <a:chOff x="-904200" y="1009650"/>
            <a:chExt cx="5257200" cy="3362400"/>
          </a:xfrm>
        </p:grpSpPr>
        <p:sp>
          <p:nvSpPr>
            <p:cNvPr id="781" name="Google Shape;781;p63"/>
            <p:cNvSpPr/>
            <p:nvPr/>
          </p:nvSpPr>
          <p:spPr>
            <a:xfrm>
              <a:off x="-904200" y="1009650"/>
              <a:ext cx="52572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3"/>
            <p:cNvSpPr/>
            <p:nvPr/>
          </p:nvSpPr>
          <p:spPr>
            <a:xfrm>
              <a:off x="-807445" y="1228725"/>
              <a:ext cx="50445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3"/>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3"/>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3"/>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18;p62">
            <a:extLst>
              <a:ext uri="{FF2B5EF4-FFF2-40B4-BE49-F238E27FC236}">
                <a16:creationId xmlns:a16="http://schemas.microsoft.com/office/drawing/2014/main" id="{E52F95FD-D612-97AD-1D10-1BC284446180}"/>
              </a:ext>
            </a:extLst>
          </p:cNvPr>
          <p:cNvSpPr txBox="1">
            <a:spLocks/>
          </p:cNvSpPr>
          <p:nvPr/>
        </p:nvSpPr>
        <p:spPr>
          <a:xfrm>
            <a:off x="2194416" y="196654"/>
            <a:ext cx="4755167" cy="8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Alata"/>
              <a:buNone/>
              <a:defRPr sz="3500" b="0"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buSzPts val="2800"/>
            </a:pPr>
            <a:r>
              <a:rPr lang="en-IN" sz="2800" b="1" u="sng" dirty="0">
                <a:latin typeface="Sitka Heading" pitchFamily="2" charset="0"/>
              </a:rPr>
              <a:t>Tools/Technology Used</a:t>
            </a:r>
          </a:p>
        </p:txBody>
      </p:sp>
      <p:sp>
        <p:nvSpPr>
          <p:cNvPr id="8" name="TextBox 7">
            <a:extLst>
              <a:ext uri="{FF2B5EF4-FFF2-40B4-BE49-F238E27FC236}">
                <a16:creationId xmlns:a16="http://schemas.microsoft.com/office/drawing/2014/main" id="{3453533D-0862-0E25-011D-B4C80C50A6E5}"/>
              </a:ext>
            </a:extLst>
          </p:cNvPr>
          <p:cNvSpPr txBox="1"/>
          <p:nvPr/>
        </p:nvSpPr>
        <p:spPr>
          <a:xfrm>
            <a:off x="283238" y="1612781"/>
            <a:ext cx="6610744" cy="1661993"/>
          </a:xfrm>
          <a:prstGeom prst="rect">
            <a:avLst/>
          </a:prstGeom>
          <a:noFill/>
        </p:spPr>
        <p:txBody>
          <a:bodyPr wrap="square">
            <a:spAutoFit/>
          </a:bodyPr>
          <a:lstStyle/>
          <a:p>
            <a:r>
              <a:rPr lang="en-IN" sz="1800" b="1" dirty="0">
                <a:solidFill>
                  <a:schemeClr val="dk1"/>
                </a:solidFill>
                <a:latin typeface="Times New Roman" panose="02020603050405020304" pitchFamily="18" charset="0"/>
                <a:sym typeface="Alata"/>
              </a:rPr>
              <a:t>Minimum Hardware Requirements :</a:t>
            </a:r>
          </a:p>
          <a:p>
            <a:r>
              <a:rPr lang="en-US" sz="1400" b="0" i="0" u="none" strike="noStrike" baseline="0" dirty="0">
                <a:solidFill>
                  <a:srgbClr val="000000"/>
                </a:solidFill>
                <a:latin typeface="Times New Roman" panose="02020603050405020304" pitchFamily="18" charset="0"/>
              </a:rPr>
              <a:t>Hardware required for the development of the project. </a:t>
            </a:r>
          </a:p>
          <a:p>
            <a:r>
              <a:rPr lang="en-IN" sz="1400" b="0" i="0" u="none" strike="noStrike" baseline="0" dirty="0">
                <a:solidFill>
                  <a:srgbClr val="000000"/>
                </a:solidFill>
                <a:latin typeface="Calibri" panose="020F0502020204030204" pitchFamily="34" charset="0"/>
              </a:rPr>
              <a:t>• </a:t>
            </a:r>
            <a:r>
              <a:rPr lang="en-IN" sz="1400" b="1" i="0" u="none" strike="noStrike" baseline="0" dirty="0">
                <a:solidFill>
                  <a:srgbClr val="000000"/>
                </a:solidFill>
                <a:latin typeface="Times New Roman" panose="02020603050405020304" pitchFamily="18" charset="0"/>
              </a:rPr>
              <a:t>CPU: Intel i5 </a:t>
            </a:r>
            <a:endParaRPr lang="en-IN" sz="1400" b="0" i="0" u="none" strike="noStrike" baseline="0" dirty="0">
              <a:solidFill>
                <a:srgbClr val="000000"/>
              </a:solidFill>
              <a:latin typeface="Times New Roman" panose="02020603050405020304" pitchFamily="18" charset="0"/>
            </a:endParaRPr>
          </a:p>
          <a:p>
            <a:r>
              <a:rPr lang="en-IN" sz="1400" b="0" i="0" u="none" strike="noStrike" baseline="0" dirty="0">
                <a:solidFill>
                  <a:srgbClr val="000000"/>
                </a:solidFill>
                <a:latin typeface="Calibri" panose="020F0502020204030204" pitchFamily="34" charset="0"/>
              </a:rPr>
              <a:t>• RAM: 4GB </a:t>
            </a:r>
          </a:p>
          <a:p>
            <a:r>
              <a:rPr lang="en-IN" sz="1400" b="0" i="0" u="none" strike="noStrike" baseline="0" dirty="0">
                <a:solidFill>
                  <a:srgbClr val="000000"/>
                </a:solidFill>
                <a:latin typeface="Calibri" panose="020F0502020204030204" pitchFamily="34" charset="0"/>
              </a:rPr>
              <a:t>• </a:t>
            </a:r>
            <a:r>
              <a:rPr lang="en-IN" sz="1400" b="1" i="0" u="none" strike="noStrike" baseline="0" dirty="0">
                <a:solidFill>
                  <a:srgbClr val="000000"/>
                </a:solidFill>
                <a:latin typeface="Times New Roman" panose="02020603050405020304" pitchFamily="18" charset="0"/>
              </a:rPr>
              <a:t>GPU: Intel Integrated Graphics </a:t>
            </a:r>
            <a:endParaRPr lang="en-IN" sz="1400" b="0" i="0" u="none" strike="noStrike" baseline="0" dirty="0">
              <a:solidFill>
                <a:srgbClr val="000000"/>
              </a:solidFill>
              <a:latin typeface="Times New Roman" panose="02020603050405020304" pitchFamily="18" charset="0"/>
            </a:endParaRPr>
          </a:p>
          <a:p>
            <a:r>
              <a:rPr lang="en-IN" sz="1400" b="0" i="0" u="none" strike="noStrike" baseline="0" dirty="0">
                <a:solidFill>
                  <a:srgbClr val="000000"/>
                </a:solidFill>
                <a:latin typeface="Calibri" panose="020F0502020204030204" pitchFamily="34" charset="0"/>
              </a:rPr>
              <a:t>• HDD: 500 GB </a:t>
            </a:r>
          </a:p>
          <a:p>
            <a:r>
              <a:rPr lang="en-IN" sz="1400" b="0" i="0" u="none" strike="noStrike" baseline="0" dirty="0">
                <a:solidFill>
                  <a:srgbClr val="000000"/>
                </a:solidFill>
                <a:latin typeface="Calibri" panose="020F0502020204030204" pitchFamily="34" charset="0"/>
              </a:rPr>
              <a:t>• 64 bit processor </a:t>
            </a:r>
          </a:p>
        </p:txBody>
      </p:sp>
      <p:sp>
        <p:nvSpPr>
          <p:cNvPr id="10" name="TextBox 9">
            <a:extLst>
              <a:ext uri="{FF2B5EF4-FFF2-40B4-BE49-F238E27FC236}">
                <a16:creationId xmlns:a16="http://schemas.microsoft.com/office/drawing/2014/main" id="{A299F95F-C444-5FCB-F8C1-5A42822A83B4}"/>
              </a:ext>
            </a:extLst>
          </p:cNvPr>
          <p:cNvSpPr txBox="1"/>
          <p:nvPr/>
        </p:nvSpPr>
        <p:spPr>
          <a:xfrm>
            <a:off x="4433501" y="1625374"/>
            <a:ext cx="3999299" cy="2092881"/>
          </a:xfrm>
          <a:prstGeom prst="rect">
            <a:avLst/>
          </a:prstGeom>
          <a:noFill/>
        </p:spPr>
        <p:txBody>
          <a:bodyPr wrap="square">
            <a:spAutoFit/>
          </a:bodyPr>
          <a:lstStyle/>
          <a:p>
            <a:r>
              <a:rPr lang="en-IN" sz="1800" b="1" dirty="0">
                <a:solidFill>
                  <a:schemeClr val="dk1"/>
                </a:solidFill>
                <a:latin typeface="Times New Roman" panose="02020603050405020304" pitchFamily="18" charset="0"/>
              </a:rPr>
              <a:t>Minimum Software Requirements :</a:t>
            </a:r>
          </a:p>
          <a:p>
            <a:r>
              <a:rPr lang="en-US" sz="1400" b="0" i="0" u="none" strike="noStrike" baseline="0" dirty="0">
                <a:solidFill>
                  <a:srgbClr val="000000"/>
                </a:solidFill>
                <a:latin typeface="Times New Roman" panose="02020603050405020304" pitchFamily="18" charset="0"/>
              </a:rPr>
              <a:t>Software required for the development of the project. </a:t>
            </a:r>
          </a:p>
          <a:p>
            <a:r>
              <a:rPr lang="en-IN" sz="1400" b="0" i="0" u="none" strike="noStrike" baseline="0" dirty="0">
                <a:solidFill>
                  <a:srgbClr val="000000"/>
                </a:solidFill>
                <a:latin typeface="Calibri" panose="020F0502020204030204" pitchFamily="34" charset="0"/>
              </a:rPr>
              <a:t>• </a:t>
            </a:r>
            <a:r>
              <a:rPr lang="en-IN" sz="1400" b="1" i="0" u="none" strike="noStrike" baseline="0" dirty="0">
                <a:solidFill>
                  <a:srgbClr val="000000"/>
                </a:solidFill>
                <a:latin typeface="Times New Roman" panose="02020603050405020304" pitchFamily="18" charset="0"/>
              </a:rPr>
              <a:t>OS : </a:t>
            </a:r>
            <a:r>
              <a:rPr lang="en-IN" sz="1400" b="0" i="0" u="none" strike="noStrike" baseline="0" dirty="0">
                <a:solidFill>
                  <a:srgbClr val="000000"/>
                </a:solidFill>
                <a:latin typeface="Times New Roman" panose="02020603050405020304" pitchFamily="18" charset="0"/>
              </a:rPr>
              <a:t>Windows 11 </a:t>
            </a:r>
          </a:p>
          <a:p>
            <a:r>
              <a:rPr lang="en-IN" sz="1400" b="1" i="0" u="none" strike="noStrike" baseline="0" dirty="0">
                <a:solidFill>
                  <a:srgbClr val="000000"/>
                </a:solidFill>
                <a:latin typeface="Calibri" panose="020F0502020204030204" pitchFamily="34" charset="0"/>
              </a:rPr>
              <a:t>Tech Stack: </a:t>
            </a:r>
          </a:p>
          <a:p>
            <a:r>
              <a:rPr lang="en-IN" sz="1400" b="0" i="0" u="none" strike="noStrike" baseline="0" dirty="0">
                <a:solidFill>
                  <a:srgbClr val="000000"/>
                </a:solidFill>
                <a:latin typeface="Calibri" panose="020F0502020204030204" pitchFamily="34" charset="0"/>
              </a:rPr>
              <a:t>• Git </a:t>
            </a:r>
          </a:p>
          <a:p>
            <a:r>
              <a:rPr lang="en-IN" sz="1400" b="0" i="0" u="none" strike="noStrike" baseline="0" dirty="0">
                <a:solidFill>
                  <a:srgbClr val="000000"/>
                </a:solidFill>
                <a:latin typeface="Calibri" panose="020F0502020204030204" pitchFamily="34" charset="0"/>
              </a:rPr>
              <a:t>• GitHub </a:t>
            </a:r>
          </a:p>
          <a:p>
            <a:r>
              <a:rPr lang="en-IN" sz="1400" b="0" i="0" u="none" strike="noStrike" baseline="0" dirty="0">
                <a:solidFill>
                  <a:srgbClr val="000000"/>
                </a:solidFill>
                <a:latin typeface="Calibri" panose="020F0502020204030204" pitchFamily="34" charset="0"/>
              </a:rPr>
              <a:t>• Django </a:t>
            </a:r>
          </a:p>
          <a:p>
            <a:r>
              <a:rPr lang="en-IN" sz="1400" b="0" i="0" u="none" strike="noStrike" baseline="0" dirty="0">
                <a:solidFill>
                  <a:srgbClr val="000000"/>
                </a:solidFill>
                <a:latin typeface="Calibri" panose="020F0502020204030204" pitchFamily="34" charset="0"/>
              </a:rPr>
              <a:t>• Firebase </a:t>
            </a:r>
          </a:p>
          <a:p>
            <a:r>
              <a:rPr lang="en-IN" sz="1400" b="0" i="0" u="none" strike="noStrike" baseline="0" dirty="0">
                <a:solidFill>
                  <a:srgbClr val="000000"/>
                </a:solidFill>
                <a:latin typeface="Calibri" panose="020F0502020204030204" pitchFamily="34" charset="0"/>
              </a:rPr>
              <a:t>• Realtime Database </a:t>
            </a:r>
          </a:p>
        </p:txBody>
      </p:sp>
      <p:sp>
        <p:nvSpPr>
          <p:cNvPr id="12" name="TextBox 11">
            <a:extLst>
              <a:ext uri="{FF2B5EF4-FFF2-40B4-BE49-F238E27FC236}">
                <a16:creationId xmlns:a16="http://schemas.microsoft.com/office/drawing/2014/main" id="{569E503A-91A5-4901-A367-2DFA47A41E5E}"/>
              </a:ext>
            </a:extLst>
          </p:cNvPr>
          <p:cNvSpPr txBox="1"/>
          <p:nvPr/>
        </p:nvSpPr>
        <p:spPr>
          <a:xfrm>
            <a:off x="6396574" y="2548704"/>
            <a:ext cx="2036226" cy="954107"/>
          </a:xfrm>
          <a:prstGeom prst="rect">
            <a:avLst/>
          </a:prstGeom>
          <a:noFill/>
        </p:spPr>
        <p:txBody>
          <a:bodyPr wrap="square">
            <a:spAutoFit/>
          </a:bodyPr>
          <a:lstStyle/>
          <a:p>
            <a:r>
              <a:rPr lang="en-IN" sz="1400" b="0" i="0" u="none" strike="noStrike" baseline="0" dirty="0">
                <a:solidFill>
                  <a:srgbClr val="000000"/>
                </a:solidFill>
                <a:latin typeface="Calibri" panose="020F0502020204030204" pitchFamily="34" charset="0"/>
              </a:rPr>
              <a:t>• Firebase Storage </a:t>
            </a:r>
          </a:p>
          <a:p>
            <a:r>
              <a:rPr lang="en-IN" sz="1400" b="0" i="0" u="none" strike="noStrike" baseline="0" dirty="0">
                <a:solidFill>
                  <a:srgbClr val="000000"/>
                </a:solidFill>
                <a:latin typeface="Calibri" panose="020F0502020204030204" pitchFamily="34" charset="0"/>
              </a:rPr>
              <a:t>• HTML, CSS, JavaScript </a:t>
            </a:r>
          </a:p>
          <a:p>
            <a:r>
              <a:rPr lang="en-IN" sz="1400" b="0" i="0" u="none" strike="noStrike" baseline="0" dirty="0">
                <a:solidFill>
                  <a:srgbClr val="000000"/>
                </a:solidFill>
                <a:latin typeface="Calibri" panose="020F0502020204030204" pitchFamily="34" charset="0"/>
              </a:rPr>
              <a:t>• </a:t>
            </a:r>
            <a:r>
              <a:rPr lang="en-IN" sz="1400" b="0" i="0" u="none" strike="noStrike" baseline="0" dirty="0">
                <a:solidFill>
                  <a:srgbClr val="000000"/>
                </a:solidFill>
                <a:latin typeface="Times New Roman" panose="02020603050405020304" pitchFamily="18" charset="0"/>
              </a:rPr>
              <a:t>Beautiful-Soup </a:t>
            </a:r>
          </a:p>
          <a:p>
            <a:r>
              <a:rPr lang="en-IN" sz="1400" b="0" i="0" u="none" strike="noStrike" baseline="0" dirty="0">
                <a:solidFill>
                  <a:srgbClr val="000000"/>
                </a:solidFill>
                <a:latin typeface="Calibri" panose="020F0502020204030204" pitchFamily="34" charset="0"/>
              </a:rPr>
              <a:t>• Selenium </a:t>
            </a:r>
            <a:endParaRPr lang="en-IN" dirty="0"/>
          </a:p>
        </p:txBody>
      </p:sp>
      <p:pic>
        <p:nvPicPr>
          <p:cNvPr id="14" name="Picture 13">
            <a:extLst>
              <a:ext uri="{FF2B5EF4-FFF2-40B4-BE49-F238E27FC236}">
                <a16:creationId xmlns:a16="http://schemas.microsoft.com/office/drawing/2014/main" id="{1026E57E-3326-B466-4F7E-349EDD6EC9B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9826" y="3444999"/>
            <a:ext cx="1834590" cy="1169551"/>
          </a:xfrm>
          <a:prstGeom prst="rect">
            <a:avLst/>
          </a:prstGeom>
        </p:spPr>
      </p:pic>
      <p:pic>
        <p:nvPicPr>
          <p:cNvPr id="17" name="Picture 16">
            <a:extLst>
              <a:ext uri="{FF2B5EF4-FFF2-40B4-BE49-F238E27FC236}">
                <a16:creationId xmlns:a16="http://schemas.microsoft.com/office/drawing/2014/main" id="{1B8B9B45-3D9D-108A-47AF-7C1E2C7FAF0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359121" y="3248234"/>
            <a:ext cx="1410062" cy="940041"/>
          </a:xfrm>
          <a:prstGeom prst="rect">
            <a:avLst/>
          </a:prstGeom>
        </p:spPr>
      </p:pic>
      <p:pic>
        <p:nvPicPr>
          <p:cNvPr id="19" name="Picture 18">
            <a:extLst>
              <a:ext uri="{FF2B5EF4-FFF2-40B4-BE49-F238E27FC236}">
                <a16:creationId xmlns:a16="http://schemas.microsoft.com/office/drawing/2014/main" id="{3C971BB2-5E40-67C0-F208-1DA65AB69FF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397618" y="3660870"/>
            <a:ext cx="1879891" cy="1292425"/>
          </a:xfrm>
          <a:prstGeom prst="rect">
            <a:avLst/>
          </a:prstGeom>
        </p:spPr>
      </p:pic>
      <p:pic>
        <p:nvPicPr>
          <p:cNvPr id="21" name="Picture 20">
            <a:extLst>
              <a:ext uri="{FF2B5EF4-FFF2-40B4-BE49-F238E27FC236}">
                <a16:creationId xmlns:a16="http://schemas.microsoft.com/office/drawing/2014/main" id="{8C2346B3-FDB5-A23D-57C9-F074609AFDFA}"/>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715137" y="3800672"/>
            <a:ext cx="1399099" cy="933245"/>
          </a:xfrm>
          <a:prstGeom prst="rect">
            <a:avLst/>
          </a:prstGeom>
        </p:spPr>
      </p:pic>
    </p:spTree>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7</TotalTime>
  <Words>537</Words>
  <Application>Microsoft Office PowerPoint</Application>
  <PresentationFormat>On-screen Show (16:9)</PresentationFormat>
  <Paragraphs>59</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Alata</vt:lpstr>
      <vt:lpstr>Anaheim</vt:lpstr>
      <vt:lpstr>Arial</vt:lpstr>
      <vt:lpstr>Calibri</vt:lpstr>
      <vt:lpstr>Montserrat</vt:lpstr>
      <vt:lpstr>Roboto Condensed</vt:lpstr>
      <vt:lpstr>Sitka Heading</vt:lpstr>
      <vt:lpstr>Times New Roman</vt:lpstr>
      <vt:lpstr>Healthcare Center Website by Slidesgo</vt:lpstr>
      <vt:lpstr>REMEDIUM- A HEALTHCARE APPLICATION</vt:lpstr>
      <vt:lpstr>TEAM MEMBERS</vt:lpstr>
      <vt:lpstr>PROJECT OBJECTIVES</vt:lpstr>
      <vt:lpstr>FEASIBILITY STUDY</vt:lpstr>
      <vt:lpstr>FEASIBILITY STUDY</vt:lpstr>
      <vt:lpstr>FEASIBILITY STUDY</vt:lpstr>
      <vt:lpstr>GANTT CHART</vt:lpstr>
      <vt:lpstr>Data Flow Diagram (DFD)</vt:lpstr>
      <vt:lpstr>PowerPoint Presentation</vt:lpstr>
      <vt:lpstr>FUTURE SCOPE/IMPROVEMENTS/ADD 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REMEDIUM- A HEALTHCARE APPLICATION</dc:title>
  <dc:creator>Utkarsh</dc:creator>
  <cp:lastModifiedBy>Utkarsh Mishra</cp:lastModifiedBy>
  <cp:revision>4</cp:revision>
  <dcterms:modified xsi:type="dcterms:W3CDTF">2023-10-25T09:53:17Z</dcterms:modified>
</cp:coreProperties>
</file>