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0"/>
  </p:notesMasterIdLst>
  <p:sldIdLst>
    <p:sldId id="270" r:id="rId2"/>
    <p:sldId id="271" r:id="rId3"/>
    <p:sldId id="269" r:id="rId4"/>
    <p:sldId id="257" r:id="rId5"/>
    <p:sldId id="258" r:id="rId6"/>
    <p:sldId id="259" r:id="rId7"/>
    <p:sldId id="261" r:id="rId8"/>
    <p:sldId id="272" r:id="rId9"/>
  </p:sldIdLst>
  <p:sldSz cx="18288000" cy="10287000"/>
  <p:notesSz cx="6858000" cy="9144000"/>
  <p:embeddedFontLst>
    <p:embeddedFont>
      <p:font typeface="Corbel" panose="020B0503020204020204" pitchFamily="34" charset="0"/>
      <p:regular r:id="rId11"/>
      <p:bold r:id="rId12"/>
      <p:italic r:id="rId13"/>
      <p:boldItalic r:id="rId14"/>
    </p:embeddedFont>
    <p:embeddedFont>
      <p:font typeface="Etna Sans Serif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671A91A-0644-760A-538E-C637A1B0C6BE}" name="Jha, Utkarsh" initials="UJ" userId="S::uj3@fordham.edu::cef55073-7811-42ed-bb02-f1d4bb49e67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C60AE"/>
    <a:srgbClr val="5C6D7E"/>
    <a:srgbClr val="F1683A"/>
    <a:srgbClr val="E3E4E4"/>
    <a:srgbClr val="00C4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4D5C3E5-152B-D033-BF1D-081E2CEB651B}" v="1314" dt="2025-03-28T00:38:36.961"/>
    <p1510:client id="{2DDA8B34-EA01-05FB-4BF8-CA022EC5FD77}" v="5" dt="2025-03-28T01:42:35.797"/>
    <p1510:client id="{3537515D-18A2-1735-1FED-0EA0C49B8EE0}" v="64" dt="2025-03-28T00:49:10.510"/>
    <p1510:client id="{5C8BE5AD-8FC1-3D50-D7F1-B24F79CD2B92}" v="118" dt="2025-03-28T00:46:59.477"/>
    <p1510:client id="{855B2E81-5A40-E8B6-0724-5182506165FF}" v="19" dt="2025-03-27T23:28:31.501"/>
    <p1510:client id="{8E78C85E-DB19-293A-C628-64C34B9974CE}" v="61" dt="2025-03-28T02:04:59.322"/>
    <p1510:client id="{9F53C802-13E2-EAFB-9DB5-3E3F77B28C39}" v="421" dt="2025-03-27T20:58:58.537"/>
    <p1510:client id="{A2F7D947-1829-C554-DD81-3B011715E6D2}" v="16" dt="2025-03-27T21:03:44.466"/>
    <p1510:client id="{B33DBE64-36DF-8894-811F-4635606C736B}" v="45" dt="2025-03-28T02:18:47.821"/>
    <p1510:client id="{BFC50499-78ED-E949-90E6-FA30B94A683C}" v="213" dt="2025-03-28T01:51:25.4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500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8/10/relationships/authors" Target="authors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notesMaster" Target="notesMasters/notesMaster1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6_1">
  <dgm:title val=""/>
  <dgm:desc val=""/>
  <dgm:catLst>
    <dgm:cat type="accent6" pri="11100"/>
  </dgm:catLst>
  <dgm:styleLbl name="node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6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40000"/>
      </a:schemeClr>
    </dgm:fillClrLst>
    <dgm:linClrLst meth="repeat">
      <a:schemeClr val="accent6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6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6">
        <a:alpha val="4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6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6">
        <a:alpha val="90000"/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236E3A0-7692-4EB4-A0F8-0ED00981B7AA}" type="doc">
      <dgm:prSet loTypeId="urn:microsoft.com/office/officeart/2005/8/layout/process1" loCatId="process" qsTypeId="urn:microsoft.com/office/officeart/2005/8/quickstyle/simple1" qsCatId="simple" csTypeId="urn:microsoft.com/office/officeart/2005/8/colors/accent6_1" csCatId="accent6" phldr="1"/>
      <dgm:spPr/>
    </dgm:pt>
    <dgm:pt modelId="{B3813F0A-E14E-4AB1-86D4-E418BCB530D6}">
      <dgm:prSet phldrT="[Text]" phldr="0"/>
      <dgm:spPr/>
      <dgm:t>
        <a:bodyPr/>
        <a:lstStyle/>
        <a:p>
          <a:pPr rtl="0"/>
          <a:r>
            <a:rPr lang="en-US" dirty="0"/>
            <a:t>Shooting percentages, time of possession, scoring &amp; defensive efficiency, and more.</a:t>
          </a:r>
        </a:p>
      </dgm:t>
    </dgm:pt>
    <dgm:pt modelId="{B8F41687-E235-4A2A-B464-45B538DB41F4}" type="parTrans" cxnId="{556813CA-3AF7-459F-B5B6-928E6603557A}">
      <dgm:prSet/>
      <dgm:spPr/>
      <dgm:t>
        <a:bodyPr/>
        <a:lstStyle/>
        <a:p>
          <a:endParaRPr lang="en-US"/>
        </a:p>
      </dgm:t>
    </dgm:pt>
    <dgm:pt modelId="{9344F42C-52F2-4AB2-B0B4-69126CD25D01}" type="sibTrans" cxnId="{556813CA-3AF7-459F-B5B6-928E6603557A}">
      <dgm:prSet/>
      <dgm:spPr/>
      <dgm:t>
        <a:bodyPr/>
        <a:lstStyle/>
        <a:p>
          <a:endParaRPr lang="en-US"/>
        </a:p>
      </dgm:t>
    </dgm:pt>
    <dgm:pt modelId="{0AD5458C-1652-432A-92B2-7BEFD2D01917}">
      <dgm:prSet phldrT="[Text]" phldr="0"/>
      <dgm:spPr/>
      <dgm:t>
        <a:bodyPr/>
        <a:lstStyle/>
        <a:p>
          <a:pPr rtl="0"/>
          <a:r>
            <a:rPr lang="en-US" dirty="0"/>
            <a:t>Seed rankings, NCAA &amp; Final Four appearances, and coaching experience.</a:t>
          </a:r>
        </a:p>
      </dgm:t>
    </dgm:pt>
    <dgm:pt modelId="{D7DC6F79-A48B-496F-B47B-3620DEA330B9}" type="parTrans" cxnId="{69983982-6458-45DE-B423-21113E409AE2}">
      <dgm:prSet/>
      <dgm:spPr/>
      <dgm:t>
        <a:bodyPr/>
        <a:lstStyle/>
        <a:p>
          <a:endParaRPr lang="en-US"/>
        </a:p>
      </dgm:t>
    </dgm:pt>
    <dgm:pt modelId="{ECC4D2DA-43B4-4E84-9E18-CEF6CFA4DD4D}" type="sibTrans" cxnId="{69983982-6458-45DE-B423-21113E409AE2}">
      <dgm:prSet/>
      <dgm:spPr/>
      <dgm:t>
        <a:bodyPr/>
        <a:lstStyle/>
        <a:p>
          <a:endParaRPr lang="en-US"/>
        </a:p>
      </dgm:t>
    </dgm:pt>
    <dgm:pt modelId="{5982F81E-6581-404A-9FF7-6CFD467CFA36}">
      <dgm:prSet phldrT="[Text]" phldr="0"/>
      <dgm:spPr/>
      <dgm:t>
        <a:bodyPr/>
        <a:lstStyle/>
        <a:p>
          <a:pPr rtl="0"/>
          <a:r>
            <a:rPr lang="en-US" dirty="0"/>
            <a:t>We excluded statistically insignificant variables, </a:t>
          </a:r>
          <a:r>
            <a:rPr lang="en-US" dirty="0">
              <a:latin typeface="Calibri"/>
            </a:rPr>
            <a:t>utilizing Principal Component Analysis</a:t>
          </a:r>
          <a:endParaRPr lang="en-US" dirty="0"/>
        </a:p>
      </dgm:t>
    </dgm:pt>
    <dgm:pt modelId="{E828C39A-A6C7-44C8-B3F5-CEC58ED93583}" type="parTrans" cxnId="{154F5BA4-12FE-4BB3-BCD1-46E2FBDCA7E4}">
      <dgm:prSet/>
      <dgm:spPr/>
      <dgm:t>
        <a:bodyPr/>
        <a:lstStyle/>
        <a:p>
          <a:endParaRPr lang="en-US"/>
        </a:p>
      </dgm:t>
    </dgm:pt>
    <dgm:pt modelId="{18D83E85-8B2C-4475-B8DC-C0C3CDA2FBE1}" type="sibTrans" cxnId="{154F5BA4-12FE-4BB3-BCD1-46E2FBDCA7E4}">
      <dgm:prSet/>
      <dgm:spPr/>
      <dgm:t>
        <a:bodyPr/>
        <a:lstStyle/>
        <a:p>
          <a:endParaRPr lang="en-US"/>
        </a:p>
      </dgm:t>
    </dgm:pt>
    <dgm:pt modelId="{80D05CAB-B95B-4211-9166-B9A05544AD3A}">
      <dgm:prSet phldr="0"/>
      <dgm:spPr/>
      <dgm:t>
        <a:bodyPr/>
        <a:lstStyle/>
        <a:p>
          <a:r>
            <a:rPr lang="en-US" b="0" dirty="0"/>
            <a:t>Integrated sentiment from Reddit comments, leveraging NLP scores to refine final predictions</a:t>
          </a:r>
        </a:p>
      </dgm:t>
    </dgm:pt>
    <dgm:pt modelId="{17DC98A3-68AC-4E01-A6B0-0FDC12899B61}" type="parTrans" cxnId="{6BB43B26-44D8-4D80-88C0-2AF5D14ACB31}">
      <dgm:prSet/>
      <dgm:spPr/>
      <dgm:t>
        <a:bodyPr/>
        <a:lstStyle/>
        <a:p>
          <a:endParaRPr lang="en-US"/>
        </a:p>
      </dgm:t>
    </dgm:pt>
    <dgm:pt modelId="{8DD86A12-CC90-4146-9792-69BB193D22A8}" type="sibTrans" cxnId="{6BB43B26-44D8-4D80-88C0-2AF5D14ACB31}">
      <dgm:prSet/>
      <dgm:spPr/>
      <dgm:t>
        <a:bodyPr/>
        <a:lstStyle/>
        <a:p>
          <a:endParaRPr lang="en-US"/>
        </a:p>
      </dgm:t>
    </dgm:pt>
    <dgm:pt modelId="{1D88AE03-8C9F-4943-AB6E-F4EF05A81866}" type="pres">
      <dgm:prSet presAssocID="{6236E3A0-7692-4EB4-A0F8-0ED00981B7AA}" presName="Name0" presStyleCnt="0">
        <dgm:presLayoutVars>
          <dgm:dir/>
          <dgm:resizeHandles val="exact"/>
        </dgm:presLayoutVars>
      </dgm:prSet>
      <dgm:spPr/>
    </dgm:pt>
    <dgm:pt modelId="{22C34D49-82AB-49BE-ADD8-CBC29177D075}" type="pres">
      <dgm:prSet presAssocID="{B3813F0A-E14E-4AB1-86D4-E418BCB530D6}" presName="node" presStyleLbl="node1" presStyleIdx="0" presStyleCnt="4">
        <dgm:presLayoutVars>
          <dgm:bulletEnabled val="1"/>
        </dgm:presLayoutVars>
      </dgm:prSet>
      <dgm:spPr/>
    </dgm:pt>
    <dgm:pt modelId="{3CA838F0-75ED-4D26-B622-8C67583A9953}" type="pres">
      <dgm:prSet presAssocID="{9344F42C-52F2-4AB2-B0B4-69126CD25D01}" presName="sibTrans" presStyleLbl="sibTrans2D1" presStyleIdx="0" presStyleCnt="3"/>
      <dgm:spPr/>
    </dgm:pt>
    <dgm:pt modelId="{2BED7EDB-B1DF-4699-ABA1-3A9B77E6FDCC}" type="pres">
      <dgm:prSet presAssocID="{9344F42C-52F2-4AB2-B0B4-69126CD25D01}" presName="connectorText" presStyleLbl="sibTrans2D1" presStyleIdx="0" presStyleCnt="3"/>
      <dgm:spPr/>
    </dgm:pt>
    <dgm:pt modelId="{8A550F84-78BD-4672-A709-CEF094B681FD}" type="pres">
      <dgm:prSet presAssocID="{0AD5458C-1652-432A-92B2-7BEFD2D01917}" presName="node" presStyleLbl="node1" presStyleIdx="1" presStyleCnt="4">
        <dgm:presLayoutVars>
          <dgm:bulletEnabled val="1"/>
        </dgm:presLayoutVars>
      </dgm:prSet>
      <dgm:spPr/>
    </dgm:pt>
    <dgm:pt modelId="{B723C512-8578-45B7-8D5A-0F6AAF39E0B1}" type="pres">
      <dgm:prSet presAssocID="{ECC4D2DA-43B4-4E84-9E18-CEF6CFA4DD4D}" presName="sibTrans" presStyleLbl="sibTrans2D1" presStyleIdx="1" presStyleCnt="3"/>
      <dgm:spPr/>
    </dgm:pt>
    <dgm:pt modelId="{157BCF51-A606-4821-9DCA-7E6477583C5C}" type="pres">
      <dgm:prSet presAssocID="{ECC4D2DA-43B4-4E84-9E18-CEF6CFA4DD4D}" presName="connectorText" presStyleLbl="sibTrans2D1" presStyleIdx="1" presStyleCnt="3"/>
      <dgm:spPr/>
    </dgm:pt>
    <dgm:pt modelId="{6F25AE9F-F1C8-4D79-A3A2-989638544129}" type="pres">
      <dgm:prSet presAssocID="{5982F81E-6581-404A-9FF7-6CFD467CFA36}" presName="node" presStyleLbl="node1" presStyleIdx="2" presStyleCnt="4">
        <dgm:presLayoutVars>
          <dgm:bulletEnabled val="1"/>
        </dgm:presLayoutVars>
      </dgm:prSet>
      <dgm:spPr/>
    </dgm:pt>
    <dgm:pt modelId="{777096E2-69E0-4351-A310-E31EDE21BAA9}" type="pres">
      <dgm:prSet presAssocID="{18D83E85-8B2C-4475-B8DC-C0C3CDA2FBE1}" presName="sibTrans" presStyleLbl="sibTrans2D1" presStyleIdx="2" presStyleCnt="3"/>
      <dgm:spPr/>
    </dgm:pt>
    <dgm:pt modelId="{243F3A78-3214-40A6-991A-5A2862197747}" type="pres">
      <dgm:prSet presAssocID="{18D83E85-8B2C-4475-B8DC-C0C3CDA2FBE1}" presName="connectorText" presStyleLbl="sibTrans2D1" presStyleIdx="2" presStyleCnt="3"/>
      <dgm:spPr/>
    </dgm:pt>
    <dgm:pt modelId="{390199C5-6A1F-499E-B40A-6EC5FF929D39}" type="pres">
      <dgm:prSet presAssocID="{80D05CAB-B95B-4211-9166-B9A05544AD3A}" presName="node" presStyleLbl="node1" presStyleIdx="3" presStyleCnt="4">
        <dgm:presLayoutVars>
          <dgm:bulletEnabled val="1"/>
        </dgm:presLayoutVars>
      </dgm:prSet>
      <dgm:spPr/>
    </dgm:pt>
  </dgm:ptLst>
  <dgm:cxnLst>
    <dgm:cxn modelId="{FE23751E-A510-4FEA-AEBF-BF323D0253CC}" type="presOf" srcId="{ECC4D2DA-43B4-4E84-9E18-CEF6CFA4DD4D}" destId="{B723C512-8578-45B7-8D5A-0F6AAF39E0B1}" srcOrd="0" destOrd="0" presId="urn:microsoft.com/office/officeart/2005/8/layout/process1"/>
    <dgm:cxn modelId="{6BB43B26-44D8-4D80-88C0-2AF5D14ACB31}" srcId="{6236E3A0-7692-4EB4-A0F8-0ED00981B7AA}" destId="{80D05CAB-B95B-4211-9166-B9A05544AD3A}" srcOrd="3" destOrd="0" parTransId="{17DC98A3-68AC-4E01-A6B0-0FDC12899B61}" sibTransId="{8DD86A12-CC90-4146-9792-69BB193D22A8}"/>
    <dgm:cxn modelId="{B41E1F27-7622-4DF1-99E2-10D44186CFDE}" type="presOf" srcId="{9344F42C-52F2-4AB2-B0B4-69126CD25D01}" destId="{3CA838F0-75ED-4D26-B622-8C67583A9953}" srcOrd="0" destOrd="0" presId="urn:microsoft.com/office/officeart/2005/8/layout/process1"/>
    <dgm:cxn modelId="{3C2E436D-B170-4761-8D8B-F34E5854F8CD}" type="presOf" srcId="{18D83E85-8B2C-4475-B8DC-C0C3CDA2FBE1}" destId="{243F3A78-3214-40A6-991A-5A2862197747}" srcOrd="1" destOrd="0" presId="urn:microsoft.com/office/officeart/2005/8/layout/process1"/>
    <dgm:cxn modelId="{116C1A74-6644-4C7D-BC4A-2E0899A54BE1}" type="presOf" srcId="{0AD5458C-1652-432A-92B2-7BEFD2D01917}" destId="{8A550F84-78BD-4672-A709-CEF094B681FD}" srcOrd="0" destOrd="0" presId="urn:microsoft.com/office/officeart/2005/8/layout/process1"/>
    <dgm:cxn modelId="{69983982-6458-45DE-B423-21113E409AE2}" srcId="{6236E3A0-7692-4EB4-A0F8-0ED00981B7AA}" destId="{0AD5458C-1652-432A-92B2-7BEFD2D01917}" srcOrd="1" destOrd="0" parTransId="{D7DC6F79-A48B-496F-B47B-3620DEA330B9}" sibTransId="{ECC4D2DA-43B4-4E84-9E18-CEF6CFA4DD4D}"/>
    <dgm:cxn modelId="{E8EE2394-6F41-42D4-AD58-FC9FC4383EFF}" type="presOf" srcId="{18D83E85-8B2C-4475-B8DC-C0C3CDA2FBE1}" destId="{777096E2-69E0-4351-A310-E31EDE21BAA9}" srcOrd="0" destOrd="0" presId="urn:microsoft.com/office/officeart/2005/8/layout/process1"/>
    <dgm:cxn modelId="{715C2395-4755-411A-8BE0-1631419550DB}" type="presOf" srcId="{ECC4D2DA-43B4-4E84-9E18-CEF6CFA4DD4D}" destId="{157BCF51-A606-4821-9DCA-7E6477583C5C}" srcOrd="1" destOrd="0" presId="urn:microsoft.com/office/officeart/2005/8/layout/process1"/>
    <dgm:cxn modelId="{545D9A9F-CADE-45A0-959A-E4A9C6BD729C}" type="presOf" srcId="{6236E3A0-7692-4EB4-A0F8-0ED00981B7AA}" destId="{1D88AE03-8C9F-4943-AB6E-F4EF05A81866}" srcOrd="0" destOrd="0" presId="urn:microsoft.com/office/officeart/2005/8/layout/process1"/>
    <dgm:cxn modelId="{154F5BA4-12FE-4BB3-BCD1-46E2FBDCA7E4}" srcId="{6236E3A0-7692-4EB4-A0F8-0ED00981B7AA}" destId="{5982F81E-6581-404A-9FF7-6CFD467CFA36}" srcOrd="2" destOrd="0" parTransId="{E828C39A-A6C7-44C8-B3F5-CEC58ED93583}" sibTransId="{18D83E85-8B2C-4475-B8DC-C0C3CDA2FBE1}"/>
    <dgm:cxn modelId="{DC1D26C2-CEF4-4DB3-B38F-EAD9B9A5EAC4}" type="presOf" srcId="{B3813F0A-E14E-4AB1-86D4-E418BCB530D6}" destId="{22C34D49-82AB-49BE-ADD8-CBC29177D075}" srcOrd="0" destOrd="0" presId="urn:microsoft.com/office/officeart/2005/8/layout/process1"/>
    <dgm:cxn modelId="{556813CA-3AF7-459F-B5B6-928E6603557A}" srcId="{6236E3A0-7692-4EB4-A0F8-0ED00981B7AA}" destId="{B3813F0A-E14E-4AB1-86D4-E418BCB530D6}" srcOrd="0" destOrd="0" parTransId="{B8F41687-E235-4A2A-B464-45B538DB41F4}" sibTransId="{9344F42C-52F2-4AB2-B0B4-69126CD25D01}"/>
    <dgm:cxn modelId="{018123F2-0C78-44CD-B32B-E8377DB1546D}" type="presOf" srcId="{9344F42C-52F2-4AB2-B0B4-69126CD25D01}" destId="{2BED7EDB-B1DF-4699-ABA1-3A9B77E6FDCC}" srcOrd="1" destOrd="0" presId="urn:microsoft.com/office/officeart/2005/8/layout/process1"/>
    <dgm:cxn modelId="{236D5EFD-F372-4679-A042-1F400FF9DAC0}" type="presOf" srcId="{5982F81E-6581-404A-9FF7-6CFD467CFA36}" destId="{6F25AE9F-F1C8-4D79-A3A2-989638544129}" srcOrd="0" destOrd="0" presId="urn:microsoft.com/office/officeart/2005/8/layout/process1"/>
    <dgm:cxn modelId="{0D7D4FFD-7DDA-42E9-B475-E539C935FC32}" type="presOf" srcId="{80D05CAB-B95B-4211-9166-B9A05544AD3A}" destId="{390199C5-6A1F-499E-B40A-6EC5FF929D39}" srcOrd="0" destOrd="0" presId="urn:microsoft.com/office/officeart/2005/8/layout/process1"/>
    <dgm:cxn modelId="{F3236954-F91B-414F-8ADA-010CF2B5CDF1}" type="presParOf" srcId="{1D88AE03-8C9F-4943-AB6E-F4EF05A81866}" destId="{22C34D49-82AB-49BE-ADD8-CBC29177D075}" srcOrd="0" destOrd="0" presId="urn:microsoft.com/office/officeart/2005/8/layout/process1"/>
    <dgm:cxn modelId="{5469A995-8362-42AA-8A34-75C28B085E45}" type="presParOf" srcId="{1D88AE03-8C9F-4943-AB6E-F4EF05A81866}" destId="{3CA838F0-75ED-4D26-B622-8C67583A9953}" srcOrd="1" destOrd="0" presId="urn:microsoft.com/office/officeart/2005/8/layout/process1"/>
    <dgm:cxn modelId="{CCAF757D-80F3-4F42-90F2-D057CBA0735F}" type="presParOf" srcId="{3CA838F0-75ED-4D26-B622-8C67583A9953}" destId="{2BED7EDB-B1DF-4699-ABA1-3A9B77E6FDCC}" srcOrd="0" destOrd="0" presId="urn:microsoft.com/office/officeart/2005/8/layout/process1"/>
    <dgm:cxn modelId="{30E2E8AC-12CC-4084-9950-2A37C355EAE6}" type="presParOf" srcId="{1D88AE03-8C9F-4943-AB6E-F4EF05A81866}" destId="{8A550F84-78BD-4672-A709-CEF094B681FD}" srcOrd="2" destOrd="0" presId="urn:microsoft.com/office/officeart/2005/8/layout/process1"/>
    <dgm:cxn modelId="{3287554A-6A58-4C97-8A79-BA883D5538AE}" type="presParOf" srcId="{1D88AE03-8C9F-4943-AB6E-F4EF05A81866}" destId="{B723C512-8578-45B7-8D5A-0F6AAF39E0B1}" srcOrd="3" destOrd="0" presId="urn:microsoft.com/office/officeart/2005/8/layout/process1"/>
    <dgm:cxn modelId="{927C0753-96D9-4793-BFA3-681AA2A12FC4}" type="presParOf" srcId="{B723C512-8578-45B7-8D5A-0F6AAF39E0B1}" destId="{157BCF51-A606-4821-9DCA-7E6477583C5C}" srcOrd="0" destOrd="0" presId="urn:microsoft.com/office/officeart/2005/8/layout/process1"/>
    <dgm:cxn modelId="{52A0528C-0506-43C6-87B9-11704571C723}" type="presParOf" srcId="{1D88AE03-8C9F-4943-AB6E-F4EF05A81866}" destId="{6F25AE9F-F1C8-4D79-A3A2-989638544129}" srcOrd="4" destOrd="0" presId="urn:microsoft.com/office/officeart/2005/8/layout/process1"/>
    <dgm:cxn modelId="{96BC5110-FABD-4130-B3FC-C54D1D1765AF}" type="presParOf" srcId="{1D88AE03-8C9F-4943-AB6E-F4EF05A81866}" destId="{777096E2-69E0-4351-A310-E31EDE21BAA9}" srcOrd="5" destOrd="0" presId="urn:microsoft.com/office/officeart/2005/8/layout/process1"/>
    <dgm:cxn modelId="{7C6DF35A-6FD6-4372-B4B6-BACE53715EBD}" type="presParOf" srcId="{777096E2-69E0-4351-A310-E31EDE21BAA9}" destId="{243F3A78-3214-40A6-991A-5A2862197747}" srcOrd="0" destOrd="0" presId="urn:microsoft.com/office/officeart/2005/8/layout/process1"/>
    <dgm:cxn modelId="{7741B345-7972-474B-9E58-DC95B2AE57FB}" type="presParOf" srcId="{1D88AE03-8C9F-4943-AB6E-F4EF05A81866}" destId="{390199C5-6A1F-499E-B40A-6EC5FF929D39}" srcOrd="6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92D1F2A-451E-4083-A26F-739C4736478E}" type="doc">
      <dgm:prSet loTypeId="urn:microsoft.com/office/officeart/2005/8/layout/cycle6" loCatId="cycle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n-US"/>
        </a:p>
      </dgm:t>
    </dgm:pt>
    <dgm:pt modelId="{6BC82D1E-05E9-4606-98E8-21B9E41DE5FA}">
      <dgm:prSet phldrT="[Text]" phldr="0"/>
      <dgm:spPr/>
      <dgm:t>
        <a:bodyPr/>
        <a:lstStyle/>
        <a:p>
          <a:pPr rtl="0"/>
          <a:r>
            <a:rPr lang="en-US" b="1"/>
            <a:t>Financial crisis (Great Recession)</a:t>
          </a:r>
        </a:p>
      </dgm:t>
    </dgm:pt>
    <dgm:pt modelId="{7F075F00-4F4C-4DDA-8284-BBC629AD195B}" type="parTrans" cxnId="{5413BC9D-E688-48A2-B0FD-C97B7D2B9E27}">
      <dgm:prSet/>
      <dgm:spPr/>
      <dgm:t>
        <a:bodyPr/>
        <a:lstStyle/>
        <a:p>
          <a:endParaRPr lang="en-US"/>
        </a:p>
      </dgm:t>
    </dgm:pt>
    <dgm:pt modelId="{83F118D6-24F3-41DA-814F-CEC8AF45643D}" type="sibTrans" cxnId="{5413BC9D-E688-48A2-B0FD-C97B7D2B9E27}">
      <dgm:prSet/>
      <dgm:spPr/>
      <dgm:t>
        <a:bodyPr/>
        <a:lstStyle/>
        <a:p>
          <a:endParaRPr lang="en-US"/>
        </a:p>
      </dgm:t>
    </dgm:pt>
    <dgm:pt modelId="{79B0E211-6AFD-4264-BD0A-D63A39F112F2}">
      <dgm:prSet phldrT="[Text]" phldr="0"/>
      <dgm:spPr/>
      <dgm:t>
        <a:bodyPr/>
        <a:lstStyle/>
        <a:p>
          <a:pPr rtl="0"/>
          <a:r>
            <a:rPr lang="en-US" b="1"/>
            <a:t>Economic expansion, social change movements</a:t>
          </a:r>
        </a:p>
      </dgm:t>
    </dgm:pt>
    <dgm:pt modelId="{8F670674-CC08-454A-8E0D-D1F8A7A70095}" type="parTrans" cxnId="{060B06E0-A7FD-45F7-A446-D93A726B05FC}">
      <dgm:prSet/>
      <dgm:spPr/>
      <dgm:t>
        <a:bodyPr/>
        <a:lstStyle/>
        <a:p>
          <a:endParaRPr lang="en-US"/>
        </a:p>
      </dgm:t>
    </dgm:pt>
    <dgm:pt modelId="{1CA38F73-BD13-435B-BF9D-748DDB7F54EF}" type="sibTrans" cxnId="{060B06E0-A7FD-45F7-A446-D93A726B05FC}">
      <dgm:prSet/>
      <dgm:spPr/>
      <dgm:t>
        <a:bodyPr/>
        <a:lstStyle/>
        <a:p>
          <a:endParaRPr lang="en-US"/>
        </a:p>
      </dgm:t>
    </dgm:pt>
    <dgm:pt modelId="{7A20CA05-A0EE-4F8C-97D1-8BCE795B9A95}">
      <dgm:prSet phldrT="[Text]" phldr="0"/>
      <dgm:spPr/>
      <dgm:t>
        <a:bodyPr/>
        <a:lstStyle/>
        <a:p>
          <a:pPr rtl="0"/>
          <a:r>
            <a:rPr lang="en-US" b="1"/>
            <a:t>Deregulation, trade wars, economic highs</a:t>
          </a:r>
        </a:p>
      </dgm:t>
    </dgm:pt>
    <dgm:pt modelId="{28481E1B-6509-4E22-97DD-028492B859C6}" type="parTrans" cxnId="{AA5F5CFE-C103-499F-9467-FE44140AF950}">
      <dgm:prSet/>
      <dgm:spPr/>
      <dgm:t>
        <a:bodyPr/>
        <a:lstStyle/>
        <a:p>
          <a:endParaRPr lang="en-US"/>
        </a:p>
      </dgm:t>
    </dgm:pt>
    <dgm:pt modelId="{0EBB494A-AA22-4E9E-95DC-C448CBF5CA10}" type="sibTrans" cxnId="{AA5F5CFE-C103-499F-9467-FE44140AF950}">
      <dgm:prSet/>
      <dgm:spPr/>
      <dgm:t>
        <a:bodyPr/>
        <a:lstStyle/>
        <a:p>
          <a:endParaRPr lang="en-US"/>
        </a:p>
      </dgm:t>
    </dgm:pt>
    <dgm:pt modelId="{C14679A4-E7C5-4CB4-885C-EAB2C43605E4}">
      <dgm:prSet phldrT="[Text]" phldr="0"/>
      <dgm:spPr/>
      <dgm:t>
        <a:bodyPr/>
        <a:lstStyle/>
        <a:p>
          <a:pPr rtl="0"/>
          <a:r>
            <a:rPr lang="en-US" b="1"/>
            <a:t>COVID-19 pandemic, social unrest, recovery efforts</a:t>
          </a:r>
        </a:p>
      </dgm:t>
    </dgm:pt>
    <dgm:pt modelId="{E68495B8-8D05-45DB-8D8C-D57745B64144}" type="parTrans" cxnId="{0EF0620D-780A-4BD9-B347-89A273109F93}">
      <dgm:prSet/>
      <dgm:spPr/>
      <dgm:t>
        <a:bodyPr/>
        <a:lstStyle/>
        <a:p>
          <a:endParaRPr lang="en-US"/>
        </a:p>
      </dgm:t>
    </dgm:pt>
    <dgm:pt modelId="{69199247-B5FF-4941-9E18-29CFF57629F9}" type="sibTrans" cxnId="{0EF0620D-780A-4BD9-B347-89A273109F93}">
      <dgm:prSet/>
      <dgm:spPr/>
      <dgm:t>
        <a:bodyPr/>
        <a:lstStyle/>
        <a:p>
          <a:endParaRPr lang="en-US"/>
        </a:p>
      </dgm:t>
    </dgm:pt>
    <dgm:pt modelId="{AC7206AD-7005-4945-8CA4-3236A12DC767}">
      <dgm:prSet phldr="0"/>
      <dgm:spPr/>
      <dgm:t>
        <a:bodyPr/>
        <a:lstStyle/>
        <a:p>
          <a:pPr rtl="0"/>
          <a:r>
            <a:rPr lang="en-US" b="1"/>
            <a:t>Slow recovery, political polarization</a:t>
          </a:r>
          <a:endParaRPr lang="en-US" b="1">
            <a:latin typeface="Calibri"/>
          </a:endParaRPr>
        </a:p>
      </dgm:t>
    </dgm:pt>
    <dgm:pt modelId="{D8ADCD43-B034-43C8-AFEF-6F778FFB77C7}" type="parTrans" cxnId="{2EAE3E38-49CC-4D46-ABC2-B60D72DFDCE1}">
      <dgm:prSet/>
      <dgm:spPr/>
      <dgm:t>
        <a:bodyPr/>
        <a:lstStyle/>
        <a:p>
          <a:endParaRPr lang="en-US"/>
        </a:p>
      </dgm:t>
    </dgm:pt>
    <dgm:pt modelId="{6E06589B-17F5-42BA-86F6-27ED5DC0C4A1}" type="sibTrans" cxnId="{2EAE3E38-49CC-4D46-ABC2-B60D72DFDCE1}">
      <dgm:prSet/>
      <dgm:spPr/>
      <dgm:t>
        <a:bodyPr/>
        <a:lstStyle/>
        <a:p>
          <a:endParaRPr lang="en-US"/>
        </a:p>
      </dgm:t>
    </dgm:pt>
    <dgm:pt modelId="{E6425D81-C5C1-43EC-B4ED-357BBD7DFBF7}">
      <dgm:prSet phldr="0"/>
      <dgm:spPr/>
      <dgm:t>
        <a:bodyPr/>
        <a:lstStyle/>
        <a:p>
          <a:pPr rtl="0"/>
          <a:r>
            <a:rPr lang="en-US" b="1" dirty="0"/>
            <a:t>Inflation, tech boom (AI), geopolitical tensions</a:t>
          </a:r>
          <a:endParaRPr lang="en-US" b="1" dirty="0">
            <a:latin typeface="Calibri"/>
          </a:endParaRPr>
        </a:p>
      </dgm:t>
    </dgm:pt>
    <dgm:pt modelId="{553136F9-D40E-4AF2-AADB-5DE0D8D97299}" type="parTrans" cxnId="{B60156CB-2385-4D7B-8203-EF4496DCD5EB}">
      <dgm:prSet/>
      <dgm:spPr/>
      <dgm:t>
        <a:bodyPr/>
        <a:lstStyle/>
        <a:p>
          <a:endParaRPr lang="en-US"/>
        </a:p>
      </dgm:t>
    </dgm:pt>
    <dgm:pt modelId="{B1B2F488-F7AA-42A7-9EB2-4B4DC1F8A0B9}" type="sibTrans" cxnId="{B60156CB-2385-4D7B-8203-EF4496DCD5EB}">
      <dgm:prSet/>
      <dgm:spPr/>
      <dgm:t>
        <a:bodyPr/>
        <a:lstStyle/>
        <a:p>
          <a:endParaRPr lang="en-US"/>
        </a:p>
      </dgm:t>
    </dgm:pt>
    <dgm:pt modelId="{3322188E-0947-4E38-9C2C-0A00329A6FEB}">
      <dgm:prSet phldr="0"/>
      <dgm:spPr/>
      <dgm:t>
        <a:bodyPr/>
        <a:lstStyle/>
        <a:p>
          <a:pPr rtl="0"/>
          <a:r>
            <a:rPr lang="en-US" b="1">
              <a:latin typeface="Calibri"/>
            </a:rPr>
            <a:t>Post-9/11</a:t>
          </a:r>
          <a:r>
            <a:rPr lang="en-US" b="1"/>
            <a:t> recovery, housing boom</a:t>
          </a:r>
        </a:p>
      </dgm:t>
    </dgm:pt>
    <dgm:pt modelId="{783837AF-7B78-4D7B-854A-D9785BE9212C}" type="parTrans" cxnId="{F20E3006-15C0-40BB-B4BB-60E3929F2891}">
      <dgm:prSet/>
      <dgm:spPr/>
      <dgm:t>
        <a:bodyPr/>
        <a:lstStyle/>
        <a:p>
          <a:endParaRPr lang="en-US"/>
        </a:p>
      </dgm:t>
    </dgm:pt>
    <dgm:pt modelId="{2E946743-1F08-455E-8CCE-81EC9CE70DFC}" type="sibTrans" cxnId="{F20E3006-15C0-40BB-B4BB-60E3929F2891}">
      <dgm:prSet/>
      <dgm:spPr/>
      <dgm:t>
        <a:bodyPr/>
        <a:lstStyle/>
        <a:p>
          <a:endParaRPr lang="en-US"/>
        </a:p>
      </dgm:t>
    </dgm:pt>
    <dgm:pt modelId="{5969A1F0-C60E-4EC4-89A6-FCC512CE197D}" type="pres">
      <dgm:prSet presAssocID="{E92D1F2A-451E-4083-A26F-739C4736478E}" presName="cycle" presStyleCnt="0">
        <dgm:presLayoutVars>
          <dgm:dir/>
          <dgm:resizeHandles val="exact"/>
        </dgm:presLayoutVars>
      </dgm:prSet>
      <dgm:spPr/>
    </dgm:pt>
    <dgm:pt modelId="{51A91667-5E91-411D-85CB-2E071CC50B44}" type="pres">
      <dgm:prSet presAssocID="{3322188E-0947-4E38-9C2C-0A00329A6FEB}" presName="node" presStyleLbl="node1" presStyleIdx="0" presStyleCnt="7">
        <dgm:presLayoutVars>
          <dgm:bulletEnabled val="1"/>
        </dgm:presLayoutVars>
      </dgm:prSet>
      <dgm:spPr/>
    </dgm:pt>
    <dgm:pt modelId="{27ACF80F-B123-4FBB-A232-D2F1EFE158EA}" type="pres">
      <dgm:prSet presAssocID="{3322188E-0947-4E38-9C2C-0A00329A6FEB}" presName="spNode" presStyleCnt="0"/>
      <dgm:spPr/>
    </dgm:pt>
    <dgm:pt modelId="{B72BCB7C-846B-473D-9B65-C629B53F09CE}" type="pres">
      <dgm:prSet presAssocID="{2E946743-1F08-455E-8CCE-81EC9CE70DFC}" presName="sibTrans" presStyleLbl="sibTrans1D1" presStyleIdx="0" presStyleCnt="7"/>
      <dgm:spPr/>
    </dgm:pt>
    <dgm:pt modelId="{DE3A4224-7ED0-4E61-ABE3-26EAE5817355}" type="pres">
      <dgm:prSet presAssocID="{6BC82D1E-05E9-4606-98E8-21B9E41DE5FA}" presName="node" presStyleLbl="node1" presStyleIdx="1" presStyleCnt="7">
        <dgm:presLayoutVars>
          <dgm:bulletEnabled val="1"/>
        </dgm:presLayoutVars>
      </dgm:prSet>
      <dgm:spPr/>
    </dgm:pt>
    <dgm:pt modelId="{5E86FB78-2F02-4449-9E5D-51129A338FFF}" type="pres">
      <dgm:prSet presAssocID="{6BC82D1E-05E9-4606-98E8-21B9E41DE5FA}" presName="spNode" presStyleCnt="0"/>
      <dgm:spPr/>
    </dgm:pt>
    <dgm:pt modelId="{11C952FB-CD37-4304-AF73-4B523BA04E02}" type="pres">
      <dgm:prSet presAssocID="{83F118D6-24F3-41DA-814F-CEC8AF45643D}" presName="sibTrans" presStyleLbl="sibTrans1D1" presStyleIdx="1" presStyleCnt="7"/>
      <dgm:spPr/>
    </dgm:pt>
    <dgm:pt modelId="{1EF08ECA-C95D-4935-B90F-FD9AB257F7DE}" type="pres">
      <dgm:prSet presAssocID="{AC7206AD-7005-4945-8CA4-3236A12DC767}" presName="node" presStyleLbl="node1" presStyleIdx="2" presStyleCnt="7">
        <dgm:presLayoutVars>
          <dgm:bulletEnabled val="1"/>
        </dgm:presLayoutVars>
      </dgm:prSet>
      <dgm:spPr/>
    </dgm:pt>
    <dgm:pt modelId="{B65F4E6F-0875-4D34-A7F0-1274059B562C}" type="pres">
      <dgm:prSet presAssocID="{AC7206AD-7005-4945-8CA4-3236A12DC767}" presName="spNode" presStyleCnt="0"/>
      <dgm:spPr/>
    </dgm:pt>
    <dgm:pt modelId="{0302BA0B-C155-4E32-91EA-3C1A70B8E71B}" type="pres">
      <dgm:prSet presAssocID="{6E06589B-17F5-42BA-86F6-27ED5DC0C4A1}" presName="sibTrans" presStyleLbl="sibTrans1D1" presStyleIdx="2" presStyleCnt="7"/>
      <dgm:spPr/>
    </dgm:pt>
    <dgm:pt modelId="{394F28DF-36CB-4127-9C86-590B8FEDF482}" type="pres">
      <dgm:prSet presAssocID="{79B0E211-6AFD-4264-BD0A-D63A39F112F2}" presName="node" presStyleLbl="node1" presStyleIdx="3" presStyleCnt="7">
        <dgm:presLayoutVars>
          <dgm:bulletEnabled val="1"/>
        </dgm:presLayoutVars>
      </dgm:prSet>
      <dgm:spPr/>
    </dgm:pt>
    <dgm:pt modelId="{A1029DBB-F9BE-4219-981A-130778A33F2E}" type="pres">
      <dgm:prSet presAssocID="{79B0E211-6AFD-4264-BD0A-D63A39F112F2}" presName="spNode" presStyleCnt="0"/>
      <dgm:spPr/>
    </dgm:pt>
    <dgm:pt modelId="{CEF6290F-CCA3-4134-B4D1-879EB0500984}" type="pres">
      <dgm:prSet presAssocID="{1CA38F73-BD13-435B-BF9D-748DDB7F54EF}" presName="sibTrans" presStyleLbl="sibTrans1D1" presStyleIdx="3" presStyleCnt="7"/>
      <dgm:spPr/>
    </dgm:pt>
    <dgm:pt modelId="{C0733F5D-2A12-4118-B0AB-1CD0FA493459}" type="pres">
      <dgm:prSet presAssocID="{7A20CA05-A0EE-4F8C-97D1-8BCE795B9A95}" presName="node" presStyleLbl="node1" presStyleIdx="4" presStyleCnt="7">
        <dgm:presLayoutVars>
          <dgm:bulletEnabled val="1"/>
        </dgm:presLayoutVars>
      </dgm:prSet>
      <dgm:spPr/>
    </dgm:pt>
    <dgm:pt modelId="{A0C88823-9A56-406A-8FB3-BD80309BFBD9}" type="pres">
      <dgm:prSet presAssocID="{7A20CA05-A0EE-4F8C-97D1-8BCE795B9A95}" presName="spNode" presStyleCnt="0"/>
      <dgm:spPr/>
    </dgm:pt>
    <dgm:pt modelId="{7565ADB2-0667-4B29-A9D0-15501FE12FD4}" type="pres">
      <dgm:prSet presAssocID="{0EBB494A-AA22-4E9E-95DC-C448CBF5CA10}" presName="sibTrans" presStyleLbl="sibTrans1D1" presStyleIdx="4" presStyleCnt="7"/>
      <dgm:spPr/>
    </dgm:pt>
    <dgm:pt modelId="{52C0862B-E875-4E3D-B9EB-7B6DF136F474}" type="pres">
      <dgm:prSet presAssocID="{C14679A4-E7C5-4CB4-885C-EAB2C43605E4}" presName="node" presStyleLbl="node1" presStyleIdx="5" presStyleCnt="7">
        <dgm:presLayoutVars>
          <dgm:bulletEnabled val="1"/>
        </dgm:presLayoutVars>
      </dgm:prSet>
      <dgm:spPr/>
    </dgm:pt>
    <dgm:pt modelId="{A1F99E28-5D57-4BA3-8DDF-E4B4C978E12C}" type="pres">
      <dgm:prSet presAssocID="{C14679A4-E7C5-4CB4-885C-EAB2C43605E4}" presName="spNode" presStyleCnt="0"/>
      <dgm:spPr/>
    </dgm:pt>
    <dgm:pt modelId="{61302146-0E50-49D3-9666-00284B2D57CF}" type="pres">
      <dgm:prSet presAssocID="{69199247-B5FF-4941-9E18-29CFF57629F9}" presName="sibTrans" presStyleLbl="sibTrans1D1" presStyleIdx="5" presStyleCnt="7"/>
      <dgm:spPr/>
    </dgm:pt>
    <dgm:pt modelId="{6043F46E-F1A3-4C47-A78B-06986B290564}" type="pres">
      <dgm:prSet presAssocID="{E6425D81-C5C1-43EC-B4ED-357BBD7DFBF7}" presName="node" presStyleLbl="node1" presStyleIdx="6" presStyleCnt="7">
        <dgm:presLayoutVars>
          <dgm:bulletEnabled val="1"/>
        </dgm:presLayoutVars>
      </dgm:prSet>
      <dgm:spPr/>
    </dgm:pt>
    <dgm:pt modelId="{379C630C-233F-42D0-B1E9-03AEC7222C21}" type="pres">
      <dgm:prSet presAssocID="{E6425D81-C5C1-43EC-B4ED-357BBD7DFBF7}" presName="spNode" presStyleCnt="0"/>
      <dgm:spPr/>
    </dgm:pt>
    <dgm:pt modelId="{DA7B0562-1529-4174-9402-07CC5E409313}" type="pres">
      <dgm:prSet presAssocID="{B1B2F488-F7AA-42A7-9EB2-4B4DC1F8A0B9}" presName="sibTrans" presStyleLbl="sibTrans1D1" presStyleIdx="6" presStyleCnt="7"/>
      <dgm:spPr/>
    </dgm:pt>
  </dgm:ptLst>
  <dgm:cxnLst>
    <dgm:cxn modelId="{45DC4F00-BCEA-4A09-8084-A1703F3FEB93}" type="presOf" srcId="{1CA38F73-BD13-435B-BF9D-748DDB7F54EF}" destId="{CEF6290F-CCA3-4134-B4D1-879EB0500984}" srcOrd="0" destOrd="0" presId="urn:microsoft.com/office/officeart/2005/8/layout/cycle6"/>
    <dgm:cxn modelId="{F20E3006-15C0-40BB-B4BB-60E3929F2891}" srcId="{E92D1F2A-451E-4083-A26F-739C4736478E}" destId="{3322188E-0947-4E38-9C2C-0A00329A6FEB}" srcOrd="0" destOrd="0" parTransId="{783837AF-7B78-4D7B-854A-D9785BE9212C}" sibTransId="{2E946743-1F08-455E-8CCE-81EC9CE70DFC}"/>
    <dgm:cxn modelId="{0EF0620D-780A-4BD9-B347-89A273109F93}" srcId="{E92D1F2A-451E-4083-A26F-739C4736478E}" destId="{C14679A4-E7C5-4CB4-885C-EAB2C43605E4}" srcOrd="5" destOrd="0" parTransId="{E68495B8-8D05-45DB-8D8C-D57745B64144}" sibTransId="{69199247-B5FF-4941-9E18-29CFF57629F9}"/>
    <dgm:cxn modelId="{1D39351C-85FB-4069-98FE-350912264270}" type="presOf" srcId="{6BC82D1E-05E9-4606-98E8-21B9E41DE5FA}" destId="{DE3A4224-7ED0-4E61-ABE3-26EAE5817355}" srcOrd="0" destOrd="0" presId="urn:microsoft.com/office/officeart/2005/8/layout/cycle6"/>
    <dgm:cxn modelId="{317E6830-34D9-4F91-9733-A043F0F881E8}" type="presOf" srcId="{AC7206AD-7005-4945-8CA4-3236A12DC767}" destId="{1EF08ECA-C95D-4935-B90F-FD9AB257F7DE}" srcOrd="0" destOrd="0" presId="urn:microsoft.com/office/officeart/2005/8/layout/cycle6"/>
    <dgm:cxn modelId="{2EAE3E38-49CC-4D46-ABC2-B60D72DFDCE1}" srcId="{E92D1F2A-451E-4083-A26F-739C4736478E}" destId="{AC7206AD-7005-4945-8CA4-3236A12DC767}" srcOrd="2" destOrd="0" parTransId="{D8ADCD43-B034-43C8-AFEF-6F778FFB77C7}" sibTransId="{6E06589B-17F5-42BA-86F6-27ED5DC0C4A1}"/>
    <dgm:cxn modelId="{03F13E3C-72F8-498A-AD0E-4B4FF9E2EB57}" type="presOf" srcId="{79B0E211-6AFD-4264-BD0A-D63A39F112F2}" destId="{394F28DF-36CB-4127-9C86-590B8FEDF482}" srcOrd="0" destOrd="0" presId="urn:microsoft.com/office/officeart/2005/8/layout/cycle6"/>
    <dgm:cxn modelId="{EBB38D46-F4EA-41E5-9566-876137600B40}" type="presOf" srcId="{E6425D81-C5C1-43EC-B4ED-357BBD7DFBF7}" destId="{6043F46E-F1A3-4C47-A78B-06986B290564}" srcOrd="0" destOrd="0" presId="urn:microsoft.com/office/officeart/2005/8/layout/cycle6"/>
    <dgm:cxn modelId="{32986E54-4ABF-47A1-B889-9FEE977B88E8}" type="presOf" srcId="{C14679A4-E7C5-4CB4-885C-EAB2C43605E4}" destId="{52C0862B-E875-4E3D-B9EB-7B6DF136F474}" srcOrd="0" destOrd="0" presId="urn:microsoft.com/office/officeart/2005/8/layout/cycle6"/>
    <dgm:cxn modelId="{5413BC9D-E688-48A2-B0FD-C97B7D2B9E27}" srcId="{E92D1F2A-451E-4083-A26F-739C4736478E}" destId="{6BC82D1E-05E9-4606-98E8-21B9E41DE5FA}" srcOrd="1" destOrd="0" parTransId="{7F075F00-4F4C-4DDA-8284-BBC629AD195B}" sibTransId="{83F118D6-24F3-41DA-814F-CEC8AF45643D}"/>
    <dgm:cxn modelId="{CD94F1A6-4AA0-4230-A5DB-131C246ADBCA}" type="presOf" srcId="{7A20CA05-A0EE-4F8C-97D1-8BCE795B9A95}" destId="{C0733F5D-2A12-4118-B0AB-1CD0FA493459}" srcOrd="0" destOrd="0" presId="urn:microsoft.com/office/officeart/2005/8/layout/cycle6"/>
    <dgm:cxn modelId="{6702E6A8-7BA7-462D-81BB-0FDB7A1249B0}" type="presOf" srcId="{2E946743-1F08-455E-8CCE-81EC9CE70DFC}" destId="{B72BCB7C-846B-473D-9B65-C629B53F09CE}" srcOrd="0" destOrd="0" presId="urn:microsoft.com/office/officeart/2005/8/layout/cycle6"/>
    <dgm:cxn modelId="{678416B6-8D33-4B66-86E4-D26B38411D11}" type="presOf" srcId="{0EBB494A-AA22-4E9E-95DC-C448CBF5CA10}" destId="{7565ADB2-0667-4B29-A9D0-15501FE12FD4}" srcOrd="0" destOrd="0" presId="urn:microsoft.com/office/officeart/2005/8/layout/cycle6"/>
    <dgm:cxn modelId="{F7F817C0-DB44-42BE-8A11-0170F97599AD}" type="presOf" srcId="{6E06589B-17F5-42BA-86F6-27ED5DC0C4A1}" destId="{0302BA0B-C155-4E32-91EA-3C1A70B8E71B}" srcOrd="0" destOrd="0" presId="urn:microsoft.com/office/officeart/2005/8/layout/cycle6"/>
    <dgm:cxn modelId="{117704C2-A4B1-4408-8982-4F0FA0FFBA5D}" type="presOf" srcId="{83F118D6-24F3-41DA-814F-CEC8AF45643D}" destId="{11C952FB-CD37-4304-AF73-4B523BA04E02}" srcOrd="0" destOrd="0" presId="urn:microsoft.com/office/officeart/2005/8/layout/cycle6"/>
    <dgm:cxn modelId="{B60156CB-2385-4D7B-8203-EF4496DCD5EB}" srcId="{E92D1F2A-451E-4083-A26F-739C4736478E}" destId="{E6425D81-C5C1-43EC-B4ED-357BBD7DFBF7}" srcOrd="6" destOrd="0" parTransId="{553136F9-D40E-4AF2-AADB-5DE0D8D97299}" sibTransId="{B1B2F488-F7AA-42A7-9EB2-4B4DC1F8A0B9}"/>
    <dgm:cxn modelId="{FE15DBCD-7672-499A-A676-B4AF8801DB5F}" type="presOf" srcId="{E92D1F2A-451E-4083-A26F-739C4736478E}" destId="{5969A1F0-C60E-4EC4-89A6-FCC512CE197D}" srcOrd="0" destOrd="0" presId="urn:microsoft.com/office/officeart/2005/8/layout/cycle6"/>
    <dgm:cxn modelId="{060B06E0-A7FD-45F7-A446-D93A726B05FC}" srcId="{E92D1F2A-451E-4083-A26F-739C4736478E}" destId="{79B0E211-6AFD-4264-BD0A-D63A39F112F2}" srcOrd="3" destOrd="0" parTransId="{8F670674-CC08-454A-8E0D-D1F8A7A70095}" sibTransId="{1CA38F73-BD13-435B-BF9D-748DDB7F54EF}"/>
    <dgm:cxn modelId="{FB5E3FEB-C7AD-41D9-9636-78886582DCE3}" type="presOf" srcId="{69199247-B5FF-4941-9E18-29CFF57629F9}" destId="{61302146-0E50-49D3-9666-00284B2D57CF}" srcOrd="0" destOrd="0" presId="urn:microsoft.com/office/officeart/2005/8/layout/cycle6"/>
    <dgm:cxn modelId="{4B8685F1-4501-465D-AB84-855E9CBF68A4}" type="presOf" srcId="{3322188E-0947-4E38-9C2C-0A00329A6FEB}" destId="{51A91667-5E91-411D-85CB-2E071CC50B44}" srcOrd="0" destOrd="0" presId="urn:microsoft.com/office/officeart/2005/8/layout/cycle6"/>
    <dgm:cxn modelId="{CA6BBCF3-4C7B-4EBB-AB97-D956D2F69014}" type="presOf" srcId="{B1B2F488-F7AA-42A7-9EB2-4B4DC1F8A0B9}" destId="{DA7B0562-1529-4174-9402-07CC5E409313}" srcOrd="0" destOrd="0" presId="urn:microsoft.com/office/officeart/2005/8/layout/cycle6"/>
    <dgm:cxn modelId="{AA5F5CFE-C103-499F-9467-FE44140AF950}" srcId="{E92D1F2A-451E-4083-A26F-739C4736478E}" destId="{7A20CA05-A0EE-4F8C-97D1-8BCE795B9A95}" srcOrd="4" destOrd="0" parTransId="{28481E1B-6509-4E22-97DD-028492B859C6}" sibTransId="{0EBB494A-AA22-4E9E-95DC-C448CBF5CA10}"/>
    <dgm:cxn modelId="{3DD803B2-7516-4385-80E8-A99B34FC5BEE}" type="presParOf" srcId="{5969A1F0-C60E-4EC4-89A6-FCC512CE197D}" destId="{51A91667-5E91-411D-85CB-2E071CC50B44}" srcOrd="0" destOrd="0" presId="urn:microsoft.com/office/officeart/2005/8/layout/cycle6"/>
    <dgm:cxn modelId="{D651FD48-80A1-442D-B8C4-889B203235F5}" type="presParOf" srcId="{5969A1F0-C60E-4EC4-89A6-FCC512CE197D}" destId="{27ACF80F-B123-4FBB-A232-D2F1EFE158EA}" srcOrd="1" destOrd="0" presId="urn:microsoft.com/office/officeart/2005/8/layout/cycle6"/>
    <dgm:cxn modelId="{D27CAF08-1430-4DFA-838C-9F6F1FA6165B}" type="presParOf" srcId="{5969A1F0-C60E-4EC4-89A6-FCC512CE197D}" destId="{B72BCB7C-846B-473D-9B65-C629B53F09CE}" srcOrd="2" destOrd="0" presId="urn:microsoft.com/office/officeart/2005/8/layout/cycle6"/>
    <dgm:cxn modelId="{DB7C99F4-BEE4-423E-82EC-FB7815AC7B2A}" type="presParOf" srcId="{5969A1F0-C60E-4EC4-89A6-FCC512CE197D}" destId="{DE3A4224-7ED0-4E61-ABE3-26EAE5817355}" srcOrd="3" destOrd="0" presId="urn:microsoft.com/office/officeart/2005/8/layout/cycle6"/>
    <dgm:cxn modelId="{C862E1D9-FAF0-4384-A5D6-C3F7910E92C3}" type="presParOf" srcId="{5969A1F0-C60E-4EC4-89A6-FCC512CE197D}" destId="{5E86FB78-2F02-4449-9E5D-51129A338FFF}" srcOrd="4" destOrd="0" presId="urn:microsoft.com/office/officeart/2005/8/layout/cycle6"/>
    <dgm:cxn modelId="{04CB1E22-6B26-4379-B6AB-B5F802D5217B}" type="presParOf" srcId="{5969A1F0-C60E-4EC4-89A6-FCC512CE197D}" destId="{11C952FB-CD37-4304-AF73-4B523BA04E02}" srcOrd="5" destOrd="0" presId="urn:microsoft.com/office/officeart/2005/8/layout/cycle6"/>
    <dgm:cxn modelId="{E8ABB8AA-AD4D-4352-839F-6EE03F38310E}" type="presParOf" srcId="{5969A1F0-C60E-4EC4-89A6-FCC512CE197D}" destId="{1EF08ECA-C95D-4935-B90F-FD9AB257F7DE}" srcOrd="6" destOrd="0" presId="urn:microsoft.com/office/officeart/2005/8/layout/cycle6"/>
    <dgm:cxn modelId="{81C1E778-7403-4B23-BF52-8F4D446A289E}" type="presParOf" srcId="{5969A1F0-C60E-4EC4-89A6-FCC512CE197D}" destId="{B65F4E6F-0875-4D34-A7F0-1274059B562C}" srcOrd="7" destOrd="0" presId="urn:microsoft.com/office/officeart/2005/8/layout/cycle6"/>
    <dgm:cxn modelId="{F6BF3D23-2073-4723-9712-9F7D4EA864E3}" type="presParOf" srcId="{5969A1F0-C60E-4EC4-89A6-FCC512CE197D}" destId="{0302BA0B-C155-4E32-91EA-3C1A70B8E71B}" srcOrd="8" destOrd="0" presId="urn:microsoft.com/office/officeart/2005/8/layout/cycle6"/>
    <dgm:cxn modelId="{D54381B4-566B-44A8-98FE-70F82340D2A0}" type="presParOf" srcId="{5969A1F0-C60E-4EC4-89A6-FCC512CE197D}" destId="{394F28DF-36CB-4127-9C86-590B8FEDF482}" srcOrd="9" destOrd="0" presId="urn:microsoft.com/office/officeart/2005/8/layout/cycle6"/>
    <dgm:cxn modelId="{14E7AE19-5E56-4A36-97CA-5C5645742084}" type="presParOf" srcId="{5969A1F0-C60E-4EC4-89A6-FCC512CE197D}" destId="{A1029DBB-F9BE-4219-981A-130778A33F2E}" srcOrd="10" destOrd="0" presId="urn:microsoft.com/office/officeart/2005/8/layout/cycle6"/>
    <dgm:cxn modelId="{B77BB3E2-78FB-467A-BE49-C167111E2210}" type="presParOf" srcId="{5969A1F0-C60E-4EC4-89A6-FCC512CE197D}" destId="{CEF6290F-CCA3-4134-B4D1-879EB0500984}" srcOrd="11" destOrd="0" presId="urn:microsoft.com/office/officeart/2005/8/layout/cycle6"/>
    <dgm:cxn modelId="{23C1B270-CEB8-4291-9E27-B0CC054970AE}" type="presParOf" srcId="{5969A1F0-C60E-4EC4-89A6-FCC512CE197D}" destId="{C0733F5D-2A12-4118-B0AB-1CD0FA493459}" srcOrd="12" destOrd="0" presId="urn:microsoft.com/office/officeart/2005/8/layout/cycle6"/>
    <dgm:cxn modelId="{600E56DF-E4AB-410C-A769-FDF945C809E9}" type="presParOf" srcId="{5969A1F0-C60E-4EC4-89A6-FCC512CE197D}" destId="{A0C88823-9A56-406A-8FB3-BD80309BFBD9}" srcOrd="13" destOrd="0" presId="urn:microsoft.com/office/officeart/2005/8/layout/cycle6"/>
    <dgm:cxn modelId="{1A882853-E1EC-4D23-92EE-346E63A0E7E1}" type="presParOf" srcId="{5969A1F0-C60E-4EC4-89A6-FCC512CE197D}" destId="{7565ADB2-0667-4B29-A9D0-15501FE12FD4}" srcOrd="14" destOrd="0" presId="urn:microsoft.com/office/officeart/2005/8/layout/cycle6"/>
    <dgm:cxn modelId="{A382FAEE-9690-4812-91D6-0D40DDD9D006}" type="presParOf" srcId="{5969A1F0-C60E-4EC4-89A6-FCC512CE197D}" destId="{52C0862B-E875-4E3D-B9EB-7B6DF136F474}" srcOrd="15" destOrd="0" presId="urn:microsoft.com/office/officeart/2005/8/layout/cycle6"/>
    <dgm:cxn modelId="{FB97685F-A9AF-4851-9529-4545C49CD535}" type="presParOf" srcId="{5969A1F0-C60E-4EC4-89A6-FCC512CE197D}" destId="{A1F99E28-5D57-4BA3-8DDF-E4B4C978E12C}" srcOrd="16" destOrd="0" presId="urn:microsoft.com/office/officeart/2005/8/layout/cycle6"/>
    <dgm:cxn modelId="{00A66A39-6C5C-473C-A18F-9F1793A8C2A3}" type="presParOf" srcId="{5969A1F0-C60E-4EC4-89A6-FCC512CE197D}" destId="{61302146-0E50-49D3-9666-00284B2D57CF}" srcOrd="17" destOrd="0" presId="urn:microsoft.com/office/officeart/2005/8/layout/cycle6"/>
    <dgm:cxn modelId="{9B763661-86CF-4CCE-B49E-440A8ACD2D8F}" type="presParOf" srcId="{5969A1F0-C60E-4EC4-89A6-FCC512CE197D}" destId="{6043F46E-F1A3-4C47-A78B-06986B290564}" srcOrd="18" destOrd="0" presId="urn:microsoft.com/office/officeart/2005/8/layout/cycle6"/>
    <dgm:cxn modelId="{9FCE3AC0-3CEE-4FB6-95FF-8DB47FC43293}" type="presParOf" srcId="{5969A1F0-C60E-4EC4-89A6-FCC512CE197D}" destId="{379C630C-233F-42D0-B1E9-03AEC7222C21}" srcOrd="19" destOrd="0" presId="urn:microsoft.com/office/officeart/2005/8/layout/cycle6"/>
    <dgm:cxn modelId="{211D814B-654B-4F6B-A1DC-B84E70A5CE53}" type="presParOf" srcId="{5969A1F0-C60E-4EC4-89A6-FCC512CE197D}" destId="{DA7B0562-1529-4174-9402-07CC5E409313}" srcOrd="20" destOrd="0" presId="urn:microsoft.com/office/officeart/2005/8/layout/cycle6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E19D02E2-C165-4A41-8DC5-2BA6FE55C3A1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657C499E-8193-41B2-ADF8-AAC3AC6BFFE6}">
      <dgm:prSet phldrT="[Text]" phldr="0"/>
      <dgm:spPr/>
      <dgm:t>
        <a:bodyPr/>
        <a:lstStyle/>
        <a:p>
          <a:pPr rtl="0"/>
          <a:r>
            <a:rPr lang="en-US">
              <a:latin typeface="Calibri"/>
            </a:rPr>
            <a:t>Started with </a:t>
          </a:r>
          <a:r>
            <a:rPr lang="en-US" b="1">
              <a:latin typeface="Calibri"/>
            </a:rPr>
            <a:t>10 fixed variables</a:t>
          </a:r>
          <a:endParaRPr lang="en-US"/>
        </a:p>
      </dgm:t>
    </dgm:pt>
    <dgm:pt modelId="{6F18D056-254B-443E-B613-B4864867F40E}" type="parTrans" cxnId="{FA2523EA-AAD9-4AC4-AFFD-7A8FDC295CDD}">
      <dgm:prSet/>
      <dgm:spPr/>
      <dgm:t>
        <a:bodyPr/>
        <a:lstStyle/>
        <a:p>
          <a:endParaRPr lang="en-US"/>
        </a:p>
      </dgm:t>
    </dgm:pt>
    <dgm:pt modelId="{D8E69D1D-E4DC-4742-8DF6-177F39386F11}" type="sibTrans" cxnId="{FA2523EA-AAD9-4AC4-AFFD-7A8FDC295CDD}">
      <dgm:prSet/>
      <dgm:spPr/>
      <dgm:t>
        <a:bodyPr/>
        <a:lstStyle/>
        <a:p>
          <a:endParaRPr lang="en-US"/>
        </a:p>
      </dgm:t>
    </dgm:pt>
    <dgm:pt modelId="{96F15C12-CDB3-4118-A6B4-2B60A67D883D}">
      <dgm:prSet phldrT="[Text]" phldr="0"/>
      <dgm:spPr/>
      <dgm:t>
        <a:bodyPr/>
        <a:lstStyle/>
        <a:p>
          <a:pPr rtl="0"/>
          <a:r>
            <a:rPr lang="en-US">
              <a:latin typeface="Calibri"/>
            </a:rPr>
            <a:t>Randomly selected </a:t>
          </a:r>
          <a:r>
            <a:rPr lang="en-US" b="1">
              <a:latin typeface="Calibri"/>
            </a:rPr>
            <a:t>3 to 7 additional variables</a:t>
          </a:r>
          <a:r>
            <a:rPr lang="en-US">
              <a:latin typeface="Calibri"/>
            </a:rPr>
            <a:t> from the remaining pool</a:t>
          </a:r>
          <a:endParaRPr lang="en-US"/>
        </a:p>
      </dgm:t>
    </dgm:pt>
    <dgm:pt modelId="{F70B0BC6-12C3-4299-A200-37BA585CF3C4}" type="parTrans" cxnId="{B54AF891-3A5B-43E2-9B9D-2ABAAF604302}">
      <dgm:prSet/>
      <dgm:spPr/>
      <dgm:t>
        <a:bodyPr/>
        <a:lstStyle/>
        <a:p>
          <a:endParaRPr lang="en-US"/>
        </a:p>
      </dgm:t>
    </dgm:pt>
    <dgm:pt modelId="{BD5C4418-C217-4099-BD2A-F9A9EED68985}" type="sibTrans" cxnId="{B54AF891-3A5B-43E2-9B9D-2ABAAF604302}">
      <dgm:prSet/>
      <dgm:spPr/>
      <dgm:t>
        <a:bodyPr/>
        <a:lstStyle/>
        <a:p>
          <a:endParaRPr lang="en-US"/>
        </a:p>
      </dgm:t>
    </dgm:pt>
    <dgm:pt modelId="{F06DB1A6-8A80-4473-8D88-ED31497D6F09}">
      <dgm:prSet phldrT="[Text]" phldr="0"/>
      <dgm:spPr/>
      <dgm:t>
        <a:bodyPr/>
        <a:lstStyle/>
        <a:p>
          <a:pPr rtl="0"/>
          <a:r>
            <a:rPr lang="en-US">
              <a:latin typeface="Calibri"/>
            </a:rPr>
            <a:t>Generated </a:t>
          </a:r>
          <a:r>
            <a:rPr lang="en-US" b="1">
              <a:latin typeface="Calibri"/>
            </a:rPr>
            <a:t>500 unique combinations</a:t>
          </a:r>
          <a:r>
            <a:rPr lang="en-US">
              <a:latin typeface="Calibri"/>
            </a:rPr>
            <a:t> to enhance model diversity</a:t>
          </a:r>
          <a:endParaRPr lang="en-US"/>
        </a:p>
      </dgm:t>
    </dgm:pt>
    <dgm:pt modelId="{BEA327BF-CC1C-47A7-9AD0-7EA633AF7D4A}" type="parTrans" cxnId="{C0271BFC-91AE-4AE0-BA78-FF984DE3ED38}">
      <dgm:prSet/>
      <dgm:spPr/>
      <dgm:t>
        <a:bodyPr/>
        <a:lstStyle/>
        <a:p>
          <a:endParaRPr lang="en-US"/>
        </a:p>
      </dgm:t>
    </dgm:pt>
    <dgm:pt modelId="{581B951C-5C4C-4568-A8EC-744AFA87BFB8}" type="sibTrans" cxnId="{C0271BFC-91AE-4AE0-BA78-FF984DE3ED38}">
      <dgm:prSet/>
      <dgm:spPr/>
      <dgm:t>
        <a:bodyPr/>
        <a:lstStyle/>
        <a:p>
          <a:endParaRPr lang="en-US"/>
        </a:p>
      </dgm:t>
    </dgm:pt>
    <dgm:pt modelId="{138F1738-C4A8-4CDA-8B78-8CB7BA86BD24}" type="pres">
      <dgm:prSet presAssocID="{E19D02E2-C165-4A41-8DC5-2BA6FE55C3A1}" presName="linearFlow" presStyleCnt="0">
        <dgm:presLayoutVars>
          <dgm:resizeHandles val="exact"/>
        </dgm:presLayoutVars>
      </dgm:prSet>
      <dgm:spPr/>
    </dgm:pt>
    <dgm:pt modelId="{66706507-4D5A-40FD-B91F-CE630F239BD5}" type="pres">
      <dgm:prSet presAssocID="{657C499E-8193-41B2-ADF8-AAC3AC6BFFE6}" presName="node" presStyleLbl="node1" presStyleIdx="0" presStyleCnt="3">
        <dgm:presLayoutVars>
          <dgm:bulletEnabled val="1"/>
        </dgm:presLayoutVars>
      </dgm:prSet>
      <dgm:spPr/>
    </dgm:pt>
    <dgm:pt modelId="{2724A418-8607-42A5-B167-BB36C983D1C0}" type="pres">
      <dgm:prSet presAssocID="{D8E69D1D-E4DC-4742-8DF6-177F39386F11}" presName="sibTrans" presStyleLbl="sibTrans2D1" presStyleIdx="0" presStyleCnt="2"/>
      <dgm:spPr/>
    </dgm:pt>
    <dgm:pt modelId="{8FABCF46-88A2-4C66-BFCC-EB00ADFD086D}" type="pres">
      <dgm:prSet presAssocID="{D8E69D1D-E4DC-4742-8DF6-177F39386F11}" presName="connectorText" presStyleLbl="sibTrans2D1" presStyleIdx="0" presStyleCnt="2"/>
      <dgm:spPr/>
    </dgm:pt>
    <dgm:pt modelId="{CA364ECB-D97C-4733-B2D1-F654BEC5873A}" type="pres">
      <dgm:prSet presAssocID="{96F15C12-CDB3-4118-A6B4-2B60A67D883D}" presName="node" presStyleLbl="node1" presStyleIdx="1" presStyleCnt="3">
        <dgm:presLayoutVars>
          <dgm:bulletEnabled val="1"/>
        </dgm:presLayoutVars>
      </dgm:prSet>
      <dgm:spPr/>
    </dgm:pt>
    <dgm:pt modelId="{67025197-32C5-41C5-89F6-74ED2F638D47}" type="pres">
      <dgm:prSet presAssocID="{BD5C4418-C217-4099-BD2A-F9A9EED68985}" presName="sibTrans" presStyleLbl="sibTrans2D1" presStyleIdx="1" presStyleCnt="2"/>
      <dgm:spPr/>
    </dgm:pt>
    <dgm:pt modelId="{F41EE9B3-9F51-4048-93EA-47A894F48C1C}" type="pres">
      <dgm:prSet presAssocID="{BD5C4418-C217-4099-BD2A-F9A9EED68985}" presName="connectorText" presStyleLbl="sibTrans2D1" presStyleIdx="1" presStyleCnt="2"/>
      <dgm:spPr/>
    </dgm:pt>
    <dgm:pt modelId="{A51B04C1-0621-4937-AAC7-0986B90FE895}" type="pres">
      <dgm:prSet presAssocID="{F06DB1A6-8A80-4473-8D88-ED31497D6F09}" presName="node" presStyleLbl="node1" presStyleIdx="2" presStyleCnt="3">
        <dgm:presLayoutVars>
          <dgm:bulletEnabled val="1"/>
        </dgm:presLayoutVars>
      </dgm:prSet>
      <dgm:spPr/>
    </dgm:pt>
  </dgm:ptLst>
  <dgm:cxnLst>
    <dgm:cxn modelId="{FE2B680D-FEF1-4A39-97F7-149C8210B7B8}" type="presOf" srcId="{D8E69D1D-E4DC-4742-8DF6-177F39386F11}" destId="{8FABCF46-88A2-4C66-BFCC-EB00ADFD086D}" srcOrd="1" destOrd="0" presId="urn:microsoft.com/office/officeart/2005/8/layout/process2"/>
    <dgm:cxn modelId="{FBF5AC40-75A8-4332-B1CB-64D980F2ABD2}" type="presOf" srcId="{96F15C12-CDB3-4118-A6B4-2B60A67D883D}" destId="{CA364ECB-D97C-4733-B2D1-F654BEC5873A}" srcOrd="0" destOrd="0" presId="urn:microsoft.com/office/officeart/2005/8/layout/process2"/>
    <dgm:cxn modelId="{2C9C6D68-4B84-4997-B384-0DEE69D0B9AE}" type="presOf" srcId="{D8E69D1D-E4DC-4742-8DF6-177F39386F11}" destId="{2724A418-8607-42A5-B167-BB36C983D1C0}" srcOrd="0" destOrd="0" presId="urn:microsoft.com/office/officeart/2005/8/layout/process2"/>
    <dgm:cxn modelId="{EBD1408D-E509-4717-A1B7-6F61C4350BB0}" type="presOf" srcId="{BD5C4418-C217-4099-BD2A-F9A9EED68985}" destId="{F41EE9B3-9F51-4048-93EA-47A894F48C1C}" srcOrd="1" destOrd="0" presId="urn:microsoft.com/office/officeart/2005/8/layout/process2"/>
    <dgm:cxn modelId="{B54AF891-3A5B-43E2-9B9D-2ABAAF604302}" srcId="{E19D02E2-C165-4A41-8DC5-2BA6FE55C3A1}" destId="{96F15C12-CDB3-4118-A6B4-2B60A67D883D}" srcOrd="1" destOrd="0" parTransId="{F70B0BC6-12C3-4299-A200-37BA585CF3C4}" sibTransId="{BD5C4418-C217-4099-BD2A-F9A9EED68985}"/>
    <dgm:cxn modelId="{7D050593-9280-4E46-A162-1B1C4CF8B09F}" type="presOf" srcId="{E19D02E2-C165-4A41-8DC5-2BA6FE55C3A1}" destId="{138F1738-C4A8-4CDA-8B78-8CB7BA86BD24}" srcOrd="0" destOrd="0" presId="urn:microsoft.com/office/officeart/2005/8/layout/process2"/>
    <dgm:cxn modelId="{3B12E6A8-9F70-4E05-ADF7-4D20081F4DD0}" type="presOf" srcId="{BD5C4418-C217-4099-BD2A-F9A9EED68985}" destId="{67025197-32C5-41C5-89F6-74ED2F638D47}" srcOrd="0" destOrd="0" presId="urn:microsoft.com/office/officeart/2005/8/layout/process2"/>
    <dgm:cxn modelId="{CBA695D7-C75D-480F-A47A-B29CDA33A640}" type="presOf" srcId="{657C499E-8193-41B2-ADF8-AAC3AC6BFFE6}" destId="{66706507-4D5A-40FD-B91F-CE630F239BD5}" srcOrd="0" destOrd="0" presId="urn:microsoft.com/office/officeart/2005/8/layout/process2"/>
    <dgm:cxn modelId="{FA2523EA-AAD9-4AC4-AFFD-7A8FDC295CDD}" srcId="{E19D02E2-C165-4A41-8DC5-2BA6FE55C3A1}" destId="{657C499E-8193-41B2-ADF8-AAC3AC6BFFE6}" srcOrd="0" destOrd="0" parTransId="{6F18D056-254B-443E-B613-B4864867F40E}" sibTransId="{D8E69D1D-E4DC-4742-8DF6-177F39386F11}"/>
    <dgm:cxn modelId="{DA88E5EF-9A3F-444E-8958-8FA1173315A7}" type="presOf" srcId="{F06DB1A6-8A80-4473-8D88-ED31497D6F09}" destId="{A51B04C1-0621-4937-AAC7-0986B90FE895}" srcOrd="0" destOrd="0" presId="urn:microsoft.com/office/officeart/2005/8/layout/process2"/>
    <dgm:cxn modelId="{C0271BFC-91AE-4AE0-BA78-FF984DE3ED38}" srcId="{E19D02E2-C165-4A41-8DC5-2BA6FE55C3A1}" destId="{F06DB1A6-8A80-4473-8D88-ED31497D6F09}" srcOrd="2" destOrd="0" parTransId="{BEA327BF-CC1C-47A7-9AD0-7EA633AF7D4A}" sibTransId="{581B951C-5C4C-4568-A8EC-744AFA87BFB8}"/>
    <dgm:cxn modelId="{917573C5-1EDB-4BC2-869A-EA0026CF1922}" type="presParOf" srcId="{138F1738-C4A8-4CDA-8B78-8CB7BA86BD24}" destId="{66706507-4D5A-40FD-B91F-CE630F239BD5}" srcOrd="0" destOrd="0" presId="urn:microsoft.com/office/officeart/2005/8/layout/process2"/>
    <dgm:cxn modelId="{618BB37E-B2D2-4AB7-8E8A-3111AABE4C59}" type="presParOf" srcId="{138F1738-C4A8-4CDA-8B78-8CB7BA86BD24}" destId="{2724A418-8607-42A5-B167-BB36C983D1C0}" srcOrd="1" destOrd="0" presId="urn:microsoft.com/office/officeart/2005/8/layout/process2"/>
    <dgm:cxn modelId="{96EDF6AE-24B4-48EF-B609-BF59280FDDCB}" type="presParOf" srcId="{2724A418-8607-42A5-B167-BB36C983D1C0}" destId="{8FABCF46-88A2-4C66-BFCC-EB00ADFD086D}" srcOrd="0" destOrd="0" presId="urn:microsoft.com/office/officeart/2005/8/layout/process2"/>
    <dgm:cxn modelId="{F290C873-D90D-450F-86D9-02994F4CF36B}" type="presParOf" srcId="{138F1738-C4A8-4CDA-8B78-8CB7BA86BD24}" destId="{CA364ECB-D97C-4733-B2D1-F654BEC5873A}" srcOrd="2" destOrd="0" presId="urn:microsoft.com/office/officeart/2005/8/layout/process2"/>
    <dgm:cxn modelId="{56ABF089-38DB-47F6-907A-CE437CA0A0B6}" type="presParOf" srcId="{138F1738-C4A8-4CDA-8B78-8CB7BA86BD24}" destId="{67025197-32C5-41C5-89F6-74ED2F638D47}" srcOrd="3" destOrd="0" presId="urn:microsoft.com/office/officeart/2005/8/layout/process2"/>
    <dgm:cxn modelId="{6EFE0DC1-86BA-4298-88CC-6B10BF922168}" type="presParOf" srcId="{67025197-32C5-41C5-89F6-74ED2F638D47}" destId="{F41EE9B3-9F51-4048-93EA-47A894F48C1C}" srcOrd="0" destOrd="0" presId="urn:microsoft.com/office/officeart/2005/8/layout/process2"/>
    <dgm:cxn modelId="{AF262D95-47CF-4DD5-8CB2-8832480DEBC4}" type="presParOf" srcId="{138F1738-C4A8-4CDA-8B78-8CB7BA86BD24}" destId="{A51B04C1-0621-4937-AAC7-0986B90FE895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9A7D550-808D-4E72-9007-31E41B699BEB}" type="doc">
      <dgm:prSet loTypeId="urn:microsoft.com/office/officeart/2005/8/layout/process2" loCatId="process" qsTypeId="urn:microsoft.com/office/officeart/2005/8/quickstyle/simple1" qsCatId="simple" csTypeId="urn:microsoft.com/office/officeart/2005/8/colors/accent6_1" csCatId="accent6" phldr="1"/>
      <dgm:spPr/>
    </dgm:pt>
    <dgm:pt modelId="{65AC5CD5-3761-4DAB-916E-C92BC8BE1CBA}">
      <dgm:prSet phldrT="[Text]" phldr="0"/>
      <dgm:spPr/>
      <dgm:t>
        <a:bodyPr/>
        <a:lstStyle/>
        <a:p>
          <a:pPr rtl="0"/>
          <a:r>
            <a:rPr lang="en-US"/>
            <a:t>The approach led to </a:t>
          </a:r>
          <a:r>
            <a:rPr lang="en-US" b="1"/>
            <a:t>a range of accuracy scores</a:t>
          </a:r>
          <a:r>
            <a:rPr lang="en-US"/>
            <a:t>, demonstrating the power of dynamic feature selection in building stronger, data-driven models</a:t>
          </a:r>
        </a:p>
      </dgm:t>
    </dgm:pt>
    <dgm:pt modelId="{93F61211-8346-4E44-B98E-9B2DEE9DBF68}" type="parTrans" cxnId="{CD4FD061-272E-4B71-BB0C-A6B793698101}">
      <dgm:prSet/>
      <dgm:spPr/>
      <dgm:t>
        <a:bodyPr/>
        <a:lstStyle/>
        <a:p>
          <a:endParaRPr lang="en-US"/>
        </a:p>
      </dgm:t>
    </dgm:pt>
    <dgm:pt modelId="{54C2AC69-77B6-4A53-85E0-CF1BCFD00F04}" type="sibTrans" cxnId="{CD4FD061-272E-4B71-BB0C-A6B793698101}">
      <dgm:prSet/>
      <dgm:spPr/>
      <dgm:t>
        <a:bodyPr/>
        <a:lstStyle/>
        <a:p>
          <a:endParaRPr lang="en-US"/>
        </a:p>
      </dgm:t>
    </dgm:pt>
    <dgm:pt modelId="{9CB88A70-6418-4410-AA03-0CF5D655D06B}">
      <dgm:prSet phldr="0"/>
      <dgm:spPr/>
      <dgm:t>
        <a:bodyPr/>
        <a:lstStyle/>
        <a:p>
          <a:pPr rtl="0"/>
          <a:r>
            <a:rPr lang="en-US" dirty="0"/>
            <a:t>Built and tested </a:t>
          </a:r>
          <a:r>
            <a:rPr lang="en-US" b="1" dirty="0"/>
            <a:t>four powerful models</a:t>
          </a:r>
          <a:r>
            <a:rPr lang="en-US" dirty="0"/>
            <a:t>—XGBoost, Logistic Regression, Random Forest, and Neural Networks—to evaluate predictive </a:t>
          </a:r>
          <a:r>
            <a:rPr lang="en-US" dirty="0">
              <a:latin typeface="Calibri"/>
            </a:rPr>
            <a:t>performance</a:t>
          </a:r>
        </a:p>
      </dgm:t>
    </dgm:pt>
    <dgm:pt modelId="{F9BC2949-C8AC-4453-A6AB-58E4190F79DC}" type="parTrans" cxnId="{94288FA0-0F16-4150-ACF9-125D96EC5BBC}">
      <dgm:prSet/>
      <dgm:spPr/>
      <dgm:t>
        <a:bodyPr/>
        <a:lstStyle/>
        <a:p>
          <a:endParaRPr lang="en-US"/>
        </a:p>
      </dgm:t>
    </dgm:pt>
    <dgm:pt modelId="{9165E4E3-845E-41B4-99AF-58BB6E11737E}" type="sibTrans" cxnId="{94288FA0-0F16-4150-ACF9-125D96EC5BBC}">
      <dgm:prSet/>
      <dgm:spPr/>
      <dgm:t>
        <a:bodyPr/>
        <a:lstStyle/>
        <a:p>
          <a:endParaRPr lang="en-US"/>
        </a:p>
      </dgm:t>
    </dgm:pt>
    <dgm:pt modelId="{9098C836-6F17-4932-B1D5-12F9567F0D1A}">
      <dgm:prSet phldr="0"/>
      <dgm:spPr/>
      <dgm:t>
        <a:bodyPr/>
        <a:lstStyle/>
        <a:p>
          <a:pPr rtl="0"/>
          <a:r>
            <a:rPr lang="en-US"/>
            <a:t>Ran </a:t>
          </a:r>
          <a:r>
            <a:rPr lang="en-US" b="1"/>
            <a:t>2,000 model variations</a:t>
          </a:r>
          <a:r>
            <a:rPr lang="en-US"/>
            <a:t>, analyzing different feature combinations to optimize accuracy, recall, and precision</a:t>
          </a:r>
        </a:p>
      </dgm:t>
    </dgm:pt>
    <dgm:pt modelId="{16586B11-BEBA-4183-BD84-68F698C82A38}" type="parTrans" cxnId="{953BA21B-439D-4381-90E5-82B9864912B0}">
      <dgm:prSet/>
      <dgm:spPr/>
      <dgm:t>
        <a:bodyPr/>
        <a:lstStyle/>
        <a:p>
          <a:endParaRPr lang="en-US"/>
        </a:p>
      </dgm:t>
    </dgm:pt>
    <dgm:pt modelId="{A48B6724-C6D6-43A3-A1E1-441546CBB2F2}" type="sibTrans" cxnId="{953BA21B-439D-4381-90E5-82B9864912B0}">
      <dgm:prSet/>
      <dgm:spPr/>
      <dgm:t>
        <a:bodyPr/>
        <a:lstStyle/>
        <a:p>
          <a:endParaRPr lang="en-US"/>
        </a:p>
      </dgm:t>
    </dgm:pt>
    <dgm:pt modelId="{084B1885-650C-43D4-9434-833B680ABBE7}" type="pres">
      <dgm:prSet presAssocID="{79A7D550-808D-4E72-9007-31E41B699BEB}" presName="linearFlow" presStyleCnt="0">
        <dgm:presLayoutVars>
          <dgm:resizeHandles val="exact"/>
        </dgm:presLayoutVars>
      </dgm:prSet>
      <dgm:spPr/>
    </dgm:pt>
    <dgm:pt modelId="{943170A3-8D93-4503-8D93-05EA5E29F58F}" type="pres">
      <dgm:prSet presAssocID="{9CB88A70-6418-4410-AA03-0CF5D655D06B}" presName="node" presStyleLbl="node1" presStyleIdx="0" presStyleCnt="3">
        <dgm:presLayoutVars>
          <dgm:bulletEnabled val="1"/>
        </dgm:presLayoutVars>
      </dgm:prSet>
      <dgm:spPr/>
    </dgm:pt>
    <dgm:pt modelId="{89D71E0E-B410-4F3A-8D45-2BE3FA2ACB82}" type="pres">
      <dgm:prSet presAssocID="{9165E4E3-845E-41B4-99AF-58BB6E11737E}" presName="sibTrans" presStyleLbl="sibTrans2D1" presStyleIdx="0" presStyleCnt="2"/>
      <dgm:spPr/>
    </dgm:pt>
    <dgm:pt modelId="{C9CDCADC-61FF-4A90-BBA0-C1785E8DA52A}" type="pres">
      <dgm:prSet presAssocID="{9165E4E3-845E-41B4-99AF-58BB6E11737E}" presName="connectorText" presStyleLbl="sibTrans2D1" presStyleIdx="0" presStyleCnt="2"/>
      <dgm:spPr/>
    </dgm:pt>
    <dgm:pt modelId="{06E4F8C3-03F9-4B64-9289-BF5A846B7109}" type="pres">
      <dgm:prSet presAssocID="{9098C836-6F17-4932-B1D5-12F9567F0D1A}" presName="node" presStyleLbl="node1" presStyleIdx="1" presStyleCnt="3">
        <dgm:presLayoutVars>
          <dgm:bulletEnabled val="1"/>
        </dgm:presLayoutVars>
      </dgm:prSet>
      <dgm:spPr/>
    </dgm:pt>
    <dgm:pt modelId="{FF84CF0B-4B92-4AD1-90EE-893C0D0057C7}" type="pres">
      <dgm:prSet presAssocID="{A48B6724-C6D6-43A3-A1E1-441546CBB2F2}" presName="sibTrans" presStyleLbl="sibTrans2D1" presStyleIdx="1" presStyleCnt="2"/>
      <dgm:spPr/>
    </dgm:pt>
    <dgm:pt modelId="{9F3D16C8-747E-4019-BA8A-8B847F5E46A2}" type="pres">
      <dgm:prSet presAssocID="{A48B6724-C6D6-43A3-A1E1-441546CBB2F2}" presName="connectorText" presStyleLbl="sibTrans2D1" presStyleIdx="1" presStyleCnt="2"/>
      <dgm:spPr/>
    </dgm:pt>
    <dgm:pt modelId="{8952164B-A523-410B-9E58-3E946D5BFD74}" type="pres">
      <dgm:prSet presAssocID="{65AC5CD5-3761-4DAB-916E-C92BC8BE1CBA}" presName="node" presStyleLbl="node1" presStyleIdx="2" presStyleCnt="3">
        <dgm:presLayoutVars>
          <dgm:bulletEnabled val="1"/>
        </dgm:presLayoutVars>
      </dgm:prSet>
      <dgm:spPr/>
    </dgm:pt>
  </dgm:ptLst>
  <dgm:cxnLst>
    <dgm:cxn modelId="{953BA21B-439D-4381-90E5-82B9864912B0}" srcId="{79A7D550-808D-4E72-9007-31E41B699BEB}" destId="{9098C836-6F17-4932-B1D5-12F9567F0D1A}" srcOrd="1" destOrd="0" parTransId="{16586B11-BEBA-4183-BD84-68F698C82A38}" sibTransId="{A48B6724-C6D6-43A3-A1E1-441546CBB2F2}"/>
    <dgm:cxn modelId="{A171EB28-3773-418A-9ECA-1AAAB6E6C5C6}" type="presOf" srcId="{9CB88A70-6418-4410-AA03-0CF5D655D06B}" destId="{943170A3-8D93-4503-8D93-05EA5E29F58F}" srcOrd="0" destOrd="0" presId="urn:microsoft.com/office/officeart/2005/8/layout/process2"/>
    <dgm:cxn modelId="{CD4FD061-272E-4B71-BB0C-A6B793698101}" srcId="{79A7D550-808D-4E72-9007-31E41B699BEB}" destId="{65AC5CD5-3761-4DAB-916E-C92BC8BE1CBA}" srcOrd="2" destOrd="0" parTransId="{93F61211-8346-4E44-B98E-9B2DEE9DBF68}" sibTransId="{54C2AC69-77B6-4A53-85E0-CF1BCFD00F04}"/>
    <dgm:cxn modelId="{5B8CF442-E7E0-4078-88AE-FD257ACAD74E}" type="presOf" srcId="{9165E4E3-845E-41B4-99AF-58BB6E11737E}" destId="{C9CDCADC-61FF-4A90-BBA0-C1785E8DA52A}" srcOrd="1" destOrd="0" presId="urn:microsoft.com/office/officeart/2005/8/layout/process2"/>
    <dgm:cxn modelId="{FF974B44-3951-4B2C-BD0B-D84017D9418C}" type="presOf" srcId="{65AC5CD5-3761-4DAB-916E-C92BC8BE1CBA}" destId="{8952164B-A523-410B-9E58-3E946D5BFD74}" srcOrd="0" destOrd="0" presId="urn:microsoft.com/office/officeart/2005/8/layout/process2"/>
    <dgm:cxn modelId="{15D8ED51-0811-4272-B72E-D60CF2C2653D}" type="presOf" srcId="{9098C836-6F17-4932-B1D5-12F9567F0D1A}" destId="{06E4F8C3-03F9-4B64-9289-BF5A846B7109}" srcOrd="0" destOrd="0" presId="urn:microsoft.com/office/officeart/2005/8/layout/process2"/>
    <dgm:cxn modelId="{ED14BA87-0528-4BBB-AA79-D7DDDFF82421}" type="presOf" srcId="{79A7D550-808D-4E72-9007-31E41B699BEB}" destId="{084B1885-650C-43D4-9434-833B680ABBE7}" srcOrd="0" destOrd="0" presId="urn:microsoft.com/office/officeart/2005/8/layout/process2"/>
    <dgm:cxn modelId="{94288FA0-0F16-4150-ACF9-125D96EC5BBC}" srcId="{79A7D550-808D-4E72-9007-31E41B699BEB}" destId="{9CB88A70-6418-4410-AA03-0CF5D655D06B}" srcOrd="0" destOrd="0" parTransId="{F9BC2949-C8AC-4453-A6AB-58E4190F79DC}" sibTransId="{9165E4E3-845E-41B4-99AF-58BB6E11737E}"/>
    <dgm:cxn modelId="{99E6E8A1-A4BC-4134-BC93-4F2E1DE3D784}" type="presOf" srcId="{A48B6724-C6D6-43A3-A1E1-441546CBB2F2}" destId="{FF84CF0B-4B92-4AD1-90EE-893C0D0057C7}" srcOrd="0" destOrd="0" presId="urn:microsoft.com/office/officeart/2005/8/layout/process2"/>
    <dgm:cxn modelId="{20D66CDF-4F12-4EA7-B52D-C4E36A61C808}" type="presOf" srcId="{9165E4E3-845E-41B4-99AF-58BB6E11737E}" destId="{89D71E0E-B410-4F3A-8D45-2BE3FA2ACB82}" srcOrd="0" destOrd="0" presId="urn:microsoft.com/office/officeart/2005/8/layout/process2"/>
    <dgm:cxn modelId="{BFD63AE2-E353-42BD-9557-0CDF70932170}" type="presOf" srcId="{A48B6724-C6D6-43A3-A1E1-441546CBB2F2}" destId="{9F3D16C8-747E-4019-BA8A-8B847F5E46A2}" srcOrd="1" destOrd="0" presId="urn:microsoft.com/office/officeart/2005/8/layout/process2"/>
    <dgm:cxn modelId="{AE10FF9B-0B67-4868-9835-D31883BC336B}" type="presParOf" srcId="{084B1885-650C-43D4-9434-833B680ABBE7}" destId="{943170A3-8D93-4503-8D93-05EA5E29F58F}" srcOrd="0" destOrd="0" presId="urn:microsoft.com/office/officeart/2005/8/layout/process2"/>
    <dgm:cxn modelId="{802D7579-D287-4E2C-A3D4-1810FF5A1859}" type="presParOf" srcId="{084B1885-650C-43D4-9434-833B680ABBE7}" destId="{89D71E0E-B410-4F3A-8D45-2BE3FA2ACB82}" srcOrd="1" destOrd="0" presId="urn:microsoft.com/office/officeart/2005/8/layout/process2"/>
    <dgm:cxn modelId="{B0655CF1-C495-4167-87CD-FA938C01239A}" type="presParOf" srcId="{89D71E0E-B410-4F3A-8D45-2BE3FA2ACB82}" destId="{C9CDCADC-61FF-4A90-BBA0-C1785E8DA52A}" srcOrd="0" destOrd="0" presId="urn:microsoft.com/office/officeart/2005/8/layout/process2"/>
    <dgm:cxn modelId="{50223D98-35E3-4B8E-97A9-A952AAC65CCD}" type="presParOf" srcId="{084B1885-650C-43D4-9434-833B680ABBE7}" destId="{06E4F8C3-03F9-4B64-9289-BF5A846B7109}" srcOrd="2" destOrd="0" presId="urn:microsoft.com/office/officeart/2005/8/layout/process2"/>
    <dgm:cxn modelId="{A0CDEE4D-C1EC-4FB9-B139-904221B0E605}" type="presParOf" srcId="{084B1885-650C-43D4-9434-833B680ABBE7}" destId="{FF84CF0B-4B92-4AD1-90EE-893C0D0057C7}" srcOrd="3" destOrd="0" presId="urn:microsoft.com/office/officeart/2005/8/layout/process2"/>
    <dgm:cxn modelId="{FF601041-61B9-4A04-AD95-9D2D639AA8FD}" type="presParOf" srcId="{FF84CF0B-4B92-4AD1-90EE-893C0D0057C7}" destId="{9F3D16C8-747E-4019-BA8A-8B847F5E46A2}" srcOrd="0" destOrd="0" presId="urn:microsoft.com/office/officeart/2005/8/layout/process2"/>
    <dgm:cxn modelId="{68178123-4B33-4FD2-B579-40B2C1F74D02}" type="presParOf" srcId="{084B1885-650C-43D4-9434-833B680ABBE7}" destId="{8952164B-A523-410B-9E58-3E946D5BFD74}" srcOrd="4" destOrd="0" presId="urn:microsoft.com/office/officeart/2005/8/layout/process2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2C34D49-82AB-49BE-ADD8-CBC29177D075}">
      <dsp:nvSpPr>
        <dsp:cNvPr id="0" name=""/>
        <dsp:cNvSpPr/>
      </dsp:nvSpPr>
      <dsp:spPr>
        <a:xfrm>
          <a:off x="5030" y="1731354"/>
          <a:ext cx="2199615" cy="17856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Shooting percentages, time of possession, scoring &amp; defensive efficiency, and more.</a:t>
          </a:r>
        </a:p>
      </dsp:txBody>
      <dsp:txXfrm>
        <a:off x="57331" y="1783655"/>
        <a:ext cx="2095013" cy="1681081"/>
      </dsp:txXfrm>
    </dsp:sp>
    <dsp:sp modelId="{3CA838F0-75ED-4D26-B622-8C67583A9953}">
      <dsp:nvSpPr>
        <dsp:cNvPr id="0" name=""/>
        <dsp:cNvSpPr/>
      </dsp:nvSpPr>
      <dsp:spPr>
        <a:xfrm>
          <a:off x="2424607" y="2351444"/>
          <a:ext cx="466318" cy="545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24607" y="2460545"/>
        <a:ext cx="326423" cy="327302"/>
      </dsp:txXfrm>
    </dsp:sp>
    <dsp:sp modelId="{8A550F84-78BD-4672-A709-CEF094B681FD}">
      <dsp:nvSpPr>
        <dsp:cNvPr id="0" name=""/>
        <dsp:cNvSpPr/>
      </dsp:nvSpPr>
      <dsp:spPr>
        <a:xfrm>
          <a:off x="3084492" y="1731354"/>
          <a:ext cx="2199615" cy="17856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Seed rankings, NCAA &amp; Final Four appearances, and coaching experience.</a:t>
          </a:r>
        </a:p>
      </dsp:txBody>
      <dsp:txXfrm>
        <a:off x="3136793" y="1783655"/>
        <a:ext cx="2095013" cy="1681081"/>
      </dsp:txXfrm>
    </dsp:sp>
    <dsp:sp modelId="{B723C512-8578-45B7-8D5A-0F6AAF39E0B1}">
      <dsp:nvSpPr>
        <dsp:cNvPr id="0" name=""/>
        <dsp:cNvSpPr/>
      </dsp:nvSpPr>
      <dsp:spPr>
        <a:xfrm>
          <a:off x="5504069" y="2351444"/>
          <a:ext cx="466318" cy="545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504069" y="2460545"/>
        <a:ext cx="326423" cy="327302"/>
      </dsp:txXfrm>
    </dsp:sp>
    <dsp:sp modelId="{6F25AE9F-F1C8-4D79-A3A2-989638544129}">
      <dsp:nvSpPr>
        <dsp:cNvPr id="0" name=""/>
        <dsp:cNvSpPr/>
      </dsp:nvSpPr>
      <dsp:spPr>
        <a:xfrm>
          <a:off x="6163954" y="1731354"/>
          <a:ext cx="2199615" cy="17856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We excluded statistically insignificant variables, </a:t>
          </a:r>
          <a:r>
            <a:rPr lang="en-US" sz="1800" kern="1200" dirty="0">
              <a:latin typeface="Calibri"/>
            </a:rPr>
            <a:t>utilizing Principal Component Analysis</a:t>
          </a:r>
          <a:endParaRPr lang="en-US" sz="1800" kern="1200" dirty="0"/>
        </a:p>
      </dsp:txBody>
      <dsp:txXfrm>
        <a:off x="6216255" y="1783655"/>
        <a:ext cx="2095013" cy="1681081"/>
      </dsp:txXfrm>
    </dsp:sp>
    <dsp:sp modelId="{777096E2-69E0-4351-A310-E31EDE21BAA9}">
      <dsp:nvSpPr>
        <dsp:cNvPr id="0" name=""/>
        <dsp:cNvSpPr/>
      </dsp:nvSpPr>
      <dsp:spPr>
        <a:xfrm>
          <a:off x="8583531" y="2351444"/>
          <a:ext cx="466318" cy="545504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583531" y="2460545"/>
        <a:ext cx="326423" cy="327302"/>
      </dsp:txXfrm>
    </dsp:sp>
    <dsp:sp modelId="{390199C5-6A1F-499E-B40A-6EC5FF929D39}">
      <dsp:nvSpPr>
        <dsp:cNvPr id="0" name=""/>
        <dsp:cNvSpPr/>
      </dsp:nvSpPr>
      <dsp:spPr>
        <a:xfrm>
          <a:off x="9243415" y="1731354"/>
          <a:ext cx="2199615" cy="1785683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kern="1200" dirty="0"/>
            <a:t>Integrated sentiment from Reddit comments, leveraging NLP scores to refine final predictions</a:t>
          </a:r>
        </a:p>
      </dsp:txBody>
      <dsp:txXfrm>
        <a:off x="9295716" y="1783655"/>
        <a:ext cx="2095013" cy="168108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1A91667-5E91-411D-85CB-2E071CC50B44}">
      <dsp:nvSpPr>
        <dsp:cNvPr id="0" name=""/>
        <dsp:cNvSpPr/>
      </dsp:nvSpPr>
      <dsp:spPr>
        <a:xfrm>
          <a:off x="3347610" y="3274"/>
          <a:ext cx="1691208" cy="1099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>
              <a:latin typeface="Calibri"/>
            </a:rPr>
            <a:t>Post-9/11</a:t>
          </a:r>
          <a:r>
            <a:rPr lang="en-US" sz="1500" b="1" kern="1200"/>
            <a:t> recovery, housing boom</a:t>
          </a:r>
        </a:p>
      </dsp:txBody>
      <dsp:txXfrm>
        <a:off x="3401273" y="56937"/>
        <a:ext cx="1583882" cy="991959"/>
      </dsp:txXfrm>
    </dsp:sp>
    <dsp:sp modelId="{B72BCB7C-846B-473D-9B65-C629B53F09CE}">
      <dsp:nvSpPr>
        <dsp:cNvPr id="0" name=""/>
        <dsp:cNvSpPr/>
      </dsp:nvSpPr>
      <dsp:spPr>
        <a:xfrm>
          <a:off x="1054039" y="552917"/>
          <a:ext cx="6278350" cy="6278350"/>
        </a:xfrm>
        <a:custGeom>
          <a:avLst/>
          <a:gdLst/>
          <a:ahLst/>
          <a:cxnLst/>
          <a:rect l="0" t="0" r="0" b="0"/>
          <a:pathLst>
            <a:path>
              <a:moveTo>
                <a:pt x="3995988" y="119193"/>
              </a:moveTo>
              <a:arcTo wR="3139175" hR="3139175" stAng="17150365" swAng="1257192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E3A4224-7ED0-4E61-ABE3-26EAE5817355}">
      <dsp:nvSpPr>
        <dsp:cNvPr id="0" name=""/>
        <dsp:cNvSpPr/>
      </dsp:nvSpPr>
      <dsp:spPr>
        <a:xfrm>
          <a:off x="5801916" y="1185205"/>
          <a:ext cx="1691208" cy="1099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Financial crisis (Great Recession)</a:t>
          </a:r>
        </a:p>
      </dsp:txBody>
      <dsp:txXfrm>
        <a:off x="5855579" y="1238868"/>
        <a:ext cx="1583882" cy="991959"/>
      </dsp:txXfrm>
    </dsp:sp>
    <dsp:sp modelId="{11C952FB-CD37-4304-AF73-4B523BA04E02}">
      <dsp:nvSpPr>
        <dsp:cNvPr id="0" name=""/>
        <dsp:cNvSpPr/>
      </dsp:nvSpPr>
      <dsp:spPr>
        <a:xfrm>
          <a:off x="1054039" y="552917"/>
          <a:ext cx="6278350" cy="6278350"/>
        </a:xfrm>
        <a:custGeom>
          <a:avLst/>
          <a:gdLst/>
          <a:ahLst/>
          <a:cxnLst/>
          <a:rect l="0" t="0" r="0" b="0"/>
          <a:pathLst>
            <a:path>
              <a:moveTo>
                <a:pt x="5952174" y="1745813"/>
              </a:moveTo>
              <a:arcTo wR="3139175" hR="3139175" stAng="20018965" swAng="1726723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EF08ECA-C95D-4935-B90F-FD9AB257F7DE}">
      <dsp:nvSpPr>
        <dsp:cNvPr id="0" name=""/>
        <dsp:cNvSpPr/>
      </dsp:nvSpPr>
      <dsp:spPr>
        <a:xfrm>
          <a:off x="6408080" y="3840982"/>
          <a:ext cx="1691208" cy="1099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Slow recovery, political polarization</a:t>
          </a:r>
          <a:endParaRPr lang="en-US" sz="1500" b="1" kern="1200">
            <a:latin typeface="Calibri"/>
          </a:endParaRPr>
        </a:p>
      </dsp:txBody>
      <dsp:txXfrm>
        <a:off x="6461743" y="3894645"/>
        <a:ext cx="1583882" cy="991959"/>
      </dsp:txXfrm>
    </dsp:sp>
    <dsp:sp modelId="{0302BA0B-C155-4E32-91EA-3C1A70B8E71B}">
      <dsp:nvSpPr>
        <dsp:cNvPr id="0" name=""/>
        <dsp:cNvSpPr/>
      </dsp:nvSpPr>
      <dsp:spPr>
        <a:xfrm>
          <a:off x="1054039" y="552917"/>
          <a:ext cx="6278350" cy="6278350"/>
        </a:xfrm>
        <a:custGeom>
          <a:avLst/>
          <a:gdLst/>
          <a:ahLst/>
          <a:cxnLst/>
          <a:rect l="0" t="0" r="0" b="0"/>
          <a:pathLst>
            <a:path>
              <a:moveTo>
                <a:pt x="6014512" y="4398881"/>
              </a:moveTo>
              <a:arcTo wR="3139175" hR="3139175" stAng="1419514" swAng="135922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94F28DF-36CB-4127-9C86-590B8FEDF482}">
      <dsp:nvSpPr>
        <dsp:cNvPr id="0" name=""/>
        <dsp:cNvSpPr/>
      </dsp:nvSpPr>
      <dsp:spPr>
        <a:xfrm>
          <a:off x="4709647" y="5970749"/>
          <a:ext cx="1691208" cy="1099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Economic expansion, social change movements</a:t>
          </a:r>
        </a:p>
      </dsp:txBody>
      <dsp:txXfrm>
        <a:off x="4763310" y="6024412"/>
        <a:ext cx="1583882" cy="991959"/>
      </dsp:txXfrm>
    </dsp:sp>
    <dsp:sp modelId="{CEF6290F-CCA3-4134-B4D1-879EB0500984}">
      <dsp:nvSpPr>
        <dsp:cNvPr id="0" name=""/>
        <dsp:cNvSpPr/>
      </dsp:nvSpPr>
      <dsp:spPr>
        <a:xfrm>
          <a:off x="1054039" y="552917"/>
          <a:ext cx="6278350" cy="6278350"/>
        </a:xfrm>
        <a:custGeom>
          <a:avLst/>
          <a:gdLst/>
          <a:ahLst/>
          <a:cxnLst/>
          <a:rect l="0" t="0" r="0" b="0"/>
          <a:pathLst>
            <a:path>
              <a:moveTo>
                <a:pt x="3645417" y="6237262"/>
              </a:moveTo>
              <a:arcTo wR="3139175" hR="3139175" stAng="4843177" swAng="1113646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733F5D-2A12-4118-B0AB-1CD0FA493459}">
      <dsp:nvSpPr>
        <dsp:cNvPr id="0" name=""/>
        <dsp:cNvSpPr/>
      </dsp:nvSpPr>
      <dsp:spPr>
        <a:xfrm>
          <a:off x="1985573" y="5970749"/>
          <a:ext cx="1691208" cy="1099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Deregulation, trade wars, economic highs</a:t>
          </a:r>
        </a:p>
      </dsp:txBody>
      <dsp:txXfrm>
        <a:off x="2039236" y="6024412"/>
        <a:ext cx="1583882" cy="991959"/>
      </dsp:txXfrm>
    </dsp:sp>
    <dsp:sp modelId="{7565ADB2-0667-4B29-A9D0-15501FE12FD4}">
      <dsp:nvSpPr>
        <dsp:cNvPr id="0" name=""/>
        <dsp:cNvSpPr/>
      </dsp:nvSpPr>
      <dsp:spPr>
        <a:xfrm>
          <a:off x="1054039" y="552917"/>
          <a:ext cx="6278350" cy="6278350"/>
        </a:xfrm>
        <a:custGeom>
          <a:avLst/>
          <a:gdLst/>
          <a:ahLst/>
          <a:cxnLst/>
          <a:rect l="0" t="0" r="0" b="0"/>
          <a:pathLst>
            <a:path>
              <a:moveTo>
                <a:pt x="970862" y="5409162"/>
              </a:moveTo>
              <a:arcTo wR="3139175" hR="3139175" stAng="8021261" swAng="1359225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2C0862B-E875-4E3D-B9EB-7B6DF136F474}">
      <dsp:nvSpPr>
        <dsp:cNvPr id="0" name=""/>
        <dsp:cNvSpPr/>
      </dsp:nvSpPr>
      <dsp:spPr>
        <a:xfrm>
          <a:off x="287140" y="3840982"/>
          <a:ext cx="1691208" cy="1099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/>
            <a:t>COVID-19 pandemic, social unrest, recovery efforts</a:t>
          </a:r>
        </a:p>
      </dsp:txBody>
      <dsp:txXfrm>
        <a:off x="340803" y="3894645"/>
        <a:ext cx="1583882" cy="991959"/>
      </dsp:txXfrm>
    </dsp:sp>
    <dsp:sp modelId="{61302146-0E50-49D3-9666-00284B2D57CF}">
      <dsp:nvSpPr>
        <dsp:cNvPr id="0" name=""/>
        <dsp:cNvSpPr/>
      </dsp:nvSpPr>
      <dsp:spPr>
        <a:xfrm>
          <a:off x="1054039" y="552917"/>
          <a:ext cx="6278350" cy="6278350"/>
        </a:xfrm>
        <a:custGeom>
          <a:avLst/>
          <a:gdLst/>
          <a:ahLst/>
          <a:cxnLst/>
          <a:rect l="0" t="0" r="0" b="0"/>
          <a:pathLst>
            <a:path>
              <a:moveTo>
                <a:pt x="2818" y="3272170"/>
              </a:moveTo>
              <a:arcTo wR="3139175" hR="3139175" stAng="10654312" swAng="1726723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43F46E-F1A3-4C47-A78B-06986B290564}">
      <dsp:nvSpPr>
        <dsp:cNvPr id="0" name=""/>
        <dsp:cNvSpPr/>
      </dsp:nvSpPr>
      <dsp:spPr>
        <a:xfrm>
          <a:off x="893303" y="1185205"/>
          <a:ext cx="1691208" cy="1099285"/>
        </a:xfrm>
        <a:prstGeom prst="roundRect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0" tIns="57150" rIns="57150" bIns="57150" numCol="1" spcCol="1270" anchor="ctr" anchorCtr="0">
          <a:noAutofit/>
        </a:bodyPr>
        <a:lstStyle/>
        <a:p>
          <a:pPr marL="0" lvl="0" indent="0" algn="ctr" defTabSz="6667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Inflation, tech boom (AI), geopolitical tensions</a:t>
          </a:r>
          <a:endParaRPr lang="en-US" sz="1500" b="1" kern="1200" dirty="0">
            <a:latin typeface="Calibri"/>
          </a:endParaRPr>
        </a:p>
      </dsp:txBody>
      <dsp:txXfrm>
        <a:off x="946966" y="1238868"/>
        <a:ext cx="1583882" cy="991959"/>
      </dsp:txXfrm>
    </dsp:sp>
    <dsp:sp modelId="{DA7B0562-1529-4174-9402-07CC5E409313}">
      <dsp:nvSpPr>
        <dsp:cNvPr id="0" name=""/>
        <dsp:cNvSpPr/>
      </dsp:nvSpPr>
      <dsp:spPr>
        <a:xfrm>
          <a:off x="1054039" y="552917"/>
          <a:ext cx="6278350" cy="6278350"/>
        </a:xfrm>
        <a:custGeom>
          <a:avLst/>
          <a:gdLst/>
          <a:ahLst/>
          <a:cxnLst/>
          <a:rect l="0" t="0" r="0" b="0"/>
          <a:pathLst>
            <a:path>
              <a:moveTo>
                <a:pt x="1259059" y="625297"/>
              </a:moveTo>
              <a:arcTo wR="3139175" hR="3139175" stAng="13992443" swAng="1257192"/>
            </a:path>
          </a:pathLst>
        </a:custGeom>
        <a:noFill/>
        <a:ln w="9525" cap="flat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706507-4D5A-40FD-B91F-CE630F239BD5}">
      <dsp:nvSpPr>
        <dsp:cNvPr id="0" name=""/>
        <dsp:cNvSpPr/>
      </dsp:nvSpPr>
      <dsp:spPr>
        <a:xfrm>
          <a:off x="1844843" y="0"/>
          <a:ext cx="3626167" cy="9143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Started with </a:t>
          </a:r>
          <a:r>
            <a:rPr lang="en-US" sz="1800" b="1" kern="1200">
              <a:latin typeface="Calibri"/>
            </a:rPr>
            <a:t>10 fixed variables</a:t>
          </a:r>
          <a:endParaRPr lang="en-US" sz="1800" kern="1200"/>
        </a:p>
      </dsp:txBody>
      <dsp:txXfrm>
        <a:off x="1871625" y="26782"/>
        <a:ext cx="3572603" cy="860835"/>
      </dsp:txXfrm>
    </dsp:sp>
    <dsp:sp modelId="{2724A418-8607-42A5-B167-BB36C983D1C0}">
      <dsp:nvSpPr>
        <dsp:cNvPr id="0" name=""/>
        <dsp:cNvSpPr/>
      </dsp:nvSpPr>
      <dsp:spPr>
        <a:xfrm rot="5400000">
          <a:off x="3486477" y="937260"/>
          <a:ext cx="342899" cy="41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534483" y="971550"/>
        <a:ext cx="246887" cy="240029"/>
      </dsp:txXfrm>
    </dsp:sp>
    <dsp:sp modelId="{CA364ECB-D97C-4733-B2D1-F654BEC5873A}">
      <dsp:nvSpPr>
        <dsp:cNvPr id="0" name=""/>
        <dsp:cNvSpPr/>
      </dsp:nvSpPr>
      <dsp:spPr>
        <a:xfrm>
          <a:off x="1844843" y="1371600"/>
          <a:ext cx="3626167" cy="9143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Randomly selected </a:t>
          </a:r>
          <a:r>
            <a:rPr lang="en-US" sz="1800" b="1" kern="1200">
              <a:latin typeface="Calibri"/>
            </a:rPr>
            <a:t>3 to 7 additional variables</a:t>
          </a:r>
          <a:r>
            <a:rPr lang="en-US" sz="1800" kern="1200">
              <a:latin typeface="Calibri"/>
            </a:rPr>
            <a:t> from the remaining pool</a:t>
          </a:r>
          <a:endParaRPr lang="en-US" sz="1800" kern="1200"/>
        </a:p>
      </dsp:txBody>
      <dsp:txXfrm>
        <a:off x="1871625" y="1398382"/>
        <a:ext cx="3572603" cy="860835"/>
      </dsp:txXfrm>
    </dsp:sp>
    <dsp:sp modelId="{67025197-32C5-41C5-89F6-74ED2F638D47}">
      <dsp:nvSpPr>
        <dsp:cNvPr id="0" name=""/>
        <dsp:cNvSpPr/>
      </dsp:nvSpPr>
      <dsp:spPr>
        <a:xfrm rot="5400000">
          <a:off x="3486477" y="2308859"/>
          <a:ext cx="342899" cy="411479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534483" y="2343149"/>
        <a:ext cx="246887" cy="240029"/>
      </dsp:txXfrm>
    </dsp:sp>
    <dsp:sp modelId="{A51B04C1-0621-4937-AAC7-0986B90FE895}">
      <dsp:nvSpPr>
        <dsp:cNvPr id="0" name=""/>
        <dsp:cNvSpPr/>
      </dsp:nvSpPr>
      <dsp:spPr>
        <a:xfrm>
          <a:off x="1844843" y="2743199"/>
          <a:ext cx="3626167" cy="914399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latin typeface="Calibri"/>
            </a:rPr>
            <a:t>Generated </a:t>
          </a:r>
          <a:r>
            <a:rPr lang="en-US" sz="1800" b="1" kern="1200">
              <a:latin typeface="Calibri"/>
            </a:rPr>
            <a:t>500 unique combinations</a:t>
          </a:r>
          <a:r>
            <a:rPr lang="en-US" sz="1800" kern="1200">
              <a:latin typeface="Calibri"/>
            </a:rPr>
            <a:t> to enhance model diversity</a:t>
          </a:r>
          <a:endParaRPr lang="en-US" sz="1800" kern="1200"/>
        </a:p>
      </dsp:txBody>
      <dsp:txXfrm>
        <a:off x="1871625" y="2769981"/>
        <a:ext cx="3572603" cy="8608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43170A3-8D93-4503-8D93-05EA5E29F58F}">
      <dsp:nvSpPr>
        <dsp:cNvPr id="0" name=""/>
        <dsp:cNvSpPr/>
      </dsp:nvSpPr>
      <dsp:spPr>
        <a:xfrm>
          <a:off x="2211742" y="0"/>
          <a:ext cx="3285118" cy="1532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Built and tested </a:t>
          </a:r>
          <a:r>
            <a:rPr lang="en-US" sz="1800" b="1" kern="1200" dirty="0"/>
            <a:t>four powerful models</a:t>
          </a:r>
          <a:r>
            <a:rPr lang="en-US" sz="1800" kern="1200" dirty="0"/>
            <a:t>—XGBoost, Logistic Regression, Random Forest, and Neural Networks—to evaluate predictive </a:t>
          </a:r>
          <a:r>
            <a:rPr lang="en-US" sz="1800" kern="1200" dirty="0">
              <a:latin typeface="Calibri"/>
            </a:rPr>
            <a:t>performance</a:t>
          </a:r>
        </a:p>
      </dsp:txBody>
      <dsp:txXfrm>
        <a:off x="2256625" y="44883"/>
        <a:ext cx="3195352" cy="1442650"/>
      </dsp:txXfrm>
    </dsp:sp>
    <dsp:sp modelId="{89D71E0E-B410-4F3A-8D45-2BE3FA2ACB82}">
      <dsp:nvSpPr>
        <dsp:cNvPr id="0" name=""/>
        <dsp:cNvSpPr/>
      </dsp:nvSpPr>
      <dsp:spPr>
        <a:xfrm rot="5400000">
          <a:off x="3566973" y="1570727"/>
          <a:ext cx="574656" cy="689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647425" y="1628193"/>
        <a:ext cx="413753" cy="402259"/>
      </dsp:txXfrm>
    </dsp:sp>
    <dsp:sp modelId="{06E4F8C3-03F9-4B64-9289-BF5A846B7109}">
      <dsp:nvSpPr>
        <dsp:cNvPr id="0" name=""/>
        <dsp:cNvSpPr/>
      </dsp:nvSpPr>
      <dsp:spPr>
        <a:xfrm>
          <a:off x="2211742" y="2298625"/>
          <a:ext cx="3285118" cy="1532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Ran </a:t>
          </a:r>
          <a:r>
            <a:rPr lang="en-US" sz="1800" b="1" kern="1200"/>
            <a:t>2,000 model variations</a:t>
          </a:r>
          <a:r>
            <a:rPr lang="en-US" sz="1800" kern="1200"/>
            <a:t>, analyzing different feature combinations to optimize accuracy, recall, and precision</a:t>
          </a:r>
        </a:p>
      </dsp:txBody>
      <dsp:txXfrm>
        <a:off x="2256625" y="2343508"/>
        <a:ext cx="3195352" cy="1442650"/>
      </dsp:txXfrm>
    </dsp:sp>
    <dsp:sp modelId="{FF84CF0B-4B92-4AD1-90EE-893C0D0057C7}">
      <dsp:nvSpPr>
        <dsp:cNvPr id="0" name=""/>
        <dsp:cNvSpPr/>
      </dsp:nvSpPr>
      <dsp:spPr>
        <a:xfrm rot="5400000">
          <a:off x="3566973" y="3869352"/>
          <a:ext cx="574656" cy="689587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3647425" y="3926818"/>
        <a:ext cx="413753" cy="402259"/>
      </dsp:txXfrm>
    </dsp:sp>
    <dsp:sp modelId="{8952164B-A523-410B-9E58-3E946D5BFD74}">
      <dsp:nvSpPr>
        <dsp:cNvPr id="0" name=""/>
        <dsp:cNvSpPr/>
      </dsp:nvSpPr>
      <dsp:spPr>
        <a:xfrm>
          <a:off x="2211742" y="4597250"/>
          <a:ext cx="3285118" cy="1532416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The approach led to </a:t>
          </a:r>
          <a:r>
            <a:rPr lang="en-US" sz="1800" b="1" kern="1200"/>
            <a:t>a range of accuracy scores</a:t>
          </a:r>
          <a:r>
            <a:rPr lang="en-US" sz="1800" kern="1200"/>
            <a:t>, demonstrating the power of dynamic feature selection in building stronger, data-driven models</a:t>
          </a:r>
        </a:p>
      </dsp:txBody>
      <dsp:txXfrm>
        <a:off x="2256625" y="4642133"/>
        <a:ext cx="3195352" cy="144265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6">
  <dgm:title val=""/>
  <dgm:desc val=""/>
  <dgm:catLst>
    <dgm:cat type="cycle" pri="4000"/>
    <dgm:cat type="relationship" pri="2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choose name="Name2">
          <dgm:if name="Name3" axis="ch" ptType="node" func="cnt" op="gt" val="2">
            <dgm:alg type="cycle">
              <dgm:param type="stAng" val="0"/>
              <dgm:param type="spanAng" val="360"/>
            </dgm:alg>
          </dgm:if>
          <dgm:else name="Name4">
            <dgm:alg type="cycle">
              <dgm:param type="stAng" val="-90"/>
              <dgm:param type="spanAng" val="360"/>
            </dgm:alg>
          </dgm:else>
        </dgm:choose>
      </dgm:if>
      <dgm:else name="Name5">
        <dgm:choose name="Name6">
          <dgm:if name="Name7" axis="ch" ptType="node" func="cnt" op="gt" val="2">
            <dgm:alg type="cycle">
              <dgm:param type="stAng" val="0"/>
              <dgm:param type="spanAng" val="-360"/>
            </dgm:alg>
          </dgm:if>
          <dgm:else name="Name8">
            <dgm:alg type="cycle">
              <dgm:param type="stAng" val="90"/>
              <dgm:param type="spanAng" val="-360"/>
            </dgm:alg>
          </dgm:else>
        </dgm:choose>
      </dgm:else>
    </dgm:choose>
    <dgm:shape xmlns:r="http://schemas.openxmlformats.org/officeDocument/2006/relationships" r:blip="">
      <dgm:adjLst/>
    </dgm:shape>
    <dgm:presOf/>
    <dgm:choose name="Name9">
      <dgm:if name="Name10" func="var" arg="dir" op="equ" val="norm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if>
      <dgm:else name="Name11">
        <dgm:constrLst>
          <dgm:constr type="w" for="ch" forName="node" refType="w"/>
          <dgm:constr type="w" for="ch" ptType="sibTrans" refType="w" refFor="ch" refForName="node" op="equ" fact="0.3"/>
          <dgm:constr type="diam" for="ch" ptType="sibTrans" refType="diam" op="equ" fact="-1"/>
          <dgm:constr type="sibSp" refType="w" refFor="ch" refForName="node" op="equ" fact="0.15"/>
          <dgm:constr type="w" for="ch" forName="spNode" refType="sibSp" fact="1.6"/>
          <dgm:constr type="primFontSz" for="ch" forName="node" op="equ" val="65"/>
        </dgm:constrLst>
      </dgm:else>
    </dgm:choose>
    <dgm:ruleLst/>
    <dgm:forEach name="Name12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/>
        </dgm:shape>
        <dgm:presOf axis="desOrSelf" ptType="node"/>
        <dgm:constrLst>
          <dgm:constr type="h" refType="w" fact="0.65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choose name="Name13">
        <dgm:if name="Name14" axis="par ch" ptType="doc node" func="cnt" op="gt" val="1">
          <dgm:layoutNode name="spNode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  <dgm:forEach name="Name15" axis="followSib" ptType="sibTrans" hideLastTrans="0" cnt="1">
            <dgm:layoutNode name="sibTrans">
              <dgm:alg type="conn">
                <dgm:param type="dim" val="1D"/>
                <dgm:param type="connRout" val="curve"/>
                <dgm:param type="begPts" val="radial"/>
                <dgm:param type="endPts" val="radial"/>
                <dgm:param type="endSty" val="noArr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connDist"/>
                <dgm:constr type="begPad" refType="connDist" fact="0.01"/>
                <dgm:constr type="endPad" refType="connDist" fact="0.01"/>
              </dgm:constrLst>
              <dgm:ruleLst/>
            </dgm:layoutNode>
          </dgm:forEach>
        </dgm:if>
        <dgm:else name="Name16"/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process2">
  <dgm:title val=""/>
  <dgm:desc val=""/>
  <dgm:catLst>
    <dgm:cat type="process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resizeHandles val="exact"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h" for="ch" ptType="node" refType="h"/>
      <dgm:constr type="h" for="ch" ptType="sibTrans" refType="h" refFor="ch" refPtType="node" fact="0.5"/>
      <dgm:constr type="w" for="ch" ptType="node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choose name="Name0">
          <dgm:if name="Name1" axis="root des" ptType="all node" func="maxDepth" op="gt" val="1">
            <dgm:alg type="tx">
              <dgm:param type="parTxLTRAlign" val="l"/>
              <dgm:param type="parTxRTLAlign" val="r"/>
              <dgm:param type="txAnchorVertCh" val="mid"/>
            </dgm:alg>
          </dgm:if>
          <dgm:else name="Name2">
            <dgm:alg type="tx"/>
          </dgm:else>
        </dgm:choose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w" refType="h" fact="1.8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w" val="NaN" fact="4" max="NaN"/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w" refType="h" fact="0.9"/>
            <dgm:constr type="connDist"/>
            <dgm:constr type="wArH" refType="w" fact="0.5"/>
            <dgm:constr type="hArH" refType="w"/>
            <dgm:constr type="stemThick" refType="w" fact="0.6"/>
            <dgm:constr type="begPad" refType="connDist" fact="0.125"/>
            <dgm:constr type="endPad" refType="connDist" fact="0.125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A70357-4BCD-40B8-8DCF-957D4F53333E}" type="datetimeFigureOut">
              <a:rPr lang="en-US" smtClean="0"/>
              <a:t>5/17/2025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0585714-25BF-431E-8220-F82F78704A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320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40FA7-3E80-6BDB-99C9-9D3639B212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2A9579-FCC4-EB4E-EC1D-91D6A7EEB2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F8AE44-3233-1200-B3DF-EABD63D1F0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0F5E5A-C8D7-02BF-9882-6B4573F9B0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5714-25BF-431E-8220-F82F78704A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9565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992745-D796-D29B-769E-4F1B0C814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FF1930-FD3F-822B-CD94-8372EAD375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9592E-5D3A-7CF7-C278-E6B5A8010C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59DD9D-285B-29D3-CDB1-337A78E15BE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5714-25BF-431E-8220-F82F78704A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99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5714-25BF-431E-8220-F82F78704A2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7920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1F1035-E45C-C19B-CC90-2F2BE8B11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4EA6B8-26F1-B23F-1526-CAD477120B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F9798F-96A7-6A00-2C41-5F7F7C04C8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69862C-876E-590B-7EAE-BB423B6391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5714-25BF-431E-8220-F82F78704A2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51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E0A91-82F4-1A26-7591-1EC82AD1C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4F25A1-8E05-0DED-805C-64196588D7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769A61-D126-5C12-9007-9B3D4B14038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749141-FD72-C94E-8A9D-1CC7908AF9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5714-25BF-431E-8220-F82F78704A2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8488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0585714-25BF-431E-8220-F82F78704A2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019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jpeg"/><Relationship Id="rId7" Type="http://schemas.openxmlformats.org/officeDocument/2006/relationships/diagramColors" Target="../diagrams/colors2.xml"/><Relationship Id="rId12" Type="http://schemas.openxmlformats.org/officeDocument/2006/relationships/image" Target="../media/image7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6.png"/><Relationship Id="rId5" Type="http://schemas.openxmlformats.org/officeDocument/2006/relationships/diagramLayout" Target="../diagrams/layout2.xml"/><Relationship Id="rId10" Type="http://schemas.openxmlformats.org/officeDocument/2006/relationships/image" Target="../media/image5.svg"/><Relationship Id="rId4" Type="http://schemas.openxmlformats.org/officeDocument/2006/relationships/diagramData" Target="../diagrams/data2.xml"/><Relationship Id="rId9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3.xml"/><Relationship Id="rId13" Type="http://schemas.openxmlformats.org/officeDocument/2006/relationships/image" Target="../media/image12.png"/><Relationship Id="rId3" Type="http://schemas.openxmlformats.org/officeDocument/2006/relationships/image" Target="../media/image1.jpeg"/><Relationship Id="rId7" Type="http://schemas.openxmlformats.org/officeDocument/2006/relationships/diagramLayout" Target="../diagrams/layout3.xml"/><Relationship Id="rId12" Type="http://schemas.openxmlformats.org/officeDocument/2006/relationships/image" Target="../media/image11.sv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3.xml"/><Relationship Id="rId11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microsoft.com/office/2007/relationships/diagramDrawing" Target="../diagrams/drawing3.xml"/><Relationship Id="rId4" Type="http://schemas.openxmlformats.org/officeDocument/2006/relationships/image" Target="../media/image8.png"/><Relationship Id="rId9" Type="http://schemas.openxmlformats.org/officeDocument/2006/relationships/diagramColors" Target="../diagrams/colors3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4.xml"/><Relationship Id="rId3" Type="http://schemas.openxmlformats.org/officeDocument/2006/relationships/image" Target="../media/image1.jpeg"/><Relationship Id="rId7" Type="http://schemas.openxmlformats.org/officeDocument/2006/relationships/diagramLayout" Target="../diagrams/layou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Data" Target="../diagrams/data4.xml"/><Relationship Id="rId5" Type="http://schemas.openxmlformats.org/officeDocument/2006/relationships/image" Target="../media/image14.svg"/><Relationship Id="rId10" Type="http://schemas.microsoft.com/office/2007/relationships/diagramDrawing" Target="../diagrams/drawing4.xml"/><Relationship Id="rId4" Type="http://schemas.openxmlformats.org/officeDocument/2006/relationships/image" Target="../media/image13.png"/><Relationship Id="rId9" Type="http://schemas.openxmlformats.org/officeDocument/2006/relationships/diagramColors" Target="../diagrams/colors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3.jpeg"/><Relationship Id="rId7" Type="http://schemas.openxmlformats.org/officeDocument/2006/relationships/image" Target="../media/image1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11.sv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1EA31F-802F-4B96-17C6-8B671E772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91375-BC50-0684-EA65-196F94624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17526000" cy="16002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latin typeface="Corbel" panose="020B0503020204020204" pitchFamily="34" charset="0"/>
              </a:rPr>
              <a:t>Introduction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558C981-28AF-AAFA-69B5-AC11241A5F82}"/>
              </a:ext>
            </a:extLst>
          </p:cNvPr>
          <p:cNvSpPr/>
          <p:nvPr/>
        </p:nvSpPr>
        <p:spPr>
          <a:xfrm>
            <a:off x="1217814" y="2400321"/>
            <a:ext cx="13270386" cy="6595165"/>
          </a:xfrm>
          <a:prstGeom prst="rect">
            <a:avLst/>
          </a:prstGeom>
          <a:noFill/>
          <a:ln w="57150">
            <a:solidFill>
              <a:srgbClr val="1C60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18" name="Rectangle: Single Corner Snipped 17">
            <a:extLst>
              <a:ext uri="{FF2B5EF4-FFF2-40B4-BE49-F238E27FC236}">
                <a16:creationId xmlns:a16="http://schemas.microsoft.com/office/drawing/2014/main" id="{1ABFC65C-6330-21E6-7392-A88210C5090B}"/>
              </a:ext>
            </a:extLst>
          </p:cNvPr>
          <p:cNvSpPr/>
          <p:nvPr/>
        </p:nvSpPr>
        <p:spPr>
          <a:xfrm>
            <a:off x="2118855" y="2148400"/>
            <a:ext cx="11778169" cy="512103"/>
          </a:xfrm>
          <a:prstGeom prst="snip1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BDEF96-8A40-60D5-7091-B2E3CDF6FD0B}"/>
              </a:ext>
            </a:extLst>
          </p:cNvPr>
          <p:cNvSpPr txBox="1"/>
          <p:nvPr/>
        </p:nvSpPr>
        <p:spPr>
          <a:xfrm>
            <a:off x="2118855" y="2152580"/>
            <a:ext cx="11616976" cy="5232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800" b="1">
                <a:solidFill>
                  <a:schemeClr val="bg1"/>
                </a:solidFill>
                <a:latin typeface="Corbel" panose="020B0503020204020204" pitchFamily="34" charset="0"/>
                <a:ea typeface="+mn-lt"/>
                <a:cs typeface="+mn-lt"/>
              </a:rPr>
              <a:t>🏀 March Data Crunch Madness 2025 – An Overview 🏀</a:t>
            </a:r>
            <a:endParaRPr lang="en-US" sz="2800" b="1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26B2B0A-3F02-7F92-C357-AC7C9649740D}"/>
              </a:ext>
            </a:extLst>
          </p:cNvPr>
          <p:cNvSpPr txBox="1"/>
          <p:nvPr/>
        </p:nvSpPr>
        <p:spPr>
          <a:xfrm>
            <a:off x="1364012" y="2566973"/>
            <a:ext cx="12639657" cy="5619021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endParaRPr lang="en-US" sz="2400">
              <a:latin typeface="Corbel" panose="020B0503020204020204" pitchFamily="34" charset="0"/>
              <a:ea typeface="+mn-lt"/>
              <a:cs typeface="+mn-lt"/>
            </a:endParaRPr>
          </a:p>
          <a:p>
            <a:pPr algn="ctr"/>
            <a:endParaRPr lang="en-US" sz="2400">
              <a:latin typeface="Corbel" panose="020B0503020204020204" pitchFamily="34" charset="0"/>
              <a:ea typeface="+mn-lt"/>
              <a:cs typeface="+mn-lt"/>
            </a:endParaRPr>
          </a:p>
          <a:p>
            <a:pPr algn="ctr"/>
            <a:r>
              <a:rPr lang="en-US" sz="2400">
                <a:latin typeface="Corbel" panose="020B0503020204020204" pitchFamily="34" charset="0"/>
                <a:ea typeface="+mn-lt"/>
                <a:cs typeface="+mn-lt"/>
              </a:rPr>
              <a:t>Our training dataset spans March Madness data from 2002 to 2024, capturing a comprehensive history of tournament outcomes and key statistical insights</a:t>
            </a:r>
            <a:endParaRPr lang="en-US" sz="2400">
              <a:latin typeface="Corbel" panose="020B0503020204020204" pitchFamily="34" charset="0"/>
              <a:ea typeface="Calibri"/>
              <a:cs typeface="Calibri"/>
            </a:endParaRPr>
          </a:p>
          <a:p>
            <a:pPr>
              <a:buNone/>
            </a:pPr>
            <a:endParaRPr lang="en-US" sz="2400">
              <a:latin typeface="Corbel" panose="020B0503020204020204" pitchFamily="34" charset="0"/>
            </a:endParaRPr>
          </a:p>
          <a:p>
            <a:pPr>
              <a:buNone/>
            </a:pPr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>
              <a:latin typeface="Corbel" panose="020B0503020204020204" pitchFamily="34" charset="0"/>
              <a:ea typeface="Calibri"/>
              <a:cs typeface="Calibri"/>
            </a:endParaRPr>
          </a:p>
        </p:txBody>
      </p:sp>
      <p:graphicFrame>
        <p:nvGraphicFramePr>
          <p:cNvPr id="44" name="Diagram 43">
            <a:extLst>
              <a:ext uri="{FF2B5EF4-FFF2-40B4-BE49-F238E27FC236}">
                <a16:creationId xmlns:a16="http://schemas.microsoft.com/office/drawing/2014/main" id="{64E33ACA-CFCA-7F1D-ACAD-BAFCB5A5374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4207157"/>
              </p:ext>
            </p:extLst>
          </p:nvPr>
        </p:nvGraphicFramePr>
        <p:xfrm>
          <a:off x="2065169" y="4113505"/>
          <a:ext cx="11448062" cy="524839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563" name="TextBox 562">
            <a:extLst>
              <a:ext uri="{FF2B5EF4-FFF2-40B4-BE49-F238E27FC236}">
                <a16:creationId xmlns:a16="http://schemas.microsoft.com/office/drawing/2014/main" id="{C6CF24AC-7087-E853-3DA8-08245A9C9833}"/>
              </a:ext>
            </a:extLst>
          </p:cNvPr>
          <p:cNvSpPr txBox="1"/>
          <p:nvPr/>
        </p:nvSpPr>
        <p:spPr>
          <a:xfrm>
            <a:off x="1753485" y="4482199"/>
            <a:ext cx="301787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latin typeface="Corbel" panose="020B0503020204020204" pitchFamily="34" charset="0"/>
                <a:ea typeface="+mn-lt"/>
                <a:cs typeface="+mn-lt"/>
              </a:rPr>
              <a:t>📊  </a:t>
            </a:r>
            <a:endParaRPr lang="en-US">
              <a:latin typeface="Corbel" panose="020B0503020204020204" pitchFamily="34" charset="0"/>
              <a:ea typeface="+mn-lt"/>
              <a:cs typeface="+mn-lt"/>
            </a:endParaRPr>
          </a:p>
          <a:p>
            <a:pPr algn="ctr"/>
            <a:r>
              <a:rPr lang="en-US" sz="2400" b="1" dirty="0">
                <a:latin typeface="Corbel" panose="020B0503020204020204" pitchFamily="34" charset="0"/>
                <a:ea typeface="+mn-lt"/>
                <a:cs typeface="+mn-lt"/>
              </a:rPr>
              <a:t>Game &amp; Team Performance Metrics</a:t>
            </a:r>
            <a:endParaRPr lang="en-US" dirty="0">
              <a:latin typeface="Corbel" panose="020B0503020204020204" pitchFamily="34" charset="0"/>
              <a:ea typeface="Calibri"/>
              <a:cs typeface="Calibri"/>
            </a:endParaRPr>
          </a:p>
        </p:txBody>
      </p:sp>
      <p:sp>
        <p:nvSpPr>
          <p:cNvPr id="584" name="TextBox 583">
            <a:extLst>
              <a:ext uri="{FF2B5EF4-FFF2-40B4-BE49-F238E27FC236}">
                <a16:creationId xmlns:a16="http://schemas.microsoft.com/office/drawing/2014/main" id="{36265F7F-5003-11E2-1D40-FED550488288}"/>
              </a:ext>
            </a:extLst>
          </p:cNvPr>
          <p:cNvSpPr txBox="1"/>
          <p:nvPr/>
        </p:nvSpPr>
        <p:spPr>
          <a:xfrm>
            <a:off x="4903381" y="4482198"/>
            <a:ext cx="301787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latin typeface="Corbel" panose="020B0503020204020204" pitchFamily="34" charset="0"/>
                <a:ea typeface="+mn-lt"/>
                <a:cs typeface="+mn-lt"/>
              </a:rPr>
              <a:t>🏆  </a:t>
            </a:r>
            <a:endParaRPr lang="en-US">
              <a:latin typeface="Corbel" panose="020B0503020204020204" pitchFamily="34" charset="0"/>
              <a:ea typeface="+mn-lt"/>
              <a:cs typeface="+mn-lt"/>
            </a:endParaRPr>
          </a:p>
          <a:p>
            <a:pPr algn="ctr"/>
            <a:r>
              <a:rPr lang="en-US" sz="2400" b="1" dirty="0">
                <a:latin typeface="Corbel" panose="020B0503020204020204" pitchFamily="34" charset="0"/>
                <a:ea typeface="+mn-lt"/>
                <a:cs typeface="+mn-lt"/>
              </a:rPr>
              <a:t>Team &amp; Coaching History</a:t>
            </a:r>
            <a:endParaRPr lang="en-US" b="1" dirty="0">
              <a:latin typeface="Corbel" panose="020B0503020204020204" pitchFamily="34" charset="0"/>
            </a:endParaRPr>
          </a:p>
        </p:txBody>
      </p:sp>
      <p:sp>
        <p:nvSpPr>
          <p:cNvPr id="585" name="TextBox 584">
            <a:extLst>
              <a:ext uri="{FF2B5EF4-FFF2-40B4-BE49-F238E27FC236}">
                <a16:creationId xmlns:a16="http://schemas.microsoft.com/office/drawing/2014/main" id="{ED954CE8-0BB8-EBC2-F82F-DD24DC34E845}"/>
              </a:ext>
            </a:extLst>
          </p:cNvPr>
          <p:cNvSpPr txBox="1"/>
          <p:nvPr/>
        </p:nvSpPr>
        <p:spPr>
          <a:xfrm>
            <a:off x="8013403" y="4482197"/>
            <a:ext cx="301787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🔍  </a:t>
            </a:r>
            <a:endParaRPr lang="en-US" dirty="0">
              <a:latin typeface="Corbel" panose="020B0503020204020204" pitchFamily="34" charset="0"/>
              <a:ea typeface="+mn-lt"/>
              <a:cs typeface="+mn-lt"/>
            </a:endParaRPr>
          </a:p>
          <a:p>
            <a:pPr algn="ctr"/>
            <a:r>
              <a:rPr lang="en-US" sz="2400" b="1" dirty="0">
                <a:latin typeface="Corbel" panose="020B0503020204020204" pitchFamily="34" charset="0"/>
                <a:ea typeface="+mn-lt"/>
                <a:cs typeface="+mn-lt"/>
              </a:rPr>
              <a:t>Strategic Feature Selection</a:t>
            </a:r>
            <a:endParaRPr lang="en-US" dirty="0">
              <a:latin typeface="Corbel" panose="020B0503020204020204" pitchFamily="34" charset="0"/>
            </a:endParaRPr>
          </a:p>
        </p:txBody>
      </p:sp>
      <p:sp>
        <p:nvSpPr>
          <p:cNvPr id="811" name="TextBox 810">
            <a:extLst>
              <a:ext uri="{FF2B5EF4-FFF2-40B4-BE49-F238E27FC236}">
                <a16:creationId xmlns:a16="http://schemas.microsoft.com/office/drawing/2014/main" id="{ADE225F8-CB43-4614-2445-E04886E2359F}"/>
              </a:ext>
            </a:extLst>
          </p:cNvPr>
          <p:cNvSpPr txBox="1"/>
          <p:nvPr/>
        </p:nvSpPr>
        <p:spPr>
          <a:xfrm>
            <a:off x="11030391" y="4482196"/>
            <a:ext cx="3017874" cy="1200329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 dirty="0">
                <a:latin typeface="Corbel" panose="020B0503020204020204" pitchFamily="34" charset="0"/>
                <a:ea typeface="+mn-lt"/>
                <a:cs typeface="+mn-lt"/>
              </a:rPr>
              <a:t>🗣️ </a:t>
            </a:r>
            <a:endParaRPr lang="en-US" dirty="0">
              <a:latin typeface="Corbel" panose="020B0503020204020204" pitchFamily="34" charset="0"/>
              <a:ea typeface="+mn-lt"/>
              <a:cs typeface="+mn-lt"/>
            </a:endParaRPr>
          </a:p>
          <a:p>
            <a:pPr algn="ctr"/>
            <a:r>
              <a:rPr lang="en-US" sz="2400" b="1" dirty="0">
                <a:latin typeface="Corbel" panose="020B0503020204020204" pitchFamily="34" charset="0"/>
                <a:ea typeface="+mn-lt"/>
                <a:cs typeface="+mn-lt"/>
              </a:rPr>
              <a:t>Blending with NLP Insights</a:t>
            </a:r>
            <a:endParaRPr lang="en-US" dirty="0" err="1">
              <a:latin typeface="Corbel" panose="020B0503020204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46617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55CD01C-B1A0-C202-BB50-5CC06EA827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17526000" cy="16002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latin typeface="Corbel" panose="020B0503020204020204" pitchFamily="34" charset="0"/>
              </a:rPr>
              <a:t>Key Sports Variables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7AC6923-421E-981C-0F93-AFE47E940048}"/>
              </a:ext>
            </a:extLst>
          </p:cNvPr>
          <p:cNvSpPr txBox="1"/>
          <p:nvPr/>
        </p:nvSpPr>
        <p:spPr>
          <a:xfrm>
            <a:off x="1346549" y="3275464"/>
            <a:ext cx="367280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rbel" panose="020B0503020204020204" pitchFamily="34" charset="0"/>
              </a:rPr>
              <a:t>Adjusted Efficiency </a:t>
            </a:r>
          </a:p>
          <a:p>
            <a:pPr algn="ctr"/>
            <a:r>
              <a:rPr lang="en-US" sz="3200" b="1" dirty="0">
                <a:latin typeface="Corbel" panose="020B0503020204020204" pitchFamily="34" charset="0"/>
              </a:rPr>
              <a:t>Margin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E898E0-3105-7E18-361C-1469E5949A77}"/>
              </a:ext>
            </a:extLst>
          </p:cNvPr>
          <p:cNvSpPr txBox="1"/>
          <p:nvPr/>
        </p:nvSpPr>
        <p:spPr>
          <a:xfrm>
            <a:off x="7589119" y="6389435"/>
            <a:ext cx="31097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rbel" panose="020B0503020204020204" pitchFamily="34" charset="0"/>
              </a:rPr>
              <a:t>Turnover Margin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64C03D-DB26-5614-5669-C7B4981ADEC1}"/>
              </a:ext>
            </a:extLst>
          </p:cNvPr>
          <p:cNvSpPr txBox="1"/>
          <p:nvPr/>
        </p:nvSpPr>
        <p:spPr>
          <a:xfrm>
            <a:off x="1641918" y="6389434"/>
            <a:ext cx="30820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rbel" panose="020B0503020204020204" pitchFamily="34" charset="0"/>
              </a:rPr>
              <a:t>Free Throw Rate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63B334-1CAB-EC27-A070-593877B5D5A9}"/>
              </a:ext>
            </a:extLst>
          </p:cNvPr>
          <p:cNvSpPr txBox="1"/>
          <p:nvPr/>
        </p:nvSpPr>
        <p:spPr>
          <a:xfrm>
            <a:off x="1481200" y="8609391"/>
            <a:ext cx="340349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rbel" panose="020B0503020204020204" pitchFamily="34" charset="0"/>
              </a:rPr>
              <a:t>Coach Experience </a:t>
            </a:r>
          </a:p>
          <a:p>
            <a:pPr algn="ctr"/>
            <a:r>
              <a:rPr lang="en-US" sz="3200" b="1" dirty="0">
                <a:latin typeface="Corbel" panose="020B0503020204020204" pitchFamily="34" charset="0"/>
              </a:rPr>
              <a:t>Score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CAF1E6-4598-0AB8-8895-CB9322F60252}"/>
              </a:ext>
            </a:extLst>
          </p:cNvPr>
          <p:cNvSpPr txBox="1"/>
          <p:nvPr/>
        </p:nvSpPr>
        <p:spPr>
          <a:xfrm>
            <a:off x="7556070" y="3505292"/>
            <a:ext cx="31758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rbel" panose="020B0503020204020204" pitchFamily="34" charset="0"/>
              </a:rPr>
              <a:t>Seed Differential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7E5E16-254A-BDBC-D92B-DBCC3BF59BC0}"/>
              </a:ext>
            </a:extLst>
          </p:cNvPr>
          <p:cNvSpPr txBox="1"/>
          <p:nvPr/>
        </p:nvSpPr>
        <p:spPr>
          <a:xfrm>
            <a:off x="7755645" y="8563225"/>
            <a:ext cx="277672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rbel" panose="020B0503020204020204" pitchFamily="34" charset="0"/>
              </a:rPr>
              <a:t>Effective Field </a:t>
            </a:r>
          </a:p>
          <a:p>
            <a:pPr algn="ctr"/>
            <a:r>
              <a:rPr lang="en-US" sz="3200" b="1" dirty="0">
                <a:latin typeface="Corbel" panose="020B0503020204020204" pitchFamily="34" charset="0"/>
              </a:rPr>
              <a:t>Goal Rate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4A6A2F2-32FD-F698-62C1-EE391FDEDEB1}"/>
              </a:ext>
            </a:extLst>
          </p:cNvPr>
          <p:cNvSpPr txBox="1"/>
          <p:nvPr/>
        </p:nvSpPr>
        <p:spPr>
          <a:xfrm>
            <a:off x="13508206" y="4755016"/>
            <a:ext cx="3231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Corbel" panose="020B0503020204020204" pitchFamily="34" charset="0"/>
              </a:rPr>
              <a:t>Point Differential</a:t>
            </a:r>
          </a:p>
        </p:txBody>
      </p:sp>
    </p:spTree>
    <p:extLst>
      <p:ext uri="{BB962C8B-B14F-4D97-AF65-F5344CB8AC3E}">
        <p14:creationId xmlns:p14="http://schemas.microsoft.com/office/powerpoint/2010/main" val="4081676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578610-850B-95ED-0C82-CD33C34A3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0A25670-EDC1-1023-BB66-7C20741DC7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17526000" cy="1600200"/>
          </a:xfrm>
        </p:spPr>
        <p:txBody>
          <a:bodyPr>
            <a:noAutofit/>
          </a:bodyPr>
          <a:lstStyle/>
          <a:p>
            <a:pPr algn="l"/>
            <a:r>
              <a:rPr lang="en-US" sz="8000" b="1">
                <a:solidFill>
                  <a:schemeClr val="bg1"/>
                </a:solidFill>
                <a:latin typeface="Corbel" panose="020B0503020204020204" pitchFamily="34" charset="0"/>
              </a:rPr>
              <a:t>Macroeconomic Data</a:t>
            </a:r>
            <a:endParaRPr lang="en-US">
              <a:solidFill>
                <a:schemeClr val="bg1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849F2C31-8F53-C973-2BB4-FB5F5C891C9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81684027"/>
              </p:ext>
            </p:extLst>
          </p:nvPr>
        </p:nvGraphicFramePr>
        <p:xfrm>
          <a:off x="438593" y="2397642"/>
          <a:ext cx="8386429" cy="7073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794" name="Rectangle 793">
            <a:extLst>
              <a:ext uri="{FF2B5EF4-FFF2-40B4-BE49-F238E27FC236}">
                <a16:creationId xmlns:a16="http://schemas.microsoft.com/office/drawing/2014/main" id="{FAE30DEE-5571-654B-90F6-9B9CA7112D8F}"/>
              </a:ext>
            </a:extLst>
          </p:cNvPr>
          <p:cNvSpPr/>
          <p:nvPr/>
        </p:nvSpPr>
        <p:spPr>
          <a:xfrm>
            <a:off x="4103502" y="2153093"/>
            <a:ext cx="1062647" cy="398576"/>
          </a:xfrm>
          <a:prstGeom prst="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795" name="TextBox 794">
            <a:extLst>
              <a:ext uri="{FF2B5EF4-FFF2-40B4-BE49-F238E27FC236}">
                <a16:creationId xmlns:a16="http://schemas.microsoft.com/office/drawing/2014/main" id="{039B3712-AB74-C954-AF19-8828477B9F85}"/>
              </a:ext>
            </a:extLst>
          </p:cNvPr>
          <p:cNvSpPr txBox="1"/>
          <p:nvPr/>
        </p:nvSpPr>
        <p:spPr>
          <a:xfrm>
            <a:off x="4116793" y="2153093"/>
            <a:ext cx="1055283" cy="400110"/>
          </a:xfrm>
          <a:prstGeom prst="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Corbel" panose="020B0503020204020204" pitchFamily="34" charset="0"/>
                <a:ea typeface="Calibri"/>
                <a:cs typeface="Calibri"/>
              </a:rPr>
              <a:t>2002-07</a:t>
            </a:r>
            <a:endParaRPr lang="en-US" sz="2000" b="1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022" name="TextBox 1021">
            <a:extLst>
              <a:ext uri="{FF2B5EF4-FFF2-40B4-BE49-F238E27FC236}">
                <a16:creationId xmlns:a16="http://schemas.microsoft.com/office/drawing/2014/main" id="{F14E72F4-A064-281F-2CBA-5B41576B15BA}"/>
              </a:ext>
            </a:extLst>
          </p:cNvPr>
          <p:cNvSpPr txBox="1"/>
          <p:nvPr/>
        </p:nvSpPr>
        <p:spPr>
          <a:xfrm>
            <a:off x="6575571" y="3442290"/>
            <a:ext cx="1203653" cy="400110"/>
          </a:xfrm>
          <a:prstGeom prst="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 b="1" dirty="0">
                <a:solidFill>
                  <a:srgbClr val="FFFFFF"/>
                </a:solidFill>
                <a:latin typeface="Corbel" panose="020B0503020204020204" pitchFamily="34" charset="0"/>
                <a:ea typeface="Calibri"/>
                <a:cs typeface="Calibri"/>
              </a:rPr>
              <a:t>2008-09</a:t>
            </a:r>
            <a:endParaRPr lang="en-US" sz="2000" b="1" dirty="0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023" name="TextBox 1022">
            <a:extLst>
              <a:ext uri="{FF2B5EF4-FFF2-40B4-BE49-F238E27FC236}">
                <a16:creationId xmlns:a16="http://schemas.microsoft.com/office/drawing/2014/main" id="{A598FBBE-1FEF-373E-1ACE-E520B49FA205}"/>
              </a:ext>
            </a:extLst>
          </p:cNvPr>
          <p:cNvSpPr txBox="1"/>
          <p:nvPr/>
        </p:nvSpPr>
        <p:spPr>
          <a:xfrm>
            <a:off x="7240107" y="6060557"/>
            <a:ext cx="1055283" cy="400110"/>
          </a:xfrm>
          <a:prstGeom prst="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Corbel" panose="020B0503020204020204" pitchFamily="34" charset="0"/>
                <a:ea typeface="Calibri"/>
                <a:cs typeface="Calibri"/>
              </a:rPr>
              <a:t>2010-12</a:t>
            </a:r>
            <a:endParaRPr lang="en-US" sz="2000" b="1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024" name="TextBox 1023">
            <a:extLst>
              <a:ext uri="{FF2B5EF4-FFF2-40B4-BE49-F238E27FC236}">
                <a16:creationId xmlns:a16="http://schemas.microsoft.com/office/drawing/2014/main" id="{160A17B2-5645-C806-3A9C-1EB9388FDA87}"/>
              </a:ext>
            </a:extLst>
          </p:cNvPr>
          <p:cNvSpPr txBox="1"/>
          <p:nvPr/>
        </p:nvSpPr>
        <p:spPr>
          <a:xfrm>
            <a:off x="5485734" y="8080744"/>
            <a:ext cx="1055283" cy="400110"/>
          </a:xfrm>
          <a:prstGeom prst="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Corbel" panose="020B0503020204020204" pitchFamily="34" charset="0"/>
                <a:ea typeface="Calibri"/>
                <a:cs typeface="Calibri"/>
              </a:rPr>
              <a:t>2013-16</a:t>
            </a:r>
            <a:endParaRPr lang="en-US" sz="2000" b="1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025" name="TextBox 1024">
            <a:extLst>
              <a:ext uri="{FF2B5EF4-FFF2-40B4-BE49-F238E27FC236}">
                <a16:creationId xmlns:a16="http://schemas.microsoft.com/office/drawing/2014/main" id="{019866CF-247F-9195-0CFE-6851ECCA6276}"/>
              </a:ext>
            </a:extLst>
          </p:cNvPr>
          <p:cNvSpPr txBox="1"/>
          <p:nvPr/>
        </p:nvSpPr>
        <p:spPr>
          <a:xfrm>
            <a:off x="2734560" y="8080744"/>
            <a:ext cx="1055283" cy="400110"/>
          </a:xfrm>
          <a:prstGeom prst="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Corbel" panose="020B0503020204020204" pitchFamily="34" charset="0"/>
                <a:ea typeface="Calibri"/>
                <a:cs typeface="Calibri"/>
              </a:rPr>
              <a:t>2017-19</a:t>
            </a:r>
            <a:endParaRPr lang="en-US" sz="2000" b="1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026" name="TextBox 1025">
            <a:extLst>
              <a:ext uri="{FF2B5EF4-FFF2-40B4-BE49-F238E27FC236}">
                <a16:creationId xmlns:a16="http://schemas.microsoft.com/office/drawing/2014/main" id="{C5BE9F80-9AD0-2653-6A40-52DB461F07C1}"/>
              </a:ext>
            </a:extLst>
          </p:cNvPr>
          <p:cNvSpPr txBox="1"/>
          <p:nvPr/>
        </p:nvSpPr>
        <p:spPr>
          <a:xfrm>
            <a:off x="1059932" y="5940941"/>
            <a:ext cx="1055283" cy="400110"/>
          </a:xfrm>
          <a:prstGeom prst="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Corbel" panose="020B0503020204020204" pitchFamily="34" charset="0"/>
                <a:ea typeface="Calibri"/>
                <a:cs typeface="Calibri"/>
              </a:rPr>
              <a:t>2020-22</a:t>
            </a:r>
            <a:endParaRPr lang="en-US" sz="2000" b="1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sp>
        <p:nvSpPr>
          <p:cNvPr id="1027" name="TextBox 1026">
            <a:extLst>
              <a:ext uri="{FF2B5EF4-FFF2-40B4-BE49-F238E27FC236}">
                <a16:creationId xmlns:a16="http://schemas.microsoft.com/office/drawing/2014/main" id="{A9F63CB5-DFE2-AAC4-8D21-DCDCB6BEED08}"/>
              </a:ext>
            </a:extLst>
          </p:cNvPr>
          <p:cNvSpPr txBox="1"/>
          <p:nvPr/>
        </p:nvSpPr>
        <p:spPr>
          <a:xfrm>
            <a:off x="1658013" y="3256221"/>
            <a:ext cx="1055283" cy="400110"/>
          </a:xfrm>
          <a:prstGeom prst="rect">
            <a:avLst/>
          </a:prstGeom>
          <a:solidFill>
            <a:srgbClr val="1C60AE"/>
          </a:solidFill>
          <a:ln>
            <a:solidFill>
              <a:srgbClr val="1C60AE"/>
            </a:soli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000" b="1">
                <a:solidFill>
                  <a:srgbClr val="FFFFFF"/>
                </a:solidFill>
                <a:latin typeface="Corbel" panose="020B0503020204020204" pitchFamily="34" charset="0"/>
                <a:ea typeface="Calibri"/>
                <a:cs typeface="Calibri"/>
              </a:rPr>
              <a:t>2023-25</a:t>
            </a:r>
            <a:endParaRPr lang="en-US" sz="2000" b="1">
              <a:solidFill>
                <a:srgbClr val="FFFFFF"/>
              </a:solidFill>
              <a:latin typeface="Corbel" panose="020B0503020204020204" pitchFamily="34" charset="0"/>
            </a:endParaRPr>
          </a:p>
        </p:txBody>
      </p:sp>
      <p:graphicFrame>
        <p:nvGraphicFramePr>
          <p:cNvPr id="1125" name="Table 1124">
            <a:extLst>
              <a:ext uri="{FF2B5EF4-FFF2-40B4-BE49-F238E27FC236}">
                <a16:creationId xmlns:a16="http://schemas.microsoft.com/office/drawing/2014/main" id="{E54788D3-2BC9-645E-E365-105BE525D7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6766949"/>
              </p:ext>
            </p:extLst>
          </p:nvPr>
        </p:nvGraphicFramePr>
        <p:xfrm>
          <a:off x="10285636" y="4012087"/>
          <a:ext cx="3226800" cy="392505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1999">
                  <a:extLst>
                    <a:ext uri="{9D8B030D-6E8A-4147-A177-3AD203B41FA5}">
                      <a16:colId xmlns:a16="http://schemas.microsoft.com/office/drawing/2014/main" val="3081553762"/>
                    </a:ext>
                  </a:extLst>
                </a:gridCol>
                <a:gridCol w="2074801">
                  <a:extLst>
                    <a:ext uri="{9D8B030D-6E8A-4147-A177-3AD203B41FA5}">
                      <a16:colId xmlns:a16="http://schemas.microsoft.com/office/drawing/2014/main" val="2462594667"/>
                    </a:ext>
                  </a:extLst>
                </a:gridCol>
              </a:tblGrid>
              <a:tr h="59312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Year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March </a:t>
                      </a:r>
                    </a:p>
                    <a:p>
                      <a:pPr lvl="0" algn="ctr">
                        <a:buNone/>
                      </a:pPr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Airline Inflation %</a:t>
                      </a: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836272"/>
                  </a:ext>
                </a:extLst>
              </a:tr>
              <a:tr h="366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Etna Sans Serif"/>
                        </a:rPr>
                        <a:t>2002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/>
                        </a:rPr>
                        <a:t>-2.3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2136833"/>
                  </a:ext>
                </a:extLst>
              </a:tr>
              <a:tr h="366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Etna Sans Serif"/>
                        </a:rPr>
                        <a:t>2003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/>
                        </a:rPr>
                        <a:t>-1.8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7492131"/>
                  </a:ext>
                </a:extLst>
              </a:tr>
              <a:tr h="366338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Etna Sans Serif"/>
                        </a:rPr>
                        <a:t>2004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/>
                        </a:rPr>
                        <a:t>0.5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9665133"/>
                  </a:ext>
                </a:extLst>
              </a:tr>
              <a:tr h="55823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Etna Sans Serif"/>
                        </a:rPr>
                        <a:t>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/>
                        </a:rPr>
                        <a:t>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4128149"/>
                  </a:ext>
                </a:extLst>
              </a:tr>
              <a:tr h="5582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>
                          <a:effectLst/>
                          <a:latin typeface="Etna Sans Serif"/>
                        </a:rPr>
                        <a:t>.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>
                          <a:effectLst/>
                          <a:latin typeface="Etna Sans Serif"/>
                        </a:rPr>
                        <a:t>.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1407977565"/>
                  </a:ext>
                </a:extLst>
              </a:tr>
              <a:tr h="5582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>
                          <a:effectLst/>
                          <a:latin typeface="Etna Sans Serif"/>
                        </a:rPr>
                        <a:t>2023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dirty="0">
                          <a:effectLst/>
                          <a:latin typeface="Etna Sans Serif"/>
                        </a:rPr>
                        <a:t>17.7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97428774"/>
                  </a:ext>
                </a:extLst>
              </a:tr>
              <a:tr h="558231"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1" u="none" strike="noStrike">
                          <a:effectLst/>
                          <a:latin typeface="Etna Sans Serif"/>
                        </a:rPr>
                        <a:t>2024</a:t>
                      </a: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lvl="0" algn="ctr">
                        <a:buNone/>
                      </a:pPr>
                      <a:r>
                        <a:rPr lang="en-US" sz="1800" b="0" u="none" strike="noStrike" dirty="0">
                          <a:effectLst/>
                          <a:latin typeface="Etna Sans Serif"/>
                        </a:rPr>
                        <a:t>-7.1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590036344"/>
                  </a:ext>
                </a:extLst>
              </a:tr>
            </a:tbl>
          </a:graphicData>
        </a:graphic>
      </p:graphicFrame>
      <p:pic>
        <p:nvPicPr>
          <p:cNvPr id="1141" name="Graphic 1140" descr="Badge Follow with solid fill">
            <a:extLst>
              <a:ext uri="{FF2B5EF4-FFF2-40B4-BE49-F238E27FC236}">
                <a16:creationId xmlns:a16="http://schemas.microsoft.com/office/drawing/2014/main" id="{AAEAEFC3-97B5-4205-C59E-EA144101A47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984648" y="5935284"/>
            <a:ext cx="914400" cy="914400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92905EDA-B24B-C039-63D3-836E29343706}"/>
              </a:ext>
            </a:extLst>
          </p:cNvPr>
          <p:cNvSpPr txBox="1"/>
          <p:nvPr/>
        </p:nvSpPr>
        <p:spPr>
          <a:xfrm>
            <a:off x="14408523" y="2291811"/>
            <a:ext cx="2949462" cy="2352952"/>
          </a:xfrm>
          <a:prstGeom prst="rect">
            <a:avLst/>
          </a:prstGeom>
          <a:noFill/>
          <a:ln w="28575">
            <a:solidFill>
              <a:srgbClr val="F1683A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US" sz="2000" b="1">
                <a:latin typeface="Corbel" panose="020B0503020204020204" pitchFamily="34" charset="0"/>
                <a:cs typeface="Times New Roman"/>
              </a:rPr>
              <a:t>Economic</a:t>
            </a:r>
            <a:r>
              <a:rPr lang="en-US" sz="2000">
                <a:latin typeface="Corbel" panose="020B0503020204020204" pitchFamily="34" charset="0"/>
                <a:ea typeface="+mn-lt"/>
                <a:cs typeface="+mn-lt"/>
              </a:rPr>
              <a:t> uncertainty can affect </a:t>
            </a:r>
            <a:r>
              <a:rPr lang="en-US" sz="2000" b="1">
                <a:latin typeface="Corbel" panose="020B0503020204020204" pitchFamily="34" charset="0"/>
                <a:ea typeface="+mn-lt"/>
                <a:cs typeface="+mn-lt"/>
              </a:rPr>
              <a:t>players’ mental health and contract negotiations</a:t>
            </a:r>
            <a:r>
              <a:rPr lang="en-US" sz="2000">
                <a:latin typeface="Corbel" panose="020B0503020204020204" pitchFamily="34" charset="0"/>
                <a:ea typeface="+mn-lt"/>
                <a:cs typeface="+mn-lt"/>
              </a:rPr>
              <a:t>, leading to performance fluctuations</a:t>
            </a:r>
            <a:endParaRPr lang="en-US" sz="2000">
              <a:latin typeface="Corbel" panose="020B0503020204020204" pitchFamily="34" charset="0"/>
              <a:ea typeface="Calibri"/>
              <a:cs typeface="Calibri"/>
            </a:endParaRPr>
          </a:p>
        </p:txBody>
      </p:sp>
      <p:pic>
        <p:nvPicPr>
          <p:cNvPr id="35" name="Graphic 34" descr="Lightbulb with solid fill">
            <a:extLst>
              <a:ext uri="{FF2B5EF4-FFF2-40B4-BE49-F238E27FC236}">
                <a16:creationId xmlns:a16="http://schemas.microsoft.com/office/drawing/2014/main" id="{D8074EFF-8DE3-362F-D911-C7399BF7BEC8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3947531" y="1667608"/>
            <a:ext cx="914400" cy="914400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74BCCAE0-8DF1-4C82-29DF-6EB8EE307AF6}"/>
              </a:ext>
            </a:extLst>
          </p:cNvPr>
          <p:cNvSpPr txBox="1"/>
          <p:nvPr/>
        </p:nvSpPr>
        <p:spPr>
          <a:xfrm>
            <a:off x="2700102" y="4885542"/>
            <a:ext cx="3858000" cy="1883657"/>
          </a:xfrm>
          <a:prstGeom prst="rect">
            <a:avLst/>
          </a:prstGeom>
          <a:noFill/>
          <a:ln w="28575">
            <a:solidFill>
              <a:srgbClr val="F1683A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F1683A"/>
                </a:solidFill>
                <a:latin typeface="Corbel" panose="020B0503020204020204" pitchFamily="34" charset="0"/>
                <a:cs typeface="Times New Roman"/>
              </a:rPr>
              <a:t>US Main Trends</a:t>
            </a:r>
            <a:r>
              <a:rPr lang="en-US" sz="2000" b="1">
                <a:latin typeface="Corbel" panose="020B0503020204020204" pitchFamily="34" charset="0"/>
                <a:cs typeface="Times New Roman"/>
              </a:rPr>
              <a:t> help to introduce </a:t>
            </a:r>
            <a:r>
              <a:rPr lang="en-US" sz="2000" b="1">
                <a:latin typeface="Corbel" panose="020B0503020204020204" pitchFamily="34" charset="0"/>
                <a:ea typeface="+mn-lt"/>
                <a:cs typeface="Times New Roman"/>
              </a:rPr>
              <a:t>seasonality in the data, since we have yearly data with only one month March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A6805022-4307-25E9-FA8B-E4DC0910E6ED}"/>
              </a:ext>
            </a:extLst>
          </p:cNvPr>
          <p:cNvSpPr txBox="1"/>
          <p:nvPr/>
        </p:nvSpPr>
        <p:spPr>
          <a:xfrm>
            <a:off x="9704637" y="8036118"/>
            <a:ext cx="4370886" cy="1421992"/>
          </a:xfrm>
          <a:prstGeom prst="rect">
            <a:avLst/>
          </a:prstGeom>
          <a:noFill/>
          <a:ln w="28575">
            <a:solidFill>
              <a:srgbClr val="F1683A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2000" b="1">
                <a:solidFill>
                  <a:srgbClr val="F1683A"/>
                </a:solidFill>
                <a:latin typeface="Corbel" panose="020B0503020204020204" pitchFamily="34" charset="0"/>
                <a:cs typeface="Times New Roman"/>
              </a:rPr>
              <a:t>March</a:t>
            </a:r>
            <a:r>
              <a:rPr lang="en-US" sz="2000" b="1">
                <a:solidFill>
                  <a:srgbClr val="F1683A"/>
                </a:solidFill>
                <a:latin typeface="Corbel" panose="020B0503020204020204" pitchFamily="34" charset="0"/>
                <a:ea typeface="+mn-lt"/>
                <a:cs typeface="Times New Roman"/>
              </a:rPr>
              <a:t> Airline Inflation</a:t>
            </a:r>
            <a:r>
              <a:rPr lang="en-US" sz="2000" b="1">
                <a:latin typeface="Corbel" panose="020B0503020204020204" pitchFamily="34" charset="0"/>
                <a:ea typeface="+mn-lt"/>
                <a:cs typeface="Times New Roman"/>
              </a:rPr>
              <a:t> can be a proxy to capture overall external factors influencing game outcomes</a:t>
            </a:r>
            <a:endParaRPr lang="en-US" sz="2000">
              <a:latin typeface="Corbel" panose="020B0503020204020204" pitchFamily="34" charset="0"/>
              <a:ea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05900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C4554-B0F4-1EBE-E917-E662A4AAF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17526000" cy="1600200"/>
          </a:xfrm>
        </p:spPr>
        <p:txBody>
          <a:bodyPr>
            <a:noAutofit/>
          </a:bodyPr>
          <a:lstStyle/>
          <a:p>
            <a:pPr algn="l"/>
            <a:r>
              <a:rPr lang="en-US" sz="8000" b="1">
                <a:solidFill>
                  <a:schemeClr val="bg1"/>
                </a:solidFill>
                <a:latin typeface="Corbel" panose="020B0503020204020204" pitchFamily="34" charset="0"/>
              </a:rPr>
              <a:t>Variable Selection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25E6EF-FF93-B176-ECBD-0A436BD36D0C}"/>
              </a:ext>
            </a:extLst>
          </p:cNvPr>
          <p:cNvSpPr/>
          <p:nvPr/>
        </p:nvSpPr>
        <p:spPr>
          <a:xfrm>
            <a:off x="1153633" y="2413611"/>
            <a:ext cx="6081822" cy="6639126"/>
          </a:xfrm>
          <a:prstGeom prst="rect">
            <a:avLst/>
          </a:prstGeom>
          <a:noFill/>
          <a:ln w="57150">
            <a:solidFill>
              <a:srgbClr val="5C6D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15" name="Rectangle: Single Corner Snipped 14">
            <a:extLst>
              <a:ext uri="{FF2B5EF4-FFF2-40B4-BE49-F238E27FC236}">
                <a16:creationId xmlns:a16="http://schemas.microsoft.com/office/drawing/2014/main" id="{2397ED34-BFDB-9C63-6EB3-B09D22E2EC03}"/>
              </a:ext>
            </a:extLst>
          </p:cNvPr>
          <p:cNvSpPr/>
          <p:nvPr/>
        </p:nvSpPr>
        <p:spPr>
          <a:xfrm>
            <a:off x="1818168" y="2173618"/>
            <a:ext cx="4740803" cy="461665"/>
          </a:xfrm>
          <a:prstGeom prst="snip1Rect">
            <a:avLst/>
          </a:prstGeom>
          <a:solidFill>
            <a:srgbClr val="5C6D7E"/>
          </a:solidFill>
          <a:ln>
            <a:solidFill>
              <a:srgbClr val="5C6D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EAF6432-CD22-E24C-A4FD-DC0CE70ACF28}"/>
              </a:ext>
            </a:extLst>
          </p:cNvPr>
          <p:cNvSpPr txBox="1"/>
          <p:nvPr/>
        </p:nvSpPr>
        <p:spPr>
          <a:xfrm>
            <a:off x="1864685" y="2167235"/>
            <a:ext cx="46582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rbel" panose="020B0503020204020204" pitchFamily="34" charset="0"/>
              </a:rPr>
              <a:t>Principal Component Analysis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8D1D1A9-AC46-0651-F5BE-95A3F2241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5964" y="2781300"/>
            <a:ext cx="5456927" cy="3810569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CE1823B-DB1E-B03F-9A5F-EE2133E521C5}"/>
              </a:ext>
            </a:extLst>
          </p:cNvPr>
          <p:cNvSpPr/>
          <p:nvPr/>
        </p:nvSpPr>
        <p:spPr>
          <a:xfrm>
            <a:off x="9042968" y="2413611"/>
            <a:ext cx="5709683" cy="6625836"/>
          </a:xfrm>
          <a:prstGeom prst="rect">
            <a:avLst/>
          </a:prstGeom>
          <a:noFill/>
          <a:ln w="57150">
            <a:solidFill>
              <a:srgbClr val="5C6D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29" name="Rectangle: Single Corner Snipped 28">
            <a:extLst>
              <a:ext uri="{FF2B5EF4-FFF2-40B4-BE49-F238E27FC236}">
                <a16:creationId xmlns:a16="http://schemas.microsoft.com/office/drawing/2014/main" id="{B7489701-8FC7-7549-D52B-52A48B86D436}"/>
              </a:ext>
            </a:extLst>
          </p:cNvPr>
          <p:cNvSpPr/>
          <p:nvPr/>
        </p:nvSpPr>
        <p:spPr>
          <a:xfrm>
            <a:off x="9375236" y="2173618"/>
            <a:ext cx="5037400" cy="461665"/>
          </a:xfrm>
          <a:prstGeom prst="snip1Rect">
            <a:avLst/>
          </a:prstGeom>
          <a:solidFill>
            <a:srgbClr val="5C6D7E"/>
          </a:solidFill>
          <a:ln>
            <a:solidFill>
              <a:srgbClr val="5C6D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F9CFF8-9451-9A95-8F66-5F23E1675B44}"/>
              </a:ext>
            </a:extLst>
          </p:cNvPr>
          <p:cNvSpPr txBox="1"/>
          <p:nvPr/>
        </p:nvSpPr>
        <p:spPr>
          <a:xfrm>
            <a:off x="9375236" y="2167235"/>
            <a:ext cx="503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rbel" panose="020B0503020204020204" pitchFamily="34" charset="0"/>
              </a:rPr>
              <a:t>Optimized Variable Combinations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1A376-FCCC-7B72-905D-155A1D5B6296}"/>
              </a:ext>
            </a:extLst>
          </p:cNvPr>
          <p:cNvSpPr txBox="1"/>
          <p:nvPr/>
        </p:nvSpPr>
        <p:spPr>
          <a:xfrm>
            <a:off x="9189166" y="2741116"/>
            <a:ext cx="5410200" cy="624786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>
              <a:buNone/>
            </a:pPr>
            <a:r>
              <a:rPr lang="en-US" sz="2400">
                <a:latin typeface="Corbel" panose="020B0503020204020204" pitchFamily="34" charset="0"/>
              </a:rPr>
              <a:t>🚀 </a:t>
            </a:r>
            <a:r>
              <a:rPr lang="en-US" sz="2400" b="1">
                <a:latin typeface="Corbel" panose="020B0503020204020204" pitchFamily="34" charset="0"/>
              </a:rPr>
              <a:t>Innovative Approach:</a:t>
            </a:r>
            <a:r>
              <a:rPr lang="en-US" sz="2400">
                <a:latin typeface="Corbel" panose="020B0503020204020204" pitchFamily="34" charset="0"/>
              </a:rPr>
              <a:t> Leveraging ChatGPT to dynamically generate </a:t>
            </a:r>
            <a:r>
              <a:rPr lang="en-US" sz="2400" b="1">
                <a:latin typeface="Corbel" panose="020B0503020204020204" pitchFamily="34" charset="0"/>
              </a:rPr>
              <a:t>unique variable combinations</a:t>
            </a:r>
            <a:r>
              <a:rPr lang="en-US" sz="2400">
                <a:latin typeface="Corbel" panose="020B0503020204020204" pitchFamily="34" charset="0"/>
              </a:rPr>
              <a:t> for model optimization</a:t>
            </a:r>
          </a:p>
          <a:p>
            <a:pPr>
              <a:buNone/>
            </a:pPr>
            <a:endParaRPr lang="en-US" sz="2400">
              <a:latin typeface="Corbel" panose="020B0503020204020204" pitchFamily="34" charset="0"/>
            </a:endParaRPr>
          </a:p>
          <a:p>
            <a:pPr>
              <a:buNone/>
            </a:pPr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endParaRPr lang="en-US" sz="2000" b="1">
              <a:latin typeface="Corbel" panose="020B0503020204020204" pitchFamily="34" charset="0"/>
            </a:endParaRPr>
          </a:p>
          <a:p>
            <a:r>
              <a:rPr lang="en-US" sz="2000">
                <a:latin typeface="Corbel" panose="020B0503020204020204" pitchFamily="34" charset="0"/>
              </a:rPr>
              <a:t>🚀 </a:t>
            </a:r>
            <a:r>
              <a:rPr lang="en-US" sz="2000" b="1">
                <a:latin typeface="Corbel" panose="020B0503020204020204" pitchFamily="34" charset="0"/>
              </a:rPr>
              <a:t>Optimizing feature selection for the best-performing models!</a:t>
            </a:r>
            <a:endParaRPr lang="en-US" sz="2000">
              <a:latin typeface="Corbel" panose="020B0503020204020204" pitchFamily="34" charset="0"/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6A494D22-0E3B-B774-1B4A-E3FCE8D6CC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9229" y="5419057"/>
            <a:ext cx="1579336" cy="707978"/>
          </a:xfrm>
          <a:prstGeom prst="rect">
            <a:avLst/>
          </a:prstGeom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3D993DF-2D4C-F58D-AB4F-0DAA74848A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27749277"/>
              </p:ext>
            </p:extLst>
          </p:nvPr>
        </p:nvGraphicFramePr>
        <p:xfrm>
          <a:off x="8238881" y="4284921"/>
          <a:ext cx="7315855" cy="3657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489" name="Graphic 488" descr="Cloud with solid fill">
            <a:extLst>
              <a:ext uri="{FF2B5EF4-FFF2-40B4-BE49-F238E27FC236}">
                <a16:creationId xmlns:a16="http://schemas.microsoft.com/office/drawing/2014/main" id="{97984EF7-73A4-2CA4-3321-EB13BE235E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15964748" y="1929385"/>
            <a:ext cx="976285" cy="1057645"/>
          </a:xfrm>
          <a:prstGeom prst="rect">
            <a:avLst/>
          </a:prstGeom>
        </p:spPr>
      </p:pic>
      <p:sp>
        <p:nvSpPr>
          <p:cNvPr id="491" name="TextBox 490">
            <a:extLst>
              <a:ext uri="{FF2B5EF4-FFF2-40B4-BE49-F238E27FC236}">
                <a16:creationId xmlns:a16="http://schemas.microsoft.com/office/drawing/2014/main" id="{4C8D288C-0380-669C-0A6E-81112C3970EB}"/>
              </a:ext>
            </a:extLst>
          </p:cNvPr>
          <p:cNvSpPr txBox="1"/>
          <p:nvPr/>
        </p:nvSpPr>
        <p:spPr>
          <a:xfrm>
            <a:off x="15526155" y="2784444"/>
            <a:ext cx="1854832" cy="200054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b="1">
                <a:solidFill>
                  <a:srgbClr val="F1683A"/>
                </a:solidFill>
                <a:latin typeface="Corbel" panose="020B0503020204020204" pitchFamily="34" charset="0"/>
              </a:rPr>
              <a:t>Count of Modeling Variable before each step</a:t>
            </a:r>
          </a:p>
          <a:p>
            <a:pPr algn="ctr"/>
            <a:endParaRPr lang="en-US" sz="2400" b="1">
              <a:solidFill>
                <a:srgbClr val="F1683A"/>
              </a:solidFill>
              <a:latin typeface="Corbel" panose="020B0503020204020204" pitchFamily="34" charset="0"/>
            </a:endParaRPr>
          </a:p>
        </p:txBody>
      </p:sp>
      <p:grpSp>
        <p:nvGrpSpPr>
          <p:cNvPr id="501" name="Group 500">
            <a:extLst>
              <a:ext uri="{FF2B5EF4-FFF2-40B4-BE49-F238E27FC236}">
                <a16:creationId xmlns:a16="http://schemas.microsoft.com/office/drawing/2014/main" id="{4EB96D29-CB50-1EBF-6FA4-EA46DE719652}"/>
              </a:ext>
            </a:extLst>
          </p:cNvPr>
          <p:cNvGrpSpPr/>
          <p:nvPr/>
        </p:nvGrpSpPr>
        <p:grpSpPr>
          <a:xfrm>
            <a:off x="62909" y="4545419"/>
            <a:ext cx="1097280" cy="1188720"/>
            <a:chOff x="263540" y="1708673"/>
            <a:chExt cx="1310638" cy="1310638"/>
          </a:xfrm>
        </p:grpSpPr>
        <p:pic>
          <p:nvPicPr>
            <p:cNvPr id="499" name="Graphic 498" descr="Cloud with solid fill">
              <a:extLst>
                <a:ext uri="{FF2B5EF4-FFF2-40B4-BE49-F238E27FC236}">
                  <a16:creationId xmlns:a16="http://schemas.microsoft.com/office/drawing/2014/main" id="{AC2FEFBB-DF28-E005-3DE8-A3D1F7AFC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3540" y="1708673"/>
              <a:ext cx="1310638" cy="1310638"/>
            </a:xfrm>
            <a:prstGeom prst="rect">
              <a:avLst/>
            </a:prstGeom>
          </p:spPr>
        </p:pic>
        <p:sp>
          <p:nvSpPr>
            <p:cNvPr id="500" name="TextBox 499">
              <a:extLst>
                <a:ext uri="{FF2B5EF4-FFF2-40B4-BE49-F238E27FC236}">
                  <a16:creationId xmlns:a16="http://schemas.microsoft.com/office/drawing/2014/main" id="{DFE141FA-33EC-3709-BA43-1952332824E3}"/>
                </a:ext>
              </a:extLst>
            </p:cNvPr>
            <p:cNvSpPr txBox="1"/>
            <p:nvPr/>
          </p:nvSpPr>
          <p:spPr>
            <a:xfrm>
              <a:off x="559894" y="2171700"/>
              <a:ext cx="626489" cy="509014"/>
            </a:xfrm>
            <a:prstGeom prst="rect">
              <a:avLst/>
            </a:prstGeom>
            <a:noFill/>
          </p:spPr>
          <p:txBody>
            <a:bodyPr wrap="none" lIns="91440" tIns="45720" rIns="91440" bIns="45720" rtlCol="0" anchor="t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Corbel" panose="020B0503020204020204" pitchFamily="34" charset="0"/>
                </a:rPr>
                <a:t>44</a:t>
              </a:r>
              <a:endParaRPr lang="en-US">
                <a:latin typeface="Corbel" panose="020B0503020204020204" pitchFamily="34" charset="0"/>
              </a:endParaRPr>
            </a:p>
          </p:txBody>
        </p:sp>
      </p:grpSp>
      <p:grpSp>
        <p:nvGrpSpPr>
          <p:cNvPr id="540" name="Group 539">
            <a:extLst>
              <a:ext uri="{FF2B5EF4-FFF2-40B4-BE49-F238E27FC236}">
                <a16:creationId xmlns:a16="http://schemas.microsoft.com/office/drawing/2014/main" id="{67C9F4C6-2B72-1F76-63D5-09500F818914}"/>
              </a:ext>
            </a:extLst>
          </p:cNvPr>
          <p:cNvGrpSpPr/>
          <p:nvPr/>
        </p:nvGrpSpPr>
        <p:grpSpPr>
          <a:xfrm>
            <a:off x="7665187" y="4545419"/>
            <a:ext cx="1097280" cy="1188720"/>
            <a:chOff x="263540" y="1708673"/>
            <a:chExt cx="1310638" cy="1310638"/>
          </a:xfrm>
        </p:grpSpPr>
        <p:pic>
          <p:nvPicPr>
            <p:cNvPr id="541" name="Graphic 540" descr="Cloud with solid fill">
              <a:extLst>
                <a:ext uri="{FF2B5EF4-FFF2-40B4-BE49-F238E27FC236}">
                  <a16:creationId xmlns:a16="http://schemas.microsoft.com/office/drawing/2014/main" id="{BD8BE90E-7F99-92BC-3D57-0E80750BFFA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3540" y="1708673"/>
              <a:ext cx="1310638" cy="1310638"/>
            </a:xfrm>
            <a:prstGeom prst="rect">
              <a:avLst/>
            </a:prstGeom>
          </p:spPr>
        </p:pic>
        <p:sp>
          <p:nvSpPr>
            <p:cNvPr id="542" name="TextBox 541">
              <a:extLst>
                <a:ext uri="{FF2B5EF4-FFF2-40B4-BE49-F238E27FC236}">
                  <a16:creationId xmlns:a16="http://schemas.microsoft.com/office/drawing/2014/main" id="{9ED968D8-2101-4231-B1EF-DA049CC88910}"/>
                </a:ext>
              </a:extLst>
            </p:cNvPr>
            <p:cNvSpPr txBox="1"/>
            <p:nvPr/>
          </p:nvSpPr>
          <p:spPr>
            <a:xfrm>
              <a:off x="559894" y="2127738"/>
              <a:ext cx="723409" cy="50901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Corbel" panose="020B0503020204020204" pitchFamily="34" charset="0"/>
                </a:rPr>
                <a:t>38</a:t>
              </a:r>
              <a:endParaRPr lang="en-US">
                <a:latin typeface="Corbel" panose="020B0503020204020204" pitchFamily="34" charset="0"/>
              </a:endParaRPr>
            </a:p>
          </p:txBody>
        </p:sp>
      </p:grpSp>
      <p:grpSp>
        <p:nvGrpSpPr>
          <p:cNvPr id="543" name="Group 542">
            <a:extLst>
              <a:ext uri="{FF2B5EF4-FFF2-40B4-BE49-F238E27FC236}">
                <a16:creationId xmlns:a16="http://schemas.microsoft.com/office/drawing/2014/main" id="{9F66544D-5C66-29B6-6D3C-F1E529C3C74E}"/>
              </a:ext>
            </a:extLst>
          </p:cNvPr>
          <p:cNvGrpSpPr/>
          <p:nvPr/>
        </p:nvGrpSpPr>
        <p:grpSpPr>
          <a:xfrm>
            <a:off x="14762419" y="4312829"/>
            <a:ext cx="1563189" cy="1561087"/>
            <a:chOff x="263540" y="1684941"/>
            <a:chExt cx="1198544" cy="1393699"/>
          </a:xfrm>
        </p:grpSpPr>
        <p:pic>
          <p:nvPicPr>
            <p:cNvPr id="544" name="Graphic 543" descr="Cloud with solid fill">
              <a:extLst>
                <a:ext uri="{FF2B5EF4-FFF2-40B4-BE49-F238E27FC236}">
                  <a16:creationId xmlns:a16="http://schemas.microsoft.com/office/drawing/2014/main" id="{2E11E9ED-152E-EA87-CC70-AA125C1C154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263540" y="1684941"/>
              <a:ext cx="1198544" cy="1393699"/>
            </a:xfrm>
            <a:prstGeom prst="rect">
              <a:avLst/>
            </a:prstGeom>
          </p:spPr>
        </p:pic>
        <p:sp>
          <p:nvSpPr>
            <p:cNvPr id="545" name="TextBox 544">
              <a:extLst>
                <a:ext uri="{FF2B5EF4-FFF2-40B4-BE49-F238E27FC236}">
                  <a16:creationId xmlns:a16="http://schemas.microsoft.com/office/drawing/2014/main" id="{D00D7DF3-CE4C-3276-DA9C-E2EF20975FDF}"/>
                </a:ext>
              </a:extLst>
            </p:cNvPr>
            <p:cNvSpPr txBox="1"/>
            <p:nvPr/>
          </p:nvSpPr>
          <p:spPr>
            <a:xfrm>
              <a:off x="384650" y="2000499"/>
              <a:ext cx="812409" cy="1071623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pPr algn="ctr"/>
              <a:r>
                <a:rPr lang="en-US" sz="2400" b="1">
                  <a:solidFill>
                    <a:schemeClr val="bg1"/>
                  </a:solidFill>
                  <a:latin typeface="Corbel" panose="020B0503020204020204" pitchFamily="34" charset="0"/>
                </a:rPr>
                <a:t>17</a:t>
              </a:r>
              <a:endParaRPr lang="en-US">
                <a:solidFill>
                  <a:schemeClr val="bg1"/>
                </a:solidFill>
                <a:latin typeface="Corbel" panose="020B0503020204020204" pitchFamily="34" charset="0"/>
                <a:ea typeface="Calibri"/>
                <a:cs typeface="Calibri"/>
              </a:endParaRPr>
            </a:p>
            <a:p>
              <a:pPr algn="ctr"/>
              <a:r>
                <a:rPr lang="en-US" sz="2400" b="1">
                  <a:solidFill>
                    <a:schemeClr val="bg1"/>
                  </a:solidFill>
                  <a:latin typeface="Corbel" panose="020B0503020204020204" pitchFamily="34" charset="0"/>
                </a:rPr>
                <a:t> Max</a:t>
              </a:r>
              <a:endParaRPr lang="en-US">
                <a:solidFill>
                  <a:schemeClr val="bg1"/>
                </a:solidFill>
                <a:latin typeface="Corbel" panose="020B0503020204020204" pitchFamily="34" charset="0"/>
                <a:ea typeface="Calibri"/>
                <a:cs typeface="Calibri"/>
              </a:endParaRPr>
            </a:p>
            <a:p>
              <a:endParaRPr lang="en-US" sz="2400" b="1">
                <a:solidFill>
                  <a:schemeClr val="bg1"/>
                </a:solidFill>
                <a:latin typeface="Corbel" panose="020B0503020204020204" pitchFamily="34" charset="0"/>
              </a:endParaRP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81B114B-E5EC-0130-FADD-170F3E836AC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465963" y="6578221"/>
            <a:ext cx="5456927" cy="24082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9539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5ED8A-AEC0-DEBE-478B-E2F54C9F7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277E54-8E07-82AD-1AAD-8761B01E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17526000" cy="16002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latin typeface="Corbel" panose="020B0503020204020204" pitchFamily="34" charset="0"/>
              </a:rPr>
              <a:t>Model Building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83DE80-711C-2F8E-C57E-6B43EA172E8D}"/>
              </a:ext>
            </a:extLst>
          </p:cNvPr>
          <p:cNvSpPr/>
          <p:nvPr/>
        </p:nvSpPr>
        <p:spPr>
          <a:xfrm>
            <a:off x="381000" y="2413611"/>
            <a:ext cx="5988788" cy="6745451"/>
          </a:xfrm>
          <a:prstGeom prst="rect">
            <a:avLst/>
          </a:prstGeom>
          <a:noFill/>
          <a:ln w="57150">
            <a:solidFill>
              <a:srgbClr val="5C6D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7" name="Rectangle: Single Corner Snipped 6">
            <a:extLst>
              <a:ext uri="{FF2B5EF4-FFF2-40B4-BE49-F238E27FC236}">
                <a16:creationId xmlns:a16="http://schemas.microsoft.com/office/drawing/2014/main" id="{2E5B8BCD-BB21-9E7D-B303-1C098B98FB6B}"/>
              </a:ext>
            </a:extLst>
          </p:cNvPr>
          <p:cNvSpPr/>
          <p:nvPr/>
        </p:nvSpPr>
        <p:spPr>
          <a:xfrm>
            <a:off x="850048" y="2173618"/>
            <a:ext cx="5037400" cy="461665"/>
          </a:xfrm>
          <a:prstGeom prst="snip1Rect">
            <a:avLst/>
          </a:prstGeom>
          <a:solidFill>
            <a:srgbClr val="5C6D7E"/>
          </a:solidFill>
          <a:ln>
            <a:solidFill>
              <a:srgbClr val="5C6D7E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506810E-9FF5-AA8B-EA90-3AC343B22A2A}"/>
              </a:ext>
            </a:extLst>
          </p:cNvPr>
          <p:cNvSpPr txBox="1"/>
          <p:nvPr/>
        </p:nvSpPr>
        <p:spPr>
          <a:xfrm>
            <a:off x="956373" y="2167235"/>
            <a:ext cx="5037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>
                <a:solidFill>
                  <a:schemeClr val="bg1"/>
                </a:solidFill>
                <a:latin typeface="Corbel" panose="020B0503020204020204" pitchFamily="34" charset="0"/>
              </a:rPr>
              <a:t>Enhanced Model Performance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4C5FC1A-B0FD-62CB-887A-7445829FA092}"/>
              </a:ext>
            </a:extLst>
          </p:cNvPr>
          <p:cNvSpPr txBox="1"/>
          <p:nvPr/>
        </p:nvSpPr>
        <p:spPr>
          <a:xfrm>
            <a:off x="650357" y="2834152"/>
            <a:ext cx="1901457" cy="600164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400">
                <a:latin typeface="Corbel" panose="020B0503020204020204" pitchFamily="34" charset="0"/>
              </a:rPr>
              <a:t>🧠 </a:t>
            </a:r>
            <a:endParaRPr lang="en-US" sz="2400">
              <a:latin typeface="Corbel" panose="020B0503020204020204" pitchFamily="34" charset="0"/>
              <a:ea typeface="Calibri"/>
              <a:cs typeface="Calibri"/>
            </a:endParaRPr>
          </a:p>
          <a:p>
            <a:pPr algn="ctr">
              <a:buNone/>
            </a:pPr>
            <a:r>
              <a:rPr lang="en-US" sz="2400" b="1">
                <a:latin typeface="Corbel" panose="020B0503020204020204" pitchFamily="34" charset="0"/>
              </a:rPr>
              <a:t>Multi-Model Approach</a:t>
            </a:r>
            <a:endParaRPr lang="en-US" sz="2400">
              <a:latin typeface="Corbel" panose="020B0503020204020204" pitchFamily="34" charset="0"/>
              <a:ea typeface="Calibri"/>
              <a:cs typeface="Calibri"/>
            </a:endParaRPr>
          </a:p>
          <a:p>
            <a:pPr>
              <a:buNone/>
            </a:pPr>
            <a:endParaRPr lang="en-US" sz="2400">
              <a:latin typeface="Corbel" panose="020B0503020204020204" pitchFamily="34" charset="0"/>
            </a:endParaRPr>
          </a:p>
          <a:p>
            <a:endParaRPr lang="en-US" sz="2400">
              <a:latin typeface="Corbel" panose="020B0503020204020204" pitchFamily="34" charset="0"/>
            </a:endParaRPr>
          </a:p>
          <a:p>
            <a:endParaRPr lang="en-US" sz="2400">
              <a:latin typeface="Corbel" panose="020B0503020204020204" pitchFamily="34" charset="0"/>
            </a:endParaRPr>
          </a:p>
          <a:p>
            <a:pPr algn="ctr"/>
            <a:r>
              <a:rPr lang="en-US" sz="2400">
                <a:latin typeface="Corbel" panose="020B0503020204020204" pitchFamily="34" charset="0"/>
              </a:rPr>
              <a:t>📊 </a:t>
            </a:r>
          </a:p>
          <a:p>
            <a:pPr algn="ctr">
              <a:buNone/>
            </a:pPr>
            <a:r>
              <a:rPr lang="en-US" sz="2400" b="1">
                <a:latin typeface="Corbel" panose="020B0503020204020204" pitchFamily="34" charset="0"/>
              </a:rPr>
              <a:t>Extensive Model Testing</a:t>
            </a:r>
            <a:endParaRPr lang="en-US" sz="2400">
              <a:latin typeface="Corbel" panose="020B0503020204020204" pitchFamily="34" charset="0"/>
            </a:endParaRPr>
          </a:p>
          <a:p>
            <a:pPr>
              <a:buNone/>
            </a:pPr>
            <a:endParaRPr lang="en-US" sz="2400">
              <a:latin typeface="Corbel" panose="020B0503020204020204" pitchFamily="34" charset="0"/>
            </a:endParaRPr>
          </a:p>
          <a:p>
            <a:endParaRPr lang="en-US" sz="2400">
              <a:latin typeface="Corbel" panose="020B0503020204020204" pitchFamily="34" charset="0"/>
            </a:endParaRPr>
          </a:p>
          <a:p>
            <a:endParaRPr lang="en-US" sz="2400">
              <a:latin typeface="Corbel" panose="020B0503020204020204" pitchFamily="34" charset="0"/>
            </a:endParaRPr>
          </a:p>
          <a:p>
            <a:pPr algn="ctr"/>
            <a:r>
              <a:rPr lang="en-US" sz="2400">
                <a:latin typeface="Corbel" panose="020B0503020204020204" pitchFamily="34" charset="0"/>
              </a:rPr>
              <a:t>🚀</a:t>
            </a:r>
          </a:p>
          <a:p>
            <a:pPr algn="ctr"/>
            <a:r>
              <a:rPr lang="en-US" sz="2400">
                <a:latin typeface="Corbel" panose="020B0503020204020204" pitchFamily="34" charset="0"/>
              </a:rPr>
              <a:t> </a:t>
            </a:r>
            <a:r>
              <a:rPr lang="en-US" sz="2400" b="1">
                <a:latin typeface="Corbel" panose="020B0503020204020204" pitchFamily="34" charset="0"/>
              </a:rPr>
              <a:t>Proven Success</a:t>
            </a:r>
            <a:endParaRPr lang="en-US" sz="2400">
              <a:latin typeface="Corbel" panose="020B0503020204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96662EE5-A81D-E37A-7B8F-24F33CDB99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004204"/>
              </p:ext>
            </p:extLst>
          </p:nvPr>
        </p:nvGraphicFramePr>
        <p:xfrm>
          <a:off x="10439400" y="2628900"/>
          <a:ext cx="6400799" cy="301935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010">
                  <a:extLst>
                    <a:ext uri="{9D8B030D-6E8A-4147-A177-3AD203B41FA5}">
                      <a16:colId xmlns:a16="http://schemas.microsoft.com/office/drawing/2014/main" val="3081553762"/>
                    </a:ext>
                  </a:extLst>
                </a:gridCol>
                <a:gridCol w="1497263">
                  <a:extLst>
                    <a:ext uri="{9D8B030D-6E8A-4147-A177-3AD203B41FA5}">
                      <a16:colId xmlns:a16="http://schemas.microsoft.com/office/drawing/2014/main" val="2462594667"/>
                    </a:ext>
                  </a:extLst>
                </a:gridCol>
                <a:gridCol w="1497263">
                  <a:extLst>
                    <a:ext uri="{9D8B030D-6E8A-4147-A177-3AD203B41FA5}">
                      <a16:colId xmlns:a16="http://schemas.microsoft.com/office/drawing/2014/main" val="2715230519"/>
                    </a:ext>
                  </a:extLst>
                </a:gridCol>
                <a:gridCol w="1497263">
                  <a:extLst>
                    <a:ext uri="{9D8B030D-6E8A-4147-A177-3AD203B41FA5}">
                      <a16:colId xmlns:a16="http://schemas.microsoft.com/office/drawing/2014/main" val="480242744"/>
                    </a:ext>
                  </a:extLst>
                </a:gridCol>
              </a:tblGrid>
              <a:tr h="786223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 panose="020B0604020202020204" charset="0"/>
                        </a:rPr>
                        <a:t>Model Types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 panose="020B0604020202020204" charset="0"/>
                        </a:rPr>
                        <a:t>Accuracy %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 panose="020B0604020202020204" charset="0"/>
                        </a:rPr>
                        <a:t>Range of Accuracy %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Etna Sans Serif" panose="020B0604020202020204" charset="0"/>
                        </a:rPr>
                        <a:t>AUC</a:t>
                      </a:r>
                    </a:p>
                    <a:p>
                      <a:pPr algn="ctr" fontAlgn="ctr"/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64836272"/>
                  </a:ext>
                </a:extLst>
              </a:tr>
              <a:tr h="485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Etna Sans Serif" panose="020B0604020202020204" charset="0"/>
                        </a:rPr>
                        <a:t>XGBoost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 panose="020B0604020202020204" charset="0"/>
                        </a:rPr>
                        <a:t>86.6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 panose="020B0604020202020204" charset="0"/>
                        </a:rPr>
                        <a:t>82.7 - 90.3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Etna Sans Serif" panose="020B0604020202020204" charset="0"/>
                        </a:rPr>
                        <a:t>94.5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012136833"/>
                  </a:ext>
                </a:extLst>
              </a:tr>
              <a:tr h="485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Etna Sans Serif" panose="020B0604020202020204" charset="0"/>
                        </a:rPr>
                        <a:t>Logistic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 panose="020B0604020202020204" charset="0"/>
                        </a:rPr>
                        <a:t>70.8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 panose="020B0604020202020204" charset="0"/>
                        </a:rPr>
                        <a:t>68.4 - 72.7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Etna Sans Serif" panose="020B0604020202020204" charset="0"/>
                        </a:rPr>
                        <a:t>78.7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487492131"/>
                  </a:ext>
                </a:extLst>
              </a:tr>
              <a:tr h="48511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Etna Sans Serif" panose="020B0604020202020204" charset="0"/>
                        </a:rPr>
                        <a:t>Random Forest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 panose="020B0604020202020204" charset="0"/>
                        </a:rPr>
                        <a:t>89.5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 panose="020B0604020202020204" charset="0"/>
                        </a:rPr>
                        <a:t>86.5 - 92.5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Etna Sans Serif" panose="020B0604020202020204" charset="0"/>
                        </a:rPr>
                        <a:t>96.5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309665133"/>
                  </a:ext>
                </a:extLst>
              </a:tr>
              <a:tr h="73469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effectLst/>
                          <a:latin typeface="Etna Sans Serif" panose="020B0604020202020204" charset="0"/>
                        </a:rPr>
                        <a:t>Neural Network (MLP)</a:t>
                      </a:r>
                      <a:endParaRPr lang="en-US" sz="1800" b="1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 panose="020B0604020202020204" charset="0"/>
                        </a:rPr>
                        <a:t>51.1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u="none" strike="noStrike">
                          <a:effectLst/>
                          <a:latin typeface="Etna Sans Serif" panose="020B0604020202020204" charset="0"/>
                        </a:rPr>
                        <a:t>40.4 - 59.5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Etna Sans Serif" panose="020B0604020202020204" charset="0"/>
                        </a:rPr>
                        <a:t>51.1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584128149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93F54909-B0D4-A7EA-3662-1FEB1369CB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592221"/>
              </p:ext>
            </p:extLst>
          </p:nvPr>
        </p:nvGraphicFramePr>
        <p:xfrm>
          <a:off x="6899644" y="6180366"/>
          <a:ext cx="6400798" cy="300173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909009">
                  <a:extLst>
                    <a:ext uri="{9D8B030D-6E8A-4147-A177-3AD203B41FA5}">
                      <a16:colId xmlns:a16="http://schemas.microsoft.com/office/drawing/2014/main" val="2766030280"/>
                    </a:ext>
                  </a:extLst>
                </a:gridCol>
                <a:gridCol w="1497263">
                  <a:extLst>
                    <a:ext uri="{9D8B030D-6E8A-4147-A177-3AD203B41FA5}">
                      <a16:colId xmlns:a16="http://schemas.microsoft.com/office/drawing/2014/main" val="664793348"/>
                    </a:ext>
                  </a:extLst>
                </a:gridCol>
                <a:gridCol w="1497263">
                  <a:extLst>
                    <a:ext uri="{9D8B030D-6E8A-4147-A177-3AD203B41FA5}">
                      <a16:colId xmlns:a16="http://schemas.microsoft.com/office/drawing/2014/main" val="175754390"/>
                    </a:ext>
                  </a:extLst>
                </a:gridCol>
                <a:gridCol w="1497263">
                  <a:extLst>
                    <a:ext uri="{9D8B030D-6E8A-4147-A177-3AD203B41FA5}">
                      <a16:colId xmlns:a16="http://schemas.microsoft.com/office/drawing/2014/main" val="4245859381"/>
                    </a:ext>
                  </a:extLst>
                </a:gridCol>
              </a:tblGrid>
              <a:tr h="858187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 panose="020B0604020202020204" charset="0"/>
                        </a:rPr>
                        <a:t>Model Types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 panose="020B0604020202020204" charset="0"/>
                        </a:rPr>
                        <a:t>Accuracy %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 panose="020B0604020202020204" charset="0"/>
                        </a:rPr>
                        <a:t>Range of Accuracy %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i="0" u="none" strike="noStrike">
                          <a:solidFill>
                            <a:schemeClr val="bg1"/>
                          </a:solidFill>
                          <a:effectLst/>
                          <a:latin typeface="Etna Sans Serif" panose="020B0604020202020204" charset="0"/>
                        </a:rPr>
                        <a:t>AUC</a:t>
                      </a:r>
                    </a:p>
                  </a:txBody>
                  <a:tcPr marL="6350" marR="6350" marT="6350" marB="0" anchor="ctr">
                    <a:solidFill>
                      <a:srgbClr val="1C6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88895653"/>
                  </a:ext>
                </a:extLst>
              </a:tr>
              <a:tr h="529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XGBoost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66.3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62.8 - 70.1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Etna Sans Serif" panose="020B0604020202020204" charset="0"/>
                        </a:rPr>
                        <a:t>72.5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3934638100"/>
                  </a:ext>
                </a:extLst>
              </a:tr>
              <a:tr h="529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Logistic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68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65.1 - 70.8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Etna Sans Serif" panose="020B0604020202020204" charset="0"/>
                        </a:rPr>
                        <a:t>75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057785267"/>
                  </a:ext>
                </a:extLst>
              </a:tr>
              <a:tr h="529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Random Forest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67.2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63.4 - 70.8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Etna Sans Serif" panose="020B0604020202020204" charset="0"/>
                        </a:rPr>
                        <a:t>73.6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233703233"/>
                  </a:ext>
                </a:extLst>
              </a:tr>
              <a:tr h="529519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Neural Network (MLP)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50.2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 panose="020B0604020202020204" charset="0"/>
                        </a:rPr>
                        <a:t>41.1 - 59.8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6350" marR="6350" marT="635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Etna Sans Serif" panose="020B0604020202020204" charset="0"/>
                        </a:rPr>
                        <a:t>50.9</a:t>
                      </a:r>
                    </a:p>
                  </a:txBody>
                  <a:tcPr marL="6350" marR="6350" marT="6350" marB="0" anchor="ctr"/>
                </a:tc>
                <a:extLst>
                  <a:ext uri="{0D108BD9-81ED-4DB2-BD59-A6C34878D82A}">
                    <a16:rowId xmlns:a16="http://schemas.microsoft.com/office/drawing/2014/main" val="2648460925"/>
                  </a:ext>
                </a:extLst>
              </a:tr>
            </a:tbl>
          </a:graphicData>
        </a:graphic>
      </p:graphicFrame>
      <p:pic>
        <p:nvPicPr>
          <p:cNvPr id="34" name="Graphic 33" descr="Database with solid fill">
            <a:extLst>
              <a:ext uri="{FF2B5EF4-FFF2-40B4-BE49-F238E27FC236}">
                <a16:creationId xmlns:a16="http://schemas.microsoft.com/office/drawing/2014/main" id="{A7BCC119-2165-1C04-4ED7-FD0EAF9165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238998" y="3071132"/>
            <a:ext cx="1295401" cy="1295401"/>
          </a:xfrm>
          <a:prstGeom prst="rect">
            <a:avLst/>
          </a:prstGeom>
        </p:spPr>
      </p:pic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C5CD7693-0D79-2A22-04D1-5B1ECFB18FCB}"/>
              </a:ext>
            </a:extLst>
          </p:cNvPr>
          <p:cNvCxnSpPr/>
          <p:nvPr/>
        </p:nvCxnSpPr>
        <p:spPr>
          <a:xfrm>
            <a:off x="8382000" y="3695700"/>
            <a:ext cx="1905001" cy="0"/>
          </a:xfrm>
          <a:prstGeom prst="straightConnector1">
            <a:avLst/>
          </a:prstGeom>
          <a:ln w="38100">
            <a:solidFill>
              <a:srgbClr val="1C60A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A98CCBF-91FD-2812-CDE0-737FCFEAB801}"/>
              </a:ext>
            </a:extLst>
          </p:cNvPr>
          <p:cNvCxnSpPr>
            <a:cxnSpLocks/>
          </p:cNvCxnSpPr>
          <p:nvPr/>
        </p:nvCxnSpPr>
        <p:spPr>
          <a:xfrm>
            <a:off x="7924800" y="4366533"/>
            <a:ext cx="0" cy="1462767"/>
          </a:xfrm>
          <a:prstGeom prst="straightConnector1">
            <a:avLst/>
          </a:prstGeom>
          <a:ln w="38100">
            <a:solidFill>
              <a:srgbClr val="1C60AE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3209D3C-9942-3939-F9DA-530EDE66FCCB}"/>
              </a:ext>
            </a:extLst>
          </p:cNvPr>
          <p:cNvSpPr txBox="1"/>
          <p:nvPr/>
        </p:nvSpPr>
        <p:spPr>
          <a:xfrm>
            <a:off x="8686800" y="2680037"/>
            <a:ext cx="1295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1683A"/>
                </a:solidFill>
                <a:latin typeface="Corbel" panose="020B0503020204020204" pitchFamily="34" charset="0"/>
              </a:rPr>
              <a:t>70% Training</a:t>
            </a:r>
          </a:p>
          <a:p>
            <a:pPr algn="ctr"/>
            <a:r>
              <a:rPr lang="en-US" sz="2000" b="1">
                <a:solidFill>
                  <a:srgbClr val="F1683A"/>
                </a:solidFill>
                <a:latin typeface="Corbel" panose="020B0503020204020204" pitchFamily="34" charset="0"/>
              </a:rPr>
              <a:t>Results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8E8A338-0F41-E325-0D18-71D9D1334639}"/>
              </a:ext>
            </a:extLst>
          </p:cNvPr>
          <p:cNvSpPr txBox="1"/>
          <p:nvPr/>
        </p:nvSpPr>
        <p:spPr>
          <a:xfrm>
            <a:off x="7924799" y="4686300"/>
            <a:ext cx="129540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>
                <a:solidFill>
                  <a:srgbClr val="F1683A"/>
                </a:solidFill>
                <a:latin typeface="Corbel" panose="020B0503020204020204" pitchFamily="34" charset="0"/>
              </a:rPr>
              <a:t>30% Testing</a:t>
            </a:r>
          </a:p>
          <a:p>
            <a:pPr algn="ctr"/>
            <a:r>
              <a:rPr lang="en-US" sz="2000" b="1">
                <a:solidFill>
                  <a:srgbClr val="F1683A"/>
                </a:solidFill>
                <a:latin typeface="Corbel" panose="020B0503020204020204" pitchFamily="34" charset="0"/>
              </a:rPr>
              <a:t>Results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25467798-92C5-6F43-1F70-EFADFCDB8CF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84901996"/>
              </p:ext>
            </p:extLst>
          </p:nvPr>
        </p:nvGraphicFramePr>
        <p:xfrm>
          <a:off x="385431" y="2769784"/>
          <a:ext cx="7708603" cy="6129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</p:spTree>
    <p:extLst>
      <p:ext uri="{BB962C8B-B14F-4D97-AF65-F5344CB8AC3E}">
        <p14:creationId xmlns:p14="http://schemas.microsoft.com/office/powerpoint/2010/main" val="29822889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EC40DF-BFE9-FF38-9B74-4F204DEFF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C088C-F5BA-08FF-7EC6-B187643B11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17526000" cy="1600200"/>
          </a:xfrm>
        </p:spPr>
        <p:txBody>
          <a:bodyPr>
            <a:noAutofit/>
          </a:bodyPr>
          <a:lstStyle/>
          <a:p>
            <a:pPr algn="l"/>
            <a:r>
              <a:rPr lang="en-US" sz="8000" b="1">
                <a:solidFill>
                  <a:schemeClr val="bg1"/>
                </a:solidFill>
                <a:latin typeface="Corbel" panose="020B0503020204020204" pitchFamily="34" charset="0"/>
              </a:rPr>
              <a:t>Model Selection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32DF97C-F280-6965-B383-CD0252C1AF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326293"/>
              </p:ext>
            </p:extLst>
          </p:nvPr>
        </p:nvGraphicFramePr>
        <p:xfrm>
          <a:off x="1340892" y="3798461"/>
          <a:ext cx="14889711" cy="43070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5403">
                  <a:extLst>
                    <a:ext uri="{9D8B030D-6E8A-4147-A177-3AD203B41FA5}">
                      <a16:colId xmlns:a16="http://schemas.microsoft.com/office/drawing/2014/main" val="70244110"/>
                    </a:ext>
                  </a:extLst>
                </a:gridCol>
                <a:gridCol w="1794457">
                  <a:extLst>
                    <a:ext uri="{9D8B030D-6E8A-4147-A177-3AD203B41FA5}">
                      <a16:colId xmlns:a16="http://schemas.microsoft.com/office/drawing/2014/main" val="374279548"/>
                    </a:ext>
                  </a:extLst>
                </a:gridCol>
                <a:gridCol w="5917433">
                  <a:extLst>
                    <a:ext uri="{9D8B030D-6E8A-4147-A177-3AD203B41FA5}">
                      <a16:colId xmlns:a16="http://schemas.microsoft.com/office/drawing/2014/main" val="3760666028"/>
                    </a:ext>
                  </a:extLst>
                </a:gridCol>
                <a:gridCol w="1025403">
                  <a:extLst>
                    <a:ext uri="{9D8B030D-6E8A-4147-A177-3AD203B41FA5}">
                      <a16:colId xmlns:a16="http://schemas.microsoft.com/office/drawing/2014/main" val="100341445"/>
                    </a:ext>
                  </a:extLst>
                </a:gridCol>
                <a:gridCol w="1025403">
                  <a:extLst>
                    <a:ext uri="{9D8B030D-6E8A-4147-A177-3AD203B41FA5}">
                      <a16:colId xmlns:a16="http://schemas.microsoft.com/office/drawing/2014/main" val="1134822194"/>
                    </a:ext>
                  </a:extLst>
                </a:gridCol>
                <a:gridCol w="1025403">
                  <a:extLst>
                    <a:ext uri="{9D8B030D-6E8A-4147-A177-3AD203B41FA5}">
                      <a16:colId xmlns:a16="http://schemas.microsoft.com/office/drawing/2014/main" val="1887761675"/>
                    </a:ext>
                  </a:extLst>
                </a:gridCol>
                <a:gridCol w="1025403">
                  <a:extLst>
                    <a:ext uri="{9D8B030D-6E8A-4147-A177-3AD203B41FA5}">
                      <a16:colId xmlns:a16="http://schemas.microsoft.com/office/drawing/2014/main" val="2116218705"/>
                    </a:ext>
                  </a:extLst>
                </a:gridCol>
                <a:gridCol w="1025403">
                  <a:extLst>
                    <a:ext uri="{9D8B030D-6E8A-4147-A177-3AD203B41FA5}">
                      <a16:colId xmlns:a16="http://schemas.microsoft.com/office/drawing/2014/main" val="306707081"/>
                    </a:ext>
                  </a:extLst>
                </a:gridCol>
                <a:gridCol w="1025403">
                  <a:extLst>
                    <a:ext uri="{9D8B030D-6E8A-4147-A177-3AD203B41FA5}">
                      <a16:colId xmlns:a16="http://schemas.microsoft.com/office/drawing/2014/main" val="2188432817"/>
                    </a:ext>
                  </a:extLst>
                </a:gridCol>
              </a:tblGrid>
              <a:tr h="672271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Test Year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Model Type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Random Variables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Accuracy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Precision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Recall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F Measure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AUC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u="none" strike="noStrike">
                          <a:solidFill>
                            <a:schemeClr val="bg1"/>
                          </a:solidFill>
                          <a:effectLst/>
                          <a:latin typeface="Etna Sans Serif"/>
                        </a:rPr>
                        <a:t>Average</a:t>
                      </a:r>
                      <a:endParaRPr lang="en-US" sz="1800" b="1" i="0" u="none" strike="noStrike">
                        <a:solidFill>
                          <a:schemeClr val="bg1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>
                    <a:solidFill>
                      <a:srgbClr val="1C60A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76380944"/>
                  </a:ext>
                </a:extLst>
              </a:tr>
              <a:tr h="66087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2005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Logistic Regression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Etna Sans Serif" panose="020B0604020202020204" charset="0"/>
                        </a:rPr>
                        <a:t>team2_oppf3grate', 'team2_eFG', 'team1_f3grate', 'team1_arate', 'team2_oppfg3pct']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75.0%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65.8%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89.3%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75.8%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82.2%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77.6%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extLst>
                  <a:ext uri="{0D108BD9-81ED-4DB2-BD59-A6C34878D82A}">
                    <a16:rowId xmlns:a16="http://schemas.microsoft.com/office/drawing/2014/main" val="369887471"/>
                  </a:ext>
                </a:extLst>
              </a:tr>
              <a:tr h="991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2010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err="1">
                          <a:effectLst/>
                          <a:latin typeface="Etna Sans Serif"/>
                        </a:rPr>
                        <a:t>XGBoost</a:t>
                      </a:r>
                      <a:r>
                        <a:rPr lang="en-US" sz="1800" u="none" strike="noStrike">
                          <a:effectLst/>
                          <a:latin typeface="Etna Sans Serif"/>
                        </a:rPr>
                        <a:t> Classifier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u="none" strike="noStrike" dirty="0">
                          <a:effectLst/>
                          <a:latin typeface="Etna Sans Serif" panose="020B0604020202020204" charset="0"/>
                        </a:rPr>
                        <a:t>team2_eFG', 'team2_oppblockpct', 'team2_opparate', 'team1_de', 'US_Main_Trend_2022_2025', 'team2_arate', 'team1_oppblockpct']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75.0%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76.5%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76.5%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76.5%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75.4%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76.0%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extLst>
                  <a:ext uri="{0D108BD9-81ED-4DB2-BD59-A6C34878D82A}">
                    <a16:rowId xmlns:a16="http://schemas.microsoft.com/office/drawing/2014/main" val="2993856338"/>
                  </a:ext>
                </a:extLst>
              </a:tr>
              <a:tr h="991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2019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Logistic Regression 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u="none" strike="noStrike">
                          <a:effectLst/>
                          <a:latin typeface="Etna Sans Serif" panose="020B0604020202020204" charset="0"/>
                        </a:rPr>
                        <a:t>team1_arate', 'team1_oppftpct', 'team2_coach_experience_score', 'team2_f3grate', 'team2_AdjEM', 'team1_oppfg3pct']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74.6%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73.7%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80.0%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76.7%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83.8%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77.8%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extLst>
                  <a:ext uri="{0D108BD9-81ED-4DB2-BD59-A6C34878D82A}">
                    <a16:rowId xmlns:a16="http://schemas.microsoft.com/office/drawing/2014/main" val="2791398512"/>
                  </a:ext>
                </a:extLst>
              </a:tr>
              <a:tr h="99131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2024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err="1">
                          <a:effectLst/>
                          <a:latin typeface="Etna Sans Serif"/>
                        </a:rPr>
                        <a:t>XGBoost</a:t>
                      </a:r>
                      <a:r>
                        <a:rPr lang="en-US" sz="1800" u="none" strike="noStrike">
                          <a:effectLst/>
                          <a:latin typeface="Etna Sans Serif"/>
                        </a:rPr>
                        <a:t> Classifier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>
                        <a:lnSpc>
                          <a:spcPct val="100000"/>
                        </a:lnSpc>
                      </a:pPr>
                      <a:r>
                        <a:rPr lang="en-US" sz="1600" u="none" strike="noStrike">
                          <a:effectLst/>
                          <a:latin typeface="Etna Sans Serif" panose="020B0604020202020204" charset="0"/>
                        </a:rPr>
                        <a:t>team2_coach_experience_score', 'team2_f3grate', 'team1_oppf3grate', 'team2_opparate', 'team1_blockpct', 'team1_oppblockpct']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Etna Sans Serif" panose="020B0604020202020204" charset="0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74.6%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73.0%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79.4%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76.1%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>
                          <a:effectLst/>
                          <a:latin typeface="Etna Sans Serif"/>
                        </a:rPr>
                        <a:t>74.8%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u="none" strike="noStrike" dirty="0">
                          <a:effectLst/>
                          <a:latin typeface="Etna Sans Serif"/>
                        </a:rPr>
                        <a:t>75.6%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Etna Sans Serif"/>
                      </a:endParaRPr>
                    </a:p>
                  </a:txBody>
                  <a:tcPr marL="5904" marR="5904" marT="5904" marB="0" anchor="ctr"/>
                </a:tc>
                <a:extLst>
                  <a:ext uri="{0D108BD9-81ED-4DB2-BD59-A6C34878D82A}">
                    <a16:rowId xmlns:a16="http://schemas.microsoft.com/office/drawing/2014/main" val="420472815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8E26AAE-2087-4056-0120-30CC25CAEC8C}"/>
              </a:ext>
            </a:extLst>
          </p:cNvPr>
          <p:cNvSpPr txBox="1"/>
          <p:nvPr/>
        </p:nvSpPr>
        <p:spPr>
          <a:xfrm>
            <a:off x="3505200" y="8128218"/>
            <a:ext cx="7848600" cy="188827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highlight>
                  <a:srgbClr val="E3E4E4"/>
                </a:highlight>
                <a:latin typeface="Corbel" panose="020B0503020204020204" pitchFamily="34" charset="0"/>
              </a:rPr>
              <a:t>+</a:t>
            </a:r>
          </a:p>
          <a:p>
            <a:pPr algn="ctr">
              <a:lnSpc>
                <a:spcPct val="150000"/>
              </a:lnSpc>
            </a:pPr>
            <a:r>
              <a:rPr lang="en-US" sz="1400" b="1" dirty="0">
                <a:solidFill>
                  <a:srgbClr val="F1683A"/>
                </a:solidFill>
                <a:highlight>
                  <a:srgbClr val="E3E4E4"/>
                </a:highlight>
                <a:latin typeface="Corbel" panose="020B0503020204020204" pitchFamily="34" charset="0"/>
              </a:rPr>
              <a:t>Fixed Variables: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highlight>
                  <a:srgbClr val="E3E4E4"/>
                </a:highlight>
                <a:latin typeface="Corbel" panose="020B0503020204020204" pitchFamily="34" charset="0"/>
              </a:rPr>
              <a:t>['PC1', 'PC2', 'PC3', 'PC4', '</a:t>
            </a:r>
            <a:r>
              <a:rPr lang="en-US" sz="1400" dirty="0" err="1">
                <a:highlight>
                  <a:srgbClr val="E3E4E4"/>
                </a:highlight>
                <a:latin typeface="Corbel" panose="020B0503020204020204" pitchFamily="34" charset="0"/>
              </a:rPr>
              <a:t>March_Airline_Inflation</a:t>
            </a:r>
            <a:r>
              <a:rPr lang="en-US" sz="1400" dirty="0">
                <a:highlight>
                  <a:srgbClr val="E3E4E4"/>
                </a:highlight>
                <a:latin typeface="Corbel" panose="020B0503020204020204" pitchFamily="34" charset="0"/>
              </a:rPr>
              <a:t>’,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highlight>
                  <a:srgbClr val="E3E4E4"/>
                </a:highlight>
                <a:latin typeface="Corbel" panose="020B0503020204020204" pitchFamily="34" charset="0"/>
              </a:rPr>
              <a:t>'team1_coach_experience_score', 'team1_eFG', '</a:t>
            </a:r>
            <a:r>
              <a:rPr lang="en-US" sz="1400" dirty="0" err="1">
                <a:highlight>
                  <a:srgbClr val="E3E4E4"/>
                </a:highlight>
                <a:latin typeface="Corbel" panose="020B0503020204020204" pitchFamily="34" charset="0"/>
              </a:rPr>
              <a:t>TurnoverMargin</a:t>
            </a:r>
            <a:r>
              <a:rPr lang="en-US" sz="1400" dirty="0">
                <a:highlight>
                  <a:srgbClr val="E3E4E4"/>
                </a:highlight>
                <a:latin typeface="Corbel" panose="020B0503020204020204" pitchFamily="34" charset="0"/>
              </a:rPr>
              <a:t>’,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highlight>
                  <a:srgbClr val="E3E4E4"/>
                </a:highlight>
                <a:latin typeface="Corbel" panose="020B0503020204020204" pitchFamily="34" charset="0"/>
              </a:rPr>
              <a:t>'team1_FTR', '</a:t>
            </a:r>
            <a:r>
              <a:rPr lang="en-US" sz="1400" dirty="0" err="1">
                <a:highlight>
                  <a:srgbClr val="E3E4E4"/>
                </a:highlight>
                <a:latin typeface="Corbel" panose="020B0503020204020204" pitchFamily="34" charset="0"/>
              </a:rPr>
              <a:t>diff_dist</a:t>
            </a:r>
            <a:r>
              <a:rPr lang="en-US" sz="1400" dirty="0">
                <a:highlight>
                  <a:srgbClr val="E3E4E4"/>
                </a:highlight>
                <a:latin typeface="Corbel" panose="020B0503020204020204" pitchFamily="34" charset="0"/>
              </a:rPr>
              <a:t>', 'team2_coach_experience_score', 'team2_f3grate’, </a:t>
            </a:r>
          </a:p>
          <a:p>
            <a:pPr algn="ctr">
              <a:lnSpc>
                <a:spcPct val="150000"/>
              </a:lnSpc>
            </a:pPr>
            <a:r>
              <a:rPr lang="en-US" sz="1400" dirty="0">
                <a:highlight>
                  <a:srgbClr val="E3E4E4"/>
                </a:highlight>
                <a:latin typeface="Corbel" panose="020B0503020204020204" pitchFamily="34" charset="0"/>
              </a:rPr>
              <a:t>'team1_oppf3grate', 'team2_opparate', 'team1_blockpct', 'team1_oppblockpct</a:t>
            </a:r>
            <a:r>
              <a:rPr lang="en-US" sz="1400" dirty="0">
                <a:latin typeface="Corbel" panose="020B0503020204020204" pitchFamily="34" charset="0"/>
              </a:rPr>
              <a:t>']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1C266AE-41E2-DF04-1AE5-6817E508FE85}"/>
              </a:ext>
            </a:extLst>
          </p:cNvPr>
          <p:cNvSpPr/>
          <p:nvPr/>
        </p:nvSpPr>
        <p:spPr>
          <a:xfrm>
            <a:off x="2311031" y="1899047"/>
            <a:ext cx="12790390" cy="1820144"/>
          </a:xfrm>
          <a:prstGeom prst="roundRect">
            <a:avLst/>
          </a:prstGeom>
          <a:noFill/>
          <a:ln w="28575">
            <a:solidFill>
              <a:srgbClr val="F1683A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Corbel" panose="020B0503020204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822B9CB-EA5C-4143-CDC5-9FD8BE01B517}"/>
              </a:ext>
            </a:extLst>
          </p:cNvPr>
          <p:cNvSpPr txBox="1"/>
          <p:nvPr/>
        </p:nvSpPr>
        <p:spPr>
          <a:xfrm>
            <a:off x="2397950" y="220625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rbel" panose="020B0503020204020204" pitchFamily="34" charset="0"/>
                <a:ea typeface="Calibri"/>
                <a:cs typeface="Calibri"/>
              </a:rPr>
              <a:t>📅 </a:t>
            </a:r>
            <a:endParaRPr lang="en-US" dirty="0">
              <a:latin typeface="Corbel" panose="020B0503020204020204" pitchFamily="34" charset="0"/>
              <a:ea typeface="Calibri"/>
              <a:cs typeface="Calibri"/>
            </a:endParaRPr>
          </a:p>
          <a:p>
            <a:pPr algn="ctr"/>
            <a:r>
              <a:rPr lang="en-US" sz="2400" b="1" dirty="0">
                <a:latin typeface="Corbel" panose="020B0503020204020204" pitchFamily="34" charset="0"/>
                <a:ea typeface="Calibri"/>
                <a:cs typeface="Calibri"/>
              </a:rPr>
              <a:t>Year-Based </a:t>
            </a:r>
            <a:endParaRPr lang="en-US" dirty="0">
              <a:latin typeface="Corbel" panose="020B0503020204020204" pitchFamily="34" charset="0"/>
              <a:ea typeface="Calibri"/>
              <a:cs typeface="Calibri"/>
            </a:endParaRPr>
          </a:p>
          <a:p>
            <a:pPr algn="ctr"/>
            <a:r>
              <a:rPr lang="en-US" sz="2400" b="1" dirty="0">
                <a:latin typeface="Corbel" panose="020B0503020204020204" pitchFamily="34" charset="0"/>
                <a:ea typeface="Calibri"/>
                <a:cs typeface="Calibri"/>
              </a:rPr>
              <a:t>Model Validation</a:t>
            </a:r>
            <a:endParaRPr lang="en-US" dirty="0">
              <a:latin typeface="Corbel" panose="020B0503020204020204" pitchFamily="34" charset="0"/>
              <a:ea typeface="Calibri"/>
              <a:cs typeface="Calibri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EAB7BD-12ED-3033-855A-AA3AD4E3A153}"/>
              </a:ext>
            </a:extLst>
          </p:cNvPr>
          <p:cNvSpPr txBox="1"/>
          <p:nvPr/>
        </p:nvSpPr>
        <p:spPr>
          <a:xfrm>
            <a:off x="5150149" y="2020186"/>
            <a:ext cx="2743200" cy="1569660"/>
          </a:xfrm>
          <a:prstGeom prst="rect">
            <a:avLst/>
          </a:prstGeom>
          <a:noFill/>
          <a:ln w="28575">
            <a:solidFill>
              <a:srgbClr val="F1683A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rbel" panose="020B0503020204020204" pitchFamily="34" charset="0"/>
                <a:ea typeface="Calibri"/>
                <a:cs typeface="Calibri"/>
              </a:rPr>
              <a:t>This leads to better generalization of model for </a:t>
            </a:r>
            <a:r>
              <a:rPr lang="en-US" sz="2400" b="1" dirty="0">
                <a:latin typeface="Corbel" panose="020B0503020204020204" pitchFamily="34" charset="0"/>
                <a:ea typeface="Calibri"/>
                <a:cs typeface="Calibri"/>
              </a:rPr>
              <a:t>2025 predictions</a:t>
            </a:r>
            <a:endParaRPr lang="en-US" sz="2400" dirty="0">
              <a:latin typeface="Corbel" panose="020B0503020204020204" pitchFamily="34" charset="0"/>
              <a:ea typeface="Calibri"/>
              <a:cs typeface="Calibri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183EB52-2784-0184-CBF6-6E3552B253CD}"/>
              </a:ext>
            </a:extLst>
          </p:cNvPr>
          <p:cNvSpPr txBox="1"/>
          <p:nvPr/>
        </p:nvSpPr>
        <p:spPr>
          <a:xfrm>
            <a:off x="9138383" y="2206256"/>
            <a:ext cx="2743200" cy="120032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dirty="0">
                <a:latin typeface="Corbel" panose="020B0503020204020204" pitchFamily="34" charset="0"/>
                <a:ea typeface="Calibri"/>
                <a:cs typeface="Calibri"/>
              </a:rPr>
              <a:t>⚖️ </a:t>
            </a:r>
            <a:endParaRPr lang="en-US" dirty="0">
              <a:latin typeface="Corbel" panose="020B0503020204020204" pitchFamily="34" charset="0"/>
              <a:ea typeface="Calibri"/>
              <a:cs typeface="Calibri"/>
            </a:endParaRPr>
          </a:p>
          <a:p>
            <a:pPr algn="ctr"/>
            <a:r>
              <a:rPr lang="en-US" sz="2400" b="1" dirty="0">
                <a:latin typeface="Corbel" panose="020B0503020204020204" pitchFamily="34" charset="0"/>
                <a:ea typeface="Calibri"/>
                <a:cs typeface="Calibri"/>
              </a:rPr>
              <a:t>Balanced Team Seeding Approach</a:t>
            </a:r>
            <a:endParaRPr lang="en-US" dirty="0">
              <a:latin typeface="Corbel" panose="020B0503020204020204" pitchFamily="34" charset="0"/>
              <a:ea typeface="Calibri"/>
              <a:cs typeface="Calibri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2C5D51-3D2C-8C17-CF9A-CE1102817A1F}"/>
              </a:ext>
            </a:extLst>
          </p:cNvPr>
          <p:cNvSpPr txBox="1"/>
          <p:nvPr/>
        </p:nvSpPr>
        <p:spPr>
          <a:xfrm>
            <a:off x="11877290" y="2020186"/>
            <a:ext cx="3009013" cy="1569660"/>
          </a:xfrm>
          <a:prstGeom prst="rect">
            <a:avLst/>
          </a:prstGeom>
          <a:noFill/>
          <a:ln w="28575">
            <a:solidFill>
              <a:srgbClr val="F1683A"/>
            </a:solidFill>
            <a:prstDash val="sysDot"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>
                <a:latin typeface="Corbel" panose="020B0503020204020204" pitchFamily="34" charset="0"/>
                <a:ea typeface="Calibri"/>
                <a:cs typeface="Calibri"/>
              </a:rPr>
              <a:t>Yearly test data leads to a </a:t>
            </a:r>
            <a:r>
              <a:rPr lang="en-US" sz="2400" b="1">
                <a:latin typeface="Corbel" panose="020B0503020204020204" pitchFamily="34" charset="0"/>
                <a:ea typeface="Calibri"/>
                <a:cs typeface="Calibri"/>
              </a:rPr>
              <a:t>consistent distribution of team seeds</a:t>
            </a:r>
            <a:endParaRPr lang="en-US" sz="2400">
              <a:latin typeface="Corbel" panose="020B0503020204020204" pitchFamily="34" charset="0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2063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8">
            <a:extLst>
              <a:ext uri="{FF2B5EF4-FFF2-40B4-BE49-F238E27FC236}">
                <a16:creationId xmlns:a16="http://schemas.microsoft.com/office/drawing/2014/main" id="{DB82330A-F130-44B0-A999-67AF5C3D3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40070" y="5981700"/>
            <a:ext cx="5837930" cy="3124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AE9EC18F-8163-4F26-A098-279B041C38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5988408"/>
            <a:ext cx="6097009" cy="31174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C2D7782C-9AA7-458E-9F1F-075D066220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1001" y="2675175"/>
            <a:ext cx="6476999" cy="3230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36C0BFF-1DB6-4631-9A8A-59DACBE15A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17" y="2641666"/>
            <a:ext cx="6565992" cy="32638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23DA383-919F-EDDF-985B-E42A6C6AD7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17526000" cy="1600200"/>
          </a:xfrm>
        </p:spPr>
        <p:txBody>
          <a:bodyPr>
            <a:noAutofit/>
          </a:bodyPr>
          <a:lstStyle/>
          <a:p>
            <a:pPr algn="l"/>
            <a:r>
              <a:rPr lang="en-US" sz="8000" b="1">
                <a:solidFill>
                  <a:schemeClr val="bg1"/>
                </a:solidFill>
                <a:latin typeface="Corbel" panose="020B0503020204020204" pitchFamily="34" charset="0"/>
              </a:rPr>
              <a:t>Feature Importance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1FAA4C1-2879-9382-CECE-048607E922F7}"/>
              </a:ext>
            </a:extLst>
          </p:cNvPr>
          <p:cNvGrpSpPr/>
          <p:nvPr/>
        </p:nvGrpSpPr>
        <p:grpSpPr>
          <a:xfrm>
            <a:off x="914401" y="2167235"/>
            <a:ext cx="6781799" cy="3585865"/>
            <a:chOff x="914401" y="2167235"/>
            <a:chExt cx="6400799" cy="3585865"/>
          </a:xfrm>
        </p:grpSpPr>
        <p:sp>
          <p:nvSpPr>
            <p:cNvPr id="8" name="Rectangle: Single Corner Snipped 7">
              <a:extLst>
                <a:ext uri="{FF2B5EF4-FFF2-40B4-BE49-F238E27FC236}">
                  <a16:creationId xmlns:a16="http://schemas.microsoft.com/office/drawing/2014/main" id="{C6FE8339-6637-D904-5F44-782C3F36A16A}"/>
                </a:ext>
              </a:extLst>
            </p:cNvPr>
            <p:cNvSpPr/>
            <p:nvPr/>
          </p:nvSpPr>
          <p:spPr>
            <a:xfrm>
              <a:off x="1744399" y="2173618"/>
              <a:ext cx="4740803" cy="461665"/>
            </a:xfrm>
            <a:prstGeom prst="snip1Rect">
              <a:avLst/>
            </a:prstGeom>
            <a:solidFill>
              <a:srgbClr val="5C6D7E"/>
            </a:solidFill>
            <a:ln>
              <a:solidFill>
                <a:srgbClr val="5C6D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panose="020B0503020204020204" pitchFamily="34" charset="0"/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41F5FE56-8E8E-D1E2-B36F-681E4ED2F01E}"/>
                </a:ext>
              </a:extLst>
            </p:cNvPr>
            <p:cNvGrpSpPr/>
            <p:nvPr/>
          </p:nvGrpSpPr>
          <p:grpSpPr>
            <a:xfrm>
              <a:off x="914401" y="2167235"/>
              <a:ext cx="6400799" cy="3585865"/>
              <a:chOff x="914401" y="2167235"/>
              <a:chExt cx="6400799" cy="3585865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4543C24F-146D-9726-45ED-80A48C121519}"/>
                  </a:ext>
                </a:extLst>
              </p:cNvPr>
              <p:cNvSpPr/>
              <p:nvPr/>
            </p:nvSpPr>
            <p:spPr>
              <a:xfrm>
                <a:off x="914401" y="2440192"/>
                <a:ext cx="6400799" cy="3312908"/>
              </a:xfrm>
              <a:prstGeom prst="rect">
                <a:avLst/>
              </a:prstGeom>
              <a:noFill/>
              <a:ln w="57150">
                <a:solidFill>
                  <a:srgbClr val="5C6D7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anose="020B0503020204020204" pitchFamily="34" charset="0"/>
                </a:endParaRP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9035EE1-7A46-6FA9-A313-AF316B7A1812}"/>
                  </a:ext>
                </a:extLst>
              </p:cNvPr>
              <p:cNvSpPr txBox="1"/>
              <p:nvPr/>
            </p:nvSpPr>
            <p:spPr>
              <a:xfrm>
                <a:off x="1785668" y="2167235"/>
                <a:ext cx="465826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bg1"/>
                    </a:solidFill>
                    <a:latin typeface="Corbel" panose="020B0503020204020204" pitchFamily="34" charset="0"/>
                  </a:rPr>
                  <a:t>XGBoost Classifier 2024</a:t>
                </a:r>
              </a:p>
            </p:txBody>
          </p:sp>
        </p:grp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E96E7A0F-6CED-6A6A-66A1-509D2ADC8CFA}"/>
              </a:ext>
            </a:extLst>
          </p:cNvPr>
          <p:cNvGrpSpPr/>
          <p:nvPr/>
        </p:nvGrpSpPr>
        <p:grpSpPr>
          <a:xfrm>
            <a:off x="914400" y="5520035"/>
            <a:ext cx="6781799" cy="3585865"/>
            <a:chOff x="914401" y="2167235"/>
            <a:chExt cx="6400799" cy="3585865"/>
          </a:xfrm>
        </p:grpSpPr>
        <p:sp>
          <p:nvSpPr>
            <p:cNvPr id="22" name="Rectangle: Single Corner Snipped 21">
              <a:extLst>
                <a:ext uri="{FF2B5EF4-FFF2-40B4-BE49-F238E27FC236}">
                  <a16:creationId xmlns:a16="http://schemas.microsoft.com/office/drawing/2014/main" id="{EB8D4054-E19D-0689-384F-93315462E99B}"/>
                </a:ext>
              </a:extLst>
            </p:cNvPr>
            <p:cNvSpPr/>
            <p:nvPr/>
          </p:nvSpPr>
          <p:spPr>
            <a:xfrm>
              <a:off x="1744399" y="2173618"/>
              <a:ext cx="4740803" cy="461665"/>
            </a:xfrm>
            <a:prstGeom prst="snip1Rect">
              <a:avLst/>
            </a:prstGeom>
            <a:solidFill>
              <a:srgbClr val="5C6D7E"/>
            </a:solidFill>
            <a:ln>
              <a:solidFill>
                <a:srgbClr val="5C6D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panose="020B0503020204020204" pitchFamily="34" charset="0"/>
              </a:endParaRPr>
            </a:p>
          </p:txBody>
        </p:sp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07376B81-B130-A861-93BA-BADEEA0BCEF9}"/>
                </a:ext>
              </a:extLst>
            </p:cNvPr>
            <p:cNvGrpSpPr/>
            <p:nvPr/>
          </p:nvGrpSpPr>
          <p:grpSpPr>
            <a:xfrm>
              <a:off x="914401" y="2167235"/>
              <a:ext cx="6400799" cy="3585865"/>
              <a:chOff x="914401" y="2167235"/>
              <a:chExt cx="6400799" cy="3585865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AECAB220-D7F4-47A9-AF7E-B11B99ACB357}"/>
                  </a:ext>
                </a:extLst>
              </p:cNvPr>
              <p:cNvSpPr/>
              <p:nvPr/>
            </p:nvSpPr>
            <p:spPr>
              <a:xfrm>
                <a:off x="914401" y="2440192"/>
                <a:ext cx="6400799" cy="3312908"/>
              </a:xfrm>
              <a:prstGeom prst="rect">
                <a:avLst/>
              </a:prstGeom>
              <a:noFill/>
              <a:ln w="57150">
                <a:solidFill>
                  <a:srgbClr val="5C6D7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anose="020B0503020204020204" pitchFamily="34" charset="0"/>
                </a:endParaRP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C17828-CA18-8E8F-E279-C45FF76C13EE}"/>
                  </a:ext>
                </a:extLst>
              </p:cNvPr>
              <p:cNvSpPr txBox="1"/>
              <p:nvPr/>
            </p:nvSpPr>
            <p:spPr>
              <a:xfrm>
                <a:off x="1785668" y="2167235"/>
                <a:ext cx="4658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bg1"/>
                    </a:solidFill>
                    <a:latin typeface="Corbel" panose="020B0503020204020204" pitchFamily="34" charset="0"/>
                  </a:rPr>
                  <a:t>Logistic Regression 2019</a:t>
                </a: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C1F3F0B-FF0A-9767-A80C-E0E8B3228553}"/>
              </a:ext>
            </a:extLst>
          </p:cNvPr>
          <p:cNvGrpSpPr/>
          <p:nvPr/>
        </p:nvGrpSpPr>
        <p:grpSpPr>
          <a:xfrm>
            <a:off x="7696199" y="2171700"/>
            <a:ext cx="6934201" cy="3585865"/>
            <a:chOff x="914401" y="2167235"/>
            <a:chExt cx="6400799" cy="3585865"/>
          </a:xfrm>
        </p:grpSpPr>
        <p:sp>
          <p:nvSpPr>
            <p:cNvPr id="27" name="Rectangle: Single Corner Snipped 26">
              <a:extLst>
                <a:ext uri="{FF2B5EF4-FFF2-40B4-BE49-F238E27FC236}">
                  <a16:creationId xmlns:a16="http://schemas.microsoft.com/office/drawing/2014/main" id="{7A4E3AD7-DAA0-4BC9-16B4-BC4BDEB0A07F}"/>
                </a:ext>
              </a:extLst>
            </p:cNvPr>
            <p:cNvSpPr/>
            <p:nvPr/>
          </p:nvSpPr>
          <p:spPr>
            <a:xfrm>
              <a:off x="1744399" y="2173618"/>
              <a:ext cx="4740803" cy="461665"/>
            </a:xfrm>
            <a:prstGeom prst="snip1Rect">
              <a:avLst/>
            </a:prstGeom>
            <a:solidFill>
              <a:srgbClr val="5C6D7E"/>
            </a:solidFill>
            <a:ln>
              <a:solidFill>
                <a:srgbClr val="5C6D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panose="020B0503020204020204" pitchFamily="34" charset="0"/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AD1A44BB-B08C-E8C9-214E-F29007FF0CBF}"/>
                </a:ext>
              </a:extLst>
            </p:cNvPr>
            <p:cNvGrpSpPr/>
            <p:nvPr/>
          </p:nvGrpSpPr>
          <p:grpSpPr>
            <a:xfrm>
              <a:off x="914401" y="2167235"/>
              <a:ext cx="6400799" cy="3585865"/>
              <a:chOff x="914401" y="2167235"/>
              <a:chExt cx="6400799" cy="3585865"/>
            </a:xfrm>
          </p:grpSpPr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4D116CED-2A10-B2F6-81F2-8674A8B91F45}"/>
                  </a:ext>
                </a:extLst>
              </p:cNvPr>
              <p:cNvSpPr/>
              <p:nvPr/>
            </p:nvSpPr>
            <p:spPr>
              <a:xfrm>
                <a:off x="914401" y="2440192"/>
                <a:ext cx="6400799" cy="3312908"/>
              </a:xfrm>
              <a:prstGeom prst="rect">
                <a:avLst/>
              </a:prstGeom>
              <a:noFill/>
              <a:ln w="57150">
                <a:solidFill>
                  <a:srgbClr val="5C6D7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anose="020B0503020204020204" pitchFamily="34" charset="0"/>
                </a:endParaRP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0E9E950-47D7-A08F-06FE-C9EF5B2E1CC9}"/>
                  </a:ext>
                </a:extLst>
              </p:cNvPr>
              <p:cNvSpPr txBox="1"/>
              <p:nvPr/>
            </p:nvSpPr>
            <p:spPr>
              <a:xfrm>
                <a:off x="1785668" y="2167235"/>
                <a:ext cx="4658265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 rtlCol="0" anchor="t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bg1"/>
                    </a:solidFill>
                    <a:latin typeface="Corbel" panose="020B0503020204020204" pitchFamily="34" charset="0"/>
                  </a:rPr>
                  <a:t>XGBoost Classifier 2010</a:t>
                </a:r>
              </a:p>
            </p:txBody>
          </p:sp>
        </p:grp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59BD73E-253C-18F0-D2F0-B6745999AC0F}"/>
              </a:ext>
            </a:extLst>
          </p:cNvPr>
          <p:cNvGrpSpPr/>
          <p:nvPr/>
        </p:nvGrpSpPr>
        <p:grpSpPr>
          <a:xfrm>
            <a:off x="7696198" y="5520035"/>
            <a:ext cx="6934201" cy="3585865"/>
            <a:chOff x="914401" y="2167235"/>
            <a:chExt cx="6400799" cy="3585865"/>
          </a:xfrm>
        </p:grpSpPr>
        <p:sp>
          <p:nvSpPr>
            <p:cNvPr id="32" name="Rectangle: Single Corner Snipped 31">
              <a:extLst>
                <a:ext uri="{FF2B5EF4-FFF2-40B4-BE49-F238E27FC236}">
                  <a16:creationId xmlns:a16="http://schemas.microsoft.com/office/drawing/2014/main" id="{3B1BFCFD-9017-5D17-91AF-97861940A0A4}"/>
                </a:ext>
              </a:extLst>
            </p:cNvPr>
            <p:cNvSpPr/>
            <p:nvPr/>
          </p:nvSpPr>
          <p:spPr>
            <a:xfrm>
              <a:off x="1744399" y="2173618"/>
              <a:ext cx="4740803" cy="461665"/>
            </a:xfrm>
            <a:prstGeom prst="snip1Rect">
              <a:avLst/>
            </a:prstGeom>
            <a:solidFill>
              <a:srgbClr val="5C6D7E"/>
            </a:solidFill>
            <a:ln>
              <a:solidFill>
                <a:srgbClr val="5C6D7E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latin typeface="Corbel" panose="020B0503020204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1833B7-C6D3-D7F3-321C-096B36AD6484}"/>
                </a:ext>
              </a:extLst>
            </p:cNvPr>
            <p:cNvGrpSpPr/>
            <p:nvPr/>
          </p:nvGrpSpPr>
          <p:grpSpPr>
            <a:xfrm>
              <a:off x="914401" y="2167235"/>
              <a:ext cx="6400799" cy="3585865"/>
              <a:chOff x="914401" y="2167235"/>
              <a:chExt cx="6400799" cy="3585865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3964B21B-35E4-CD59-3041-BE0A2705BCF2}"/>
                  </a:ext>
                </a:extLst>
              </p:cNvPr>
              <p:cNvSpPr/>
              <p:nvPr/>
            </p:nvSpPr>
            <p:spPr>
              <a:xfrm>
                <a:off x="914401" y="2440192"/>
                <a:ext cx="6400799" cy="3312908"/>
              </a:xfrm>
              <a:prstGeom prst="rect">
                <a:avLst/>
              </a:prstGeom>
              <a:noFill/>
              <a:ln w="57150">
                <a:solidFill>
                  <a:srgbClr val="5C6D7E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orbel" panose="020B0503020204020204" pitchFamily="34" charset="0"/>
                </a:endParaRPr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C2E5BA4F-DF2F-BAD1-1880-B97297D4066F}"/>
                  </a:ext>
                </a:extLst>
              </p:cNvPr>
              <p:cNvSpPr txBox="1"/>
              <p:nvPr/>
            </p:nvSpPr>
            <p:spPr>
              <a:xfrm>
                <a:off x="1785668" y="2167235"/>
                <a:ext cx="4658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>
                    <a:solidFill>
                      <a:schemeClr val="bg1"/>
                    </a:solidFill>
                    <a:latin typeface="Corbel" panose="020B0503020204020204" pitchFamily="34" charset="0"/>
                  </a:rPr>
                  <a:t>Logistic Regression 2005</a:t>
                </a:r>
              </a:p>
            </p:txBody>
          </p:sp>
        </p:grp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4915555-FB09-D6D2-2ADF-326FDC6628D0}"/>
              </a:ext>
            </a:extLst>
          </p:cNvPr>
          <p:cNvGrpSpPr/>
          <p:nvPr/>
        </p:nvGrpSpPr>
        <p:grpSpPr>
          <a:xfrm>
            <a:off x="6970072" y="4939553"/>
            <a:ext cx="1097280" cy="1188720"/>
            <a:chOff x="263540" y="1708673"/>
            <a:chExt cx="1310638" cy="1310638"/>
          </a:xfrm>
        </p:grpSpPr>
        <p:pic>
          <p:nvPicPr>
            <p:cNvPr id="43" name="Graphic 42" descr="Cloud with solid fill">
              <a:extLst>
                <a:ext uri="{FF2B5EF4-FFF2-40B4-BE49-F238E27FC236}">
                  <a16:creationId xmlns:a16="http://schemas.microsoft.com/office/drawing/2014/main" id="{62538D3C-7014-656B-0EDE-E59B4FD3609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540" y="1708673"/>
              <a:ext cx="1310638" cy="1310638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31C86C31-44A5-3B17-6560-26049D188A65}"/>
                </a:ext>
              </a:extLst>
            </p:cNvPr>
            <p:cNvSpPr txBox="1"/>
            <p:nvPr/>
          </p:nvSpPr>
          <p:spPr>
            <a:xfrm>
              <a:off x="559894" y="2171700"/>
              <a:ext cx="894546" cy="50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Corbel" panose="020B0503020204020204" pitchFamily="34" charset="0"/>
                </a:rPr>
                <a:t>30%</a:t>
              </a:r>
            </a:p>
          </p:txBody>
        </p:sp>
      </p:grpSp>
      <p:pic>
        <p:nvPicPr>
          <p:cNvPr id="47" name="Graphic 46" descr="Cloud with solid fill">
            <a:extLst>
              <a:ext uri="{FF2B5EF4-FFF2-40B4-BE49-F238E27FC236}">
                <a16:creationId xmlns:a16="http://schemas.microsoft.com/office/drawing/2014/main" id="{826AD511-A923-D8BA-04D8-34377F09E11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3825800" y="4945380"/>
            <a:ext cx="1097280" cy="1188720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F31BD89-28B8-D29A-BD05-A070979BEBF5}"/>
              </a:ext>
            </a:extLst>
          </p:cNvPr>
          <p:cNvSpPr txBox="1"/>
          <p:nvPr/>
        </p:nvSpPr>
        <p:spPr>
          <a:xfrm>
            <a:off x="14032039" y="5367635"/>
            <a:ext cx="7350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>
                <a:solidFill>
                  <a:schemeClr val="bg1"/>
                </a:solidFill>
                <a:latin typeface="Corbel" panose="020B0503020204020204" pitchFamily="34" charset="0"/>
              </a:rPr>
              <a:t>23%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9B72C746-6392-3E8E-DE31-867F59B11269}"/>
              </a:ext>
            </a:extLst>
          </p:cNvPr>
          <p:cNvGrpSpPr/>
          <p:nvPr/>
        </p:nvGrpSpPr>
        <p:grpSpPr>
          <a:xfrm>
            <a:off x="13825800" y="8298180"/>
            <a:ext cx="1097280" cy="1188720"/>
            <a:chOff x="263540" y="1708673"/>
            <a:chExt cx="1310638" cy="1310638"/>
          </a:xfrm>
        </p:grpSpPr>
        <p:pic>
          <p:nvPicPr>
            <p:cNvPr id="50" name="Graphic 49" descr="Cloud with solid fill">
              <a:extLst>
                <a:ext uri="{FF2B5EF4-FFF2-40B4-BE49-F238E27FC236}">
                  <a16:creationId xmlns:a16="http://schemas.microsoft.com/office/drawing/2014/main" id="{2939506C-E8E3-F97C-DA04-3AFF7570E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540" y="1708673"/>
              <a:ext cx="1310638" cy="1310638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64CB8DD-7B6D-97D5-5D52-6C83AD26C92F}"/>
                </a:ext>
              </a:extLst>
            </p:cNvPr>
            <p:cNvSpPr txBox="1"/>
            <p:nvPr/>
          </p:nvSpPr>
          <p:spPr>
            <a:xfrm>
              <a:off x="559894" y="2171700"/>
              <a:ext cx="891176" cy="50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Corbel" panose="020B0503020204020204" pitchFamily="34" charset="0"/>
                </a:rPr>
                <a:t>20%</a:t>
              </a: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35D838A-1ADF-79EA-E476-EE63DD521503}"/>
              </a:ext>
            </a:extLst>
          </p:cNvPr>
          <p:cNvGrpSpPr/>
          <p:nvPr/>
        </p:nvGrpSpPr>
        <p:grpSpPr>
          <a:xfrm>
            <a:off x="6934200" y="8298180"/>
            <a:ext cx="1097280" cy="1188720"/>
            <a:chOff x="263540" y="1708673"/>
            <a:chExt cx="1310638" cy="1310638"/>
          </a:xfrm>
        </p:grpSpPr>
        <p:pic>
          <p:nvPicPr>
            <p:cNvPr id="53" name="Graphic 52" descr="Cloud with solid fill">
              <a:extLst>
                <a:ext uri="{FF2B5EF4-FFF2-40B4-BE49-F238E27FC236}">
                  <a16:creationId xmlns:a16="http://schemas.microsoft.com/office/drawing/2014/main" id="{8685B3CC-2933-6AC9-ED38-6078D9FB2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63540" y="1708673"/>
              <a:ext cx="1310638" cy="1310638"/>
            </a:xfrm>
            <a:prstGeom prst="rect">
              <a:avLst/>
            </a:prstGeom>
          </p:spPr>
        </p:pic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2723FE-0D2E-E458-B939-30017EB44D77}"/>
                </a:ext>
              </a:extLst>
            </p:cNvPr>
            <p:cNvSpPr txBox="1"/>
            <p:nvPr/>
          </p:nvSpPr>
          <p:spPr>
            <a:xfrm>
              <a:off x="559894" y="2171700"/>
              <a:ext cx="881603" cy="50901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>
                  <a:solidFill>
                    <a:schemeClr val="bg1"/>
                  </a:solidFill>
                  <a:latin typeface="Corbel" panose="020B0503020204020204" pitchFamily="34" charset="0"/>
                </a:rPr>
                <a:t>27%</a:t>
              </a:r>
            </a:p>
          </p:txBody>
        </p:sp>
      </p:grpSp>
      <p:pic>
        <p:nvPicPr>
          <p:cNvPr id="58" name="Graphic 57" descr="Cloud with solid fill">
            <a:extLst>
              <a:ext uri="{FF2B5EF4-FFF2-40B4-BE49-F238E27FC236}">
                <a16:creationId xmlns:a16="http://schemas.microsoft.com/office/drawing/2014/main" id="{277EE16F-0C31-B737-DC75-099ADE16CA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5712904" y="3059094"/>
            <a:ext cx="976285" cy="1057645"/>
          </a:xfrm>
          <a:prstGeom prst="rect">
            <a:avLst/>
          </a:prstGeom>
        </p:spPr>
      </p:pic>
      <p:sp>
        <p:nvSpPr>
          <p:cNvPr id="59" name="TextBox 58">
            <a:extLst>
              <a:ext uri="{FF2B5EF4-FFF2-40B4-BE49-F238E27FC236}">
                <a16:creationId xmlns:a16="http://schemas.microsoft.com/office/drawing/2014/main" id="{9D971CB1-7FFE-AD81-CE7C-6EBA6302BCD7}"/>
              </a:ext>
            </a:extLst>
          </p:cNvPr>
          <p:cNvSpPr txBox="1"/>
          <p:nvPr/>
        </p:nvSpPr>
        <p:spPr>
          <a:xfrm>
            <a:off x="14873601" y="3914153"/>
            <a:ext cx="26548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1683A"/>
                </a:solidFill>
                <a:latin typeface="Corbel" panose="020B0503020204020204" pitchFamily="34" charset="0"/>
              </a:rPr>
              <a:t>Model Importance</a:t>
            </a:r>
          </a:p>
          <a:p>
            <a:pPr algn="ctr"/>
            <a:r>
              <a:rPr lang="en-US" sz="2400" b="1" dirty="0">
                <a:solidFill>
                  <a:srgbClr val="F1683A"/>
                </a:solidFill>
                <a:latin typeface="Corbel" panose="020B0503020204020204" pitchFamily="34" charset="0"/>
              </a:rPr>
              <a:t> for </a:t>
            </a:r>
          </a:p>
          <a:p>
            <a:pPr algn="ctr"/>
            <a:r>
              <a:rPr lang="en-US" sz="2400" b="1" dirty="0">
                <a:solidFill>
                  <a:srgbClr val="F1683A"/>
                </a:solidFill>
                <a:latin typeface="Corbel" panose="020B0503020204020204" pitchFamily="34" charset="0"/>
              </a:rPr>
              <a:t>Final Prediction</a:t>
            </a:r>
          </a:p>
        </p:txBody>
      </p:sp>
    </p:spTree>
    <p:extLst>
      <p:ext uri="{BB962C8B-B14F-4D97-AF65-F5344CB8AC3E}">
        <p14:creationId xmlns:p14="http://schemas.microsoft.com/office/powerpoint/2010/main" val="1582741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472B01E-35F2-FA65-EF1F-2B2178FF3378}"/>
              </a:ext>
            </a:extLst>
          </p:cNvPr>
          <p:cNvSpPr txBox="1"/>
          <p:nvPr/>
        </p:nvSpPr>
        <p:spPr>
          <a:xfrm>
            <a:off x="1571586" y="3092328"/>
            <a:ext cx="2844048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1C60AE"/>
                </a:solidFill>
                <a:latin typeface="Corbel" panose="020B0503020204020204" pitchFamily="34" charset="0"/>
              </a:rPr>
              <a:t>1700+</a:t>
            </a:r>
          </a:p>
          <a:p>
            <a:pPr algn="ctr"/>
            <a:r>
              <a:rPr lang="en-US" sz="4400" b="1" dirty="0">
                <a:solidFill>
                  <a:srgbClr val="1C60AE"/>
                </a:solidFill>
                <a:latin typeface="Corbel" panose="020B0503020204020204" pitchFamily="34" charset="0"/>
              </a:rPr>
              <a:t>Reddit</a:t>
            </a:r>
          </a:p>
          <a:p>
            <a:pPr algn="ctr"/>
            <a:r>
              <a:rPr lang="en-US" sz="4400" b="1" dirty="0">
                <a:solidFill>
                  <a:srgbClr val="1C60AE"/>
                </a:solidFill>
                <a:latin typeface="Corbel" panose="020B0503020204020204" pitchFamily="34" charset="0"/>
              </a:rPr>
              <a:t>Comments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E3C6AB-DED1-6D04-00C9-7D7DF971F843}"/>
              </a:ext>
            </a:extLst>
          </p:cNvPr>
          <p:cNvSpPr txBox="1"/>
          <p:nvPr/>
        </p:nvSpPr>
        <p:spPr>
          <a:xfrm>
            <a:off x="7056294" y="3092328"/>
            <a:ext cx="2879314" cy="21236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b="1" dirty="0">
                <a:solidFill>
                  <a:srgbClr val="1C60AE"/>
                </a:solidFill>
                <a:latin typeface="Corbel" panose="020B0503020204020204" pitchFamily="34" charset="0"/>
              </a:rPr>
              <a:t>Positive </a:t>
            </a:r>
          </a:p>
          <a:p>
            <a:pPr algn="ctr"/>
            <a:r>
              <a:rPr lang="en-US" sz="4400" b="1" dirty="0">
                <a:solidFill>
                  <a:srgbClr val="1C60AE"/>
                </a:solidFill>
                <a:latin typeface="Corbel" panose="020B0503020204020204" pitchFamily="34" charset="0"/>
              </a:rPr>
              <a:t>Sentiment </a:t>
            </a:r>
          </a:p>
          <a:p>
            <a:pPr algn="ctr"/>
            <a:r>
              <a:rPr lang="en-US" sz="4400" b="1" dirty="0">
                <a:solidFill>
                  <a:srgbClr val="1C60AE"/>
                </a:solidFill>
                <a:latin typeface="Corbel" panose="020B0503020204020204" pitchFamily="34" charset="0"/>
              </a:rPr>
              <a:t>Only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6BF804-5995-94D0-C1BF-1C0FA3F387FC}"/>
              </a:ext>
            </a:extLst>
          </p:cNvPr>
          <p:cNvSpPr txBox="1"/>
          <p:nvPr/>
        </p:nvSpPr>
        <p:spPr>
          <a:xfrm>
            <a:off x="11749654" y="2753774"/>
            <a:ext cx="436835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buNone/>
            </a:pPr>
            <a:r>
              <a:rPr lang="en-US" sz="4400" b="1" i="0" dirty="0">
                <a:solidFill>
                  <a:srgbClr val="1C60AE"/>
                </a:solidFill>
                <a:effectLst/>
                <a:latin typeface="Corbel" panose="020B0503020204020204" pitchFamily="34" charset="0"/>
              </a:rPr>
              <a:t>Extracted + Normalized</a:t>
            </a:r>
            <a:endParaRPr lang="en-US" sz="4400" dirty="0">
              <a:solidFill>
                <a:srgbClr val="1C60AE"/>
              </a:solidFill>
              <a:effectLst/>
              <a:latin typeface="Corbel" panose="020B0503020204020204" pitchFamily="34" charset="0"/>
            </a:endParaRPr>
          </a:p>
          <a:p>
            <a:pPr algn="ctr">
              <a:buNone/>
            </a:pPr>
            <a:r>
              <a:rPr lang="en-US" sz="4400" b="1" i="0" dirty="0">
                <a:solidFill>
                  <a:srgbClr val="1C60AE"/>
                </a:solidFill>
                <a:effectLst/>
                <a:latin typeface="Corbel" panose="020B0503020204020204" pitchFamily="34" charset="0"/>
              </a:rPr>
              <a:t>Public Hype &amp; momentum</a:t>
            </a:r>
            <a:endParaRPr lang="en-US" sz="4400" dirty="0">
              <a:solidFill>
                <a:srgbClr val="1C60AE"/>
              </a:solidFill>
              <a:effectLst/>
              <a:latin typeface="Corbel" panose="020B0503020204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9B12C52-87E0-22AA-DF1B-90FA10BAAEEE}"/>
              </a:ext>
            </a:extLst>
          </p:cNvPr>
          <p:cNvSpPr txBox="1"/>
          <p:nvPr/>
        </p:nvSpPr>
        <p:spPr>
          <a:xfrm>
            <a:off x="4687054" y="7298120"/>
            <a:ext cx="761779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b="1" dirty="0">
                <a:solidFill>
                  <a:srgbClr val="1C60AE"/>
                </a:solidFill>
                <a:latin typeface="Corbel" panose="020B0503020204020204" pitchFamily="34" charset="0"/>
              </a:rPr>
              <a:t>Merged buzz scores into 2025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C3AD32B-F633-90CB-9F97-B1520030AB83}"/>
              </a:ext>
            </a:extLst>
          </p:cNvPr>
          <p:cNvSpPr txBox="1"/>
          <p:nvPr/>
        </p:nvSpPr>
        <p:spPr>
          <a:xfrm>
            <a:off x="4898811" y="8951774"/>
            <a:ext cx="719427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1683A"/>
                </a:solidFill>
                <a:latin typeface="Corbel" panose="020B0503020204020204" pitchFamily="34" charset="0"/>
              </a:rPr>
              <a:t>Weighted at 15% in the final predictive model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4F7CD7B3-19C6-4D8B-61E0-F28280B00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190500"/>
            <a:ext cx="17526000" cy="1600200"/>
          </a:xfrm>
        </p:spPr>
        <p:txBody>
          <a:bodyPr>
            <a:noAutofit/>
          </a:bodyPr>
          <a:lstStyle/>
          <a:p>
            <a:pPr algn="l"/>
            <a:r>
              <a:rPr lang="en-US" sz="8000" b="1" dirty="0">
                <a:solidFill>
                  <a:schemeClr val="bg1"/>
                </a:solidFill>
                <a:latin typeface="Corbel" panose="020B0503020204020204" pitchFamily="34" charset="0"/>
              </a:rPr>
              <a:t>NLP Deep Dive</a:t>
            </a:r>
          </a:p>
        </p:txBody>
      </p:sp>
    </p:spTree>
    <p:extLst>
      <p:ext uri="{BB962C8B-B14F-4D97-AF65-F5344CB8AC3E}">
        <p14:creationId xmlns:p14="http://schemas.microsoft.com/office/powerpoint/2010/main" val="492845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269</TotalTime>
  <Words>835</Words>
  <Application>Microsoft Office PowerPoint</Application>
  <PresentationFormat>Custom</PresentationFormat>
  <Paragraphs>250</Paragraphs>
  <Slides>8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Corbel</vt:lpstr>
      <vt:lpstr>Arial</vt:lpstr>
      <vt:lpstr>Etna Sans Serif</vt:lpstr>
      <vt:lpstr>Calibri</vt:lpstr>
      <vt:lpstr>Aptos</vt:lpstr>
      <vt:lpstr>Office Theme</vt:lpstr>
      <vt:lpstr>Introduction</vt:lpstr>
      <vt:lpstr>Key Sports Variables </vt:lpstr>
      <vt:lpstr>Macroeconomic Data</vt:lpstr>
      <vt:lpstr>Variable Selection</vt:lpstr>
      <vt:lpstr>Model Building</vt:lpstr>
      <vt:lpstr>Model Selection</vt:lpstr>
      <vt:lpstr>Feature Importance</vt:lpstr>
      <vt:lpstr>NLP Deep Dive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Methodology</dc:title>
  <dc:creator>utkar</dc:creator>
  <cp:lastModifiedBy>Jha, Utkarsh</cp:lastModifiedBy>
  <cp:revision>60</cp:revision>
  <dcterms:created xsi:type="dcterms:W3CDTF">2006-08-16T00:00:00Z</dcterms:created>
  <dcterms:modified xsi:type="dcterms:W3CDTF">2025-05-17T07:04:49Z</dcterms:modified>
  <dc:identifier>DAGi4rmu5bQ</dc:identifier>
</cp:coreProperties>
</file>