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notesMasterIdLst>
    <p:notesMasterId r:id="rId20"/>
  </p:notesMasterIdLst>
  <p:sldIdLst>
    <p:sldId id="257" r:id="rId2"/>
    <p:sldId id="270" r:id="rId3"/>
    <p:sldId id="277" r:id="rId4"/>
    <p:sldId id="278" r:id="rId5"/>
    <p:sldId id="279" r:id="rId6"/>
    <p:sldId id="280" r:id="rId7"/>
    <p:sldId id="282" r:id="rId8"/>
    <p:sldId id="269" r:id="rId9"/>
    <p:sldId id="276" r:id="rId10"/>
    <p:sldId id="260" r:id="rId11"/>
    <p:sldId id="273" r:id="rId12"/>
    <p:sldId id="281" r:id="rId13"/>
    <p:sldId id="262" r:id="rId14"/>
    <p:sldId id="265" r:id="rId15"/>
    <p:sldId id="285" r:id="rId16"/>
    <p:sldId id="286" r:id="rId17"/>
    <p:sldId id="284" r:id="rId18"/>
    <p:sldId id="283" r:id="rId19"/>
  </p:sldIdLst>
  <p:sldSz cx="9753600" cy="7315200"/>
  <p:notesSz cx="9753600" cy="7315200"/>
  <p:defaultTextStyle>
    <a:defPPr>
      <a:defRPr lang="en-US"/>
    </a:defPPr>
    <a:lvl1pPr marL="0" algn="l" defTabSz="457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457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3" algn="l" defTabSz="457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4" algn="l" defTabSz="457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6" algn="l" defTabSz="457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7" algn="l" defTabSz="457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9" algn="l" defTabSz="457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00" algn="l" defTabSz="457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71" algn="l" defTabSz="457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5" d="100"/>
          <a:sy n="65" d="100"/>
        </p:scale>
        <p:origin x="1410" y="6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8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19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59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24500" y="0"/>
            <a:ext cx="4227513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FCD30-B6A7-46B2-BC3B-D9D7F1C23BE1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21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4725" y="3521075"/>
            <a:ext cx="7804150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2259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24500" y="6948488"/>
            <a:ext cx="4227513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5B316-107B-4DF5-8CF3-4C18DC5CC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3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3" algn="l" defTabSz="9143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4" algn="l" defTabSz="9143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6" algn="l" defTabSz="9143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7" algn="l" defTabSz="9143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9" algn="l" defTabSz="9143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00" algn="l" defTabSz="9143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71" algn="l" defTabSz="9143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B316-107B-4DF5-8CF3-4C18DC5CC86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01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9056" y="0"/>
            <a:ext cx="8046720" cy="325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413760"/>
            <a:ext cx="8046720" cy="1625600"/>
          </a:xfrm>
        </p:spPr>
        <p:txBody>
          <a:bodyPr>
            <a:noAutofit/>
          </a:bodyPr>
          <a:lstStyle>
            <a:lvl1pPr>
              <a:defRPr sz="8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039360"/>
            <a:ext cx="7315200" cy="10566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4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29056" y="6583680"/>
            <a:ext cx="8046720" cy="29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731520"/>
            <a:ext cx="7721600" cy="414528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731522"/>
            <a:ext cx="1950720" cy="5770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3520" y="731521"/>
            <a:ext cx="6096000" cy="520192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9056" y="0"/>
            <a:ext cx="8046720" cy="325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495040"/>
            <a:ext cx="8046720" cy="1788160"/>
          </a:xfrm>
        </p:spPr>
        <p:txBody>
          <a:bodyPr anchor="b" anchorCtr="0"/>
          <a:lstStyle>
            <a:lvl1pPr algn="l">
              <a:defRPr sz="5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5283200"/>
            <a:ext cx="7315200" cy="97536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000">
                <a:solidFill>
                  <a:schemeClr val="tx2"/>
                </a:solidFill>
              </a:defRPr>
            </a:lvl1pPr>
            <a:lvl2pPr marL="487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29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05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382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25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135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011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29056" y="6583680"/>
            <a:ext cx="8046720" cy="29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650241"/>
            <a:ext cx="3901440" cy="401848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080" y="650241"/>
            <a:ext cx="3901440" cy="401848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549" y="650240"/>
            <a:ext cx="3901440" cy="682413"/>
          </a:xfrm>
        </p:spPr>
        <p:txBody>
          <a:bodyPr anchor="b">
            <a:noAutofit/>
          </a:bodyPr>
          <a:lstStyle>
            <a:lvl1pPr marL="0" indent="0">
              <a:buNone/>
              <a:defRPr sz="3000" b="0">
                <a:latin typeface="+mj-lt"/>
              </a:defRPr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549" y="1417882"/>
            <a:ext cx="3901440" cy="3251200"/>
          </a:xfrm>
        </p:spPr>
        <p:txBody>
          <a:bodyPr anchor="t" anchorCtr="0"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4829" y="650240"/>
            <a:ext cx="3901440" cy="682413"/>
          </a:xfrm>
        </p:spPr>
        <p:txBody>
          <a:bodyPr anchor="b">
            <a:noAutofit/>
          </a:bodyPr>
          <a:lstStyle>
            <a:lvl1pPr marL="0" indent="0">
              <a:buNone/>
              <a:defRPr sz="3000" b="0">
                <a:latin typeface="+mj-lt"/>
              </a:defRPr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4829" y="1417882"/>
            <a:ext cx="3901440" cy="3251200"/>
          </a:xfrm>
        </p:spPr>
        <p:txBody>
          <a:bodyPr anchor="t" anchorCtr="0"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809549" y="1332653"/>
            <a:ext cx="3901440" cy="1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4829" y="1332653"/>
            <a:ext cx="3901440" cy="1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76800"/>
            <a:ext cx="7237171" cy="1706880"/>
          </a:xfrm>
        </p:spPr>
        <p:txBody>
          <a:bodyPr anchor="b">
            <a:normAutofit/>
          </a:bodyPr>
          <a:lstStyle>
            <a:lvl1pPr algn="l">
              <a:defRPr sz="5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257" y="487681"/>
            <a:ext cx="4901263" cy="4389119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487680"/>
            <a:ext cx="2851901" cy="438912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789007" y="2682240"/>
            <a:ext cx="4064000" cy="1694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549" y="4876800"/>
            <a:ext cx="7237171" cy="1706880"/>
          </a:xfrm>
        </p:spPr>
        <p:txBody>
          <a:bodyPr anchor="b">
            <a:normAutofit/>
          </a:bodyPr>
          <a:lstStyle>
            <a:lvl1pPr algn="l">
              <a:defRPr sz="5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9056" y="487680"/>
            <a:ext cx="8046720" cy="308864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400"/>
            </a:lvl1pPr>
            <a:lvl2pPr marL="487650" indent="0">
              <a:buNone/>
              <a:defRPr sz="3000"/>
            </a:lvl2pPr>
            <a:lvl3pPr marL="975299" indent="0">
              <a:buNone/>
              <a:defRPr sz="2600"/>
            </a:lvl3pPr>
            <a:lvl4pPr marL="1462949" indent="0">
              <a:buNone/>
              <a:defRPr sz="2100"/>
            </a:lvl4pPr>
            <a:lvl5pPr marL="1950598" indent="0">
              <a:buNone/>
              <a:defRPr sz="2100"/>
            </a:lvl5pPr>
            <a:lvl6pPr marL="2438248" indent="0">
              <a:buNone/>
              <a:defRPr sz="2100"/>
            </a:lvl6pPr>
            <a:lvl7pPr marL="2925897" indent="0">
              <a:buNone/>
              <a:defRPr sz="2100"/>
            </a:lvl7pPr>
            <a:lvl8pPr marL="3413547" indent="0">
              <a:buNone/>
              <a:defRPr sz="2100"/>
            </a:lvl8pPr>
            <a:lvl9pPr marL="3901196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085" y="3738880"/>
            <a:ext cx="7884160" cy="85851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900"/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4876800"/>
            <a:ext cx="7233920" cy="1706880"/>
          </a:xfrm>
          <a:prstGeom prst="rect">
            <a:avLst/>
          </a:prstGeom>
        </p:spPr>
        <p:txBody>
          <a:bodyPr vert="horz" lIns="97530" tIns="48765" rIns="97530" bIns="48765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731520"/>
            <a:ext cx="8046720" cy="4145280"/>
          </a:xfrm>
          <a:prstGeom prst="rect">
            <a:avLst/>
          </a:prstGeom>
        </p:spPr>
        <p:txBody>
          <a:bodyPr vert="horz" lIns="97530" tIns="48765" rIns="97530" bIns="48765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4960" y="6622695"/>
            <a:ext cx="2275840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r">
              <a:defRPr sz="13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622695"/>
            <a:ext cx="5198794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l">
              <a:defRPr sz="13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066740"/>
            <a:ext cx="812800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r"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29056" y="0"/>
            <a:ext cx="8046720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9056" y="6583680"/>
            <a:ext cx="8046720" cy="29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txStyles>
    <p:titleStyle>
      <a:lvl1pPr algn="l" defTabSz="975299" rtl="0" eaLnBrk="1" latinLnBrk="0" hangingPunct="1">
        <a:spcBef>
          <a:spcPct val="0"/>
        </a:spcBef>
        <a:buNone/>
        <a:defRPr sz="5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2590" indent="-292590" algn="l" defTabSz="97529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33944" indent="-292590" algn="l" defTabSz="97529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926534" indent="-243825" algn="l" defTabSz="97529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219124" indent="-243825" algn="l" defTabSz="97529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949" indent="-243825" algn="l" defTabSz="97529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55538" indent="-243825" algn="l" defTabSz="97529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6pPr>
      <a:lvl7pPr marL="2028622" indent="-243825" algn="l" defTabSz="97529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7pPr>
      <a:lvl8pPr marL="2340718" indent="-243825" algn="l" defTabSz="97529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8pPr>
      <a:lvl9pPr marL="2633307" indent="-243825" algn="l" defTabSz="97529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5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529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4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59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824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589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54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1196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1" y="990601"/>
            <a:ext cx="7772400" cy="723271"/>
          </a:xfrm>
          <a:prstGeom prst="rect">
            <a:avLst/>
          </a:prstGeom>
        </p:spPr>
        <p:txBody>
          <a:bodyPr wrap="square" lIns="91434" tIns="45718" rIns="91434" bIns="45718">
            <a:spAutoFit/>
          </a:bodyPr>
          <a:lstStyle/>
          <a:p>
            <a:pPr algn="ctr"/>
            <a:r>
              <a:rPr lang="en-IN" sz="4100" b="1" spc="20" dirty="0"/>
              <a:t>CAPSTONE PROJECT</a:t>
            </a:r>
            <a:endParaRPr lang="en-IN" sz="4100" b="1" dirty="0"/>
          </a:p>
        </p:txBody>
      </p:sp>
      <p:sp>
        <p:nvSpPr>
          <p:cNvPr id="3" name="Rectangle 2"/>
          <p:cNvSpPr/>
          <p:nvPr/>
        </p:nvSpPr>
        <p:spPr>
          <a:xfrm>
            <a:off x="762000" y="3657601"/>
            <a:ext cx="8229600" cy="1015663"/>
          </a:xfrm>
          <a:prstGeom prst="rect">
            <a:avLst/>
          </a:prstGeom>
        </p:spPr>
        <p:txBody>
          <a:bodyPr wrap="square" lIns="91434" tIns="45718" rIns="91434" bIns="45718">
            <a:spAutoFit/>
          </a:bodyPr>
          <a:lstStyle/>
          <a:p>
            <a:pPr algn="ctr"/>
            <a:r>
              <a:rPr lang="en-IN" sz="3000" b="1" dirty="0"/>
              <a:t>Analysis of Customer Churn prediction </a:t>
            </a:r>
          </a:p>
          <a:p>
            <a:pPr algn="ctr"/>
            <a:r>
              <a:rPr lang="en-IN" sz="3000" b="1" dirty="0"/>
              <a:t>in Logistic Industry</a:t>
            </a:r>
            <a:endParaRPr lang="en-IN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9777" y="310910"/>
            <a:ext cx="411767" cy="378309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spcBef>
                <a:spcPts val="130"/>
              </a:spcBef>
            </a:pPr>
            <a:r>
              <a:rPr sz="2300" spc="-3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1544" y="722999"/>
            <a:ext cx="7977656" cy="389847"/>
          </a:xfrm>
          <a:prstGeom prst="rect">
            <a:avLst/>
          </a:prstGeom>
        </p:spPr>
        <p:txBody>
          <a:bodyPr vert="horz" wrap="square" lIns="0" tIns="55877" rIns="0" bIns="0" rtlCol="0">
            <a:spAutoFit/>
          </a:bodyPr>
          <a:lstStyle/>
          <a:p>
            <a:pPr marL="12699" marR="5080">
              <a:lnSpc>
                <a:spcPts val="2550"/>
              </a:lnSpc>
              <a:spcBef>
                <a:spcPts val="441"/>
              </a:spcBef>
              <a:tabLst>
                <a:tab pos="2275698" algn="l"/>
                <a:tab pos="2642705" algn="l"/>
              </a:tabLst>
            </a:pPr>
            <a:r>
              <a:rPr lang="en-IN" sz="3600" b="1" spc="325" dirty="0" smtClean="0">
                <a:solidFill>
                  <a:schemeClr val="tx1"/>
                </a:solidFill>
                <a:latin typeface="+mn-lt"/>
                <a:cs typeface="Arial"/>
              </a:rPr>
              <a:t>EDA and Inferences.</a:t>
            </a:r>
            <a:endParaRPr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132" y="5348823"/>
            <a:ext cx="815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Factors contributing for churn are present in the invoice amount Range of 5K to 15K.</a:t>
            </a:r>
          </a:p>
          <a:p>
            <a:r>
              <a:rPr lang="en-IN" sz="2400" dirty="0" smtClean="0"/>
              <a:t>Most Churn is seen in this range. 70% churn is seen in this range</a:t>
            </a:r>
            <a:endParaRPr lang="en-IN" sz="24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44" y="1295400"/>
            <a:ext cx="7977656" cy="4053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51651"/>
              </p:ext>
            </p:extLst>
          </p:nvPr>
        </p:nvGraphicFramePr>
        <p:xfrm>
          <a:off x="914400" y="1752600"/>
          <a:ext cx="8001000" cy="4923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6300">
                  <a:extLst>
                    <a:ext uri="{9D8B030D-6E8A-4147-A177-3AD203B41FA5}">
                      <a16:colId xmlns:a16="http://schemas.microsoft.com/office/drawing/2014/main" val="408722046"/>
                    </a:ext>
                  </a:extLst>
                </a:gridCol>
                <a:gridCol w="2222511">
                  <a:extLst>
                    <a:ext uri="{9D8B030D-6E8A-4147-A177-3AD203B41FA5}">
                      <a16:colId xmlns:a16="http://schemas.microsoft.com/office/drawing/2014/main" val="2116732440"/>
                    </a:ext>
                  </a:extLst>
                </a:gridCol>
                <a:gridCol w="1867795">
                  <a:extLst>
                    <a:ext uri="{9D8B030D-6E8A-4147-A177-3AD203B41FA5}">
                      <a16:colId xmlns:a16="http://schemas.microsoft.com/office/drawing/2014/main" val="3412812303"/>
                    </a:ext>
                  </a:extLst>
                </a:gridCol>
                <a:gridCol w="1334394">
                  <a:extLst>
                    <a:ext uri="{9D8B030D-6E8A-4147-A177-3AD203B41FA5}">
                      <a16:colId xmlns:a16="http://schemas.microsoft.com/office/drawing/2014/main" val="2491306818"/>
                    </a:ext>
                  </a:extLst>
                </a:gridCol>
              </a:tblGrid>
              <a:tr h="1770405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 dirty="0">
                          <a:effectLst/>
                        </a:rPr>
                        <a:t>Variable Name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 dirty="0">
                          <a:effectLst/>
                        </a:rPr>
                        <a:t>Percentage of variables in </a:t>
                      </a:r>
                      <a:r>
                        <a:rPr lang="en-IN" sz="1100" dirty="0" err="1">
                          <a:effectLst/>
                        </a:rPr>
                        <a:t>Avg</a:t>
                      </a:r>
                      <a:r>
                        <a:rPr lang="en-IN" sz="1100" dirty="0">
                          <a:effectLst/>
                        </a:rPr>
                        <a:t> Invoice Amount</a:t>
                      </a:r>
                    </a:p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 dirty="0">
                          <a:effectLst/>
                        </a:rPr>
                        <a:t>5K to 15K (bins)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Actual Number</a:t>
                      </a:r>
                    </a:p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In given bin percentage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 dirty="0">
                          <a:effectLst/>
                        </a:rPr>
                        <a:t>Total Number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409053"/>
                  </a:ext>
                </a:extLst>
              </a:tr>
              <a:tr h="439395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Customer Churn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70%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45 Customers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65 Customers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79598"/>
                  </a:ext>
                </a:extLst>
              </a:tr>
              <a:tr h="845897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Percentage of competitors are present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75%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15 competitors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20 competitors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482318"/>
                  </a:ext>
                </a:extLst>
              </a:tr>
              <a:tr h="845897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 dirty="0">
                          <a:effectLst/>
                        </a:rPr>
                        <a:t>Percentage number of calls made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58%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97 calls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169 calls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826613"/>
                  </a:ext>
                </a:extLst>
              </a:tr>
              <a:tr h="51092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Percentage of Claims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80%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27 claims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34 claims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353970"/>
                  </a:ext>
                </a:extLst>
              </a:tr>
              <a:tr h="51092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Pickup Delays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76%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>
                          <a:effectLst/>
                        </a:rPr>
                        <a:t>28 Pickup Delays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49000"/>
                        </a:lnSpc>
                        <a:spcAft>
                          <a:spcPts val="80"/>
                        </a:spcAft>
                        <a:tabLst>
                          <a:tab pos="982345" algn="l"/>
                        </a:tabLst>
                      </a:pPr>
                      <a:r>
                        <a:rPr lang="en-IN" sz="1100" dirty="0">
                          <a:effectLst/>
                        </a:rPr>
                        <a:t>37 Pickup Delays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155786"/>
                  </a:ext>
                </a:extLst>
              </a:tr>
            </a:tbl>
          </a:graphicData>
        </a:graphic>
      </p:graphicFrame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8001000" cy="1124666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spcBef>
                <a:spcPts val="130"/>
              </a:spcBef>
              <a:tabLst>
                <a:tab pos="1713757" algn="l"/>
                <a:tab pos="5922910" algn="l"/>
              </a:tabLst>
            </a:pPr>
            <a:r>
              <a:rPr lang="en-IN" sz="3600" dirty="0" smtClean="0">
                <a:latin typeface="+mn-lt"/>
              </a:rPr>
              <a:t>Findings in the Invoice Amount range of 5K to 15K.</a:t>
            </a:r>
            <a:endParaRPr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68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1" y="757535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Competitors Present , Current inflation , No of Calls made, Claims made, Pickup Delay, </a:t>
            </a:r>
            <a:r>
              <a:rPr lang="en-IN" sz="2400" dirty="0" smtClean="0"/>
              <a:t>etc.  </a:t>
            </a:r>
            <a:r>
              <a:rPr lang="en-IN" sz="2400" dirty="0" smtClean="0"/>
              <a:t>i.e. poor customer service has a major impact on the customers trust in the company and all of these reasons are seen for the customers which have churned.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California, New York, Ohio, Texas, Illinois have large number of customer churning. </a:t>
            </a:r>
            <a:endParaRPr lang="en-IN" sz="24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435191"/>
            <a:ext cx="762000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0" y="609600"/>
            <a:ext cx="8045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SEGMENTATION USING UNSUPERVISED LEARNING: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1295400"/>
            <a:ext cx="8001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K-Means clustering to segment the data into two clusters with labels 0 and 1. Cluster Label 0 has 537 data points and Cluster label 1 has 63</a:t>
            </a:r>
            <a:r>
              <a:rPr lang="en-IN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cluster labelled as 1 has customers which have a high number of customer churn. The features seen in this cluster reflect poor customer service. This is the reason for churn. Also this cluster contains 90% churn</a:t>
            </a:r>
            <a:r>
              <a:rPr lang="en-IN" sz="2000" dirty="0" smtClean="0"/>
              <a:t>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Thus, K-Means clustering is properly able to segment the data into two categories</a:t>
            </a:r>
            <a:r>
              <a:rPr lang="en-IN" sz="2000" dirty="0" smtClean="0"/>
              <a:t>. The customers who will churn and the customers wo won’t churn.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83" y="2213988"/>
            <a:ext cx="2273117" cy="173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6" y="2120648"/>
            <a:ext cx="8048624" cy="149399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95879">
              <a:spcBef>
                <a:spcPts val="130"/>
              </a:spcBef>
              <a:tabLst>
                <a:tab pos="850211" algn="l"/>
                <a:tab pos="2318240" algn="l"/>
                <a:tab pos="3554506" algn="l"/>
                <a:tab pos="4508853" algn="l"/>
              </a:tabLst>
            </a:pPr>
            <a:r>
              <a:rPr sz="2400" spc="15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We</a:t>
            </a:r>
            <a:r>
              <a:rPr sz="2400" spc="3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sz="2400" spc="105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realized</a:t>
            </a:r>
            <a:r>
              <a:rPr sz="2400" spc="3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IN" sz="2400" spc="165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 dataset with heavy class imbalance </a:t>
            </a:r>
            <a:r>
              <a:rPr lang="en-IN" sz="2400" spc="105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Recall</a:t>
            </a:r>
            <a:r>
              <a:rPr sz="2400" spc="25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IN" sz="2400" spc="35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and Precision metrics are better judges of the model</a:t>
            </a:r>
            <a:r>
              <a:rPr lang="en-IN" sz="2400" spc="85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</a:t>
            </a:r>
            <a:r>
              <a:rPr lang="en-IN" sz="2400" spc="25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We </a:t>
            </a:r>
            <a:r>
              <a:rPr lang="en-IN" sz="2400" spc="25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applied </a:t>
            </a:r>
            <a:r>
              <a:rPr sz="2400" spc="16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</a:t>
            </a:r>
            <a:r>
              <a:rPr lang="en-IN" sz="2400" spc="3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sz="2400" spc="155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models</a:t>
            </a:r>
            <a:r>
              <a:rPr lang="en-IN" sz="2400" spc="155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given below </a:t>
            </a:r>
            <a:r>
              <a:rPr sz="2400" spc="14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</a:t>
            </a:r>
            <a:r>
              <a:rPr sz="2400" spc="2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sz="2400" spc="16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</a:t>
            </a:r>
            <a:r>
              <a:rPr sz="2400" spc="2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sz="2400" spc="135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stipulated</a:t>
            </a:r>
            <a:r>
              <a:rPr sz="2400" spc="2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sz="2400" spc="13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time</a:t>
            </a:r>
            <a:r>
              <a:rPr lang="en-IN" sz="2400" spc="13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</a:t>
            </a:r>
            <a:r>
              <a:rPr lang="en-IN" sz="2400" b="1" spc="2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Naive Bayes </a:t>
            </a:r>
            <a:r>
              <a:rPr sz="2400" spc="14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provided</a:t>
            </a:r>
            <a:r>
              <a:rPr sz="2400" spc="25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sz="2400" spc="12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best</a:t>
            </a:r>
            <a:r>
              <a:rPr sz="2400" spc="2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sz="2400" spc="85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results</a:t>
            </a:r>
            <a:r>
              <a:rPr lang="en-IN" sz="2400" spc="85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  <a:endParaRPr sz="2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0588" y="609600"/>
            <a:ext cx="7972424" cy="1692767"/>
          </a:xfrm>
          <a:prstGeom prst="rect">
            <a:avLst/>
          </a:prstGeom>
        </p:spPr>
        <p:txBody>
          <a:bodyPr wrap="square" lIns="91434" tIns="45718" rIns="91434" bIns="45718">
            <a:spAutoFit/>
          </a:bodyPr>
          <a:lstStyle/>
          <a:p>
            <a:pPr marL="95879">
              <a:spcBef>
                <a:spcPts val="130"/>
              </a:spcBef>
              <a:tabLst>
                <a:tab pos="850211" algn="l"/>
                <a:tab pos="2318240" algn="l"/>
                <a:tab pos="3554506" algn="l"/>
                <a:tab pos="4508853" algn="l"/>
              </a:tabLst>
            </a:pPr>
            <a:r>
              <a:rPr lang="pt-BR" sz="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 Building and comparison.</a:t>
            </a:r>
            <a:endParaRPr lang="pt-BR" sz="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47788" y="3810000"/>
            <a:ext cx="7034212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233920" cy="1706880"/>
          </a:xfrm>
        </p:spPr>
        <p:txBody>
          <a:bodyPr>
            <a:normAutofit fontScale="90000"/>
          </a:bodyPr>
          <a:lstStyle/>
          <a:p>
            <a:r>
              <a:rPr lang="en-US" dirty="0"/>
              <a:t>Why Naïve Bayes over other algorithms?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5908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The Naive Bayes algorithm is based on conditional probabilities. It uses Bayes' Theorem, a formula that calculates a probability by counting the frequency of values and combinations of values in the historical data. Super simple, you’re just doing a bunch of counts.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 smtClean="0"/>
              <a:t>If </a:t>
            </a:r>
            <a:r>
              <a:rPr lang="en-IN" dirty="0"/>
              <a:t>the NB conditional independence assumption actually holds, a Naïve </a:t>
            </a:r>
            <a:r>
              <a:rPr lang="en-IN" dirty="0" smtClean="0"/>
              <a:t>   Bayes </a:t>
            </a:r>
            <a:r>
              <a:rPr lang="en-IN" dirty="0"/>
              <a:t>classifier will converge quicker than discriminative models like </a:t>
            </a:r>
            <a:r>
              <a:rPr lang="en-IN" dirty="0" smtClean="0"/>
              <a:t>logistic </a:t>
            </a:r>
            <a:r>
              <a:rPr lang="en-IN" dirty="0"/>
              <a:t>regression, so you need less training data.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38546"/>
            <a:ext cx="2856901" cy="1738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26" y="4738547"/>
            <a:ext cx="2552974" cy="1738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724400"/>
            <a:ext cx="2895600" cy="1738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1120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233920" cy="1706880"/>
          </a:xfrm>
        </p:spPr>
        <p:txBody>
          <a:bodyPr>
            <a:normAutofit fontScale="90000"/>
          </a:bodyPr>
          <a:lstStyle/>
          <a:p>
            <a:r>
              <a:rPr lang="en-US" dirty="0"/>
              <a:t>Why Naïve Bayes over other algorithms?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362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High Cross Validation Accuracy score.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High Recall and Precision value.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Model did not over-fit or under-fit.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Assumption of independence of features holds true.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High Performance of Naïve Bayes model and performs pretty well.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Our data set was small and Naïve Bayes performs well with categorical features.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800600"/>
            <a:ext cx="3886201" cy="1047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761999" y="4431268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For Test Data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76799" y="4431268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For Train Data</a:t>
            </a:r>
            <a:endParaRPr lang="en-US" u="sn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4800600"/>
            <a:ext cx="4124325" cy="1047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922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1" y="24384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The churn can be predicted by identifying the type of customers and </a:t>
            </a:r>
            <a:r>
              <a:rPr lang="en-IN" sz="2400" dirty="0" smtClean="0"/>
              <a:t>improving customer service in particular for the customers which are likely to churn.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Also, </a:t>
            </a:r>
            <a:r>
              <a:rPr lang="en-IN" sz="2400" dirty="0"/>
              <a:t>rolling out offers that provide a cheaper tariff with high reliability so that customers are happy and content with the price they are paying for the service and do not go to any other service provider.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91182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5299">
              <a:spcBef>
                <a:spcPct val="0"/>
              </a:spcBef>
            </a:pPr>
            <a:r>
              <a:rPr lang="en-IN" sz="5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Business Advice for the problem.</a:t>
            </a:r>
          </a:p>
        </p:txBody>
      </p:sp>
    </p:spTree>
    <p:extLst>
      <p:ext uri="{BB962C8B-B14F-4D97-AF65-F5344CB8AC3E}">
        <p14:creationId xmlns:p14="http://schemas.microsoft.com/office/powerpoint/2010/main" val="3167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50" y="2510117"/>
            <a:ext cx="7233920" cy="1706880"/>
          </a:xfrm>
        </p:spPr>
        <p:txBody>
          <a:bodyPr>
            <a:normAutofit/>
          </a:bodyPr>
          <a:lstStyle/>
          <a:p>
            <a:pPr algn="ctr"/>
            <a:r>
              <a:rPr lang="en-IN" sz="7000" b="1" dirty="0" smtClean="0">
                <a:latin typeface="+mn-lt"/>
              </a:rPr>
              <a:t>Thank you</a:t>
            </a:r>
            <a:r>
              <a:rPr lang="en-IN" sz="7000" b="1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154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52400"/>
            <a:ext cx="7233920" cy="170688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+mn-lt"/>
              </a:rPr>
              <a:t>GROUP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00201"/>
            <a:ext cx="8046720" cy="41452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200" b="1" dirty="0"/>
              <a:t>MEMBERS:</a:t>
            </a:r>
          </a:p>
          <a:p>
            <a:pPr marL="0" indent="0" algn="ctr">
              <a:buNone/>
            </a:pPr>
            <a:r>
              <a:rPr lang="en-IN" sz="3200" b="1" dirty="0"/>
              <a:t>UTKARSH NIPANE</a:t>
            </a:r>
          </a:p>
          <a:p>
            <a:pPr marL="0" indent="0" algn="ctr">
              <a:buNone/>
            </a:pPr>
            <a:r>
              <a:rPr lang="en-IN" sz="3200" b="1" dirty="0"/>
              <a:t>SIDDHARTH KHANNA</a:t>
            </a:r>
          </a:p>
          <a:p>
            <a:pPr marL="0" indent="0" algn="ctr">
              <a:buNone/>
            </a:pPr>
            <a:r>
              <a:rPr lang="en-IN" sz="3200" b="1" dirty="0"/>
              <a:t>SHIVAM VERNEKAR</a:t>
            </a:r>
          </a:p>
          <a:p>
            <a:pPr marL="0" indent="0" algn="ctr">
              <a:buNone/>
            </a:pPr>
            <a:r>
              <a:rPr lang="en-IN" sz="3200" b="1" dirty="0"/>
              <a:t>MANOJ KAUSHIK </a:t>
            </a:r>
          </a:p>
          <a:p>
            <a:pPr marL="0" indent="0" algn="ctr">
              <a:buNone/>
            </a:pPr>
            <a:r>
              <a:rPr lang="en-IN" sz="3000" dirty="0"/>
              <a:t/>
            </a:r>
            <a:br>
              <a:rPr lang="en-IN" sz="3000" dirty="0"/>
            </a:br>
            <a:r>
              <a:rPr lang="en-IN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33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8589A-C2FE-4582-9B6B-9D9723CDF66F}"/>
              </a:ext>
            </a:extLst>
          </p:cNvPr>
          <p:cNvSpPr txBox="1"/>
          <p:nvPr/>
        </p:nvSpPr>
        <p:spPr>
          <a:xfrm flipH="1">
            <a:off x="1981200" y="533402"/>
            <a:ext cx="5791200" cy="646331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r>
              <a:rPr lang="en-IN" sz="36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60BEE-3B3C-4820-9D75-15A989A066AA}"/>
              </a:ext>
            </a:extLst>
          </p:cNvPr>
          <p:cNvSpPr txBox="1"/>
          <p:nvPr/>
        </p:nvSpPr>
        <p:spPr>
          <a:xfrm>
            <a:off x="838201" y="1447802"/>
            <a:ext cx="8077200" cy="8283294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r>
              <a:rPr lang="en-IN" sz="2500" b="1" dirty="0">
                <a:cs typeface="Arial" panose="020B0604020202020204" pitchFamily="34" charset="0"/>
              </a:rPr>
              <a:t>Customer churn prediction:</a:t>
            </a:r>
          </a:p>
          <a:p>
            <a:r>
              <a:rPr lang="en-IN" sz="2500" dirty="0">
                <a:cs typeface="Arial" panose="020B0604020202020204" pitchFamily="34" charset="0"/>
              </a:rPr>
              <a:t>Refers to the methods of detecting customers who are likely to cancel a subscription or a service. Customer churn prediction in logistics industry is one of the most prominent research topics in recent years. The Logistics Market off late has got into a state of saturation due to fierce competition and therefore the focus has shifted to retaining customers as much as possible.</a:t>
            </a:r>
          </a:p>
          <a:p>
            <a:endParaRPr lang="en-IN" sz="2000" dirty="0">
              <a:cs typeface="Arial" panose="020B0604020202020204" pitchFamily="34" charset="0"/>
            </a:endParaRPr>
          </a:p>
          <a:p>
            <a:r>
              <a:rPr lang="en-IN" sz="2500" b="1" dirty="0">
                <a:cs typeface="Arial" panose="020B0604020202020204" pitchFamily="34" charset="0"/>
              </a:rPr>
              <a:t>Churn rate:</a:t>
            </a:r>
          </a:p>
          <a:p>
            <a:r>
              <a:rPr lang="en-US" sz="2500" dirty="0">
                <a:cs typeface="Arial" panose="020B0604020202020204" pitchFamily="34" charset="0"/>
              </a:rPr>
              <a:t>Is a measure of the number of individuals or items moving out of a collective group over a specific period. </a:t>
            </a:r>
            <a:endParaRPr lang="en-IN" sz="2500" dirty="0">
              <a:cs typeface="Arial" panose="020B0604020202020204" pitchFamily="34" charset="0"/>
            </a:endParaRPr>
          </a:p>
          <a:p>
            <a:endParaRPr lang="en-IN" sz="25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14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0FE36-4EB8-47D6-9558-FC7B3D143CDC}"/>
              </a:ext>
            </a:extLst>
          </p:cNvPr>
          <p:cNvSpPr txBox="1"/>
          <p:nvPr/>
        </p:nvSpPr>
        <p:spPr>
          <a:xfrm>
            <a:off x="685799" y="609602"/>
            <a:ext cx="8305801" cy="6247860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r>
              <a:rPr lang="en-IN" sz="2500" b="1" dirty="0">
                <a:cs typeface="Arial" panose="020B0604020202020204" pitchFamily="34" charset="0"/>
              </a:rPr>
              <a:t>Problem Statement:</a:t>
            </a:r>
          </a:p>
          <a:p>
            <a:r>
              <a:rPr lang="en-US" sz="2500" dirty="0">
                <a:cs typeface="Arial" panose="020B0604020202020204" pitchFamily="34" charset="0"/>
              </a:rPr>
              <a:t>Using the data set, of a premier Shipping and Logistics company, use RFM to classify customers and do factor engineering and build a model that can predict churn.</a:t>
            </a:r>
            <a:endParaRPr lang="en-IN" sz="2500" dirty="0">
              <a:cs typeface="Arial" panose="020B0604020202020204" pitchFamily="34" charset="0"/>
            </a:endParaRPr>
          </a:p>
          <a:p>
            <a:r>
              <a:rPr lang="en-US" sz="2500" dirty="0">
                <a:cs typeface="Arial" panose="020B0604020202020204" pitchFamily="34" charset="0"/>
              </a:rPr>
              <a:t> </a:t>
            </a:r>
            <a:endParaRPr lang="en-IN" sz="2500" b="1" dirty="0">
              <a:cs typeface="Arial" panose="020B0604020202020204" pitchFamily="34" charset="0"/>
            </a:endParaRPr>
          </a:p>
          <a:p>
            <a:r>
              <a:rPr lang="en-IN" sz="2500" b="1" dirty="0">
                <a:cs typeface="Arial" panose="020B0604020202020204" pitchFamily="34" charset="0"/>
              </a:rPr>
              <a:t>Scope of the Project:</a:t>
            </a:r>
          </a:p>
          <a:p>
            <a:r>
              <a:rPr lang="en-IN" sz="2500" dirty="0">
                <a:cs typeface="Arial" panose="020B0604020202020204" pitchFamily="34" charset="0"/>
              </a:rPr>
              <a:t>To perform Customer Churn analysis</a:t>
            </a:r>
          </a:p>
          <a:p>
            <a:endParaRPr lang="en-IN" sz="2500" dirty="0">
              <a:cs typeface="Arial" panose="020B0604020202020204" pitchFamily="34" charset="0"/>
            </a:endParaRPr>
          </a:p>
          <a:p>
            <a:r>
              <a:rPr lang="en-IN" sz="2500" b="1" dirty="0">
                <a:cs typeface="Arial" panose="020B0604020202020204" pitchFamily="34" charset="0"/>
              </a:rPr>
              <a:t>About the dataset :</a:t>
            </a:r>
          </a:p>
          <a:p>
            <a:r>
              <a:rPr lang="en-IN" sz="2500" dirty="0">
                <a:cs typeface="Arial" panose="020B0604020202020204" pitchFamily="34" charset="0"/>
              </a:rPr>
              <a:t>The dataset contains information about a premier shipping and logistics company.</a:t>
            </a:r>
          </a:p>
          <a:p>
            <a:pPr marL="342879" indent="-342879">
              <a:buFont typeface="Arial" panose="020B0604020202020204" pitchFamily="34" charset="0"/>
              <a:buChar char="•"/>
            </a:pPr>
            <a:r>
              <a:rPr lang="en-IN" sz="2500" dirty="0">
                <a:cs typeface="Arial" panose="020B0604020202020204" pitchFamily="34" charset="0"/>
              </a:rPr>
              <a:t>Contains 600 records and 16 features with the target variable as “</a:t>
            </a:r>
            <a:r>
              <a:rPr lang="en-IN" sz="2500" dirty="0" err="1">
                <a:cs typeface="Arial" panose="020B0604020202020204" pitchFamily="34" charset="0"/>
              </a:rPr>
              <a:t>CustomerChurn</a:t>
            </a:r>
            <a:r>
              <a:rPr lang="en-IN" sz="2500" dirty="0">
                <a:cs typeface="Arial" panose="020B0604020202020204" pitchFamily="34" charset="0"/>
              </a:rPr>
              <a:t>” </a:t>
            </a:r>
          </a:p>
          <a:p>
            <a:pPr marL="342879" indent="-342879">
              <a:buFont typeface="Arial" panose="020B0604020202020204" pitchFamily="34" charset="0"/>
              <a:buChar char="•"/>
            </a:pPr>
            <a:r>
              <a:rPr lang="en-IN" sz="2500" dirty="0">
                <a:cs typeface="Arial" panose="020B0604020202020204" pitchFamily="34" charset="0"/>
              </a:rPr>
              <a:t>Provides details of the customers including Invoice Amount, Average  miles travelled, Volume Change, Competitors Present, Current Inflation, Claims made etc. </a:t>
            </a:r>
          </a:p>
        </p:txBody>
      </p:sp>
    </p:spTree>
    <p:extLst>
      <p:ext uri="{BB962C8B-B14F-4D97-AF65-F5344CB8AC3E}">
        <p14:creationId xmlns:p14="http://schemas.microsoft.com/office/powerpoint/2010/main" val="3393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1" y="831503"/>
            <a:ext cx="4572000" cy="646331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r>
              <a:rPr lang="en-IN" sz="3600" b="1" dirty="0"/>
              <a:t>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499" y="2178424"/>
            <a:ext cx="8001001" cy="2490421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marL="355578" indent="-342879">
              <a:spcBef>
                <a:spcPts val="1005"/>
              </a:spcBef>
              <a:buFont typeface="Arial" panose="020B0604020202020204" pitchFamily="34" charset="0"/>
              <a:buChar char="•"/>
            </a:pPr>
            <a:r>
              <a:rPr lang="en-IN" sz="2500" b="1" spc="325" dirty="0">
                <a:cs typeface="Arial"/>
              </a:rPr>
              <a:t>Objective &amp; </a:t>
            </a:r>
            <a:r>
              <a:rPr lang="en-IN" sz="2500" b="1" spc="325" dirty="0" smtClean="0">
                <a:cs typeface="Arial"/>
              </a:rPr>
              <a:t>About the Data.</a:t>
            </a:r>
            <a:endParaRPr lang="en-IN" sz="2500" b="1" spc="325" dirty="0">
              <a:cs typeface="Arial"/>
            </a:endParaRPr>
          </a:p>
          <a:p>
            <a:pPr marL="355578" indent="-342879">
              <a:spcBef>
                <a:spcPts val="1005"/>
              </a:spcBef>
              <a:buFont typeface="Arial" panose="020B0604020202020204" pitchFamily="34" charset="0"/>
              <a:buChar char="•"/>
            </a:pPr>
            <a:r>
              <a:rPr lang="en-IN" sz="2500" b="1" spc="295" dirty="0" smtClean="0">
                <a:cs typeface="Arial"/>
              </a:rPr>
              <a:t>Data </a:t>
            </a:r>
            <a:r>
              <a:rPr lang="en-IN" sz="2500" b="1" spc="310" dirty="0" smtClean="0">
                <a:cs typeface="Arial"/>
              </a:rPr>
              <a:t>processing </a:t>
            </a:r>
            <a:r>
              <a:rPr lang="en-IN" sz="2500" b="1" spc="355" dirty="0" smtClean="0">
                <a:cs typeface="Arial"/>
              </a:rPr>
              <a:t>and</a:t>
            </a:r>
            <a:r>
              <a:rPr lang="en-IN" sz="2500" b="1" spc="-325" dirty="0" smtClean="0">
                <a:cs typeface="Arial"/>
              </a:rPr>
              <a:t> </a:t>
            </a:r>
            <a:r>
              <a:rPr lang="en-IN" sz="2500" b="1" spc="335" dirty="0" smtClean="0">
                <a:cs typeface="Arial"/>
              </a:rPr>
              <a:t>cleaning.  </a:t>
            </a:r>
            <a:endParaRPr lang="en-IN" sz="2500" b="1" dirty="0">
              <a:cs typeface="Arial"/>
            </a:endParaRPr>
          </a:p>
          <a:p>
            <a:pPr marL="355578" indent="-342879">
              <a:spcBef>
                <a:spcPts val="915"/>
              </a:spcBef>
              <a:buFont typeface="Arial" panose="020B0604020202020204" pitchFamily="34" charset="0"/>
              <a:buChar char="•"/>
            </a:pPr>
            <a:r>
              <a:rPr lang="en-IN" sz="2500" b="1" spc="330" dirty="0" smtClean="0">
                <a:cs typeface="Arial"/>
              </a:rPr>
              <a:t>EDA and Inferences.</a:t>
            </a:r>
            <a:endParaRPr lang="en-IN" sz="2500" b="1" spc="330" dirty="0">
              <a:cs typeface="Arial"/>
            </a:endParaRPr>
          </a:p>
          <a:p>
            <a:pPr marL="355578" indent="-342879">
              <a:spcBef>
                <a:spcPts val="915"/>
              </a:spcBef>
              <a:buFont typeface="Arial" panose="020B0604020202020204" pitchFamily="34" charset="0"/>
              <a:buChar char="•"/>
            </a:pPr>
            <a:r>
              <a:rPr lang="en-IN" sz="2500" b="1" spc="340" dirty="0">
                <a:cs typeface="Arial"/>
              </a:rPr>
              <a:t>Model </a:t>
            </a:r>
            <a:r>
              <a:rPr lang="en-IN" sz="2500" b="1" spc="365" dirty="0">
                <a:cs typeface="Arial"/>
              </a:rPr>
              <a:t>Building </a:t>
            </a:r>
            <a:r>
              <a:rPr lang="en-IN" sz="2500" b="1" spc="355" dirty="0">
                <a:cs typeface="Arial"/>
              </a:rPr>
              <a:t>and </a:t>
            </a:r>
            <a:r>
              <a:rPr lang="en-IN" sz="2500" b="1" spc="330" dirty="0">
                <a:cs typeface="Arial"/>
              </a:rPr>
              <a:t>Evaluation</a:t>
            </a:r>
            <a:r>
              <a:rPr lang="en-IN" sz="2500" b="1" spc="330" dirty="0" smtClean="0">
                <a:cs typeface="Arial"/>
              </a:rPr>
              <a:t>.</a:t>
            </a:r>
            <a:endParaRPr lang="en-IN" sz="2500" dirty="0" smtClean="0"/>
          </a:p>
          <a:p>
            <a:pPr marL="355578" indent="-342879">
              <a:spcBef>
                <a:spcPts val="915"/>
              </a:spcBef>
              <a:buFont typeface="Arial" panose="020B0604020202020204" pitchFamily="34" charset="0"/>
              <a:buChar char="•"/>
            </a:pPr>
            <a:r>
              <a:rPr lang="en-IN" sz="2500" b="1" spc="330" dirty="0" smtClean="0">
                <a:cs typeface="Arial"/>
              </a:rPr>
              <a:t>Business Advice for the problem.</a:t>
            </a:r>
            <a:endParaRPr lang="en-IN" sz="2500" b="1" spc="33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44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85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325" dirty="0" smtClean="0">
                <a:cs typeface="Arial"/>
              </a:rPr>
              <a:t>Objective </a:t>
            </a:r>
            <a:r>
              <a:rPr lang="en-IN" sz="3600" b="1" spc="325" dirty="0">
                <a:cs typeface="Arial"/>
              </a:rPr>
              <a:t>&amp; </a:t>
            </a:r>
            <a:r>
              <a:rPr lang="en-IN" sz="3600" b="1" spc="325" dirty="0" smtClean="0">
                <a:cs typeface="Arial"/>
              </a:rPr>
              <a:t>About the Data.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57834" y="1600200"/>
            <a:ext cx="7781365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699">
              <a:spcBef>
                <a:spcPts val="785"/>
              </a:spcBef>
            </a:pPr>
            <a:r>
              <a:rPr lang="en-IN" sz="2400" spc="95" dirty="0">
                <a:cs typeface="Arial"/>
              </a:rPr>
              <a:t>Objectives of the project :</a:t>
            </a:r>
          </a:p>
          <a:p>
            <a:pPr marL="355599" marR="5080" indent="-342900">
              <a:lnSpc>
                <a:spcPct val="144200"/>
              </a:lnSpc>
              <a:buFont typeface="Arial" panose="020B0604020202020204" pitchFamily="34" charset="0"/>
              <a:buChar char="•"/>
              <a:tabLst>
                <a:tab pos="184774" algn="l"/>
              </a:tabLst>
            </a:pPr>
            <a:r>
              <a:rPr lang="en-IN" sz="2400" spc="95" dirty="0" smtClean="0">
                <a:cs typeface="Arial"/>
              </a:rPr>
              <a:t>Build a </a:t>
            </a:r>
            <a:r>
              <a:rPr lang="en-IN" sz="2400" spc="95" dirty="0">
                <a:cs typeface="Arial"/>
              </a:rPr>
              <a:t>Machine Learning model to predict Customer Churn from the data provided.</a:t>
            </a:r>
          </a:p>
          <a:p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30938" y="3276600"/>
            <a:ext cx="7781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95" dirty="0" smtClean="0">
                <a:cs typeface="Arial"/>
              </a:rPr>
              <a:t>About the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95" dirty="0">
                <a:cs typeface="Arial"/>
              </a:rPr>
              <a:t>The</a:t>
            </a:r>
            <a:r>
              <a:rPr lang="en-IN" sz="2400" spc="25" dirty="0">
                <a:cs typeface="Arial"/>
              </a:rPr>
              <a:t> </a:t>
            </a:r>
            <a:r>
              <a:rPr lang="en-IN" sz="2400" spc="114" dirty="0">
                <a:cs typeface="Arial"/>
              </a:rPr>
              <a:t>given</a:t>
            </a:r>
            <a:r>
              <a:rPr lang="en-IN" sz="2400" spc="25" dirty="0">
                <a:cs typeface="Arial"/>
              </a:rPr>
              <a:t> </a:t>
            </a:r>
            <a:r>
              <a:rPr lang="en-IN" sz="2400" spc="145" dirty="0">
                <a:cs typeface="Arial"/>
              </a:rPr>
              <a:t>data</a:t>
            </a:r>
            <a:r>
              <a:rPr lang="en-IN" sz="2400" spc="25" dirty="0">
                <a:cs typeface="Arial"/>
              </a:rPr>
              <a:t> </a:t>
            </a:r>
            <a:r>
              <a:rPr lang="en-IN" sz="2400" spc="90" dirty="0">
                <a:cs typeface="Arial"/>
              </a:rPr>
              <a:t>set</a:t>
            </a:r>
            <a:r>
              <a:rPr lang="en-IN" sz="2400" spc="30" dirty="0">
                <a:cs typeface="Arial"/>
              </a:rPr>
              <a:t> </a:t>
            </a:r>
            <a:r>
              <a:rPr lang="en-IN" sz="2400" spc="90" dirty="0">
                <a:cs typeface="Arial"/>
              </a:rPr>
              <a:t>has</a:t>
            </a:r>
            <a:r>
              <a:rPr lang="en-IN" sz="2400" spc="25" dirty="0">
                <a:cs typeface="Arial"/>
              </a:rPr>
              <a:t> </a:t>
            </a:r>
            <a:r>
              <a:rPr lang="en-IN" sz="2400" spc="55" dirty="0">
                <a:cs typeface="Arial"/>
              </a:rPr>
              <a:t>600</a:t>
            </a:r>
            <a:r>
              <a:rPr lang="en-IN" sz="2400" spc="30" dirty="0">
                <a:cs typeface="Arial"/>
              </a:rPr>
              <a:t> </a:t>
            </a:r>
            <a:r>
              <a:rPr lang="en-IN" sz="2400" spc="121" dirty="0">
                <a:cs typeface="Arial"/>
              </a:rPr>
              <a:t>rows</a:t>
            </a:r>
            <a:r>
              <a:rPr lang="en-IN" sz="2400" spc="25" dirty="0">
                <a:cs typeface="Arial"/>
              </a:rPr>
              <a:t> </a:t>
            </a:r>
            <a:r>
              <a:rPr lang="en-IN" sz="2400" spc="170" dirty="0">
                <a:cs typeface="Arial"/>
              </a:rPr>
              <a:t>and</a:t>
            </a:r>
            <a:r>
              <a:rPr lang="en-IN" sz="2400" spc="25" dirty="0">
                <a:cs typeface="Arial"/>
              </a:rPr>
              <a:t> </a:t>
            </a:r>
            <a:r>
              <a:rPr lang="en-IN" sz="2400" spc="-45" dirty="0">
                <a:cs typeface="Arial"/>
              </a:rPr>
              <a:t>16</a:t>
            </a:r>
            <a:r>
              <a:rPr lang="en-IN" sz="2400" spc="30" dirty="0">
                <a:cs typeface="Arial"/>
              </a:rPr>
              <a:t> </a:t>
            </a:r>
            <a:r>
              <a:rPr lang="en-IN" sz="2400" spc="80" dirty="0" smtClean="0">
                <a:cs typeface="Arial"/>
              </a:rPr>
              <a:t>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80" dirty="0" smtClean="0">
                <a:cs typeface="Arial"/>
              </a:rPr>
              <a:t>There are 3 continuous variables , 9 categorical variables and 3 discrete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80" dirty="0" smtClean="0">
                <a:cs typeface="Arial"/>
              </a:rPr>
              <a:t>There are no missing values in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80" dirty="0" smtClean="0">
                <a:cs typeface="Arial"/>
              </a:rPr>
              <a:t>There are a few outliers in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80" dirty="0" smtClean="0">
                <a:cs typeface="Arial"/>
              </a:rPr>
              <a:t>There is heavy class imbalance in the Target Variable.</a:t>
            </a:r>
            <a:endParaRPr lang="en-IN" sz="2400" spc="80" dirty="0">
              <a:cs typeface="Arial"/>
            </a:endParaRP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spc="95" dirty="0" smtClean="0">
              <a:cs typeface="Arial"/>
            </a:endParaRPr>
          </a:p>
          <a:p>
            <a:endParaRPr lang="en-IN" sz="2400" spc="95" dirty="0">
              <a:cs typeface="Arial"/>
            </a:endParaRPr>
          </a:p>
          <a:p>
            <a:endParaRPr lang="en-IN" sz="2400" spc="95" dirty="0" smtClean="0">
              <a:cs typeface="Arial"/>
            </a:endParaRPr>
          </a:p>
          <a:p>
            <a:endParaRPr lang="en-IN" sz="2400" spc="95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0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636058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Class Imbalance </a:t>
            </a:r>
            <a:endParaRPr lang="en-IN" sz="36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5715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233920" cy="6858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+mn-lt"/>
              </a:rPr>
              <a:t>Data Processing and Cleaning.</a:t>
            </a:r>
            <a:endParaRPr lang="en-IN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7526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Outliers in the data set have been imputed with the 95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quantile value for continuous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The skewness in the distributions have been brought to approximate normal by logarithmic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variable ‘</a:t>
            </a:r>
            <a:r>
              <a:rPr lang="en-IN" sz="2400" dirty="0" err="1" smtClean="0"/>
              <a:t>LocationName</a:t>
            </a:r>
            <a:r>
              <a:rPr lang="en-IN" sz="2400" dirty="0" smtClean="0"/>
              <a:t>’ has been used to extract the names of the City and States and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variable ‘</a:t>
            </a:r>
            <a:r>
              <a:rPr lang="en-IN" sz="2400" dirty="0" err="1" smtClean="0"/>
              <a:t>LastInvoiceDate</a:t>
            </a:r>
            <a:r>
              <a:rPr lang="en-IN" sz="2400" dirty="0" smtClean="0"/>
              <a:t>’ has been used extract information such as </a:t>
            </a:r>
            <a:r>
              <a:rPr lang="en-IN" sz="2400" dirty="0" err="1" smtClean="0"/>
              <a:t>recency</a:t>
            </a:r>
            <a:r>
              <a:rPr lang="en-IN" sz="2400" dirty="0" smtClean="0"/>
              <a:t> and frequency.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82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940" y="762000"/>
            <a:ext cx="7233920" cy="838200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+mn-lt"/>
              </a:rPr>
              <a:t>FEATURE ENGINEERING</a:t>
            </a:r>
            <a:r>
              <a:rPr lang="en-IN" sz="3600" dirty="0" smtClean="0">
                <a:latin typeface="+mn-lt"/>
              </a:rPr>
              <a:t>: </a:t>
            </a:r>
            <a:r>
              <a:rPr lang="en-IN" sz="3600" dirty="0" err="1" smtClean="0">
                <a:latin typeface="+mn-lt"/>
              </a:rPr>
              <a:t>LocationName</a:t>
            </a:r>
            <a:endParaRPr lang="en-IN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66899"/>
            <a:ext cx="1981200" cy="26670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12475" y="2514600"/>
            <a:ext cx="2247901" cy="80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0" y="3575448"/>
            <a:ext cx="4221725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18" y="1660711"/>
            <a:ext cx="1676400" cy="25146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725" y="3597860"/>
            <a:ext cx="1765889" cy="28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465</TotalTime>
  <Words>833</Words>
  <Application>Microsoft Office PowerPoint</Application>
  <PresentationFormat>Custom</PresentationFormat>
  <Paragraphs>125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Impact</vt:lpstr>
      <vt:lpstr>Times New Roman</vt:lpstr>
      <vt:lpstr>NewsPrint</vt:lpstr>
      <vt:lpstr>PowerPoint Presentation</vt:lpstr>
      <vt:lpstr>GROUP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Processing and Cleaning.</vt:lpstr>
      <vt:lpstr>FEATURE ENGINEERING: LocationName</vt:lpstr>
      <vt:lpstr>EDA and Inferences.</vt:lpstr>
      <vt:lpstr>Findings in the Invoice Amount range of 5K to 15K.</vt:lpstr>
      <vt:lpstr>PowerPoint Presentation</vt:lpstr>
      <vt:lpstr>PowerPoint Presentation</vt:lpstr>
      <vt:lpstr>We realized for a dataset with heavy class imbalance Recall and Precision metrics are better judges of the model. We applied the models given below in the stipulated time. Naive Bayes provided best results.</vt:lpstr>
      <vt:lpstr>Why Naïve Bayes over other algorithms? </vt:lpstr>
      <vt:lpstr>Why Naïve Bayes over other algorithms?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Template_presentation_in_R</dc:title>
  <dc:creator>jaysetty</dc:creator>
  <cp:keywords>DACghSeVHUY</cp:keywords>
  <cp:lastModifiedBy>Utkarsh Nipane</cp:lastModifiedBy>
  <cp:revision>53</cp:revision>
  <dcterms:created xsi:type="dcterms:W3CDTF">2018-10-25T04:38:58Z</dcterms:created>
  <dcterms:modified xsi:type="dcterms:W3CDTF">2019-01-30T20:35:21Z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2018-04-20T00:00:00Z</vt:filetime>
  </property>
  <property fmtid="{D5CDD505-2E9C-101B-9397-08002B2CF9AE}" pid="3" name="Creator">
    <vt:lpwstr>Canva</vt:lpwstr>
  </property>
  <property fmtid="{D5CDD505-2E9C-101B-9397-08002B2CF9AE}" pid="4" name="LastSaved">
    <vt:filetime>2018-10-25T00:00:00Z</vt:filetime>
  </property>
</Properties>
</file>