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9144000"/>
  <p:notesSz cx="6858000" cy="9144000"/>
  <p:embeddedFontLst>
    <p:embeddedFont>
      <p:font typeface="Cabin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8D6C78-36AE-4F97-AFFC-306DC9A0D196}">
  <a:tblStyle styleId="{558D6C78-36AE-4F97-AFFC-306DC9A0D1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fill>
          <a:solidFill>
            <a:srgbClr val="CADFF3"/>
          </a:solidFill>
        </a:fill>
      </a:tcStyle>
    </a:band1H>
    <a:band2H>
      <a:tcTxStyle/>
    </a:band2H>
    <a:band1V>
      <a:tcTxStyle/>
      <a:tcStyle>
        <a:fill>
          <a:solidFill>
            <a:srgbClr val="CADFF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Cabin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bin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abin-bold.fntdata"/><Relationship Id="rId14" Type="http://schemas.openxmlformats.org/officeDocument/2006/relationships/slide" Target="slides/slide8.xml"/><Relationship Id="rId58" Type="http://schemas.openxmlformats.org/officeDocument/2006/relationships/font" Target="fonts/Cabin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adfcb9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44adfcb9b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adfcb9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4adfcb9b2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adfcb9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4adfcb9b2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4adfcb9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44adfcb9b2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adfcb9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4adfcb9b2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adfcb9b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4adfcb9b2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4adfcb9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4adfcb9b2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adfcb9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4adfcb9b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4adfcb9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44adfcb9b2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4adfcb9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4adfcb9b2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4adfcb9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44adfcb9b2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adfcb9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44adfcb9b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4adfcb9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44adfcb9b2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4adfcb9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4adfcb9b2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4adfcb9b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44adfcb9b2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adfcb9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44adfcb9b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4adfcb9b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44adfcb9b2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4adfcb9b2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44adfcb9b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44adfcb9b2_0_2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4adfcb9b2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44adfcb9b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44adfcb9b2_0_2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4adfcb9b2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44adfcb9b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44adfcb9b2_0_2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4adfcb9b2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44adfcb9b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44adfcb9b2_0_2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adfcb9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4adfcb9b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4adfcb9b2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44adfcb9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44adfcb9b2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4adfcb9b2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44adfcb9b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44adfcb9b2_0_2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4adfcb9b2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44adfcb9b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44adfcb9b2_0_2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4adfcb9b2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44adfcb9b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599" name="Google Shape;599;g44adfcb9b2_0_2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606" name="Google Shape;60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adfcb9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4adfcb9b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4adfcb9b2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44adfcb9b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existing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A11 : ... &lt; 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 : 0 &lt;= ... &lt; 200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A13 : ... &gt;= 200 DM / salary assignments for at least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 : no checking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 month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3: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history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 : no credits taken/ all credits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A31 : all credits at this bank paid back duly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A32 : existing credits paid back duly till now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A33 : delay in paying off in the past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A34 : critical account/ other credits existing (not at this bank)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A40 : car (new)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 : car (used)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A42 : furniture/equipment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A43 : radio/television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A44 : domestic appliances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A45 : repairs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A46 : education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A47 : (vacation - does not exist?)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A48 : retraining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A49 : business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A410 : others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5: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amount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Attibute 6: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 account/bonds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A61 : ... &lt; 100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A62 : 100 &lt;= ... &lt; 500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A63 : 500 &lt;= ... &lt;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A64 : .. &gt;= 1000 DM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A65 : unknown/ no savings account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employment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A71 : unemployed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A72 : ... &lt; 1 year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A73 : 1 &lt;= ... &lt; 4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A74 : 4 &lt;= ... &lt;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A75 : .. &gt;= 7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 rate in percentage of disposable income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status and sex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A91 : male : divorced/separated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A92 : female : divorced/separated/married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A93 : 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A94 : male : married/widowed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A95 : female : single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debtors / guarantors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A102 : co-applicant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A103 : guarantor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11: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residence since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12: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A121 : real estate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A122 : if not A121 : building society savings agreement/ life insurance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A123 : if not A121/A122 : car or other, not in attribute 6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A124 : unknown / no property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13: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 years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14: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installment plans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A141 :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A142 : stores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A143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15: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A151 : rent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A152 : own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A153 : for free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16: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existing credits at this bank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17: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A171 : unemployed/ unskilled - non-resident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A172 : unskilled - resident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A173 : skilled employee / official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A174 : management/ self-employed/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qualified employee/ officer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18: (numerical)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being liable to provide maintenance for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19: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A191 : none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A192 : yes, registered under the customers name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20: (qualitative)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worker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A201 : yes </a:t>
            </a:r>
            <a:b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A202 : no </a:t>
            </a:r>
            <a:endParaRPr/>
          </a:p>
        </p:txBody>
      </p:sp>
      <p:sp>
        <p:nvSpPr>
          <p:cNvPr id="613" name="Google Shape;613;g44adfcb9b2_0_2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adfcb9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4adfcb9b2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adfcb9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4adfcb9b2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4adfcb9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44adfcb9b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adfcb9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4adfcb9b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8EDE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Machine Learning</a:t>
            </a: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ase in point">
  <p:cSld name="1_Case in poin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fmla="val 50000" name="adj1"/>
              <a:gd fmla="val 201887" name="adj2"/>
            </a:avLst>
          </a:prstGeom>
          <a:solidFill>
            <a:srgbClr val="03A3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3" type="body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5" type="body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b="1" i="0" sz="2800" u="none" cap="none" strike="noStrik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Coloumn Graph">
  <p:cSld name="Title of Coloumn Graph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Bar Graph">
  <p:cSld name="Title of Bar Graph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3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">
  <p:cSld name="Title of Pie Char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4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f Pie Chart 2">
  <p:cSld name="Title of Pie Chart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5"/>
          <p:cNvSpPr/>
          <p:nvPr>
            <p:ph idx="2" type="chart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f Pie Chart 2">
  <p:cSld name="1_Title of Pie Chart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">
  <p:cSld name="4 Ico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 in Circle 2">
  <p:cSld name="Icons in Circle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cap="rnd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5" type="body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101" name="Google Shape;101;p19"/>
            <p:cNvSpPr/>
            <p:nvPr/>
          </p:nvSpPr>
          <p:spPr>
            <a:xfrm>
              <a:off x="743" y="2045"/>
              <a:ext cx="1267" cy="1938"/>
            </a:xfrm>
            <a:custGeom>
              <a:rect b="b" l="l" r="r" t="t"/>
              <a:pathLst>
                <a:path extrusionOk="0" h="2586" w="1692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703" y="2230"/>
              <a:ext cx="34" cy="28"/>
            </a:xfrm>
            <a:custGeom>
              <a:rect b="b" l="l" r="r" t="t"/>
              <a:pathLst>
                <a:path extrusionOk="0" h="38" w="46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010" y="2353"/>
              <a:ext cx="39" cy="32"/>
            </a:xfrm>
            <a:custGeom>
              <a:rect b="b" l="l" r="r" t="t"/>
              <a:pathLst>
                <a:path extrusionOk="0" h="44" w="52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792" y="2409"/>
              <a:ext cx="98" cy="74"/>
            </a:xfrm>
            <a:custGeom>
              <a:rect b="b" l="l" r="r" t="t"/>
              <a:pathLst>
                <a:path extrusionOk="0" h="98" w="131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318" y="2793"/>
              <a:ext cx="158" cy="84"/>
            </a:xfrm>
            <a:custGeom>
              <a:rect b="b" l="l" r="r" t="t"/>
              <a:pathLst>
                <a:path extrusionOk="0" h="112" w="2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448" y="2857"/>
              <a:ext cx="99" cy="41"/>
            </a:xfrm>
            <a:custGeom>
              <a:rect b="b" l="l" r="r" t="t"/>
              <a:pathLst>
                <a:path extrusionOk="0" h="54" w="133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553" y="288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609" y="2886"/>
              <a:ext cx="12" cy="25"/>
            </a:xfrm>
            <a:custGeom>
              <a:rect b="b" l="l" r="r" t="t"/>
              <a:pathLst>
                <a:path extrusionOk="0" h="34" w="16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426" y="2040"/>
              <a:ext cx="180" cy="88"/>
            </a:xfrm>
            <a:custGeom>
              <a:rect b="b" l="l" r="r" t="t"/>
              <a:pathLst>
                <a:path extrusionOk="0" h="117" w="240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506" y="1999"/>
              <a:ext cx="146" cy="60"/>
            </a:xfrm>
            <a:custGeom>
              <a:rect b="b" l="l" r="r" t="t"/>
              <a:pathLst>
                <a:path extrusionOk="0" h="80" w="194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711" y="2069"/>
              <a:ext cx="233" cy="190"/>
            </a:xfrm>
            <a:custGeom>
              <a:rect b="b" l="l" r="r" t="t"/>
              <a:pathLst>
                <a:path extrusionOk="0" h="254" w="310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709" y="1987"/>
              <a:ext cx="44" cy="37"/>
            </a:xfrm>
            <a:custGeom>
              <a:rect b="b" l="l" r="r" t="t"/>
              <a:pathLst>
                <a:path extrusionOk="0" h="50" w="59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625" y="2057"/>
              <a:ext cx="65" cy="42"/>
            </a:xfrm>
            <a:custGeom>
              <a:rect b="b" l="l" r="r" t="t"/>
              <a:pathLst>
                <a:path extrusionOk="0" h="57" w="86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693" y="2065"/>
              <a:ext cx="54" cy="25"/>
            </a:xfrm>
            <a:custGeom>
              <a:rect b="b" l="l" r="r" t="t"/>
              <a:pathLst>
                <a:path extrusionOk="0" h="34" w="73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664" y="2029"/>
              <a:ext cx="64" cy="34"/>
            </a:xfrm>
            <a:custGeom>
              <a:rect b="b" l="l" r="r" t="t"/>
              <a:pathLst>
                <a:path extrusionOk="0" h="45" w="8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37" y="1997"/>
              <a:ext cx="44" cy="24"/>
            </a:xfrm>
            <a:custGeom>
              <a:rect b="b" l="l" r="r" t="t"/>
              <a:pathLst>
                <a:path extrusionOk="0" h="31" w="58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751" y="2000"/>
              <a:ext cx="114" cy="77"/>
            </a:xfrm>
            <a:custGeom>
              <a:rect b="b" l="l" r="r" t="t"/>
              <a:pathLst>
                <a:path extrusionOk="0" h="102" w="15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64" y="2245"/>
              <a:ext cx="25" cy="15"/>
            </a:xfrm>
            <a:custGeom>
              <a:rect b="b" l="l" r="r" t="t"/>
              <a:pathLst>
                <a:path extrusionOk="0" h="20" w="34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21" y="2756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424" y="2781"/>
              <a:ext cx="16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628" y="2913"/>
              <a:ext cx="15" cy="12"/>
            </a:xfrm>
            <a:custGeom>
              <a:rect b="b" l="l" r="r" t="t"/>
              <a:pathLst>
                <a:path extrusionOk="0" h="16" w="21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752" y="2429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652" y="2224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717" y="2045"/>
              <a:ext cx="39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780" y="2153"/>
              <a:ext cx="38" cy="18"/>
            </a:xfrm>
            <a:custGeom>
              <a:rect b="b" l="l" r="r" t="t"/>
              <a:pathLst>
                <a:path extrusionOk="0" h="24" w="51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796" y="1951"/>
              <a:ext cx="696" cy="346"/>
            </a:xfrm>
            <a:custGeom>
              <a:rect b="b" l="l" r="r" t="t"/>
              <a:pathLst>
                <a:path extrusionOk="0" h="462" w="929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09" y="2135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292" y="2201"/>
              <a:ext cx="128" cy="54"/>
            </a:xfrm>
            <a:custGeom>
              <a:rect b="b" l="l" r="r" t="t"/>
              <a:pathLst>
                <a:path extrusionOk="0" h="72" w="1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93" y="2038"/>
              <a:ext cx="39" cy="24"/>
            </a:xfrm>
            <a:custGeom>
              <a:rect b="b" l="l" r="r" t="t"/>
              <a:pathLst>
                <a:path extrusionOk="0" h="32" w="5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662" y="2006"/>
              <a:ext cx="155" cy="63"/>
            </a:xfrm>
            <a:custGeom>
              <a:rect b="b" l="l" r="r" t="t"/>
              <a:pathLst>
                <a:path extrusionOk="0" h="85" w="206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759" y="2039"/>
              <a:ext cx="48" cy="21"/>
            </a:xfrm>
            <a:custGeom>
              <a:rect b="b" l="l" r="r" t="t"/>
              <a:pathLst>
                <a:path extrusionOk="0" h="28" w="64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467" y="2311"/>
              <a:ext cx="109" cy="132"/>
            </a:xfrm>
            <a:custGeom>
              <a:rect b="b" l="l" r="r" t="t"/>
              <a:pathLst>
                <a:path extrusionOk="0" h="176" w="14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413" y="2359"/>
              <a:ext cx="69" cy="68"/>
            </a:xfrm>
            <a:custGeom>
              <a:rect b="b" l="l" r="r" t="t"/>
              <a:pathLst>
                <a:path extrusionOk="0" h="92" w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099" y="3502"/>
              <a:ext cx="474" cy="495"/>
            </a:xfrm>
            <a:custGeom>
              <a:rect b="b" l="l" r="r" t="t"/>
              <a:pathLst>
                <a:path extrusionOk="0" h="660" w="633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246" y="3241"/>
              <a:ext cx="319" cy="210"/>
            </a:xfrm>
            <a:custGeom>
              <a:rect b="b" l="l" r="r" t="t"/>
              <a:pathLst>
                <a:path extrusionOk="0" h="280" w="426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255" y="3243"/>
              <a:ext cx="311" cy="211"/>
            </a:xfrm>
            <a:custGeom>
              <a:rect b="b" l="l" r="r" t="t"/>
              <a:pathLst>
                <a:path extrusionOk="0" h="282" w="416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485" y="4013"/>
              <a:ext cx="45" cy="58"/>
            </a:xfrm>
            <a:custGeom>
              <a:rect b="b" l="l" r="r" t="t"/>
              <a:pathLst>
                <a:path extrusionOk="0" h="78" w="60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621" y="3923"/>
              <a:ext cx="164" cy="85"/>
            </a:xfrm>
            <a:custGeom>
              <a:rect b="b" l="l" r="r" t="t"/>
              <a:pathLst>
                <a:path extrusionOk="0" h="113" w="219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791" y="3873"/>
              <a:ext cx="104" cy="92"/>
            </a:xfrm>
            <a:custGeom>
              <a:rect b="b" l="l" r="r" t="t"/>
              <a:pathLst>
                <a:path extrusionOk="0" h="122" w="139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46" y="3832"/>
              <a:ext cx="37" cy="26"/>
            </a:xfrm>
            <a:custGeom>
              <a:rect b="b" l="l" r="r" t="t"/>
              <a:pathLst>
                <a:path extrusionOk="0" h="35" w="49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123" y="3346"/>
              <a:ext cx="123" cy="201"/>
            </a:xfrm>
            <a:custGeom>
              <a:rect b="b" l="l" r="r" t="t"/>
              <a:pathLst>
                <a:path extrusionOk="0" h="268" w="164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655" y="3034"/>
              <a:ext cx="49" cy="61"/>
            </a:xfrm>
            <a:custGeom>
              <a:rect b="b" l="l" r="r" t="t"/>
              <a:pathLst>
                <a:path extrusionOk="0" h="81" w="66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988" y="3100"/>
              <a:ext cx="111" cy="183"/>
            </a:xfrm>
            <a:custGeom>
              <a:rect b="b" l="l" r="r" t="t"/>
              <a:pathLst>
                <a:path extrusionOk="0" h="244" w="148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894" y="3043"/>
              <a:ext cx="72" cy="137"/>
            </a:xfrm>
            <a:custGeom>
              <a:rect b="b" l="l" r="r" t="t"/>
              <a:pathLst>
                <a:path extrusionOk="0" h="183" w="96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943" y="3153"/>
              <a:ext cx="40" cy="131"/>
            </a:xfrm>
            <a:custGeom>
              <a:rect b="b" l="l" r="r" t="t"/>
              <a:pathLst>
                <a:path extrusionOk="0" h="175" w="54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88" y="3290"/>
              <a:ext cx="65" cy="54"/>
            </a:xfrm>
            <a:custGeom>
              <a:rect b="b" l="l" r="r" t="t"/>
              <a:pathLst>
                <a:path extrusionOk="0" h="73" w="86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092" y="3195"/>
              <a:ext cx="83" cy="117"/>
            </a:xfrm>
            <a:custGeom>
              <a:rect b="b" l="l" r="r" t="t"/>
              <a:pathLst>
                <a:path extrusionOk="0" h="156" w="111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064" y="2777"/>
              <a:ext cx="22" cy="71"/>
            </a:xfrm>
            <a:custGeom>
              <a:rect b="b" l="l" r="r" t="t"/>
              <a:pathLst>
                <a:path extrusionOk="0" h="94" w="30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078" y="2896"/>
              <a:ext cx="61" cy="118"/>
            </a:xfrm>
            <a:custGeom>
              <a:rect b="b" l="l" r="r" t="t"/>
              <a:pathLst>
                <a:path extrusionOk="0" h="158" w="81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21" y="3052"/>
              <a:ext cx="64" cy="79"/>
            </a:xfrm>
            <a:custGeom>
              <a:rect b="b" l="l" r="r" t="t"/>
              <a:pathLst>
                <a:path extrusionOk="0" h="105" w="8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197" y="3193"/>
              <a:ext cx="29" cy="49"/>
            </a:xfrm>
            <a:custGeom>
              <a:rect b="b" l="l" r="r" t="t"/>
              <a:pathLst>
                <a:path extrusionOk="0" h="66" w="38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181" y="3275"/>
              <a:ext cx="18" cy="17"/>
            </a:xfrm>
            <a:custGeom>
              <a:rect b="b" l="l" r="r" t="t"/>
              <a:pathLst>
                <a:path extrusionOk="0" h="23" w="24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08" y="3265"/>
              <a:ext cx="45" cy="37"/>
            </a:xfrm>
            <a:custGeom>
              <a:rect b="b" l="l" r="r" t="t"/>
              <a:pathLst>
                <a:path extrusionOk="0" h="49" w="60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77" y="3335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544" y="3293"/>
              <a:ext cx="46" cy="47"/>
            </a:xfrm>
            <a:custGeom>
              <a:rect b="b" l="l" r="r" t="t"/>
              <a:pathLst>
                <a:path extrusionOk="0" h="63" w="61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147" y="3352"/>
              <a:ext cx="46" cy="50"/>
            </a:xfrm>
            <a:custGeom>
              <a:rect b="b" l="l" r="r" t="t"/>
              <a:pathLst>
                <a:path extrusionOk="0" h="67" w="61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098" y="3371"/>
              <a:ext cx="32" cy="27"/>
            </a:xfrm>
            <a:custGeom>
              <a:rect b="b" l="l" r="r" t="t"/>
              <a:pathLst>
                <a:path extrusionOk="0" h="36" w="43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077" y="3342"/>
              <a:ext cx="24" cy="31"/>
            </a:xfrm>
            <a:custGeom>
              <a:rect b="b" l="l" r="r" t="t"/>
              <a:pathLst>
                <a:path extrusionOk="0" h="41" w="32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11" y="3353"/>
              <a:ext cx="34" cy="24"/>
            </a:xfrm>
            <a:custGeom>
              <a:rect b="b" l="l" r="r" t="t"/>
              <a:pathLst>
                <a:path extrusionOk="0" h="32" w="45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062" y="3021"/>
              <a:ext cx="27" cy="55"/>
            </a:xfrm>
            <a:custGeom>
              <a:rect b="b" l="l" r="r" t="t"/>
              <a:pathLst>
                <a:path extrusionOk="0" h="74" w="35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113" y="3012"/>
              <a:ext cx="19" cy="55"/>
            </a:xfrm>
            <a:custGeom>
              <a:rect b="b" l="l" r="r" t="t"/>
              <a:pathLst>
                <a:path extrusionOk="0" h="73" w="25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135" y="2995"/>
              <a:ext cx="10" cy="25"/>
            </a:xfrm>
            <a:custGeom>
              <a:rect b="b" l="l" r="r" t="t"/>
              <a:pathLst>
                <a:path extrusionOk="0" h="33" w="14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145" y="3007"/>
              <a:ext cx="21" cy="48"/>
            </a:xfrm>
            <a:custGeom>
              <a:rect b="b" l="l" r="r" t="t"/>
              <a:pathLst>
                <a:path extrusionOk="0" h="64" w="28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876" y="3076"/>
              <a:ext cx="12" cy="27"/>
            </a:xfrm>
            <a:custGeom>
              <a:rect b="b" l="l" r="r" t="t"/>
              <a:pathLst>
                <a:path extrusionOk="0" h="36" w="1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66" y="305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862" y="3035"/>
              <a:ext cx="12" cy="14"/>
            </a:xfrm>
            <a:custGeom>
              <a:rect b="b" l="l" r="r" t="t"/>
              <a:pathLst>
                <a:path extrusionOk="0" h="19" w="16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850" y="2995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852" y="3020"/>
              <a:ext cx="16" cy="13"/>
            </a:xfrm>
            <a:custGeom>
              <a:rect b="b" l="l" r="r" t="t"/>
              <a:pathLst>
                <a:path extrusionOk="0" h="18" w="22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688" y="3643"/>
              <a:ext cx="45" cy="60"/>
            </a:xfrm>
            <a:custGeom>
              <a:rect b="b" l="l" r="r" t="t"/>
              <a:pathLst>
                <a:path extrusionOk="0" h="81" w="60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19" y="3594"/>
              <a:ext cx="53" cy="46"/>
            </a:xfrm>
            <a:custGeom>
              <a:rect b="b" l="l" r="r" t="t"/>
              <a:pathLst>
                <a:path extrusionOk="0" h="61" w="7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759" y="3569"/>
              <a:ext cx="17" cy="23"/>
            </a:xfrm>
            <a:custGeom>
              <a:rect b="b" l="l" r="r" t="t"/>
              <a:pathLst>
                <a:path extrusionOk="0" h="30" w="23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751" y="3547"/>
              <a:ext cx="20" cy="17"/>
            </a:xfrm>
            <a:custGeom>
              <a:rect b="b" l="l" r="r" t="t"/>
              <a:pathLst>
                <a:path extrusionOk="0" h="23" w="26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598" y="3353"/>
              <a:ext cx="24" cy="33"/>
            </a:xfrm>
            <a:custGeom>
              <a:rect b="b" l="l" r="r" t="t"/>
              <a:pathLst>
                <a:path extrusionOk="0" h="44" w="32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632" y="3396"/>
              <a:ext cx="26" cy="33"/>
            </a:xfrm>
            <a:custGeom>
              <a:rect b="b" l="l" r="r" t="t"/>
              <a:pathLst>
                <a:path extrusionOk="0" h="44" w="3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9" y="3459"/>
              <a:ext cx="28" cy="28"/>
            </a:xfrm>
            <a:custGeom>
              <a:rect b="b" l="l" r="r" t="t"/>
              <a:pathLst>
                <a:path extrusionOk="0" h="37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693" y="3449"/>
              <a:ext cx="28" cy="26"/>
            </a:xfrm>
            <a:custGeom>
              <a:rect b="b" l="l" r="r" t="t"/>
              <a:pathLst>
                <a:path extrusionOk="0" h="34" w="38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4683" y="3413"/>
              <a:ext cx="26" cy="20"/>
            </a:xfrm>
            <a:custGeom>
              <a:rect b="b" l="l" r="r" t="t"/>
              <a:pathLst>
                <a:path extrusionOk="0" h="27" w="35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657" y="3388"/>
              <a:ext cx="26" cy="35"/>
            </a:xfrm>
            <a:custGeom>
              <a:rect b="b" l="l" r="r" t="t"/>
              <a:pathLst>
                <a:path extrusionOk="0" h="47" w="35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625" y="3372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665" y="3425"/>
              <a:ext cx="24" cy="26"/>
            </a:xfrm>
            <a:custGeom>
              <a:rect b="b" l="l" r="r" t="t"/>
              <a:pathLst>
                <a:path extrusionOk="0" h="35" w="32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055" y="2051"/>
              <a:ext cx="141" cy="108"/>
            </a:xfrm>
            <a:custGeom>
              <a:rect b="b" l="l" r="r" t="t"/>
              <a:pathLst>
                <a:path extrusionOk="0" h="144" w="189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3139" y="2155"/>
              <a:ext cx="40" cy="12"/>
            </a:xfrm>
            <a:custGeom>
              <a:rect b="b" l="l" r="r" t="t"/>
              <a:pathLst>
                <a:path extrusionOk="0" h="17" w="53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3344" y="1999"/>
              <a:ext cx="42" cy="28"/>
            </a:xfrm>
            <a:custGeom>
              <a:rect b="b" l="l" r="r" t="t"/>
              <a:pathLst>
                <a:path extrusionOk="0" h="37" w="5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374" y="2012"/>
              <a:ext cx="50" cy="20"/>
            </a:xfrm>
            <a:custGeom>
              <a:rect b="b" l="l" r="r" t="t"/>
              <a:pathLst>
                <a:path extrusionOk="0" h="26" w="68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428" y="2015"/>
              <a:ext cx="50" cy="32"/>
            </a:xfrm>
            <a:custGeom>
              <a:rect b="b" l="l" r="r" t="t"/>
              <a:pathLst>
                <a:path extrusionOk="0" h="43" w="66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777" y="2042"/>
              <a:ext cx="88" cy="31"/>
            </a:xfrm>
            <a:custGeom>
              <a:rect b="b" l="l" r="r" t="t"/>
              <a:pathLst>
                <a:path extrusionOk="0" h="41" w="117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867" y="2041"/>
              <a:ext cx="46" cy="24"/>
            </a:xfrm>
            <a:custGeom>
              <a:rect b="b" l="l" r="r" t="t"/>
              <a:pathLst>
                <a:path extrusionOk="0" h="32" w="6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846" y="2070"/>
              <a:ext cx="37" cy="17"/>
            </a:xfrm>
            <a:custGeom>
              <a:rect b="b" l="l" r="r" t="t"/>
              <a:pathLst>
                <a:path extrusionOk="0" h="23" w="49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098" y="2294"/>
              <a:ext cx="76" cy="114"/>
            </a:xfrm>
            <a:custGeom>
              <a:rect b="b" l="l" r="r" t="t"/>
              <a:pathLst>
                <a:path extrusionOk="0" h="152" w="10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159" y="2412"/>
              <a:ext cx="55" cy="78"/>
            </a:xfrm>
            <a:custGeom>
              <a:rect b="b" l="l" r="r" t="t"/>
              <a:pathLst>
                <a:path extrusionOk="0" h="103" w="74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123" y="2492"/>
              <a:ext cx="109" cy="189"/>
            </a:xfrm>
            <a:custGeom>
              <a:rect b="b" l="l" r="r" t="t"/>
              <a:pathLst>
                <a:path extrusionOk="0" h="252" w="146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3062" y="1988"/>
              <a:ext cx="52" cy="30"/>
            </a:xfrm>
            <a:custGeom>
              <a:rect b="b" l="l" r="r" t="t"/>
              <a:pathLst>
                <a:path extrusionOk="0" h="40" w="7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955" y="1997"/>
              <a:ext cx="19" cy="22"/>
            </a:xfrm>
            <a:custGeom>
              <a:rect b="b" l="l" r="r" t="t"/>
              <a:pathLst>
                <a:path extrusionOk="0" h="29" w="26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979" y="1996"/>
              <a:ext cx="37" cy="27"/>
            </a:xfrm>
            <a:custGeom>
              <a:rect b="b" l="l" r="r" t="t"/>
              <a:pathLst>
                <a:path extrusionOk="0" h="36" w="49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040" y="1987"/>
              <a:ext cx="20" cy="16"/>
            </a:xfrm>
            <a:custGeom>
              <a:rect b="b" l="l" r="r" t="t"/>
              <a:pathLst>
                <a:path extrusionOk="0" h="22" w="27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022" y="2005"/>
              <a:ext cx="15" cy="13"/>
            </a:xfrm>
            <a:custGeom>
              <a:rect b="b" l="l" r="r" t="t"/>
              <a:pathLst>
                <a:path extrusionOk="0" h="18" w="20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162" y="2021"/>
              <a:ext cx="18" cy="33"/>
            </a:xfrm>
            <a:custGeom>
              <a:rect b="b" l="l" r="r" t="t"/>
              <a:pathLst>
                <a:path extrusionOk="0" h="44" w="2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278" y="3473"/>
              <a:ext cx="31" cy="18"/>
            </a:xfrm>
            <a:custGeom>
              <a:rect b="b" l="l" r="r" t="t"/>
              <a:pathLst>
                <a:path extrusionOk="0" h="24" w="41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18" y="3466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251" y="3312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311" y="3239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287" y="3238"/>
              <a:ext cx="11" cy="19"/>
            </a:xfrm>
            <a:custGeom>
              <a:rect b="b" l="l" r="r" t="t"/>
              <a:pathLst>
                <a:path extrusionOk="0" h="25" w="14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276" y="3260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251" y="3294"/>
              <a:ext cx="9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270" y="3281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537" y="2293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476" y="2259"/>
              <a:ext cx="10" cy="15"/>
            </a:xfrm>
            <a:custGeom>
              <a:rect b="b" l="l" r="r" t="t"/>
              <a:pathLst>
                <a:path extrusionOk="0" h="20" w="13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238" y="2042"/>
              <a:ext cx="2060" cy="1644"/>
            </a:xfrm>
            <a:custGeom>
              <a:rect b="b" l="l" r="r" t="t"/>
              <a:pathLst>
                <a:path extrusionOk="0" h="1644" w="2060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_2_Finel.png"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f" id="210" name="Google Shape;2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artplus_nature_naturalcity42_b" id="212" name="Google Shape;2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e" id="213" name="Google Shape;21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plus_nature_naturalcity42_d" id="214" name="Google Shape;21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xt Layout 1">
  <p:cSld name="1_Text Layout 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2" type="body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Name Here">
  <p:cSld name="Section Name Here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PRO PPT Design.jpg" id="227" name="Google Shape;2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22"/>
          <p:cNvSpPr txBox="1"/>
          <p:nvPr>
            <p:ph idx="1" type="subTitle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2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idx="2" type="body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Green">
  <p:cSld name="Content Gree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8a.gif" id="233" name="Google Shape;2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Yellow">
  <p:cSld name="Two Content Yellow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6a.gif" id="237" name="Google Shape;2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Red">
  <p:cSld name="Content Re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z+ final\TMPLTS\4a.gif" id="242" name="Google Shape;2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25"/>
          <p:cNvSpPr txBox="1"/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with 2 lists">
  <p:cSld name="Slide with 2 lis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51339" y="3178402"/>
            <a:ext cx="3635375" cy="2344093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29340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4751616" y="3178402"/>
            <a:ext cx="3635375" cy="2344093"/>
          </a:xfrm>
          <a:prstGeom prst="rect">
            <a:avLst/>
          </a:prstGeom>
          <a:noFill/>
          <a:ln cap="flat" cmpd="sng" w="12700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4729617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5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6" type="body"/>
          </p:nvPr>
        </p:nvSpPr>
        <p:spPr>
          <a:xfrm>
            <a:off x="451301" y="1465489"/>
            <a:ext cx="8238674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1">
  <p:cSld name="Text Layout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Layout">
  <p:cSld name="Picture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Paragarph Text">
  <p:cSld name="Image with Paragarph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Bullet Points">
  <p:cSld name="Image with Bullet Poin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p text">
  <p:cSld name="Horizonatal image with p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rizonatal image with Bullet Points">
  <p:cSld name="Horizonatal image with Bullet Poin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13" name="Google Shape;13;p1"/>
          <p:cNvPicPr preferRelativeResize="0"/>
          <p:nvPr/>
        </p:nvPicPr>
        <p:blipFill rotWithShape="1">
          <a:blip r:embed="rId1">
            <a:alphaModFix/>
          </a:blip>
          <a:srcRect b="38461" l="0" r="0" t="0"/>
          <a:stretch/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8EDE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machine learning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6.png"/><Relationship Id="rId4" Type="http://schemas.openxmlformats.org/officeDocument/2006/relationships/hyperlink" Target="http://www.sgmoid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fast.a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12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2259350" y="2895600"/>
            <a:ext cx="43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3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 sz="3600"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00" y="4465025"/>
            <a:ext cx="1145135" cy="1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1212100" y="4018800"/>
            <a:ext cx="26067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Jayanth Rasamsetti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Founder </a:t>
            </a:r>
            <a:r>
              <a:rPr lang="en-US" u="sng">
                <a:hlinkClick r:id="rId4"/>
              </a:rPr>
              <a:t>www.sgmoid.com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Columbia University (MS)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IIT Madras (B.Tech &amp; M.Tech)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365234" y="1066800"/>
            <a:ext cx="82296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What is a Good Question?</a:t>
            </a:r>
            <a:endParaRPr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Notes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365234" y="1066800"/>
            <a:ext cx="82296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What is a Good Question?</a:t>
            </a:r>
            <a:endParaRPr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Which question if answered will reduce the </a:t>
            </a:r>
            <a:r>
              <a:rPr i="1" lang="en-US" sz="1800" u="sng">
                <a:solidFill>
                  <a:schemeClr val="dk1"/>
                </a:solidFill>
              </a:rPr>
              <a:t>possible number of animals</a:t>
            </a:r>
            <a:r>
              <a:rPr lang="en-US" sz="1800">
                <a:solidFill>
                  <a:schemeClr val="dk1"/>
                </a:solidFill>
              </a:rPr>
              <a:t> the most?</a:t>
            </a:r>
            <a:endParaRPr sz="18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More precisely, try to reduce our </a:t>
            </a:r>
            <a:r>
              <a:rPr i="1" lang="en-US" sz="1800" u="sng">
                <a:solidFill>
                  <a:schemeClr val="dk1"/>
                </a:solidFill>
              </a:rPr>
              <a:t>Uncertainty</a:t>
            </a:r>
            <a:r>
              <a:rPr lang="en-US" sz="1800">
                <a:solidFill>
                  <a:schemeClr val="dk1"/>
                </a:solidFill>
              </a:rPr>
              <a:t> the most</a:t>
            </a:r>
            <a:endParaRPr sz="18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Mathematically, reduce our </a:t>
            </a:r>
            <a:r>
              <a:rPr i="1" lang="en-US" sz="1800" u="sng">
                <a:solidFill>
                  <a:schemeClr val="dk1"/>
                </a:solidFill>
              </a:rPr>
              <a:t>Entropy</a:t>
            </a:r>
            <a:r>
              <a:rPr lang="en-US" sz="1800">
                <a:solidFill>
                  <a:schemeClr val="dk1"/>
                </a:solidFill>
              </a:rPr>
              <a:t> the most</a:t>
            </a:r>
            <a:endParaRPr sz="18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Will look at this in more detail soon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365221" y="1066800"/>
            <a:ext cx="83523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Decision Trees: Summary. Questions?</a:t>
            </a:r>
            <a:endParaRPr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At each step, ask the question that minimizes uncertainty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Once the set contains only a single class, label 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The sequence of questions/decisions can be represented as a tree: The Decision Tree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Each question is on a single feature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Tree Terms: Node, Edge, Root, Leaf, Depth, Height, Path, Parent, Child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9" y="3710263"/>
            <a:ext cx="4267070" cy="23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250" y="3587850"/>
            <a:ext cx="1647075" cy="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848" y="4120150"/>
            <a:ext cx="1428400" cy="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/>
        </p:nvSpPr>
        <p:spPr>
          <a:xfrm>
            <a:off x="365221" y="1066800"/>
            <a:ext cx="83523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Learning from Examples</a:t>
            </a:r>
            <a:endParaRPr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0" y="3587850"/>
            <a:ext cx="1647075" cy="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25" y="1605854"/>
            <a:ext cx="4145524" cy="349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750" y="1683879"/>
            <a:ext cx="4145525" cy="349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/>
        </p:nvSpPr>
        <p:spPr>
          <a:xfrm>
            <a:off x="365221" y="1066800"/>
            <a:ext cx="83523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Decision Trees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Its loved by the industry! (Because?)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An ensemble method of Decision Trees called Random Forest can model most tabular data incredibly well so much so that some courses only teach Random Forest Source: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www.fast.ai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Let’s look at all the steps once again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/>
        </p:nvSpPr>
        <p:spPr>
          <a:xfrm>
            <a:off x="365234" y="1066800"/>
            <a:ext cx="82296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b="1" lang="en-US" sz="1800">
                <a:solidFill>
                  <a:schemeClr val="dk1"/>
                </a:solidFill>
              </a:rPr>
              <a:t>s</a:t>
            </a:r>
            <a:endParaRPr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tilizes a tree structure to model relationships among the features and the potential outcomes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consist of nodes and branches. Nodes represent a decision function while branch represents the result of the function. Thus it is a </a:t>
            </a:r>
            <a:r>
              <a:rPr lang="en-US" sz="1800">
                <a:solidFill>
                  <a:schemeClr val="dk1"/>
                </a:solidFill>
              </a:rPr>
              <a:t>flowchart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deciding how to classify a new observation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nodes are of three types,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Node (representing the original data),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Branch Node (representing a function),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chemeClr val="dk1"/>
                </a:solidFill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 Node (which holds the result of all the previous functions that connect to it)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365234" y="1066800"/>
            <a:ext cx="8229600" cy="427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</a:rPr>
              <a:t>Decision Trees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classification problem, the posterior probability of all the classes is reflected in the leaf node and the Leaf Node belongs to the majority class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executing all the functions from Root Node to Leaf Node, the class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data point is decided by the leaf node to which it reaches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regression, the average/ median value of the target attribute is assigned to the query variable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creation splits data into subsets and subsets into further smaller subsets</a:t>
            </a:r>
            <a:r>
              <a:rPr lang="en-US" sz="1800">
                <a:solidFill>
                  <a:schemeClr val="dk1"/>
                </a:solidFill>
              </a:rPr>
              <a:t>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 splitting data when data within the subsets are sufficiently homogenous or some other stopping criterion is met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365234" y="1066800"/>
            <a:ext cx="8229600" cy="2597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</a:rPr>
              <a:t>Decision Trees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 tree algorithm learns (i.e. creates the decision tree from the data set) through optimization of a loss function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loss function represents the loss of impurity in the target column. The requirement here is to minimize the impurity as much as possible at the leaf nodes</a:t>
            </a:r>
            <a:endParaRPr sz="1800"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Purity of a node is a measure of homogeneity in the target column at that node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/>
        </p:nvSpPr>
        <p:spPr>
          <a:xfrm>
            <a:off x="365221" y="1066800"/>
            <a:ext cx="83523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Decision Trees: Recently Asked Interview Question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Decision tree only works for classification algorithms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-US" sz="1800">
                <a:solidFill>
                  <a:schemeClr val="dk1"/>
                </a:solidFill>
              </a:rPr>
              <a:t>True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-US" sz="1800">
                <a:solidFill>
                  <a:schemeClr val="dk1"/>
                </a:solidFill>
              </a:rPr>
              <a:t>False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450" y="4358700"/>
            <a:ext cx="2791075" cy="1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/>
        </p:nvSpPr>
        <p:spPr>
          <a:xfrm>
            <a:off x="365221" y="1066800"/>
            <a:ext cx="83523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Decision Trees: Recently Asked Interview Question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Decision tree only works for classification algorithms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-US" sz="1800">
                <a:solidFill>
                  <a:schemeClr val="dk1"/>
                </a:solidFill>
              </a:rPr>
              <a:t>True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-US" sz="1800">
                <a:solidFill>
                  <a:schemeClr val="dk1"/>
                </a:solidFill>
              </a:rPr>
              <a:t>False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Ans) False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450" y="4358700"/>
            <a:ext cx="2791075" cy="1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365234" y="1066800"/>
            <a:ext cx="82296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What is a decision tree?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/>
        </p:nvSpPr>
        <p:spPr>
          <a:xfrm>
            <a:off x="365234" y="1066800"/>
            <a:ext cx="82296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</a:rPr>
              <a:t>Decision Trees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What is the best ways to split? (Mathematically?)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/>
        </p:nvSpPr>
        <p:spPr>
          <a:xfrm>
            <a:off x="365234" y="1066800"/>
            <a:ext cx="82296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</a:rPr>
              <a:t>Decision Trees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What is the best ways to split? (Mathematically?)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Entropy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/>
        </p:nvSpPr>
        <p:spPr>
          <a:xfrm>
            <a:off x="365225" y="1066800"/>
            <a:ext cx="4293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</a:rPr>
              <a:t>What is Entropy?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1. Is a measure of Uncertainty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 Mathematically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 Assume a set contains two classes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4. Is a measure of impurity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Not the only one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25" y="1295400"/>
            <a:ext cx="39624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50" y="3829050"/>
            <a:ext cx="3811900" cy="5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25" y="2783575"/>
            <a:ext cx="37719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idx="4294967295" type="body"/>
          </p:nvPr>
        </p:nvSpPr>
        <p:spPr>
          <a:xfrm>
            <a:off x="348336" y="1066800"/>
            <a:ext cx="83385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Shannon's Entropy [In </a:t>
            </a:r>
            <a:r>
              <a:rPr b="1" lang="en-US" sz="1800"/>
              <a:t>Class Activity, Pen &amp; Paper, Calculator]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 a bag contains</a:t>
            </a:r>
            <a:r>
              <a:rPr lang="en-US" sz="1600"/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1600">
                <a:solidFill>
                  <a:srgbClr val="FF0000"/>
                </a:solidFill>
              </a:rPr>
              <a:t>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4 </a:t>
            </a:r>
            <a:r>
              <a:rPr b="1" lang="en-US" sz="1600">
                <a:solidFill>
                  <a:srgbClr val="000000"/>
                </a:solidFill>
              </a:rPr>
              <a:t>BLACK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two classes  Red -&gt;  class 0 and  Black -&gt; class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of the bag (X) will be calculated as per the formula 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 = </a:t>
            </a:r>
            <a:r>
              <a:rPr lang="en-US" sz="1600"/>
              <a:t>&lt;Please calculate&gt;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665143"/>
            <a:ext cx="2028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4712" y="3866005"/>
            <a:ext cx="17621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idx="4294967295" type="body"/>
          </p:nvPr>
        </p:nvSpPr>
        <p:spPr>
          <a:xfrm>
            <a:off x="348336" y="1066800"/>
            <a:ext cx="83385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Shannon's Entropy [In </a:t>
            </a:r>
            <a:r>
              <a:rPr b="1" lang="en-US" sz="1800"/>
              <a:t>Class Activity, Pen &amp; Paper, Calculator]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 a bag contains  6 </a:t>
            </a:r>
            <a:r>
              <a:rPr lang="en-US" sz="1600">
                <a:solidFill>
                  <a:srgbClr val="FF0000"/>
                </a:solidFill>
              </a:rPr>
              <a:t>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4 </a:t>
            </a:r>
            <a:r>
              <a:rPr b="1" lang="en-US" sz="1600"/>
              <a:t>BLACK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two classes  Red -&gt;  class 0 and  Black -&gt; class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of the bag (X) will be calculated as per the formula 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 = </a:t>
            </a:r>
            <a:r>
              <a:rPr lang="en-US" sz="1600"/>
              <a:t>- (0.6 * log2( 0.6))  - (0.4 * log2(0.4))  =  0.9709506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665143"/>
            <a:ext cx="2028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3712" y="3849855"/>
            <a:ext cx="17621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idx="4294967295" type="body"/>
          </p:nvPr>
        </p:nvSpPr>
        <p:spPr>
          <a:xfrm>
            <a:off x="348336" y="1066800"/>
            <a:ext cx="8338464" cy="386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Shannon's Entropy </a:t>
            </a:r>
            <a:r>
              <a:rPr b="1" lang="en-US" sz="1800"/>
              <a:t>[In Class Activity, Pen &amp; Paper, Calculator]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 a bag contains  6 </a:t>
            </a:r>
            <a:r>
              <a:rPr lang="en-US" sz="1600">
                <a:solidFill>
                  <a:srgbClr val="FF0000"/>
                </a:solidFill>
              </a:rPr>
              <a:t>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4 </a:t>
            </a:r>
            <a:r>
              <a:rPr b="1" lang="en-US" sz="1600">
                <a:solidFill>
                  <a:srgbClr val="000000"/>
                </a:solidFill>
              </a:rPr>
              <a:t>BLACK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two classes  Red -&gt;  class 0 and  Black -&gt; class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of the bag (X) will be calculated as per the formula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 = - (0.6 * log2( 0.6))  - (0.4 * log2(0.4))  =  0.9709506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remove all red balls from the bag and then entropy will be</a:t>
            </a:r>
            <a:endParaRPr/>
          </a:p>
          <a:p>
            <a:pPr indent="45720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= </a:t>
            </a:r>
            <a:r>
              <a:rPr lang="en-US" sz="1600"/>
              <a:t>&lt;Please calculate&gt;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741343"/>
            <a:ext cx="2028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426" y="4381851"/>
            <a:ext cx="1542175" cy="1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4294967295" type="body"/>
          </p:nvPr>
        </p:nvSpPr>
        <p:spPr>
          <a:xfrm>
            <a:off x="348336" y="1066800"/>
            <a:ext cx="83385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Shannon's Entropy </a:t>
            </a:r>
            <a:r>
              <a:rPr b="1" lang="en-US" sz="1800"/>
              <a:t>[In Class Activity, Pen &amp; Paper, Calculator]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 a bag contains  6 </a:t>
            </a:r>
            <a:r>
              <a:rPr lang="en-US" sz="1600">
                <a:solidFill>
                  <a:srgbClr val="FF0000"/>
                </a:solidFill>
              </a:rPr>
              <a:t>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4 </a:t>
            </a:r>
            <a:r>
              <a:rPr b="1" lang="en-US" sz="1600"/>
              <a:t>BLACK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balls. 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two classes  Red -&gt;  class 0 and  Black -&gt; class 1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of the bag (X) will be calculated as per the formula 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 = - (0.6 * log2( 0.6))  - (0.4 * log2(0.4))  =  0.9709506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remove all red balls from the bag and then entropy will be</a:t>
            </a:r>
            <a:endParaRPr/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H(X) = - 1.0 *log2(1.0)  – 0.0 * log2(0)  =  0    ##  Entropy is 0!  i.e. Information is</a:t>
            </a:r>
            <a:r>
              <a:rPr lang="en-US" sz="1600"/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.wikipedia.org/wiki/File:Binary_entropy_plot.svg" id="400" name="Google Shape;4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419600"/>
            <a:ext cx="2133600" cy="205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436543"/>
            <a:ext cx="2028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/>
        </p:nvSpPr>
        <p:spPr>
          <a:xfrm>
            <a:off x="365234" y="1066800"/>
            <a:ext cx="8229600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407" name="Google Shape;4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175" y="2155128"/>
            <a:ext cx="2587275" cy="18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 txBox="1"/>
          <p:nvPr/>
        </p:nvSpPr>
        <p:spPr>
          <a:xfrm>
            <a:off x="2895600" y="695099"/>
            <a:ext cx="5699100" cy="5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Homework</a:t>
            </a:r>
            <a:endParaRPr b="1" sz="18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of 50 balls of </a:t>
            </a:r>
            <a:r>
              <a:rPr lang="en-US" sz="1800">
                <a:solidFill>
                  <a:srgbClr val="FF0000"/>
                </a:solidFill>
              </a:rPr>
              <a:t>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white and </a:t>
            </a:r>
            <a:r>
              <a:rPr b="0" i="0" lang="en-US" sz="1800" u="none" cap="none" strike="noStrike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colour respectively</a:t>
            </a:r>
            <a:endParaRPr sz="1800"/>
          </a:p>
          <a:p>
            <a:pPr indent="-3556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to pull out one ball from the bag with closed eyes. If the ball is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/>
          </a:p>
          <a:p>
            <a:pPr indent="-3683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Red, you </a:t>
            </a:r>
            <a:r>
              <a:rPr lang="en-US" sz="1800">
                <a:solidFill>
                  <a:schemeClr val="dk1"/>
                </a:solidFill>
              </a:rPr>
              <a:t>lose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prize money accumulated </a:t>
            </a:r>
            <a:endParaRPr sz="1800"/>
          </a:p>
          <a:p>
            <a:pPr indent="-3683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Green, you can quit</a:t>
            </a:r>
            <a:endParaRPr sz="1800"/>
          </a:p>
          <a:p>
            <a:pPr indent="-3683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 you </a:t>
            </a:r>
            <a:r>
              <a:rPr lang="en-US" sz="1800">
                <a:solidFill>
                  <a:schemeClr val="dk1"/>
                </a:solidFill>
              </a:rPr>
              <a:t>lose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half prize money but continue</a:t>
            </a:r>
            <a:endParaRPr sz="1800"/>
          </a:p>
          <a:p>
            <a:pPr indent="-3683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you loose quarter prize money &amp; continue</a:t>
            </a:r>
            <a:endParaRPr sz="1800"/>
          </a:p>
          <a:p>
            <a:pPr indent="-3683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 you can skip the question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3. Please construct a tree for the above?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/>
        </p:nvSpPr>
        <p:spPr>
          <a:xfrm>
            <a:off x="457200" y="1565429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Freight industry is over USD 120 Billion in the United States. You are hired as a Machine Learning Engineer by FedEx to build a model to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if there was any influence of shipping mode, order priority on customer location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Customer location is target column</a:t>
            </a:r>
            <a:endParaRPr sz="3000"/>
          </a:p>
        </p:txBody>
      </p:sp>
      <p:sp>
        <p:nvSpPr>
          <p:cNvPr id="414" name="Google Shape;414;p54"/>
          <p:cNvSpPr/>
          <p:nvPr/>
        </p:nvSpPr>
        <p:spPr>
          <a:xfrm>
            <a:off x="434148" y="1002275"/>
            <a:ext cx="68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Case Study - Logistics</a:t>
            </a:r>
            <a:endParaRPr b="1" sz="3000"/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50" y="4892729"/>
            <a:ext cx="3771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46" y="844352"/>
            <a:ext cx="8400000" cy="46057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421" name="Google Shape;421;p55"/>
          <p:cNvSpPr txBox="1"/>
          <p:nvPr/>
        </p:nvSpPr>
        <p:spPr>
          <a:xfrm>
            <a:off x="210456" y="5562600"/>
            <a:ext cx="84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dataset has 100,000 rows and 13 columns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365234" y="1066800"/>
            <a:ext cx="82296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Lets Play a Game: Guess the Animal</a:t>
            </a:r>
            <a:endParaRPr b="1" sz="1800">
              <a:solidFill>
                <a:schemeClr val="dk1"/>
              </a:solidFill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 am thinking of an Animal. You can ask a set of questions (on features of the animal)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Can you guess the animal based on my answers?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Conditions: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Only Yes/No questions or questions on a single attribute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No questions based on the animal name itself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Let’s begin!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88" y="2409379"/>
            <a:ext cx="5620657" cy="60959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27" name="Google Shape;42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914" y="3024879"/>
            <a:ext cx="5638800" cy="11334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28" name="Google Shape;42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456" y="2445660"/>
            <a:ext cx="5588003" cy="1752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29" name="Google Shape;429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712" y="2431158"/>
            <a:ext cx="5569854" cy="1828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430" name="Google Shape;430;p56"/>
          <p:cNvSpPr/>
          <p:nvPr/>
        </p:nvSpPr>
        <p:spPr>
          <a:xfrm>
            <a:off x="7427682" y="2786742"/>
            <a:ext cx="838200" cy="381000"/>
          </a:xfrm>
          <a:prstGeom prst="ellipse">
            <a:avLst/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38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250" y="1712201"/>
            <a:ext cx="5566450" cy="30521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cxnSp>
        <p:nvCxnSpPr>
          <p:cNvPr id="432" name="Google Shape;432;p56"/>
          <p:cNvCxnSpPr/>
          <p:nvPr/>
        </p:nvCxnSpPr>
        <p:spPr>
          <a:xfrm flipH="1">
            <a:off x="7170054" y="3196770"/>
            <a:ext cx="6858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33" name="Google Shape;433;p56"/>
          <p:cNvCxnSpPr>
            <a:stCxn id="430" idx="4"/>
          </p:cNvCxnSpPr>
          <p:nvPr/>
        </p:nvCxnSpPr>
        <p:spPr>
          <a:xfrm>
            <a:off x="7846782" y="3167742"/>
            <a:ext cx="5715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34" name="Google Shape;434;p56"/>
          <p:cNvSpPr/>
          <p:nvPr/>
        </p:nvSpPr>
        <p:spPr>
          <a:xfrm>
            <a:off x="6636654" y="3635826"/>
            <a:ext cx="990600" cy="381000"/>
          </a:xfrm>
          <a:prstGeom prst="ellipse">
            <a:avLst/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38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Air</a:t>
            </a:r>
            <a:endParaRPr/>
          </a:p>
        </p:txBody>
      </p:sp>
      <p:sp>
        <p:nvSpPr>
          <p:cNvPr id="435" name="Google Shape;435;p56"/>
          <p:cNvSpPr/>
          <p:nvPr/>
        </p:nvSpPr>
        <p:spPr>
          <a:xfrm>
            <a:off x="8008254" y="3653970"/>
            <a:ext cx="990600" cy="381000"/>
          </a:xfrm>
          <a:prstGeom prst="ellipse">
            <a:avLst/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38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ExpressAir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6"/>
          <p:cNvSpPr txBox="1"/>
          <p:nvPr/>
        </p:nvSpPr>
        <p:spPr>
          <a:xfrm>
            <a:off x="7340598" y="2783112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Shipping Mode</a:t>
            </a:r>
            <a:endParaRPr/>
          </a:p>
        </p:txBody>
      </p:sp>
      <p:cxnSp>
        <p:nvCxnSpPr>
          <p:cNvPr id="437" name="Google Shape;437;p56"/>
          <p:cNvCxnSpPr/>
          <p:nvPr/>
        </p:nvCxnSpPr>
        <p:spPr>
          <a:xfrm flipH="1">
            <a:off x="6455226" y="4038600"/>
            <a:ext cx="6858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38" name="Google Shape;438;p56"/>
          <p:cNvCxnSpPr/>
          <p:nvPr/>
        </p:nvCxnSpPr>
        <p:spPr>
          <a:xfrm>
            <a:off x="7131954" y="4009572"/>
            <a:ext cx="5715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39" name="Google Shape;439;p56"/>
          <p:cNvSpPr/>
          <p:nvPr/>
        </p:nvSpPr>
        <p:spPr>
          <a:xfrm>
            <a:off x="5921826" y="4477656"/>
            <a:ext cx="990600" cy="381000"/>
          </a:xfrm>
          <a:prstGeom prst="ellipse">
            <a:avLst/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38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Priority</a:t>
            </a:r>
            <a:endParaRPr/>
          </a:p>
        </p:txBody>
      </p:sp>
      <p:sp>
        <p:nvSpPr>
          <p:cNvPr id="440" name="Google Shape;440;p56"/>
          <p:cNvSpPr/>
          <p:nvPr/>
        </p:nvSpPr>
        <p:spPr>
          <a:xfrm>
            <a:off x="7293426" y="4495800"/>
            <a:ext cx="990600" cy="381000"/>
          </a:xfrm>
          <a:prstGeom prst="ellipse">
            <a:avLst/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38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Priority</a:t>
            </a:r>
            <a:endParaRPr/>
          </a:p>
        </p:txBody>
      </p:sp>
      <p:sp>
        <p:nvSpPr>
          <p:cNvPr id="441" name="Google Shape;441;p56"/>
          <p:cNvSpPr/>
          <p:nvPr/>
        </p:nvSpPr>
        <p:spPr>
          <a:xfrm>
            <a:off x="357946" y="1078468"/>
            <a:ext cx="18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Case Study</a:t>
            </a:r>
            <a:endParaRPr b="1"/>
          </a:p>
        </p:txBody>
      </p:sp>
      <p:sp>
        <p:nvSpPr>
          <p:cNvPr id="442" name="Google Shape;442;p56"/>
          <p:cNvSpPr txBox="1"/>
          <p:nvPr/>
        </p:nvSpPr>
        <p:spPr>
          <a:xfrm>
            <a:off x="210456" y="5562600"/>
            <a:ext cx="8400000" cy="92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sub branches are created, the total entropy of the sub branches should be less than the entropy of the parent node.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the drop in entropy, more the information gained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/>
        </p:nvSpPr>
        <p:spPr>
          <a:xfrm>
            <a:off x="188682" y="653130"/>
            <a:ext cx="8421918" cy="41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7"/>
          <p:cNvSpPr/>
          <p:nvPr/>
        </p:nvSpPr>
        <p:spPr>
          <a:xfrm>
            <a:off x="357946" y="1078468"/>
            <a:ext cx="1851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450" name="Google Shape;450;p57"/>
          <p:cNvGrpSpPr/>
          <p:nvPr/>
        </p:nvGrpSpPr>
        <p:grpSpPr>
          <a:xfrm>
            <a:off x="188681" y="1828403"/>
            <a:ext cx="5498357" cy="3191514"/>
            <a:chOff x="28445" y="1828403"/>
            <a:chExt cx="5658593" cy="3191514"/>
          </a:xfrm>
        </p:grpSpPr>
        <p:sp>
          <p:nvSpPr>
            <p:cNvPr id="451" name="Google Shape;451;p57"/>
            <p:cNvSpPr/>
            <p:nvPr/>
          </p:nvSpPr>
          <p:spPr>
            <a:xfrm>
              <a:off x="2180717" y="2026063"/>
              <a:ext cx="1072460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2" name="Google Shape;452;p57"/>
            <p:cNvCxnSpPr/>
            <p:nvPr/>
          </p:nvCxnSpPr>
          <p:spPr>
            <a:xfrm flipH="1">
              <a:off x="1851087" y="2585321"/>
              <a:ext cx="877467" cy="51966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3" name="Google Shape;453;p57"/>
            <p:cNvCxnSpPr>
              <a:stCxn id="451" idx="4"/>
            </p:cNvCxnSpPr>
            <p:nvPr/>
          </p:nvCxnSpPr>
          <p:spPr>
            <a:xfrm>
              <a:off x="2716947" y="2545728"/>
              <a:ext cx="731100" cy="62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454" name="Google Shape;454;p57"/>
            <p:cNvSpPr/>
            <p:nvPr/>
          </p:nvSpPr>
          <p:spPr>
            <a:xfrm>
              <a:off x="1168612" y="3184172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Regular Air (700), E1a</a:t>
              </a:r>
              <a:endParaRPr/>
            </a:p>
          </p:txBody>
        </p:sp>
        <p:sp>
          <p:nvSpPr>
            <p:cNvPr id="455" name="Google Shape;455;p57"/>
            <p:cNvSpPr/>
            <p:nvPr/>
          </p:nvSpPr>
          <p:spPr>
            <a:xfrm>
              <a:off x="2923547" y="3208920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 Air (300), E1b</a:t>
              </a:r>
              <a:endParaRPr/>
            </a:p>
          </p:txBody>
        </p:sp>
        <p:sp>
          <p:nvSpPr>
            <p:cNvPr id="456" name="Google Shape;456;p57"/>
            <p:cNvSpPr txBox="1"/>
            <p:nvPr/>
          </p:nvSpPr>
          <p:spPr>
            <a:xfrm>
              <a:off x="2069294" y="2021112"/>
              <a:ext cx="12674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Shipping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 (1000) E0</a:t>
              </a:r>
              <a:endParaRPr/>
            </a:p>
          </p:txBody>
        </p:sp>
        <p:cxnSp>
          <p:nvCxnSpPr>
            <p:cNvPr id="457" name="Google Shape;457;p57"/>
            <p:cNvCxnSpPr/>
            <p:nvPr/>
          </p:nvCxnSpPr>
          <p:spPr>
            <a:xfrm flipH="1">
              <a:off x="810084" y="3725233"/>
              <a:ext cx="877467" cy="51966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8" name="Google Shape;458;p57"/>
            <p:cNvCxnSpPr/>
            <p:nvPr/>
          </p:nvCxnSpPr>
          <p:spPr>
            <a:xfrm>
              <a:off x="1724553" y="3688982"/>
              <a:ext cx="355388" cy="58699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459" name="Google Shape;459;p57"/>
            <p:cNvSpPr/>
            <p:nvPr/>
          </p:nvSpPr>
          <p:spPr>
            <a:xfrm>
              <a:off x="76200" y="4280935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 Priority (500) E2a</a:t>
              </a:r>
              <a:endParaRPr/>
            </a:p>
          </p:txBody>
        </p:sp>
        <p:sp>
          <p:nvSpPr>
            <p:cNvPr id="460" name="Google Shape;460;p57"/>
            <p:cNvSpPr/>
            <p:nvPr/>
          </p:nvSpPr>
          <p:spPr>
            <a:xfrm>
              <a:off x="1524000" y="4280935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 Priority (200) E2b</a:t>
              </a:r>
              <a:endParaRPr/>
            </a:p>
          </p:txBody>
        </p:sp>
        <p:cxnSp>
          <p:nvCxnSpPr>
            <p:cNvPr id="461" name="Google Shape;461;p57"/>
            <p:cNvCxnSpPr>
              <a:stCxn id="455" idx="4"/>
            </p:cNvCxnSpPr>
            <p:nvPr/>
          </p:nvCxnSpPr>
          <p:spPr>
            <a:xfrm>
              <a:off x="3557274" y="3728585"/>
              <a:ext cx="148500" cy="538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2" name="Google Shape;462;p57"/>
            <p:cNvCxnSpPr>
              <a:stCxn id="455" idx="4"/>
              <a:endCxn id="463" idx="0"/>
            </p:cNvCxnSpPr>
            <p:nvPr/>
          </p:nvCxnSpPr>
          <p:spPr>
            <a:xfrm>
              <a:off x="3557274" y="3728585"/>
              <a:ext cx="1496100" cy="574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464" name="Google Shape;464;p57"/>
            <p:cNvSpPr/>
            <p:nvPr/>
          </p:nvSpPr>
          <p:spPr>
            <a:xfrm>
              <a:off x="2971785" y="4302687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 Priority (100) E2c</a:t>
              </a:r>
              <a:endParaRPr/>
            </a:p>
          </p:txBody>
        </p:sp>
        <p:sp>
          <p:nvSpPr>
            <p:cNvPr id="463" name="Google Shape;463;p57"/>
            <p:cNvSpPr/>
            <p:nvPr/>
          </p:nvSpPr>
          <p:spPr>
            <a:xfrm>
              <a:off x="4419585" y="4302687"/>
              <a:ext cx="1267453" cy="519665"/>
            </a:xfrm>
            <a:prstGeom prst="ellipse">
              <a:avLst/>
            </a:prstGeom>
            <a:gradFill>
              <a:gsLst>
                <a:gs pos="0">
                  <a:srgbClr val="00B0FF"/>
                </a:gs>
                <a:gs pos="100000">
                  <a:srgbClr val="76DBFF"/>
                </a:gs>
              </a:gsLst>
              <a:lin ang="16200000" scaled="0"/>
            </a:gradFill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 Priority (200) E2d</a:t>
              </a:r>
              <a:endParaRPr/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76201" y="1828403"/>
              <a:ext cx="5610836" cy="914797"/>
            </a:xfrm>
            <a:prstGeom prst="rect">
              <a:avLst/>
            </a:prstGeom>
            <a:noFill/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28445" y="2935909"/>
              <a:ext cx="5658591" cy="914797"/>
            </a:xfrm>
            <a:prstGeom prst="rect">
              <a:avLst/>
            </a:prstGeom>
            <a:noFill/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28446" y="4105120"/>
              <a:ext cx="5658591" cy="914797"/>
            </a:xfrm>
            <a:prstGeom prst="rect">
              <a:avLst/>
            </a:prstGeom>
            <a:noFill/>
            <a:ln cap="flat" cmpd="sng" w="9525">
              <a:solidFill>
                <a:srgbClr val="00A0D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68" name="Google Shape;468;p57"/>
          <p:cNvGraphicFramePr/>
          <p:nvPr/>
        </p:nvGraphicFramePr>
        <p:xfrm>
          <a:off x="6026060" y="131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{558D6C78-36AE-4F97-AFFC-306DC9A0D196}</a:tableStyleId>
              </a:tblPr>
              <a:tblGrid>
                <a:gridCol w="1482775"/>
                <a:gridCol w="1482775"/>
              </a:tblGrid>
              <a:tr h="60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Entropy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 Gain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E0 = max entropy say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E1 = (E1a*700/1000) + (E1b * 300/1000)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E0 – E1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E2 =  (E2a * 500/700) + (E2b * 200/700) + (E2c * 100/300) + (E2d * 200/300)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E1 – E2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9" name="Google Shape;469;p57"/>
          <p:cNvSpPr txBox="1"/>
          <p:nvPr/>
        </p:nvSpPr>
        <p:spPr>
          <a:xfrm>
            <a:off x="-37426" y="5105400"/>
            <a:ext cx="857182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11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will stop growing when stop criterion for the splitting is reached which could be - </a:t>
            </a:r>
            <a:endParaRPr/>
          </a:p>
          <a:p>
            <a:pPr indent="-3429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has reached certain pre-fixed depth (longest path from root node to leaf node)</a:t>
            </a:r>
            <a:endParaRPr/>
          </a:p>
          <a:p>
            <a:pPr indent="-3429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has achieve maximum number of nodes (tree size)</a:t>
            </a:r>
            <a:endParaRPr/>
          </a:p>
          <a:p>
            <a:pPr indent="-3429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Exhausted all attributes to split</a:t>
            </a:r>
            <a:endParaRPr/>
          </a:p>
          <a:p>
            <a:pPr indent="-3429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 node on split will have less than predefined number of data points</a:t>
            </a:r>
            <a:endParaRPr/>
          </a:p>
          <a:p>
            <a:pPr indent="-254000" lvl="1" marL="854075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7"/>
          <p:cNvSpPr/>
          <p:nvPr/>
        </p:nvSpPr>
        <p:spPr>
          <a:xfrm rot="10800000">
            <a:off x="5715001" y="4038600"/>
            <a:ext cx="304800" cy="277358"/>
          </a:xfrm>
          <a:prstGeom prst="rightArrow">
            <a:avLst>
              <a:gd fmla="val 50000" name="adj1"/>
              <a:gd fmla="val 44146" name="adj2"/>
            </a:avLst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00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7"/>
          <p:cNvSpPr/>
          <p:nvPr/>
        </p:nvSpPr>
        <p:spPr>
          <a:xfrm rot="10800000">
            <a:off x="5715000" y="2895601"/>
            <a:ext cx="304800" cy="277358"/>
          </a:xfrm>
          <a:prstGeom prst="rightArrow">
            <a:avLst>
              <a:gd fmla="val 50000" name="adj1"/>
              <a:gd fmla="val 44146" name="adj2"/>
            </a:avLst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00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7"/>
          <p:cNvSpPr/>
          <p:nvPr/>
        </p:nvSpPr>
        <p:spPr>
          <a:xfrm rot="10800000">
            <a:off x="5715000" y="1905001"/>
            <a:ext cx="304800" cy="277358"/>
          </a:xfrm>
          <a:prstGeom prst="rightArrow">
            <a:avLst>
              <a:gd fmla="val 50000" name="adj1"/>
              <a:gd fmla="val 44146" name="adj2"/>
            </a:avLst>
          </a:prstGeom>
          <a:gradFill>
            <a:gsLst>
              <a:gs pos="0">
                <a:srgbClr val="00B0FF"/>
              </a:gs>
              <a:gs pos="100000">
                <a:srgbClr val="76DBFF"/>
              </a:gs>
            </a:gsLst>
            <a:lin ang="16200000" scaled="0"/>
          </a:gradFill>
          <a:ln cap="flat" cmpd="sng" w="9525">
            <a:solidFill>
              <a:srgbClr val="00A0D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>
            <p:ph idx="4294967295" type="body"/>
          </p:nvPr>
        </p:nvSpPr>
        <p:spPr>
          <a:xfrm>
            <a:off x="381000" y="1066800"/>
            <a:ext cx="8382000" cy="522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measures of purity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index</a:t>
            </a:r>
            <a:r>
              <a:rPr lang="en-US" sz="1600"/>
              <a:t>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calculated by subtracting the sum of the squared probabilities of each class from one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squared proportion of classes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Perfectly classified, Gini Index would be zero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 would be 1 – (1/# Classes)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want a variable split that has a low Gini Index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CART algorithm</a:t>
            </a:r>
            <a:endParaRPr/>
          </a:p>
          <a:p>
            <a:pPr indent="-241300" lvl="1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600"/>
              <a:t>: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Favors splits with small counts but many unique values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probability of class by log(base=2) of the class probability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smaller value of Entropy is better. That makes the difference between the parent node’s entropy larger</a:t>
            </a:r>
            <a:endParaRPr/>
          </a:p>
          <a:p>
            <a:pPr indent="-342900" lvl="1" marL="8001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is the Entropy of the parent node minus the entropy of the child nodes</a:t>
            </a:r>
            <a:endParaRPr/>
          </a:p>
          <a:p>
            <a:pPr indent="0" lvl="1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ni Index Calculation" id="478" name="Google Shape;4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209" y="2286000"/>
            <a:ext cx="217714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opy Calculation" id="479" name="Google Shape;47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7079" y="3200400"/>
            <a:ext cx="3113523" cy="72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idx="4294967295" type="body"/>
          </p:nvPr>
        </p:nvSpPr>
        <p:spPr>
          <a:xfrm>
            <a:off x="348336" y="1066800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using Entropy 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689868"/>
            <a:ext cx="1924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7247" y="1704928"/>
            <a:ext cx="2028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idx="4294967295" type="body"/>
          </p:nvPr>
        </p:nvSpPr>
        <p:spPr>
          <a:xfrm>
            <a:off x="348336" y="106680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using Entropy 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689868"/>
            <a:ext cx="1924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2998" y="2667000"/>
            <a:ext cx="3340693" cy="58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7247" y="1704928"/>
            <a:ext cx="2028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idx="4294967295" type="body"/>
          </p:nvPr>
        </p:nvSpPr>
        <p:spPr>
          <a:xfrm>
            <a:off x="348336" y="1066800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using Entropy 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689868"/>
            <a:ext cx="19240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1"/>
          <p:cNvSpPr txBox="1"/>
          <p:nvPr/>
        </p:nvSpPr>
        <p:spPr>
          <a:xfrm>
            <a:off x="533400" y="4564101"/>
            <a:ext cx="4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=  reduction in entropy =   </a:t>
            </a:r>
            <a:endParaRPr/>
          </a:p>
        </p:txBody>
      </p:sp>
      <p:pic>
        <p:nvPicPr>
          <p:cNvPr id="505" name="Google Shape;50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2998" y="2667000"/>
            <a:ext cx="3340693" cy="58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7247" y="1704928"/>
            <a:ext cx="20288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729860"/>
            <a:ext cx="2248793" cy="41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3600" y="3729860"/>
            <a:ext cx="2171700" cy="44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52999" y="4532944"/>
            <a:ext cx="1790644" cy="42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>
            <p:ph idx="4294967295" type="body"/>
          </p:nvPr>
        </p:nvSpPr>
        <p:spPr>
          <a:xfrm>
            <a:off x="348336" y="106680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I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754493"/>
            <a:ext cx="1924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 Index Calculation" id="517" name="Google Shape;5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400" y="1862851"/>
            <a:ext cx="1687564" cy="5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"/>
          <p:cNvSpPr txBox="1"/>
          <p:nvPr>
            <p:ph idx="4294967295" type="body"/>
          </p:nvPr>
        </p:nvSpPr>
        <p:spPr>
          <a:xfrm>
            <a:off x="348336" y="1066800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I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754493"/>
            <a:ext cx="1924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859733"/>
            <a:ext cx="2062843" cy="264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 Index Calculation" id="526" name="Google Shape;52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8400" y="1862851"/>
            <a:ext cx="1687564" cy="5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idx="4294967295" type="body"/>
          </p:nvPr>
        </p:nvSpPr>
        <p:spPr>
          <a:xfrm>
            <a:off x="348336" y="1066800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I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nformation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US"/>
              <a:t>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754493"/>
            <a:ext cx="19240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4"/>
          <p:cNvSpPr txBox="1"/>
          <p:nvPr/>
        </p:nvSpPr>
        <p:spPr>
          <a:xfrm>
            <a:off x="533400" y="4628726"/>
            <a:ext cx="54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Gain =  reduction in Gini index =    </a:t>
            </a:r>
            <a:endParaRPr/>
          </a:p>
        </p:txBody>
      </p:sp>
      <p:pic>
        <p:nvPicPr>
          <p:cNvPr id="535" name="Google Shape;53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859733"/>
            <a:ext cx="2062843" cy="26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3884" y="3718333"/>
            <a:ext cx="2622342" cy="52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5050" y="3791180"/>
            <a:ext cx="2338406" cy="45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0200" y="4559677"/>
            <a:ext cx="2777298" cy="492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ni Index Calculation" id="539" name="Google Shape;539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8400" y="1862851"/>
            <a:ext cx="1687564" cy="59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idx="4294967295" type="body"/>
          </p:nvPr>
        </p:nvSpPr>
        <p:spPr>
          <a:xfrm>
            <a:off x="381000" y="1066800"/>
            <a:ext cx="8382000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Gini, Entropy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28800"/>
            <a:ext cx="6084686" cy="396330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5"/>
          <p:cNvSpPr txBox="1"/>
          <p:nvPr/>
        </p:nvSpPr>
        <p:spPr>
          <a:xfrm>
            <a:off x="457200" y="586740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Misclassification Error is not used in Decision Trees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365234" y="1066800"/>
            <a:ext cx="82296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Lets Play a Game: Guess the Animal</a:t>
            </a:r>
            <a:endParaRPr b="1" sz="1800">
              <a:solidFill>
                <a:schemeClr val="dk1"/>
              </a:solidFill>
            </a:endParaRPr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Notes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idx="4294967295" type="body"/>
          </p:nvPr>
        </p:nvSpPr>
        <p:spPr>
          <a:xfrm>
            <a:off x="348336" y="1066800"/>
            <a:ext cx="82296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/>
              <a:t>Common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(Applicable </a:t>
            </a:r>
            <a:r>
              <a:rPr lang="en-US"/>
              <a:t>to both R and Python)</a:t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ID3 (Iterative Dicotomizer 3</a:t>
            </a:r>
            <a:r>
              <a:rPr lang="en-US" sz="1800"/>
              <a:t>) (Author: Quinian) </a:t>
            </a: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multi branch tree at each node using greedy algorithm. Trees grow to maximum size before pruning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C4.5 succeeded ID3 by overcoming limitation of features required to be categorical. It dynamically defines discrete attribute for numerical attributes. It converts the trained trees into a set of if-then rules. Accuracy of each rule is evaluated to determine the order in which they should be applied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C5.0 is Quinlan’s latest version and it uses less memory and builds smaller rulesets than C4.5 while being more accurate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/>
          <p:nvPr>
            <p:ph idx="4294967295" type="body"/>
          </p:nvPr>
        </p:nvSpPr>
        <p:spPr>
          <a:xfrm>
            <a:off x="348336" y="1066800"/>
            <a:ext cx="82296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CART (Classification &amp; Regression Trees)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</a:t>
            </a:r>
            <a:r>
              <a:rPr b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imilar to C4.5 but it supports numerical target variables and does not compute rule sets. Creates binary tree</a:t>
            </a:r>
            <a:endParaRPr b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cap="none" strike="noStrike">
                <a:solidFill>
                  <a:schemeClr val="dk1"/>
                </a:solidFill>
              </a:rPr>
              <a:t>Scikit uses CART</a:t>
            </a:r>
            <a:endParaRPr b="1"/>
          </a:p>
        </p:txBody>
      </p:sp>
      <p:pic>
        <p:nvPicPr>
          <p:cNvPr id="559" name="Google Shape;55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81400"/>
            <a:ext cx="8839201" cy="73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idx="4294967295" type="body"/>
          </p:nvPr>
        </p:nvSpPr>
        <p:spPr>
          <a:xfrm>
            <a:off x="348336" y="1066800"/>
            <a:ext cx="8229600" cy="475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800" cap="none" strike="noStrike">
                <a:solidFill>
                  <a:schemeClr val="dk1"/>
                </a:solidFill>
              </a:rPr>
              <a:t>Decision Trees</a:t>
            </a:r>
            <a:endParaRPr i="0" sz="1800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-US" sz="1800"/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Fast in processing and effective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deal with missing data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numeric and categorical variables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of results does not require mathematical or statistical knowledge</a:t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biased towards splits or features have large number of levels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be optimum as modelling some relations on axis parallel basis is not optimal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changes in training data can result in large changes to the logic</a:t>
            </a:r>
            <a:endParaRPr/>
          </a:p>
          <a:p>
            <a:pPr indent="-457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trees can be difficult to interpret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idx="4294967295" type="body"/>
          </p:nvPr>
        </p:nvSpPr>
        <p:spPr>
          <a:xfrm>
            <a:off x="348336" y="1066800"/>
            <a:ext cx="8229600" cy="542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Preventing overfitting through regularization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do not assume a particular form of relationship between the independent and dependent variables unlike linear models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 is a non-parametrized algorithm unlike linear models where we supply the input parameters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left unconstrained, they can build tree structures to adapt to the training data leading to overfitting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overfitting, we need to restrict the DT’s freedom during the tree creation. This is called regularization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regularization hyperparameters depend on the algorithms used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idx="4294967295" type="body"/>
          </p:nvPr>
        </p:nvSpPr>
        <p:spPr>
          <a:xfrm>
            <a:off x="348336" y="1066800"/>
            <a:ext cx="82296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Decision trees are notorious for overfitting. </a:t>
            </a:r>
            <a:r>
              <a:rPr lang="en-US" sz="1800"/>
              <a:t>Solutions: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1. </a:t>
            </a:r>
            <a:r>
              <a:rPr lang="en-US" sz="1800"/>
              <a:t>Early Stopping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2. Do not split a not beyond a point (of number of items or purity)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3. Pruning Once the tree is formed, remove weakest branches. Use validation set to decide when to stop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4. Both approaches also reduces the depth and improves classification speed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/>
          <p:nvPr>
            <p:ph idx="4294967295" type="body"/>
          </p:nvPr>
        </p:nvSpPr>
        <p:spPr>
          <a:xfrm>
            <a:off x="348336" y="1066800"/>
            <a:ext cx="82296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How to handle missing values?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Why did the data go missing?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Random, but dependent on observed variables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Random, but dependent on unobserved variables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Dependent on the value itself!!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2) Throw out data with missing values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3) What are the implications?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Impute values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Impute 0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Mean/median imputation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Impute from observed values: build predictor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Impute from last observation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/>
          <p:nvPr>
            <p:ph idx="4294967295" type="body"/>
          </p:nvPr>
        </p:nvSpPr>
        <p:spPr>
          <a:xfrm>
            <a:off x="348336" y="1066800"/>
            <a:ext cx="8229600" cy="426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 parameters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max_depth – Is the maximum length of a path from root to leaf (in terms of number of decision points. The leaf node is not split further. It could lead to a tree with leaf node containing many observations on one side of the tree, whereas on the other side, nodes containing much less observations get further split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min_sample_split  - A limit to stop further splitting of nodes when the number of observations in the node is lower than this value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min_sample_leaf – Minimum number of samples a leaf node must have. When a leaf contains too few observations, further splitting will result in overfitting (modeling of noise in the data).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idx="4294967295" type="body"/>
          </p:nvPr>
        </p:nvSpPr>
        <p:spPr>
          <a:xfrm>
            <a:off x="348336" y="1066800"/>
            <a:ext cx="8229600" cy="421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 parameters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min_weight_fraction_leaf – Same as min_sample_leaf but expressed in fraction of total number of weighted instances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max_leaf_nodes – maximum number of leaf nodes in a tree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max_feature_size -  max number of features that are evaluated for splitting each node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idx="4294967295" type="body"/>
          </p:nvPr>
        </p:nvSpPr>
        <p:spPr>
          <a:xfrm>
            <a:off x="348336" y="1066800"/>
            <a:ext cx="8229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/>
              <a:t>Actuarial Statistics is a huge industry with market potential of over ~200 Billion/year. LIC has realeased a new product (“Yuva Jeevan”) and has hired you as Machine Learning Engineer to predict the average claim per year. We have a single attribute (age). How do we go about this?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200" y="3429000"/>
            <a:ext cx="4726731" cy="24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idx="4294967295" type="body"/>
          </p:nvPr>
        </p:nvSpPr>
        <p:spPr>
          <a:xfrm>
            <a:off x="348336" y="1066800"/>
            <a:ext cx="8229600" cy="3028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Demo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10 rows X 2 columns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No missing values</a:t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http://localhost:8888/notebooks/Downloads/DT_RF_Regression.ipynb</a:t>
            </a:r>
            <a:endParaRPr b="1" sz="1800"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325" y="1066800"/>
            <a:ext cx="4138600" cy="44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365225" y="1066800"/>
            <a:ext cx="36537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Guess the animal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Questions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1. </a:t>
            </a:r>
            <a:r>
              <a:rPr lang="en-US" sz="1800">
                <a:solidFill>
                  <a:schemeClr val="dk1"/>
                </a:solidFill>
              </a:rPr>
              <a:t>How many legs?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 Does it fly?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 Wild animal?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4. Nocturnal?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5. Fur/Feather?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6. Farm Animal?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6"/>
          <p:cNvSpPr txBox="1"/>
          <p:nvPr>
            <p:ph idx="4294967295" type="body"/>
          </p:nvPr>
        </p:nvSpPr>
        <p:spPr>
          <a:xfrm>
            <a:off x="348336" y="1066800"/>
            <a:ext cx="8229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en-US" sz="1800"/>
              <a:t>_1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Decision Tree based model to predict class of wines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en-US" sz="1600"/>
              <a:t>_2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Build a decision tree model for Pima Diabetes dataset to predict diabetic cases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4267200" y="2233422"/>
            <a:ext cx="49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Sol: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DecisionTree_Wine.ipynb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7"/>
          <p:cNvSpPr txBox="1"/>
          <p:nvPr>
            <p:ph idx="4294967295" type="body"/>
          </p:nvPr>
        </p:nvSpPr>
        <p:spPr>
          <a:xfrm>
            <a:off x="3276600" y="2895600"/>
            <a:ext cx="281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1" lang="en-US" sz="1800"/>
              <a:t>y</a:t>
            </a:r>
            <a:r>
              <a:rPr b="1" i="0" lang="en-US" sz="1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 b="1" i="0" sz="18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365225" y="1066800"/>
            <a:ext cx="22140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Guess the animal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Questions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1. How many legs?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 Does it fly?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 Wild animal?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4. Nocturnal?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5. Fur/Feather?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6. Farm Animal?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24" y="1213800"/>
            <a:ext cx="6366525" cy="45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365225" y="1066800"/>
            <a:ext cx="30738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What are we doing? (Larger Picture)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1. We have lots of possible animals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 Each has a set of attributes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 Look at 1 attribute at a time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4. Narrow down the class label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25" y="1085987"/>
            <a:ext cx="5350599" cy="46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365225" y="1066800"/>
            <a:ext cx="30738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What are we doing? (Larger Picture)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What is the </a:t>
            </a:r>
            <a:r>
              <a:rPr b="1" lang="en-US" sz="1800">
                <a:solidFill>
                  <a:schemeClr val="dk1"/>
                </a:solidFill>
              </a:rPr>
              <a:t>Goal?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25" y="1085987"/>
            <a:ext cx="5350599" cy="46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/>
        </p:nvSpPr>
        <p:spPr>
          <a:xfrm>
            <a:off x="365225" y="1066800"/>
            <a:ext cx="30738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What are we doing? (Larger Picture)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Goal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Arrive at a </a:t>
            </a:r>
            <a:r>
              <a:rPr lang="en-US" sz="1800" u="sng">
                <a:solidFill>
                  <a:schemeClr val="dk1"/>
                </a:solidFill>
              </a:rPr>
              <a:t>single class</a:t>
            </a:r>
            <a:r>
              <a:rPr lang="en-US" sz="1800">
                <a:solidFill>
                  <a:schemeClr val="dk1"/>
                </a:solidFill>
              </a:rPr>
              <a:t> label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Can we learn the </a:t>
            </a:r>
            <a:r>
              <a:rPr i="1" lang="en-US" sz="1800">
                <a:solidFill>
                  <a:schemeClr val="dk1"/>
                </a:solidFill>
              </a:rPr>
              <a:t>tree</a:t>
            </a:r>
            <a:r>
              <a:rPr lang="en-US" sz="1800">
                <a:solidFill>
                  <a:schemeClr val="dk1"/>
                </a:solidFill>
              </a:rPr>
              <a:t>?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“Which question to ask at any point?”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25" y="1085987"/>
            <a:ext cx="5350599" cy="46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