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Cab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abi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abin-italic.fntdata"/><Relationship Id="rId14" Type="http://schemas.openxmlformats.org/officeDocument/2006/relationships/slide" Target="slides/slide8.xml"/><Relationship Id="rId36" Type="http://schemas.openxmlformats.org/officeDocument/2006/relationships/font" Target="fonts/Cabin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41b93781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441b9378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441b937817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1b937817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441b937817_0_43:notes"/>
          <p:cNvSpPr txBox="1"/>
          <p:nvPr>
            <p:ph idx="1" type="body"/>
          </p:nvPr>
        </p:nvSpPr>
        <p:spPr>
          <a:xfrm>
            <a:off x="685800" y="4648200"/>
            <a:ext cx="5486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573" name="Google Shape;573;g441b937817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41b937817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441b937817_0_451:notes"/>
          <p:cNvSpPr txBox="1"/>
          <p:nvPr>
            <p:ph idx="1" type="body"/>
          </p:nvPr>
        </p:nvSpPr>
        <p:spPr>
          <a:xfrm>
            <a:off x="685800" y="4648200"/>
            <a:ext cx="5486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580" name="Google Shape;580;g441b937817_0_4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41b937817_0_4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441b937817_0_464:notes"/>
          <p:cNvSpPr txBox="1"/>
          <p:nvPr>
            <p:ph idx="1" type="body"/>
          </p:nvPr>
        </p:nvSpPr>
        <p:spPr>
          <a:xfrm>
            <a:off x="685800" y="4648200"/>
            <a:ext cx="5486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586" name="Google Shape;586;g441b937817_0_4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41b93781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441b9378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441b937817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41b937817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441b9378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441b937817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41b937817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441b9378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441b937817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41b937817_0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441b93781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441b937817_0_4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441b937817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441b93781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441b937817_0_4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41b9378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441b937817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41b93781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441b9378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441b937817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41b937817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441b9378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652" name="Google Shape;652;g441b937817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41b937817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441b9378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441b937817_0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41b937817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441b93781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441b937817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41b937817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441b93781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691" name="Google Shape;691;g441b937817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41b937817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441b9378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441b937817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41b937817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441b9378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441b937817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41b937817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441b93781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714" name="Google Shape;714;g441b937817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41b937817_0_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441b93781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721" name="Google Shape;721;g441b937817_0_4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41b937817_0_4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441b93781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441b937817_0_4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41b937817_0_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441b93781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441b937817_0_4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41b937817_0_4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441b93781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441b937817_0_4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1b93781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441b9378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441b937817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41b937817_0_4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441b93781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441b937817_0_4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41b937817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441b9378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441b937817_0_4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41b937817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441b9378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 methods come in different flavours but mostly differ by the way they draw random subsets of the training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random subsets of the data set are drawn as random subsets of the samples, the algorithm is known as pasting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samples are drawn with replacement, the method is known as Bagging (Bootstrap Aggregation)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random subsets of the dataset are drawn as random subsets of the features, then the method is known as random subspaces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base estimators are built on subsets of both samples and features, the method is called random patches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 Scikit-learn user guide, chapter 3, page 230</a:t>
            </a:r>
            <a:endParaRPr/>
          </a:p>
        </p:txBody>
      </p:sp>
      <p:sp>
        <p:nvSpPr>
          <p:cNvPr id="548" name="Google Shape;548;g441b93781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8EDE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Machine Learning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ase in point">
  <p:cSld name="1_Case in poin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fmla="val 50000" name="adj1"/>
              <a:gd fmla="val 201887" name="adj2"/>
            </a:avLst>
          </a:prstGeom>
          <a:solidFill>
            <a:srgbClr val="03A3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3" type="body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5" type="body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Coloumn Graph">
  <p:cSld name="Title of Coloumn Graph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Bar Graph">
  <p:cSld name="Title of Bar Graph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3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">
  <p:cSld name="Title of Pie Char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4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 2">
  <p:cSld name="Title of Pie Chart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5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f Pie Chart 2">
  <p:cSld name="1_Title of Pie Chart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">
  <p:cSld name="4 Ico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in Circle 2">
  <p:cSld name="Icons in Circle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cap="rnd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5" type="body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101" name="Google Shape;101;p19"/>
            <p:cNvSpPr/>
            <p:nvPr/>
          </p:nvSpPr>
          <p:spPr>
            <a:xfrm>
              <a:off x="743" y="2045"/>
              <a:ext cx="1267" cy="1938"/>
            </a:xfrm>
            <a:custGeom>
              <a:rect b="b" l="l" r="r" t="t"/>
              <a:pathLst>
                <a:path extrusionOk="0" h="2586" w="1692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703" y="2230"/>
              <a:ext cx="34" cy="28"/>
            </a:xfrm>
            <a:custGeom>
              <a:rect b="b" l="l" r="r" t="t"/>
              <a:pathLst>
                <a:path extrusionOk="0" h="38" w="46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010" y="2353"/>
              <a:ext cx="39" cy="32"/>
            </a:xfrm>
            <a:custGeom>
              <a:rect b="b" l="l" r="r" t="t"/>
              <a:pathLst>
                <a:path extrusionOk="0" h="44" w="52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792" y="2409"/>
              <a:ext cx="98" cy="74"/>
            </a:xfrm>
            <a:custGeom>
              <a:rect b="b" l="l" r="r" t="t"/>
              <a:pathLst>
                <a:path extrusionOk="0" h="98" w="131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318" y="2793"/>
              <a:ext cx="158" cy="84"/>
            </a:xfrm>
            <a:custGeom>
              <a:rect b="b" l="l" r="r" t="t"/>
              <a:pathLst>
                <a:path extrusionOk="0" h="112" w="2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448" y="2857"/>
              <a:ext cx="99" cy="41"/>
            </a:xfrm>
            <a:custGeom>
              <a:rect b="b" l="l" r="r" t="t"/>
              <a:pathLst>
                <a:path extrusionOk="0" h="54" w="133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553" y="288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609" y="2886"/>
              <a:ext cx="12" cy="25"/>
            </a:xfrm>
            <a:custGeom>
              <a:rect b="b" l="l" r="r" t="t"/>
              <a:pathLst>
                <a:path extrusionOk="0" h="34" w="16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426" y="2040"/>
              <a:ext cx="180" cy="88"/>
            </a:xfrm>
            <a:custGeom>
              <a:rect b="b" l="l" r="r" t="t"/>
              <a:pathLst>
                <a:path extrusionOk="0" h="117" w="240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506" y="1999"/>
              <a:ext cx="146" cy="60"/>
            </a:xfrm>
            <a:custGeom>
              <a:rect b="b" l="l" r="r" t="t"/>
              <a:pathLst>
                <a:path extrusionOk="0" h="80" w="194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711" y="2069"/>
              <a:ext cx="233" cy="190"/>
            </a:xfrm>
            <a:custGeom>
              <a:rect b="b" l="l" r="r" t="t"/>
              <a:pathLst>
                <a:path extrusionOk="0" h="254" w="310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709" y="1987"/>
              <a:ext cx="44" cy="37"/>
            </a:xfrm>
            <a:custGeom>
              <a:rect b="b" l="l" r="r" t="t"/>
              <a:pathLst>
                <a:path extrusionOk="0" h="50" w="59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625" y="2057"/>
              <a:ext cx="65" cy="42"/>
            </a:xfrm>
            <a:custGeom>
              <a:rect b="b" l="l" r="r" t="t"/>
              <a:pathLst>
                <a:path extrusionOk="0" h="57" w="86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693" y="2065"/>
              <a:ext cx="54" cy="25"/>
            </a:xfrm>
            <a:custGeom>
              <a:rect b="b" l="l" r="r" t="t"/>
              <a:pathLst>
                <a:path extrusionOk="0" h="34" w="73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664" y="2029"/>
              <a:ext cx="64" cy="34"/>
            </a:xfrm>
            <a:custGeom>
              <a:rect b="b" l="l" r="r" t="t"/>
              <a:pathLst>
                <a:path extrusionOk="0" h="45" w="8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37" y="1997"/>
              <a:ext cx="44" cy="24"/>
            </a:xfrm>
            <a:custGeom>
              <a:rect b="b" l="l" r="r" t="t"/>
              <a:pathLst>
                <a:path extrusionOk="0" h="31" w="58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751" y="2000"/>
              <a:ext cx="114" cy="77"/>
            </a:xfrm>
            <a:custGeom>
              <a:rect b="b" l="l" r="r" t="t"/>
              <a:pathLst>
                <a:path extrusionOk="0" h="102" w="15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64" y="2245"/>
              <a:ext cx="25" cy="15"/>
            </a:xfrm>
            <a:custGeom>
              <a:rect b="b" l="l" r="r" t="t"/>
              <a:pathLst>
                <a:path extrusionOk="0" h="20" w="34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21" y="2756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424" y="2781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628" y="2913"/>
              <a:ext cx="15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752" y="2429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652" y="2224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717" y="2045"/>
              <a:ext cx="39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780" y="215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796" y="1951"/>
              <a:ext cx="696" cy="346"/>
            </a:xfrm>
            <a:custGeom>
              <a:rect b="b" l="l" r="r" t="t"/>
              <a:pathLst>
                <a:path extrusionOk="0" h="462" w="929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09" y="2135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292" y="2201"/>
              <a:ext cx="128" cy="54"/>
            </a:xfrm>
            <a:custGeom>
              <a:rect b="b" l="l" r="r" t="t"/>
              <a:pathLst>
                <a:path extrusionOk="0" h="72" w="1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93" y="2038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662" y="2006"/>
              <a:ext cx="155" cy="63"/>
            </a:xfrm>
            <a:custGeom>
              <a:rect b="b" l="l" r="r" t="t"/>
              <a:pathLst>
                <a:path extrusionOk="0" h="85" w="206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759" y="2039"/>
              <a:ext cx="48" cy="21"/>
            </a:xfrm>
            <a:custGeom>
              <a:rect b="b" l="l" r="r" t="t"/>
              <a:pathLst>
                <a:path extrusionOk="0" h="28" w="64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467" y="2311"/>
              <a:ext cx="109" cy="132"/>
            </a:xfrm>
            <a:custGeom>
              <a:rect b="b" l="l" r="r" t="t"/>
              <a:pathLst>
                <a:path extrusionOk="0" h="176" w="14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413" y="2359"/>
              <a:ext cx="69" cy="68"/>
            </a:xfrm>
            <a:custGeom>
              <a:rect b="b" l="l" r="r" t="t"/>
              <a:pathLst>
                <a:path extrusionOk="0" h="92" w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099" y="3502"/>
              <a:ext cx="474" cy="495"/>
            </a:xfrm>
            <a:custGeom>
              <a:rect b="b" l="l" r="r" t="t"/>
              <a:pathLst>
                <a:path extrusionOk="0" h="660" w="633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246" y="3241"/>
              <a:ext cx="319" cy="210"/>
            </a:xfrm>
            <a:custGeom>
              <a:rect b="b" l="l" r="r" t="t"/>
              <a:pathLst>
                <a:path extrusionOk="0" h="280" w="426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255" y="3243"/>
              <a:ext cx="311" cy="211"/>
            </a:xfrm>
            <a:custGeom>
              <a:rect b="b" l="l" r="r" t="t"/>
              <a:pathLst>
                <a:path extrusionOk="0" h="282" w="416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485" y="4013"/>
              <a:ext cx="45" cy="58"/>
            </a:xfrm>
            <a:custGeom>
              <a:rect b="b" l="l" r="r" t="t"/>
              <a:pathLst>
                <a:path extrusionOk="0" h="78" w="60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621" y="3923"/>
              <a:ext cx="164" cy="85"/>
            </a:xfrm>
            <a:custGeom>
              <a:rect b="b" l="l" r="r" t="t"/>
              <a:pathLst>
                <a:path extrusionOk="0" h="113" w="219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791" y="3873"/>
              <a:ext cx="104" cy="92"/>
            </a:xfrm>
            <a:custGeom>
              <a:rect b="b" l="l" r="r" t="t"/>
              <a:pathLst>
                <a:path extrusionOk="0" h="122" w="139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46" y="3832"/>
              <a:ext cx="37" cy="26"/>
            </a:xfrm>
            <a:custGeom>
              <a:rect b="b" l="l" r="r" t="t"/>
              <a:pathLst>
                <a:path extrusionOk="0" h="35" w="49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123" y="3346"/>
              <a:ext cx="123" cy="201"/>
            </a:xfrm>
            <a:custGeom>
              <a:rect b="b" l="l" r="r" t="t"/>
              <a:pathLst>
                <a:path extrusionOk="0" h="268" w="164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655" y="3034"/>
              <a:ext cx="49" cy="61"/>
            </a:xfrm>
            <a:custGeom>
              <a:rect b="b" l="l" r="r" t="t"/>
              <a:pathLst>
                <a:path extrusionOk="0" h="81" w="66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988" y="3100"/>
              <a:ext cx="111" cy="183"/>
            </a:xfrm>
            <a:custGeom>
              <a:rect b="b" l="l" r="r" t="t"/>
              <a:pathLst>
                <a:path extrusionOk="0" h="244" w="148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894" y="3043"/>
              <a:ext cx="72" cy="137"/>
            </a:xfrm>
            <a:custGeom>
              <a:rect b="b" l="l" r="r" t="t"/>
              <a:pathLst>
                <a:path extrusionOk="0" h="183" w="96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943" y="3153"/>
              <a:ext cx="40" cy="131"/>
            </a:xfrm>
            <a:custGeom>
              <a:rect b="b" l="l" r="r" t="t"/>
              <a:pathLst>
                <a:path extrusionOk="0" h="175" w="54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88" y="3290"/>
              <a:ext cx="65" cy="54"/>
            </a:xfrm>
            <a:custGeom>
              <a:rect b="b" l="l" r="r" t="t"/>
              <a:pathLst>
                <a:path extrusionOk="0" h="73" w="86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092" y="3195"/>
              <a:ext cx="83" cy="117"/>
            </a:xfrm>
            <a:custGeom>
              <a:rect b="b" l="l" r="r" t="t"/>
              <a:pathLst>
                <a:path extrusionOk="0" h="156" w="111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064" y="2777"/>
              <a:ext cx="22" cy="71"/>
            </a:xfrm>
            <a:custGeom>
              <a:rect b="b" l="l" r="r" t="t"/>
              <a:pathLst>
                <a:path extrusionOk="0" h="94" w="30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078" y="2896"/>
              <a:ext cx="61" cy="118"/>
            </a:xfrm>
            <a:custGeom>
              <a:rect b="b" l="l" r="r" t="t"/>
              <a:pathLst>
                <a:path extrusionOk="0" h="158" w="81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21" y="3052"/>
              <a:ext cx="64" cy="79"/>
            </a:xfrm>
            <a:custGeom>
              <a:rect b="b" l="l" r="r" t="t"/>
              <a:pathLst>
                <a:path extrusionOk="0" h="105" w="8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197" y="3193"/>
              <a:ext cx="29" cy="49"/>
            </a:xfrm>
            <a:custGeom>
              <a:rect b="b" l="l" r="r" t="t"/>
              <a:pathLst>
                <a:path extrusionOk="0" h="66" w="38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181" y="3275"/>
              <a:ext cx="18" cy="17"/>
            </a:xfrm>
            <a:custGeom>
              <a:rect b="b" l="l" r="r" t="t"/>
              <a:pathLst>
                <a:path extrusionOk="0" h="23" w="24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08" y="3265"/>
              <a:ext cx="45" cy="37"/>
            </a:xfrm>
            <a:custGeom>
              <a:rect b="b" l="l" r="r" t="t"/>
              <a:pathLst>
                <a:path extrusionOk="0" h="49" w="60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77" y="3335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544" y="3293"/>
              <a:ext cx="46" cy="47"/>
            </a:xfrm>
            <a:custGeom>
              <a:rect b="b" l="l" r="r" t="t"/>
              <a:pathLst>
                <a:path extrusionOk="0" h="63" w="61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147" y="3352"/>
              <a:ext cx="46" cy="50"/>
            </a:xfrm>
            <a:custGeom>
              <a:rect b="b" l="l" r="r" t="t"/>
              <a:pathLst>
                <a:path extrusionOk="0" h="67" w="61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098" y="3371"/>
              <a:ext cx="32" cy="27"/>
            </a:xfrm>
            <a:custGeom>
              <a:rect b="b" l="l" r="r" t="t"/>
              <a:pathLst>
                <a:path extrusionOk="0" h="36" w="43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077" y="3342"/>
              <a:ext cx="24" cy="31"/>
            </a:xfrm>
            <a:custGeom>
              <a:rect b="b" l="l" r="r" t="t"/>
              <a:pathLst>
                <a:path extrusionOk="0" h="41" w="32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11" y="3353"/>
              <a:ext cx="34" cy="24"/>
            </a:xfrm>
            <a:custGeom>
              <a:rect b="b" l="l" r="r" t="t"/>
              <a:pathLst>
                <a:path extrusionOk="0" h="32" w="45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062" y="3021"/>
              <a:ext cx="27" cy="55"/>
            </a:xfrm>
            <a:custGeom>
              <a:rect b="b" l="l" r="r" t="t"/>
              <a:pathLst>
                <a:path extrusionOk="0" h="74" w="35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113" y="3012"/>
              <a:ext cx="19" cy="55"/>
            </a:xfrm>
            <a:custGeom>
              <a:rect b="b" l="l" r="r" t="t"/>
              <a:pathLst>
                <a:path extrusionOk="0" h="73" w="25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135" y="2995"/>
              <a:ext cx="10" cy="25"/>
            </a:xfrm>
            <a:custGeom>
              <a:rect b="b" l="l" r="r" t="t"/>
              <a:pathLst>
                <a:path extrusionOk="0" h="33" w="14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145" y="3007"/>
              <a:ext cx="21" cy="48"/>
            </a:xfrm>
            <a:custGeom>
              <a:rect b="b" l="l" r="r" t="t"/>
              <a:pathLst>
                <a:path extrusionOk="0" h="64" w="28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876" y="3076"/>
              <a:ext cx="12" cy="27"/>
            </a:xfrm>
            <a:custGeom>
              <a:rect b="b" l="l" r="r" t="t"/>
              <a:pathLst>
                <a:path extrusionOk="0" h="36" w="1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66" y="305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862" y="3035"/>
              <a:ext cx="12" cy="14"/>
            </a:xfrm>
            <a:custGeom>
              <a:rect b="b" l="l" r="r" t="t"/>
              <a:pathLst>
                <a:path extrusionOk="0" h="19" w="16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850" y="2995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852" y="3020"/>
              <a:ext cx="16" cy="13"/>
            </a:xfrm>
            <a:custGeom>
              <a:rect b="b" l="l" r="r" t="t"/>
              <a:pathLst>
                <a:path extrusionOk="0" h="18" w="22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688" y="3643"/>
              <a:ext cx="45" cy="60"/>
            </a:xfrm>
            <a:custGeom>
              <a:rect b="b" l="l" r="r" t="t"/>
              <a:pathLst>
                <a:path extrusionOk="0" h="81" w="60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19" y="3594"/>
              <a:ext cx="53" cy="46"/>
            </a:xfrm>
            <a:custGeom>
              <a:rect b="b" l="l" r="r" t="t"/>
              <a:pathLst>
                <a:path extrusionOk="0" h="61" w="7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759" y="3569"/>
              <a:ext cx="17" cy="23"/>
            </a:xfrm>
            <a:custGeom>
              <a:rect b="b" l="l" r="r" t="t"/>
              <a:pathLst>
                <a:path extrusionOk="0" h="30" w="23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751" y="3547"/>
              <a:ext cx="20" cy="17"/>
            </a:xfrm>
            <a:custGeom>
              <a:rect b="b" l="l" r="r" t="t"/>
              <a:pathLst>
                <a:path extrusionOk="0" h="23" w="26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598" y="3353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632" y="3396"/>
              <a:ext cx="26" cy="33"/>
            </a:xfrm>
            <a:custGeom>
              <a:rect b="b" l="l" r="r" t="t"/>
              <a:pathLst>
                <a:path extrusionOk="0" h="44" w="3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9" y="3459"/>
              <a:ext cx="28" cy="28"/>
            </a:xfrm>
            <a:custGeom>
              <a:rect b="b" l="l" r="r" t="t"/>
              <a:pathLst>
                <a:path extrusionOk="0" h="37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693" y="3449"/>
              <a:ext cx="28" cy="26"/>
            </a:xfrm>
            <a:custGeom>
              <a:rect b="b" l="l" r="r" t="t"/>
              <a:pathLst>
                <a:path extrusionOk="0" h="34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683" y="3413"/>
              <a:ext cx="26" cy="20"/>
            </a:xfrm>
            <a:custGeom>
              <a:rect b="b" l="l" r="r" t="t"/>
              <a:pathLst>
                <a:path extrusionOk="0" h="27" w="35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657" y="3388"/>
              <a:ext cx="26" cy="35"/>
            </a:xfrm>
            <a:custGeom>
              <a:rect b="b" l="l" r="r" t="t"/>
              <a:pathLst>
                <a:path extrusionOk="0" h="47" w="35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625" y="3372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665" y="3425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055" y="2051"/>
              <a:ext cx="141" cy="108"/>
            </a:xfrm>
            <a:custGeom>
              <a:rect b="b" l="l" r="r" t="t"/>
              <a:pathLst>
                <a:path extrusionOk="0" h="144" w="189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3139" y="2155"/>
              <a:ext cx="40" cy="12"/>
            </a:xfrm>
            <a:custGeom>
              <a:rect b="b" l="l" r="r" t="t"/>
              <a:pathLst>
                <a:path extrusionOk="0" h="17" w="53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344" y="1999"/>
              <a:ext cx="42" cy="28"/>
            </a:xfrm>
            <a:custGeom>
              <a:rect b="b" l="l" r="r" t="t"/>
              <a:pathLst>
                <a:path extrusionOk="0" h="37" w="5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374" y="2012"/>
              <a:ext cx="50" cy="20"/>
            </a:xfrm>
            <a:custGeom>
              <a:rect b="b" l="l" r="r" t="t"/>
              <a:pathLst>
                <a:path extrusionOk="0" h="26" w="68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428" y="2015"/>
              <a:ext cx="50" cy="32"/>
            </a:xfrm>
            <a:custGeom>
              <a:rect b="b" l="l" r="r" t="t"/>
              <a:pathLst>
                <a:path extrusionOk="0" h="43" w="66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777" y="2042"/>
              <a:ext cx="88" cy="31"/>
            </a:xfrm>
            <a:custGeom>
              <a:rect b="b" l="l" r="r" t="t"/>
              <a:pathLst>
                <a:path extrusionOk="0" h="41" w="117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867" y="2041"/>
              <a:ext cx="46" cy="24"/>
            </a:xfrm>
            <a:custGeom>
              <a:rect b="b" l="l" r="r" t="t"/>
              <a:pathLst>
                <a:path extrusionOk="0" h="32" w="6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846" y="2070"/>
              <a:ext cx="37" cy="17"/>
            </a:xfrm>
            <a:custGeom>
              <a:rect b="b" l="l" r="r" t="t"/>
              <a:pathLst>
                <a:path extrusionOk="0" h="23" w="49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098" y="2294"/>
              <a:ext cx="76" cy="114"/>
            </a:xfrm>
            <a:custGeom>
              <a:rect b="b" l="l" r="r" t="t"/>
              <a:pathLst>
                <a:path extrusionOk="0" h="152" w="10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159" y="2412"/>
              <a:ext cx="55" cy="78"/>
            </a:xfrm>
            <a:custGeom>
              <a:rect b="b" l="l" r="r" t="t"/>
              <a:pathLst>
                <a:path extrusionOk="0" h="103" w="74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123" y="2492"/>
              <a:ext cx="109" cy="189"/>
            </a:xfrm>
            <a:custGeom>
              <a:rect b="b" l="l" r="r" t="t"/>
              <a:pathLst>
                <a:path extrusionOk="0" h="252" w="146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3062" y="1988"/>
              <a:ext cx="52" cy="30"/>
            </a:xfrm>
            <a:custGeom>
              <a:rect b="b" l="l" r="r" t="t"/>
              <a:pathLst>
                <a:path extrusionOk="0" h="40" w="7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955" y="1997"/>
              <a:ext cx="19" cy="22"/>
            </a:xfrm>
            <a:custGeom>
              <a:rect b="b" l="l" r="r" t="t"/>
              <a:pathLst>
                <a:path extrusionOk="0" h="29" w="26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979" y="1996"/>
              <a:ext cx="37" cy="27"/>
            </a:xfrm>
            <a:custGeom>
              <a:rect b="b" l="l" r="r" t="t"/>
              <a:pathLst>
                <a:path extrusionOk="0" h="36" w="49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040" y="1987"/>
              <a:ext cx="20" cy="16"/>
            </a:xfrm>
            <a:custGeom>
              <a:rect b="b" l="l" r="r" t="t"/>
              <a:pathLst>
                <a:path extrusionOk="0" h="22" w="27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022" y="2005"/>
              <a:ext cx="15" cy="13"/>
            </a:xfrm>
            <a:custGeom>
              <a:rect b="b" l="l" r="r" t="t"/>
              <a:pathLst>
                <a:path extrusionOk="0" h="18" w="20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162" y="2021"/>
              <a:ext cx="18" cy="33"/>
            </a:xfrm>
            <a:custGeom>
              <a:rect b="b" l="l" r="r" t="t"/>
              <a:pathLst>
                <a:path extrusionOk="0" h="44" w="2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278" y="3473"/>
              <a:ext cx="31" cy="18"/>
            </a:xfrm>
            <a:custGeom>
              <a:rect b="b" l="l" r="r" t="t"/>
              <a:pathLst>
                <a:path extrusionOk="0" h="24" w="41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18" y="3466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251" y="3312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311" y="3239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287" y="3238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276" y="3260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251" y="3294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270" y="3281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537" y="229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476" y="2259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238" y="2042"/>
              <a:ext cx="2060" cy="1644"/>
            </a:xfrm>
            <a:custGeom>
              <a:rect b="b" l="l" r="r" t="t"/>
              <a:pathLst>
                <a:path extrusionOk="0" h="1644" w="2060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_2_Finel.png"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f" id="210" name="Google Shape;2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artplus_nature_naturalcity42_b" id="212" name="Google Shape;2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e" id="213" name="Google Shape;21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d" id="214" name="Google Shape;21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Layout 1">
  <p:cSld name="1_Text Layout 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2" type="body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Name Here">
  <p:cSld name="Section Name Here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PRO PPT Design.jpg" id="227" name="Google Shape;2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22"/>
          <p:cNvSpPr txBox="1"/>
          <p:nvPr>
            <p:ph idx="1" type="subTitle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idx="2" type="body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Green">
  <p:cSld name="Content Gree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8a.gif" id="233" name="Google Shape;2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Yellow">
  <p:cSld name="Two Content Yellow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6a.gif" id="237" name="Google Shape;2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Red">
  <p:cSld name="Content Re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4a.gif" id="242" name="Google Shape;2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25"/>
          <p:cNvSpPr txBox="1"/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Name Here">
  <p:cSld name="Section Name Here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69901" y="2612799"/>
            <a:ext cx="8220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69901" y="3290677"/>
            <a:ext cx="8220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9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2 lists">
  <p:cSld name="Slide with 2 lis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751112" y="2394858"/>
            <a:ext cx="3624900" cy="631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751339" y="3178402"/>
            <a:ext cx="3635400" cy="2344200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0"/>
          <p:cNvSpPr txBox="1"/>
          <p:nvPr>
            <p:ph idx="2" type="body"/>
          </p:nvPr>
        </p:nvSpPr>
        <p:spPr>
          <a:xfrm>
            <a:off x="729340" y="2384652"/>
            <a:ext cx="3679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0"/>
          <p:cNvSpPr/>
          <p:nvPr/>
        </p:nvSpPr>
        <p:spPr>
          <a:xfrm>
            <a:off x="4751389" y="2394858"/>
            <a:ext cx="3624900" cy="631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>
            <p:ph idx="3" type="body"/>
          </p:nvPr>
        </p:nvSpPr>
        <p:spPr>
          <a:xfrm>
            <a:off x="4751616" y="3178402"/>
            <a:ext cx="3635400" cy="2344200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30"/>
          <p:cNvSpPr txBox="1"/>
          <p:nvPr>
            <p:ph idx="4" type="body"/>
          </p:nvPr>
        </p:nvSpPr>
        <p:spPr>
          <a:xfrm>
            <a:off x="4729617" y="2384652"/>
            <a:ext cx="3679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0"/>
          <p:cNvSpPr txBox="1"/>
          <p:nvPr>
            <p:ph idx="5" type="body"/>
          </p:nvPr>
        </p:nvSpPr>
        <p:spPr>
          <a:xfrm>
            <a:off x="460376" y="14514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0"/>
          <p:cNvSpPr txBox="1"/>
          <p:nvPr>
            <p:ph idx="6" type="body"/>
          </p:nvPr>
        </p:nvSpPr>
        <p:spPr>
          <a:xfrm>
            <a:off x="451301" y="1465489"/>
            <a:ext cx="8238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1">
  <p:cSld name="Text Layout 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60376" y="14514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2" type="body"/>
          </p:nvPr>
        </p:nvSpPr>
        <p:spPr>
          <a:xfrm>
            <a:off x="457200" y="1360488"/>
            <a:ext cx="82407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2 lists">
  <p:cSld name="Slide with 2 lis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51339" y="3178402"/>
            <a:ext cx="3635375" cy="2344093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29340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4751616" y="3178402"/>
            <a:ext cx="3635375" cy="2344093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4729617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5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6" type="body"/>
          </p:nvPr>
        </p:nvSpPr>
        <p:spPr>
          <a:xfrm>
            <a:off x="451301" y="1465489"/>
            <a:ext cx="8238674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Layout">
  <p:cSld name="Picture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/>
          <p:nvPr>
            <p:ph idx="2" type="pic"/>
          </p:nvPr>
        </p:nvSpPr>
        <p:spPr>
          <a:xfrm>
            <a:off x="0" y="957943"/>
            <a:ext cx="91440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0" y="4517571"/>
            <a:ext cx="9144000" cy="1110300"/>
          </a:xfrm>
          <a:prstGeom prst="rect">
            <a:avLst/>
          </a:prstGeom>
          <a:solidFill>
            <a:srgbClr val="D8D9DF">
              <a:alpha val="7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Paragarph Text">
  <p:cSld name="Image with Paragarph 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48140" y="1405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8" name="Google Shape;278;p33"/>
          <p:cNvSpPr/>
          <p:nvPr>
            <p:ph idx="2" type="pic"/>
          </p:nvPr>
        </p:nvSpPr>
        <p:spPr>
          <a:xfrm>
            <a:off x="448140" y="1208314"/>
            <a:ext cx="44178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5159829" y="2331357"/>
            <a:ext cx="35301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Bullet Points">
  <p:cSld name="Image with Bullet Point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5173663" y="2204017"/>
            <a:ext cx="35163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34"/>
          <p:cNvSpPr/>
          <p:nvPr>
            <p:ph idx="2" type="pic"/>
          </p:nvPr>
        </p:nvSpPr>
        <p:spPr>
          <a:xfrm>
            <a:off x="448140" y="1208314"/>
            <a:ext cx="44178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448140" y="1405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p text">
  <p:cSld name="Horizonatal image with p 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457200" y="1405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35"/>
          <p:cNvSpPr/>
          <p:nvPr>
            <p:ph idx="2" type="pic"/>
          </p:nvPr>
        </p:nvSpPr>
        <p:spPr>
          <a:xfrm>
            <a:off x="460376" y="1103313"/>
            <a:ext cx="82296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146289" y="4498975"/>
            <a:ext cx="68514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Bullet Points">
  <p:cSld name="Horizonatal image with Bullet Poin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60374" y="1405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0" name="Google Shape;290;p36"/>
          <p:cNvSpPr/>
          <p:nvPr>
            <p:ph idx="2" type="pic"/>
          </p:nvPr>
        </p:nvSpPr>
        <p:spPr>
          <a:xfrm>
            <a:off x="460376" y="1103313"/>
            <a:ext cx="82296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1130300" y="4508500"/>
            <a:ext cx="6883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ase in point">
  <p:cSld name="1_Case in point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-4825" y="5486400"/>
            <a:ext cx="85425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-4825" y="5611813"/>
            <a:ext cx="8542500" cy="408000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5037466" y="772886"/>
            <a:ext cx="160200" cy="315600"/>
          </a:xfrm>
          <a:prstGeom prst="rightArrow">
            <a:avLst>
              <a:gd fmla="val 50000" name="adj1"/>
              <a:gd fmla="val 201887" name="adj2"/>
            </a:avLst>
          </a:prstGeom>
          <a:solidFill>
            <a:srgbClr val="03A3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023713" y="1164317"/>
            <a:ext cx="392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7"/>
          <p:cNvSpPr txBox="1"/>
          <p:nvPr>
            <p:ph idx="2" type="body"/>
          </p:nvPr>
        </p:nvSpPr>
        <p:spPr>
          <a:xfrm>
            <a:off x="1023713" y="758593"/>
            <a:ext cx="3929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7"/>
          <p:cNvSpPr txBox="1"/>
          <p:nvPr>
            <p:ph idx="3" type="body"/>
          </p:nvPr>
        </p:nvSpPr>
        <p:spPr>
          <a:xfrm>
            <a:off x="903515" y="2104328"/>
            <a:ext cx="40494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7"/>
          <p:cNvSpPr/>
          <p:nvPr>
            <p:ph idx="4" type="pic"/>
          </p:nvPr>
        </p:nvSpPr>
        <p:spPr>
          <a:xfrm>
            <a:off x="5690960" y="490538"/>
            <a:ext cx="2874900" cy="5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7"/>
          <p:cNvSpPr txBox="1"/>
          <p:nvPr>
            <p:ph idx="5" type="body"/>
          </p:nvPr>
        </p:nvSpPr>
        <p:spPr>
          <a:xfrm>
            <a:off x="903515" y="3864429"/>
            <a:ext cx="40494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Coloumn Graph">
  <p:cSld name="Title of Coloumn Graph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457200" y="1532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38"/>
          <p:cNvSpPr/>
          <p:nvPr>
            <p:ph idx="2" type="chart"/>
          </p:nvPr>
        </p:nvSpPr>
        <p:spPr>
          <a:xfrm>
            <a:off x="460375" y="1509713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Bar Graph">
  <p:cSld name="Title of Bar Graph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457200" y="1532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39"/>
          <p:cNvSpPr/>
          <p:nvPr>
            <p:ph idx="2" type="chart"/>
          </p:nvPr>
        </p:nvSpPr>
        <p:spPr>
          <a:xfrm>
            <a:off x="460375" y="1509713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">
  <p:cSld name="Title of Pie Char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457200" y="1532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40"/>
          <p:cNvSpPr/>
          <p:nvPr>
            <p:ph idx="2" type="chart"/>
          </p:nvPr>
        </p:nvSpPr>
        <p:spPr>
          <a:xfrm>
            <a:off x="460375" y="1509713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 2">
  <p:cSld name="Title of Pie Chart 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457200" y="1532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1"/>
          <p:cNvSpPr/>
          <p:nvPr>
            <p:ph idx="2" type="chart"/>
          </p:nvPr>
        </p:nvSpPr>
        <p:spPr>
          <a:xfrm>
            <a:off x="460375" y="1509713"/>
            <a:ext cx="82296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1">
  <p:cSld name="Text Layout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f Pie Chart 2">
  <p:cSld name="1_Title of Pie Chart 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153211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">
  <p:cSld name="4 Icon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355600" y="5858423"/>
            <a:ext cx="8432700" cy="550500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785078" y="4223431"/>
            <a:ext cx="1452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2" type="body"/>
          </p:nvPr>
        </p:nvSpPr>
        <p:spPr>
          <a:xfrm>
            <a:off x="2832365" y="4223431"/>
            <a:ext cx="1452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3" type="body"/>
          </p:nvPr>
        </p:nvSpPr>
        <p:spPr>
          <a:xfrm>
            <a:off x="4905665" y="4223431"/>
            <a:ext cx="1452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43"/>
          <p:cNvSpPr txBox="1"/>
          <p:nvPr>
            <p:ph idx="4" type="body"/>
          </p:nvPr>
        </p:nvSpPr>
        <p:spPr>
          <a:xfrm>
            <a:off x="6884396" y="4223431"/>
            <a:ext cx="1452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460375" y="140024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in Circle 2">
  <p:cSld name="Icons in Circle 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/>
          <p:nvPr/>
        </p:nvSpPr>
        <p:spPr>
          <a:xfrm>
            <a:off x="2643450" y="1730903"/>
            <a:ext cx="3857100" cy="3857100"/>
          </a:xfrm>
          <a:prstGeom prst="ellipse">
            <a:avLst/>
          </a:prstGeom>
          <a:noFill/>
          <a:ln cap="rnd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460375" y="140024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44"/>
          <p:cNvSpPr/>
          <p:nvPr/>
        </p:nvSpPr>
        <p:spPr>
          <a:xfrm>
            <a:off x="2153393" y="2931726"/>
            <a:ext cx="957300" cy="957300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3474131" y="3152631"/>
            <a:ext cx="2231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44"/>
          <p:cNvSpPr/>
          <p:nvPr/>
        </p:nvSpPr>
        <p:spPr>
          <a:xfrm>
            <a:off x="5956137" y="2931726"/>
            <a:ext cx="957300" cy="957300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4093278" y="1338103"/>
            <a:ext cx="957300" cy="957300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4093278" y="5126298"/>
            <a:ext cx="957300" cy="957300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 txBox="1"/>
          <p:nvPr>
            <p:ph idx="2" type="body"/>
          </p:nvPr>
        </p:nvSpPr>
        <p:spPr>
          <a:xfrm>
            <a:off x="3863878" y="953610"/>
            <a:ext cx="1416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44"/>
          <p:cNvSpPr txBox="1"/>
          <p:nvPr>
            <p:ph idx="3" type="body"/>
          </p:nvPr>
        </p:nvSpPr>
        <p:spPr>
          <a:xfrm>
            <a:off x="3863878" y="6124845"/>
            <a:ext cx="1416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body"/>
          </p:nvPr>
        </p:nvSpPr>
        <p:spPr>
          <a:xfrm>
            <a:off x="6998963" y="3232353"/>
            <a:ext cx="1416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44"/>
          <p:cNvSpPr txBox="1"/>
          <p:nvPr>
            <p:ph idx="5" type="body"/>
          </p:nvPr>
        </p:nvSpPr>
        <p:spPr>
          <a:xfrm>
            <a:off x="701622" y="3232353"/>
            <a:ext cx="14163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5"/>
          <p:cNvGrpSpPr/>
          <p:nvPr/>
        </p:nvGrpSpPr>
        <p:grpSpPr>
          <a:xfrm>
            <a:off x="152400" y="381000"/>
            <a:ext cx="6839065" cy="3365365"/>
            <a:chOff x="664" y="1951"/>
            <a:chExt cx="4308" cy="2120"/>
          </a:xfrm>
        </p:grpSpPr>
        <p:sp>
          <p:nvSpPr>
            <p:cNvPr id="337" name="Google Shape;337;p45"/>
            <p:cNvSpPr/>
            <p:nvPr/>
          </p:nvSpPr>
          <p:spPr>
            <a:xfrm>
              <a:off x="743" y="2045"/>
              <a:ext cx="1269" cy="1940"/>
            </a:xfrm>
            <a:custGeom>
              <a:rect b="b" l="l" r="r" t="t"/>
              <a:pathLst>
                <a:path extrusionOk="0" h="2586" w="1692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703" y="2230"/>
              <a:ext cx="34" cy="28"/>
            </a:xfrm>
            <a:custGeom>
              <a:rect b="b" l="l" r="r" t="t"/>
              <a:pathLst>
                <a:path extrusionOk="0" h="38" w="46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1010" y="2353"/>
              <a:ext cx="39" cy="32"/>
            </a:xfrm>
            <a:custGeom>
              <a:rect b="b" l="l" r="r" t="t"/>
              <a:pathLst>
                <a:path extrusionOk="0" h="44" w="52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1792" y="2409"/>
              <a:ext cx="98" cy="74"/>
            </a:xfrm>
            <a:custGeom>
              <a:rect b="b" l="l" r="r" t="t"/>
              <a:pathLst>
                <a:path extrusionOk="0" h="98" w="131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1318" y="2793"/>
              <a:ext cx="158" cy="84"/>
            </a:xfrm>
            <a:custGeom>
              <a:rect b="b" l="l" r="r" t="t"/>
              <a:pathLst>
                <a:path extrusionOk="0" h="112" w="2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1448" y="2857"/>
              <a:ext cx="99" cy="41"/>
            </a:xfrm>
            <a:custGeom>
              <a:rect b="b" l="l" r="r" t="t"/>
              <a:pathLst>
                <a:path extrusionOk="0" h="54" w="133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1553" y="288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1609" y="2886"/>
              <a:ext cx="12" cy="25"/>
            </a:xfrm>
            <a:custGeom>
              <a:rect b="b" l="l" r="r" t="t"/>
              <a:pathLst>
                <a:path extrusionOk="0" h="34" w="16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1426" y="2040"/>
              <a:ext cx="180" cy="88"/>
            </a:xfrm>
            <a:custGeom>
              <a:rect b="b" l="l" r="r" t="t"/>
              <a:pathLst>
                <a:path extrusionOk="0" h="117" w="240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1506" y="1999"/>
              <a:ext cx="146" cy="60"/>
            </a:xfrm>
            <a:custGeom>
              <a:rect b="b" l="l" r="r" t="t"/>
              <a:pathLst>
                <a:path extrusionOk="0" h="80" w="194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1711" y="2069"/>
              <a:ext cx="233" cy="190"/>
            </a:xfrm>
            <a:custGeom>
              <a:rect b="b" l="l" r="r" t="t"/>
              <a:pathLst>
                <a:path extrusionOk="0" h="254" w="310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1709" y="1987"/>
              <a:ext cx="44" cy="37"/>
            </a:xfrm>
            <a:custGeom>
              <a:rect b="b" l="l" r="r" t="t"/>
              <a:pathLst>
                <a:path extrusionOk="0" h="50" w="59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1625" y="2057"/>
              <a:ext cx="65" cy="42"/>
            </a:xfrm>
            <a:custGeom>
              <a:rect b="b" l="l" r="r" t="t"/>
              <a:pathLst>
                <a:path extrusionOk="0" h="57" w="86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1693" y="2065"/>
              <a:ext cx="54" cy="25"/>
            </a:xfrm>
            <a:custGeom>
              <a:rect b="b" l="l" r="r" t="t"/>
              <a:pathLst>
                <a:path extrusionOk="0" h="34" w="73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1664" y="2029"/>
              <a:ext cx="64" cy="34"/>
            </a:xfrm>
            <a:custGeom>
              <a:rect b="b" l="l" r="r" t="t"/>
              <a:pathLst>
                <a:path extrusionOk="0" h="45" w="8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1637" y="1997"/>
              <a:ext cx="44" cy="24"/>
            </a:xfrm>
            <a:custGeom>
              <a:rect b="b" l="l" r="r" t="t"/>
              <a:pathLst>
                <a:path extrusionOk="0" h="31" w="58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1751" y="2000"/>
              <a:ext cx="114" cy="77"/>
            </a:xfrm>
            <a:custGeom>
              <a:rect b="b" l="l" r="r" t="t"/>
              <a:pathLst>
                <a:path extrusionOk="0" h="102" w="15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664" y="2245"/>
              <a:ext cx="25" cy="15"/>
            </a:xfrm>
            <a:custGeom>
              <a:rect b="b" l="l" r="r" t="t"/>
              <a:pathLst>
                <a:path extrusionOk="0" h="20" w="34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1421" y="2756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1424" y="2781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1628" y="2913"/>
              <a:ext cx="15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1752" y="2429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1652" y="2224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1717" y="2045"/>
              <a:ext cx="39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1780" y="215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1796" y="1951"/>
              <a:ext cx="697" cy="347"/>
            </a:xfrm>
            <a:custGeom>
              <a:rect b="b" l="l" r="r" t="t"/>
              <a:pathLst>
                <a:path extrusionOk="0" h="462" w="929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2009" y="2135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2292" y="2201"/>
              <a:ext cx="128" cy="54"/>
            </a:xfrm>
            <a:custGeom>
              <a:rect b="b" l="l" r="r" t="t"/>
              <a:pathLst>
                <a:path extrusionOk="0" h="72" w="1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2393" y="2038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2662" y="2006"/>
              <a:ext cx="155" cy="63"/>
            </a:xfrm>
            <a:custGeom>
              <a:rect b="b" l="l" r="r" t="t"/>
              <a:pathLst>
                <a:path extrusionOk="0" h="85" w="206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2759" y="2039"/>
              <a:ext cx="48" cy="21"/>
            </a:xfrm>
            <a:custGeom>
              <a:rect b="b" l="l" r="r" t="t"/>
              <a:pathLst>
                <a:path extrusionOk="0" h="28" w="64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2467" y="2311"/>
              <a:ext cx="109" cy="132"/>
            </a:xfrm>
            <a:custGeom>
              <a:rect b="b" l="l" r="r" t="t"/>
              <a:pathLst>
                <a:path extrusionOk="0" h="176" w="14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2413" y="2359"/>
              <a:ext cx="69" cy="68"/>
            </a:xfrm>
            <a:custGeom>
              <a:rect b="b" l="l" r="r" t="t"/>
              <a:pathLst>
                <a:path extrusionOk="0" h="92" w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4099" y="3502"/>
              <a:ext cx="475" cy="495"/>
            </a:xfrm>
            <a:custGeom>
              <a:rect b="b" l="l" r="r" t="t"/>
              <a:pathLst>
                <a:path extrusionOk="0" h="660" w="633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4246" y="3241"/>
              <a:ext cx="320" cy="210"/>
            </a:xfrm>
            <a:custGeom>
              <a:rect b="b" l="l" r="r" t="t"/>
              <a:pathLst>
                <a:path extrusionOk="0" h="280" w="426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4255" y="3243"/>
              <a:ext cx="311" cy="211"/>
            </a:xfrm>
            <a:custGeom>
              <a:rect b="b" l="l" r="r" t="t"/>
              <a:pathLst>
                <a:path extrusionOk="0" h="282" w="416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4485" y="4013"/>
              <a:ext cx="45" cy="58"/>
            </a:xfrm>
            <a:custGeom>
              <a:rect b="b" l="l" r="r" t="t"/>
              <a:pathLst>
                <a:path extrusionOk="0" h="78" w="60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4621" y="3923"/>
              <a:ext cx="164" cy="85"/>
            </a:xfrm>
            <a:custGeom>
              <a:rect b="b" l="l" r="r" t="t"/>
              <a:pathLst>
                <a:path extrusionOk="0" h="113" w="219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4791" y="3873"/>
              <a:ext cx="104" cy="92"/>
            </a:xfrm>
            <a:custGeom>
              <a:rect b="b" l="l" r="r" t="t"/>
              <a:pathLst>
                <a:path extrusionOk="0" h="122" w="139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4846" y="3832"/>
              <a:ext cx="37" cy="26"/>
            </a:xfrm>
            <a:custGeom>
              <a:rect b="b" l="l" r="r" t="t"/>
              <a:pathLst>
                <a:path extrusionOk="0" h="35" w="49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3123" y="3346"/>
              <a:ext cx="123" cy="201"/>
            </a:xfrm>
            <a:custGeom>
              <a:rect b="b" l="l" r="r" t="t"/>
              <a:pathLst>
                <a:path extrusionOk="0" h="268" w="164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3655" y="3034"/>
              <a:ext cx="49" cy="61"/>
            </a:xfrm>
            <a:custGeom>
              <a:rect b="b" l="l" r="r" t="t"/>
              <a:pathLst>
                <a:path extrusionOk="0" h="81" w="66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3988" y="3100"/>
              <a:ext cx="111" cy="183"/>
            </a:xfrm>
            <a:custGeom>
              <a:rect b="b" l="l" r="r" t="t"/>
              <a:pathLst>
                <a:path extrusionOk="0" h="244" w="148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3894" y="3043"/>
              <a:ext cx="72" cy="137"/>
            </a:xfrm>
            <a:custGeom>
              <a:rect b="b" l="l" r="r" t="t"/>
              <a:pathLst>
                <a:path extrusionOk="0" h="183" w="96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3943" y="3153"/>
              <a:ext cx="40" cy="131"/>
            </a:xfrm>
            <a:custGeom>
              <a:rect b="b" l="l" r="r" t="t"/>
              <a:pathLst>
                <a:path extrusionOk="0" h="175" w="54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3988" y="3290"/>
              <a:ext cx="65" cy="54"/>
            </a:xfrm>
            <a:custGeom>
              <a:rect b="b" l="l" r="r" t="t"/>
              <a:pathLst>
                <a:path extrusionOk="0" h="73" w="86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4092" y="3195"/>
              <a:ext cx="83" cy="117"/>
            </a:xfrm>
            <a:custGeom>
              <a:rect b="b" l="l" r="r" t="t"/>
              <a:pathLst>
                <a:path extrusionOk="0" h="156" w="111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4064" y="2777"/>
              <a:ext cx="22" cy="71"/>
            </a:xfrm>
            <a:custGeom>
              <a:rect b="b" l="l" r="r" t="t"/>
              <a:pathLst>
                <a:path extrusionOk="0" h="94" w="30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4078" y="2896"/>
              <a:ext cx="61" cy="118"/>
            </a:xfrm>
            <a:custGeom>
              <a:rect b="b" l="l" r="r" t="t"/>
              <a:pathLst>
                <a:path extrusionOk="0" h="158" w="81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4121" y="3052"/>
              <a:ext cx="64" cy="79"/>
            </a:xfrm>
            <a:custGeom>
              <a:rect b="b" l="l" r="r" t="t"/>
              <a:pathLst>
                <a:path extrusionOk="0" h="105" w="8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4197" y="3193"/>
              <a:ext cx="29" cy="49"/>
            </a:xfrm>
            <a:custGeom>
              <a:rect b="b" l="l" r="r" t="t"/>
              <a:pathLst>
                <a:path extrusionOk="0" h="66" w="38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4181" y="3275"/>
              <a:ext cx="18" cy="17"/>
            </a:xfrm>
            <a:custGeom>
              <a:rect b="b" l="l" r="r" t="t"/>
              <a:pathLst>
                <a:path extrusionOk="0" h="23" w="24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4208" y="3265"/>
              <a:ext cx="45" cy="37"/>
            </a:xfrm>
            <a:custGeom>
              <a:rect b="b" l="l" r="r" t="t"/>
              <a:pathLst>
                <a:path extrusionOk="0" h="49" w="60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4277" y="3335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4544" y="3293"/>
              <a:ext cx="46" cy="47"/>
            </a:xfrm>
            <a:custGeom>
              <a:rect b="b" l="l" r="r" t="t"/>
              <a:pathLst>
                <a:path extrusionOk="0" h="63" w="61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4147" y="3352"/>
              <a:ext cx="46" cy="50"/>
            </a:xfrm>
            <a:custGeom>
              <a:rect b="b" l="l" r="r" t="t"/>
              <a:pathLst>
                <a:path extrusionOk="0" h="67" w="61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4098" y="3371"/>
              <a:ext cx="32" cy="27"/>
            </a:xfrm>
            <a:custGeom>
              <a:rect b="b" l="l" r="r" t="t"/>
              <a:pathLst>
                <a:path extrusionOk="0" h="36" w="43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4077" y="3342"/>
              <a:ext cx="24" cy="31"/>
            </a:xfrm>
            <a:custGeom>
              <a:rect b="b" l="l" r="r" t="t"/>
              <a:pathLst>
                <a:path extrusionOk="0" h="41" w="32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4111" y="3353"/>
              <a:ext cx="34" cy="24"/>
            </a:xfrm>
            <a:custGeom>
              <a:rect b="b" l="l" r="r" t="t"/>
              <a:pathLst>
                <a:path extrusionOk="0" h="32" w="45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4062" y="3021"/>
              <a:ext cx="27" cy="55"/>
            </a:xfrm>
            <a:custGeom>
              <a:rect b="b" l="l" r="r" t="t"/>
              <a:pathLst>
                <a:path extrusionOk="0" h="74" w="35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4113" y="3012"/>
              <a:ext cx="19" cy="55"/>
            </a:xfrm>
            <a:custGeom>
              <a:rect b="b" l="l" r="r" t="t"/>
              <a:pathLst>
                <a:path extrusionOk="0" h="73" w="25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135" y="2995"/>
              <a:ext cx="10" cy="25"/>
            </a:xfrm>
            <a:custGeom>
              <a:rect b="b" l="l" r="r" t="t"/>
              <a:pathLst>
                <a:path extrusionOk="0" h="33" w="14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4145" y="3007"/>
              <a:ext cx="21" cy="48"/>
            </a:xfrm>
            <a:custGeom>
              <a:rect b="b" l="l" r="r" t="t"/>
              <a:pathLst>
                <a:path extrusionOk="0" h="64" w="28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876" y="3076"/>
              <a:ext cx="12" cy="27"/>
            </a:xfrm>
            <a:custGeom>
              <a:rect b="b" l="l" r="r" t="t"/>
              <a:pathLst>
                <a:path extrusionOk="0" h="36" w="1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3866" y="305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3862" y="3035"/>
              <a:ext cx="12" cy="14"/>
            </a:xfrm>
            <a:custGeom>
              <a:rect b="b" l="l" r="r" t="t"/>
              <a:pathLst>
                <a:path extrusionOk="0" h="19" w="16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3850" y="2995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3852" y="3020"/>
              <a:ext cx="16" cy="13"/>
            </a:xfrm>
            <a:custGeom>
              <a:rect b="b" l="l" r="r" t="t"/>
              <a:pathLst>
                <a:path extrusionOk="0" h="18" w="22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4688" y="3643"/>
              <a:ext cx="45" cy="60"/>
            </a:xfrm>
            <a:custGeom>
              <a:rect b="b" l="l" r="r" t="t"/>
              <a:pathLst>
                <a:path extrusionOk="0" h="81" w="60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4919" y="3594"/>
              <a:ext cx="53" cy="46"/>
            </a:xfrm>
            <a:custGeom>
              <a:rect b="b" l="l" r="r" t="t"/>
              <a:pathLst>
                <a:path extrusionOk="0" h="61" w="7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4759" y="3569"/>
              <a:ext cx="17" cy="23"/>
            </a:xfrm>
            <a:custGeom>
              <a:rect b="b" l="l" r="r" t="t"/>
              <a:pathLst>
                <a:path extrusionOk="0" h="30" w="23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4751" y="3547"/>
              <a:ext cx="20" cy="17"/>
            </a:xfrm>
            <a:custGeom>
              <a:rect b="b" l="l" r="r" t="t"/>
              <a:pathLst>
                <a:path extrusionOk="0" h="23" w="26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4598" y="3353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4632" y="3396"/>
              <a:ext cx="26" cy="33"/>
            </a:xfrm>
            <a:custGeom>
              <a:rect b="b" l="l" r="r" t="t"/>
              <a:pathLst>
                <a:path extrusionOk="0" h="44" w="3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4659" y="3459"/>
              <a:ext cx="28" cy="28"/>
            </a:xfrm>
            <a:custGeom>
              <a:rect b="b" l="l" r="r" t="t"/>
              <a:pathLst>
                <a:path extrusionOk="0" h="37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4693" y="3449"/>
              <a:ext cx="28" cy="26"/>
            </a:xfrm>
            <a:custGeom>
              <a:rect b="b" l="l" r="r" t="t"/>
              <a:pathLst>
                <a:path extrusionOk="0" h="34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4683" y="3413"/>
              <a:ext cx="26" cy="20"/>
            </a:xfrm>
            <a:custGeom>
              <a:rect b="b" l="l" r="r" t="t"/>
              <a:pathLst>
                <a:path extrusionOk="0" h="27" w="35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657" y="3388"/>
              <a:ext cx="26" cy="35"/>
            </a:xfrm>
            <a:custGeom>
              <a:rect b="b" l="l" r="r" t="t"/>
              <a:pathLst>
                <a:path extrusionOk="0" h="47" w="35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4625" y="3372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4665" y="3425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055" y="2051"/>
              <a:ext cx="141" cy="108"/>
            </a:xfrm>
            <a:custGeom>
              <a:rect b="b" l="l" r="r" t="t"/>
              <a:pathLst>
                <a:path extrusionOk="0" h="144" w="189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139" y="2155"/>
              <a:ext cx="40" cy="12"/>
            </a:xfrm>
            <a:custGeom>
              <a:rect b="b" l="l" r="r" t="t"/>
              <a:pathLst>
                <a:path extrusionOk="0" h="17" w="53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44" y="1999"/>
              <a:ext cx="42" cy="28"/>
            </a:xfrm>
            <a:custGeom>
              <a:rect b="b" l="l" r="r" t="t"/>
              <a:pathLst>
                <a:path extrusionOk="0" h="37" w="5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374" y="2012"/>
              <a:ext cx="50" cy="20"/>
            </a:xfrm>
            <a:custGeom>
              <a:rect b="b" l="l" r="r" t="t"/>
              <a:pathLst>
                <a:path extrusionOk="0" h="26" w="68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428" y="2015"/>
              <a:ext cx="50" cy="32"/>
            </a:xfrm>
            <a:custGeom>
              <a:rect b="b" l="l" r="r" t="t"/>
              <a:pathLst>
                <a:path extrusionOk="0" h="43" w="66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777" y="2042"/>
              <a:ext cx="88" cy="31"/>
            </a:xfrm>
            <a:custGeom>
              <a:rect b="b" l="l" r="r" t="t"/>
              <a:pathLst>
                <a:path extrusionOk="0" h="41" w="117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3867" y="2041"/>
              <a:ext cx="46" cy="24"/>
            </a:xfrm>
            <a:custGeom>
              <a:rect b="b" l="l" r="r" t="t"/>
              <a:pathLst>
                <a:path extrusionOk="0" h="32" w="6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3846" y="2070"/>
              <a:ext cx="37" cy="17"/>
            </a:xfrm>
            <a:custGeom>
              <a:rect b="b" l="l" r="r" t="t"/>
              <a:pathLst>
                <a:path extrusionOk="0" h="23" w="49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098" y="2294"/>
              <a:ext cx="76" cy="114"/>
            </a:xfrm>
            <a:custGeom>
              <a:rect b="b" l="l" r="r" t="t"/>
              <a:pathLst>
                <a:path extrusionOk="0" h="152" w="10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4159" y="2412"/>
              <a:ext cx="55" cy="78"/>
            </a:xfrm>
            <a:custGeom>
              <a:rect b="b" l="l" r="r" t="t"/>
              <a:pathLst>
                <a:path extrusionOk="0" h="103" w="74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4123" y="2492"/>
              <a:ext cx="109" cy="189"/>
            </a:xfrm>
            <a:custGeom>
              <a:rect b="b" l="l" r="r" t="t"/>
              <a:pathLst>
                <a:path extrusionOk="0" h="252" w="146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3062" y="1988"/>
              <a:ext cx="52" cy="30"/>
            </a:xfrm>
            <a:custGeom>
              <a:rect b="b" l="l" r="r" t="t"/>
              <a:pathLst>
                <a:path extrusionOk="0" h="40" w="7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2955" y="1997"/>
              <a:ext cx="19" cy="22"/>
            </a:xfrm>
            <a:custGeom>
              <a:rect b="b" l="l" r="r" t="t"/>
              <a:pathLst>
                <a:path extrusionOk="0" h="29" w="26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2979" y="1996"/>
              <a:ext cx="37" cy="27"/>
            </a:xfrm>
            <a:custGeom>
              <a:rect b="b" l="l" r="r" t="t"/>
              <a:pathLst>
                <a:path extrusionOk="0" h="36" w="49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3040" y="1987"/>
              <a:ext cx="20" cy="16"/>
            </a:xfrm>
            <a:custGeom>
              <a:rect b="b" l="l" r="r" t="t"/>
              <a:pathLst>
                <a:path extrusionOk="0" h="22" w="27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3022" y="2005"/>
              <a:ext cx="15" cy="13"/>
            </a:xfrm>
            <a:custGeom>
              <a:rect b="b" l="l" r="r" t="t"/>
              <a:pathLst>
                <a:path extrusionOk="0" h="18" w="20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162" y="2021"/>
              <a:ext cx="18" cy="33"/>
            </a:xfrm>
            <a:custGeom>
              <a:rect b="b" l="l" r="r" t="t"/>
              <a:pathLst>
                <a:path extrusionOk="0" h="44" w="2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3278" y="3473"/>
              <a:ext cx="31" cy="18"/>
            </a:xfrm>
            <a:custGeom>
              <a:rect b="b" l="l" r="r" t="t"/>
              <a:pathLst>
                <a:path extrusionOk="0" h="24" w="41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3318" y="3466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3251" y="3312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311" y="3239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3287" y="3238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276" y="3260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251" y="3294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270" y="3281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2537" y="229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476" y="2259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2238" y="2042"/>
              <a:ext cx="2060" cy="1644"/>
            </a:xfrm>
            <a:custGeom>
              <a:rect b="b" l="l" r="r" t="t"/>
              <a:pathLst>
                <a:path extrusionOk="0" h="1644" w="2060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_2_Finel.png"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604" y="3124200"/>
            <a:ext cx="4513197" cy="304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f" id="446" name="Google Shape;4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275" y="4594225"/>
            <a:ext cx="4911726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5"/>
          <p:cNvSpPr txBox="1"/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artplus_nature_naturalcity42_b" id="448" name="Google Shape;44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e" id="449" name="Google Shape;44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d" id="450" name="Google Shape;45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Layout 1">
  <p:cSld name="1_Text Layout 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idx="1" type="body"/>
          </p:nvPr>
        </p:nvSpPr>
        <p:spPr>
          <a:xfrm>
            <a:off x="460376" y="14514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46"/>
          <p:cNvSpPr txBox="1"/>
          <p:nvPr>
            <p:ph idx="2" type="body"/>
          </p:nvPr>
        </p:nvSpPr>
        <p:spPr>
          <a:xfrm>
            <a:off x="457200" y="1360488"/>
            <a:ext cx="82407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/>
          <p:nvPr/>
        </p:nvSpPr>
        <p:spPr>
          <a:xfrm>
            <a:off x="0" y="1"/>
            <a:ext cx="9144000" cy="260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/>
          <p:nvPr/>
        </p:nvSpPr>
        <p:spPr>
          <a:xfrm>
            <a:off x="0" y="2602520"/>
            <a:ext cx="9144000" cy="45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749808" y="118872"/>
            <a:ext cx="80133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740664" y="1828800"/>
            <a:ext cx="8022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Google Shape;459;p47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Google Shape;460;p47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1" name="Google Shape;461;p47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PRO PPT Design.jpg" id="463" name="Google Shape;46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>
            <p:ph type="ctrTitle"/>
          </p:nvPr>
        </p:nvSpPr>
        <p:spPr>
          <a:xfrm>
            <a:off x="4547710" y="1480457"/>
            <a:ext cx="41424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5" name="Google Shape;465;p48"/>
          <p:cNvSpPr txBox="1"/>
          <p:nvPr>
            <p:ph idx="1" type="subTitle"/>
          </p:nvPr>
        </p:nvSpPr>
        <p:spPr>
          <a:xfrm>
            <a:off x="4547710" y="3318659"/>
            <a:ext cx="41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6" name="Google Shape;466;p48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8"/>
          <p:cNvSpPr txBox="1"/>
          <p:nvPr>
            <p:ph idx="2" type="body"/>
          </p:nvPr>
        </p:nvSpPr>
        <p:spPr>
          <a:xfrm>
            <a:off x="4549775" y="3766911"/>
            <a:ext cx="4148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Green">
  <p:cSld name="Content Green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8a.gif" id="469" name="Google Shape;4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49"/>
          <p:cNvSpPr txBox="1"/>
          <p:nvPr>
            <p:ph type="title"/>
          </p:nvPr>
        </p:nvSpPr>
        <p:spPr>
          <a:xfrm>
            <a:off x="3541" y="301152"/>
            <a:ext cx="756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Yellow">
  <p:cSld name="Two Content Yellow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6a.gif" id="473" name="Google Shape;47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457200" y="163777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50"/>
          <p:cNvSpPr txBox="1"/>
          <p:nvPr>
            <p:ph idx="2" type="body"/>
          </p:nvPr>
        </p:nvSpPr>
        <p:spPr>
          <a:xfrm>
            <a:off x="4648200" y="163777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Red">
  <p:cSld name="Content Red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4a.gif" id="478" name="Google Shape;47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51"/>
          <p:cNvSpPr txBox="1"/>
          <p:nvPr>
            <p:ph type="title"/>
          </p:nvPr>
        </p:nvSpPr>
        <p:spPr>
          <a:xfrm>
            <a:off x="0" y="0"/>
            <a:ext cx="756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Layout">
  <p:cSld name="Picture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Paragarph Text">
  <p:cSld name="Image with Paragarph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Bullet Points">
  <p:cSld name="Image with Bullet Poin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p text">
  <p:cSld name="Horizonatal image with p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Bullet Points">
  <p:cSld name="Horizonatal image with Bullet Poin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13" name="Google Shape;13;p1"/>
          <p:cNvPicPr preferRelativeResize="0"/>
          <p:nvPr/>
        </p:nvPicPr>
        <p:blipFill rotWithShape="1">
          <a:blip r:embed="rId1">
            <a:alphaModFix/>
          </a:blip>
          <a:srcRect b="38461" l="0" r="0" t="0"/>
          <a:stretch/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8EDE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machine learning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457200" y="136245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10884" y="6647351"/>
            <a:ext cx="3600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250" name="Google Shape;250;p27"/>
          <p:cNvPicPr preferRelativeResize="0"/>
          <p:nvPr/>
        </p:nvPicPr>
        <p:blipFill rotWithShape="1">
          <a:blip r:embed="rId1">
            <a:alphaModFix/>
          </a:blip>
          <a:srcRect b="38461" l="0" r="0" t="0"/>
          <a:stretch/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0" y="0"/>
            <a:ext cx="9144000" cy="523200"/>
          </a:xfrm>
          <a:prstGeom prst="rect">
            <a:avLst/>
          </a:prstGeom>
          <a:solidFill>
            <a:srgbClr val="8EDE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machine learning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Relationship Id="rId4" Type="http://schemas.openxmlformats.org/officeDocument/2006/relationships/hyperlink" Target="http://www.sgmoid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chive.ics.uci.edu/ml/datasets/statlog+(german+credit+data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chive.ics.uci.edu/ml/datasets/statlog+(german+credit+data)" TargetMode="External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chive.ics.uci.edu/ml/datasets/statlog+(german+credit+data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chive.ics.uci.edu/ml/datasets/statlog+(german+credit+data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idx="4294967295" type="body"/>
          </p:nvPr>
        </p:nvSpPr>
        <p:spPr>
          <a:xfrm>
            <a:off x="2259350" y="2895600"/>
            <a:ext cx="43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600"/>
              <a:t>Ensemble Methods</a:t>
            </a:r>
            <a:endParaRPr sz="3600"/>
          </a:p>
        </p:txBody>
      </p:sp>
      <p:pic>
        <p:nvPicPr>
          <p:cNvPr id="488" name="Google Shape;4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00" y="4465025"/>
            <a:ext cx="1145135" cy="1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/>
          <p:nvPr/>
        </p:nvSpPr>
        <p:spPr>
          <a:xfrm>
            <a:off x="1212100" y="4018800"/>
            <a:ext cx="26067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Jayanth Rasamsetti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Founder </a:t>
            </a:r>
            <a:r>
              <a:rPr lang="en-US" u="sng">
                <a:hlinkClick r:id="rId4"/>
              </a:rPr>
              <a:t>www.sgmoid.com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Columbia University (MS)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 Madras (B.Tech &amp; M.Tech)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idx="4294967295" type="body"/>
          </p:nvPr>
        </p:nvSpPr>
        <p:spPr>
          <a:xfrm>
            <a:off x="203196" y="1066800"/>
            <a:ext cx="87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 (B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ootstrap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regation)</a:t>
            </a:r>
            <a:endParaRPr sz="1800"/>
          </a:p>
        </p:txBody>
      </p:sp>
      <p:sp>
        <p:nvSpPr>
          <p:cNvPr descr="Image result for Euclidean distance formula" id="558" name="Google Shape;558;p6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2"/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https://link.springer.com/article/10.1007/s13721-013-0034-x</a:t>
            </a:r>
            <a:endParaRPr/>
          </a:p>
        </p:txBody>
      </p:sp>
      <p:grpSp>
        <p:nvGrpSpPr>
          <p:cNvPr id="560" name="Google Shape;560;p62"/>
          <p:cNvGrpSpPr/>
          <p:nvPr/>
        </p:nvGrpSpPr>
        <p:grpSpPr>
          <a:xfrm>
            <a:off x="424542" y="2123301"/>
            <a:ext cx="8196858" cy="2817454"/>
            <a:chOff x="424542" y="2123301"/>
            <a:chExt cx="8196858" cy="2817454"/>
          </a:xfrm>
        </p:grpSpPr>
        <p:pic>
          <p:nvPicPr>
            <p:cNvPr descr="https://static-content.springer.com/image/art%3A10.1007%2Fs13721-013-0034-x/MediaObjects/13721_2013_34_Fig4_HTML.gif" id="561" name="Google Shape;561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0" y="2209800"/>
              <a:ext cx="3856382" cy="1981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62"/>
            <p:cNvSpPr txBox="1"/>
            <p:nvPr/>
          </p:nvSpPr>
          <p:spPr>
            <a:xfrm>
              <a:off x="424543" y="2123301"/>
              <a:ext cx="29685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Re-sampling done for every classifier using a random function. For large n, 63.2% unique samples likely to be selected</a:t>
              </a:r>
              <a:endParaRPr/>
            </a:p>
          </p:txBody>
        </p:sp>
        <p:sp>
          <p:nvSpPr>
            <p:cNvPr id="563" name="Google Shape;563;p62"/>
            <p:cNvSpPr txBox="1"/>
            <p:nvPr/>
          </p:nvSpPr>
          <p:spPr>
            <a:xfrm>
              <a:off x="424542" y="3369533"/>
              <a:ext cx="2968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Algorithm to generate classifiers. Could be Decision Tree, Naïve Bayes etc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2"/>
            <p:cNvSpPr txBox="1"/>
            <p:nvPr/>
          </p:nvSpPr>
          <p:spPr>
            <a:xfrm>
              <a:off x="3116715" y="4202155"/>
              <a:ext cx="2968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classifiers created in parallel and independently on respective training data</a:t>
              </a:r>
              <a:endParaRPr/>
            </a:p>
          </p:txBody>
        </p:sp>
        <p:sp>
          <p:nvSpPr>
            <p:cNvPr id="565" name="Google Shape;565;p62"/>
            <p:cNvSpPr txBox="1"/>
            <p:nvPr/>
          </p:nvSpPr>
          <p:spPr>
            <a:xfrm>
              <a:off x="6629400" y="2540265"/>
              <a:ext cx="199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Voting could be simple or weighted</a:t>
              </a:r>
              <a:endParaRPr/>
            </a:p>
          </p:txBody>
        </p:sp>
        <p:cxnSp>
          <p:nvCxnSpPr>
            <p:cNvPr id="566" name="Google Shape;566;p62"/>
            <p:cNvCxnSpPr/>
            <p:nvPr/>
          </p:nvCxnSpPr>
          <p:spPr>
            <a:xfrm flipH="1">
              <a:off x="6705600" y="3063485"/>
              <a:ext cx="457200" cy="441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67" name="Google Shape;567;p62"/>
            <p:cNvCxnSpPr/>
            <p:nvPr/>
          </p:nvCxnSpPr>
          <p:spPr>
            <a:xfrm>
              <a:off x="2438400" y="2801875"/>
              <a:ext cx="1066800" cy="169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68" name="Google Shape;568;p62"/>
            <p:cNvCxnSpPr/>
            <p:nvPr/>
          </p:nvCxnSpPr>
          <p:spPr>
            <a:xfrm flipH="1" rot="10800000">
              <a:off x="2971800" y="3581490"/>
              <a:ext cx="533400" cy="133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569" name="Google Shape;569;p62"/>
            <p:cNvCxnSpPr>
              <a:stCxn id="564" idx="0"/>
            </p:cNvCxnSpPr>
            <p:nvPr/>
          </p:nvCxnSpPr>
          <p:spPr>
            <a:xfrm flipH="1" rot="10800000">
              <a:off x="4600965" y="3599155"/>
              <a:ext cx="428100" cy="603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idx="4294967295" type="body"/>
          </p:nvPr>
        </p:nvSpPr>
        <p:spPr>
          <a:xfrm>
            <a:off x="348336" y="1066800"/>
            <a:ext cx="82296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r>
              <a:rPr lang="en-US" sz="1800"/>
              <a:t> </a:t>
            </a:r>
            <a:r>
              <a:rPr b="1" lang="en-US" sz="1800"/>
              <a:t>(B</a:t>
            </a:r>
            <a:r>
              <a:rPr lang="en-US" sz="1800"/>
              <a:t>ootstrap </a:t>
            </a:r>
            <a:r>
              <a:rPr b="1" lang="en-US" sz="1800"/>
              <a:t>Agg</a:t>
            </a:r>
            <a:r>
              <a:rPr lang="en-US" sz="1800"/>
              <a:t>regation)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Lab- 6  Improve defaulter prediction of the decision tree using bagging ensemble technique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– Sample data is available at local file system as credit.csv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has 16 attributes described at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https://archive.ics.uci.edu/ml/datasets/statlog+(german+credit+data)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page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slide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3"/>
          <p:cNvSpPr txBox="1"/>
          <p:nvPr/>
        </p:nvSpPr>
        <p:spPr>
          <a:xfrm>
            <a:off x="4495800" y="6019800"/>
            <a:ext cx="4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Bagging+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Credit+Decision+Tree.ipynb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"/>
          <p:cNvSpPr txBox="1"/>
          <p:nvPr>
            <p:ph idx="4294967295" type="body"/>
          </p:nvPr>
        </p:nvSpPr>
        <p:spPr>
          <a:xfrm>
            <a:off x="348336" y="1066800"/>
            <a:ext cx="82296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could boost mean?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/>
          <p:nvPr>
            <p:ph idx="4294967295" type="body"/>
          </p:nvPr>
        </p:nvSpPr>
        <p:spPr>
          <a:xfrm>
            <a:off x="348336" y="1066800"/>
            <a:ext cx="82296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could boost mean?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" y="1927175"/>
            <a:ext cx="8065625" cy="3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>
            <p:ph idx="4294967295" type="body"/>
          </p:nvPr>
        </p:nvSpPr>
        <p:spPr>
          <a:xfrm>
            <a:off x="203196" y="1066800"/>
            <a:ext cx="87957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n-US" sz="1800"/>
              <a:t>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lang="en-US" sz="1800"/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bagging, but the learners are grown sequentially; except for the first, each subsequent learner is grown from previously grown learners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learner is a Decision Tree, each of the trees can be small, with just a few terminal nodes (determined by the parameter d supplied )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voting higher weight is given to the votes of learners which perform better in respective training data unlike Bagging where all get equal weight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slows down learning (because it is sequential) but the model generally performs well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96" name="Google Shape;596;p6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"/>
          <p:cNvSpPr txBox="1"/>
          <p:nvPr>
            <p:ph idx="4294967295" type="body"/>
          </p:nvPr>
        </p:nvSpPr>
        <p:spPr>
          <a:xfrm>
            <a:off x="203196" y="1066800"/>
            <a:ext cx="87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Boosting (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AdaBoost</a:t>
            </a:r>
            <a:r>
              <a:rPr i="0" lang="en-US" sz="1800" u="none" cap="none" strike="noStrike">
                <a:solidFill>
                  <a:schemeClr val="dk1"/>
                </a:solidFill>
              </a:rPr>
              <a:t>)</a:t>
            </a:r>
            <a:endParaRPr sz="1800"/>
          </a:p>
        </p:txBody>
      </p:sp>
      <p:sp>
        <p:nvSpPr>
          <p:cNvPr descr="Image result for Euclidean distance formula" id="603" name="Google Shape;603;p6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7"/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https://link.springer.com/article/10.1007/s13721-013-0034-x</a:t>
            </a:r>
            <a:endParaRPr/>
          </a:p>
        </p:txBody>
      </p:sp>
      <p:grpSp>
        <p:nvGrpSpPr>
          <p:cNvPr id="605" name="Google Shape;605;p67"/>
          <p:cNvGrpSpPr/>
          <p:nvPr/>
        </p:nvGrpSpPr>
        <p:grpSpPr>
          <a:xfrm>
            <a:off x="424543" y="1524000"/>
            <a:ext cx="8425457" cy="3074700"/>
            <a:chOff x="424543" y="1987671"/>
            <a:chExt cx="8425457" cy="3074700"/>
          </a:xfrm>
        </p:grpSpPr>
        <p:pic>
          <p:nvPicPr>
            <p:cNvPr descr="https://static-content.springer.com/image/art%3A10.1007%2Fs13721-013-0034-x/MediaObjects/13721_2013_34_Fig5_HTML.gif" id="606" name="Google Shape;606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8386" y="1987671"/>
              <a:ext cx="4337814" cy="1822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67"/>
            <p:cNvSpPr txBox="1"/>
            <p:nvPr/>
          </p:nvSpPr>
          <p:spPr>
            <a:xfrm>
              <a:off x="424543" y="2123301"/>
              <a:ext cx="29685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data from base data with focus on instances which were incorrectly classified by earlier model (if any)</a:t>
              </a:r>
              <a:endParaRPr/>
            </a:p>
          </p:txBody>
        </p:sp>
        <p:sp>
          <p:nvSpPr>
            <p:cNvPr id="608" name="Google Shape;608;p67"/>
            <p:cNvSpPr txBox="1"/>
            <p:nvPr/>
          </p:nvSpPr>
          <p:spPr>
            <a:xfrm>
              <a:off x="3116715" y="3892671"/>
              <a:ext cx="29685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similar classifiers created in sequence with respective training data with focus on addressing the misclassified data, not the usual cost functions</a:t>
              </a:r>
              <a:endParaRPr/>
            </a:p>
          </p:txBody>
        </p:sp>
        <p:sp>
          <p:nvSpPr>
            <p:cNvPr id="609" name="Google Shape;609;p67"/>
            <p:cNvSpPr txBox="1"/>
            <p:nvPr/>
          </p:nvSpPr>
          <p:spPr>
            <a:xfrm>
              <a:off x="6858000" y="3687574"/>
              <a:ext cx="1992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Voting could be simple or weighted</a:t>
              </a:r>
              <a:endParaRPr/>
            </a:p>
          </p:txBody>
        </p:sp>
        <p:cxnSp>
          <p:nvCxnSpPr>
            <p:cNvPr id="610" name="Google Shape;610;p67"/>
            <p:cNvCxnSpPr>
              <a:stCxn id="609" idx="1"/>
            </p:cNvCxnSpPr>
            <p:nvPr/>
          </p:nvCxnSpPr>
          <p:spPr>
            <a:xfrm rot="10800000">
              <a:off x="6705600" y="3505174"/>
              <a:ext cx="152400" cy="444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611" name="Google Shape;611;p67"/>
            <p:cNvCxnSpPr/>
            <p:nvPr/>
          </p:nvCxnSpPr>
          <p:spPr>
            <a:xfrm>
              <a:off x="2362200" y="2895600"/>
              <a:ext cx="1143000" cy="175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612" name="Google Shape;612;p67"/>
            <p:cNvCxnSpPr>
              <a:stCxn id="608" idx="0"/>
            </p:cNvCxnSpPr>
            <p:nvPr/>
          </p:nvCxnSpPr>
          <p:spPr>
            <a:xfrm flipH="1" rot="10800000">
              <a:off x="4600965" y="3289671"/>
              <a:ext cx="428100" cy="603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613" name="Google Shape;613;p67"/>
          <p:cNvSpPr txBox="1"/>
          <p:nvPr/>
        </p:nvSpPr>
        <p:spPr>
          <a:xfrm>
            <a:off x="460376" y="4749225"/>
            <a:ext cx="838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called Adaptive Boosting as the weights are re-assigned to each instance, with higher weights to incorrectly classified instance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8"/>
          <p:cNvSpPr txBox="1"/>
          <p:nvPr>
            <p:ph idx="4294967295" type="body"/>
          </p:nvPr>
        </p:nvSpPr>
        <p:spPr>
          <a:xfrm>
            <a:off x="203196" y="1066800"/>
            <a:ext cx="8795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</a:t>
            </a:r>
            <a:r>
              <a:rPr lang="en-US" sz="1800"/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b="1" lang="en-US" sz="1800"/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prominent boosting algorithms are AdaBoost, short for Adaptive Boosting and Gradient Descent Boosting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AdaBoost, the successive learners are created with a focus on the ill fitted data of the previous learner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successive learner focuses more and more on the harder to fit data i.e. their residuals in the previous tree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620" name="Google Shape;620;p6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9"/>
          <p:cNvSpPr txBox="1"/>
          <p:nvPr>
            <p:ph idx="4294967295" type="body"/>
          </p:nvPr>
        </p:nvSpPr>
        <p:spPr>
          <a:xfrm>
            <a:off x="203196" y="1066800"/>
            <a:ext cx="8795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Recently asked Interview Question:</a:t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Boosting is faster compared to Bagging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800"/>
              <a:t>True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800"/>
              <a:t>False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627" name="Google Shape;627;p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/>
          <p:nvPr>
            <p:ph idx="4294967295" type="body"/>
          </p:nvPr>
        </p:nvSpPr>
        <p:spPr>
          <a:xfrm>
            <a:off x="203196" y="1066800"/>
            <a:ext cx="8795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Recently asked Interview Question:</a:t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Boosting is faster compared to Bagging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800"/>
              <a:t>True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 sz="1800"/>
              <a:t>False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Ans) False</a:t>
            </a:r>
            <a:endParaRPr sz="1800"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634" name="Google Shape;634;p7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91025"/>
            <a:ext cx="3588702" cy="20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3.png" id="640" name="Google Shape;64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17132"/>
            <a:ext cx="58674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1"/>
          <p:cNvSpPr txBox="1"/>
          <p:nvPr/>
        </p:nvSpPr>
        <p:spPr>
          <a:xfrm>
            <a:off x="203196" y="1066800"/>
            <a:ext cx="87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</a:t>
            </a:r>
            <a:r>
              <a:rPr lang="en-US" sz="1800">
                <a:solidFill>
                  <a:schemeClr val="dk1"/>
                </a:solidFill>
              </a:rPr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1"/>
          <p:cNvSpPr txBox="1"/>
          <p:nvPr/>
        </p:nvSpPr>
        <p:spPr>
          <a:xfrm>
            <a:off x="203196" y="1447800"/>
            <a:ext cx="7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Adapting weights with focus on erroneously classified instances</a:t>
            </a:r>
            <a:endParaRPr/>
          </a:p>
        </p:txBody>
      </p:sp>
      <p:sp>
        <p:nvSpPr>
          <p:cNvPr id="643" name="Google Shape;643;p71"/>
          <p:cNvSpPr/>
          <p:nvPr/>
        </p:nvSpPr>
        <p:spPr>
          <a:xfrm>
            <a:off x="6096000" y="1905000"/>
            <a:ext cx="1524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1"/>
          <p:cNvSpPr txBox="1"/>
          <p:nvPr/>
        </p:nvSpPr>
        <p:spPr>
          <a:xfrm>
            <a:off x="6313716" y="1828800"/>
            <a:ext cx="26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weights, equal weights to all instances</a:t>
            </a:r>
            <a:endParaRPr/>
          </a:p>
        </p:txBody>
      </p:sp>
      <p:sp>
        <p:nvSpPr>
          <p:cNvPr id="645" name="Google Shape;645;p71"/>
          <p:cNvSpPr/>
          <p:nvPr/>
        </p:nvSpPr>
        <p:spPr>
          <a:xfrm>
            <a:off x="5943600" y="2362200"/>
            <a:ext cx="370200" cy="137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71"/>
          <p:cNvSpPr txBox="1"/>
          <p:nvPr/>
        </p:nvSpPr>
        <p:spPr>
          <a:xfrm>
            <a:off x="6313716" y="2362200"/>
            <a:ext cx="28302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first classifier with equal focus on all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up weights of all error instances, express it as a ratio to total weights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error ratio is &gt; 50%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predictor weights (i.e. weight of the classifier)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new weights to instances misclassified, else keep the weights same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Renormalize the weights across all the instances and fit next classifier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test instance use weighted voting to identify the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1"/>
          <p:cNvSpPr/>
          <p:nvPr/>
        </p:nvSpPr>
        <p:spPr>
          <a:xfrm>
            <a:off x="5954484" y="3886200"/>
            <a:ext cx="370200" cy="1524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71"/>
          <p:cNvSpPr/>
          <p:nvPr/>
        </p:nvSpPr>
        <p:spPr>
          <a:xfrm>
            <a:off x="6019800" y="5638800"/>
            <a:ext cx="1524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"/>
          <p:cNvSpPr txBox="1"/>
          <p:nvPr>
            <p:ph idx="4294967295" type="body"/>
          </p:nvPr>
        </p:nvSpPr>
        <p:spPr>
          <a:xfrm>
            <a:off x="203196" y="1066800"/>
            <a:ext cx="87957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is an e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nsemble?</a:t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496" name="Google Shape;496;p5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2"/>
          <p:cNvSpPr txBox="1"/>
          <p:nvPr>
            <p:ph idx="4294967295" type="body"/>
          </p:nvPr>
        </p:nvSpPr>
        <p:spPr>
          <a:xfrm>
            <a:off x="348336" y="10668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- 7  Improve defaulter prediction of the decision tree using Adaboosting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– Sample data is available at local file system as credit.csv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has 16 attributes described at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https://archive.ics.uci.edu/ml/datasets/statlog+(german+credit+data)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page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slide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2"/>
          <p:cNvSpPr txBox="1"/>
          <p:nvPr/>
        </p:nvSpPr>
        <p:spPr>
          <a:xfrm>
            <a:off x="4495800" y="6019800"/>
            <a:ext cx="4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Adaboost+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Credit+Decision+Tree.ipynb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5" y="4149575"/>
            <a:ext cx="7991900" cy="5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"/>
          <p:cNvSpPr txBox="1"/>
          <p:nvPr>
            <p:ph idx="4294967295" type="body"/>
          </p:nvPr>
        </p:nvSpPr>
        <p:spPr>
          <a:xfrm>
            <a:off x="203196" y="1066800"/>
            <a:ext cx="87957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cap="none" strike="noStrike">
                <a:solidFill>
                  <a:schemeClr val="dk1"/>
                </a:solidFill>
              </a:rPr>
              <a:t>R</a:t>
            </a:r>
            <a:r>
              <a:rPr i="0" lang="en-US" sz="1600" cap="none" strike="noStrike">
                <a:solidFill>
                  <a:schemeClr val="dk1"/>
                </a:solidFill>
              </a:rPr>
              <a:t>andom Forest: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tree in the ensemble is built from a sample drawn with replacement (bootstrap) from the training set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addition, when splitting a node during the construction of a tree, the split that is chosen is no longer the best split among all the features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the split</a:t>
            </a:r>
            <a:r>
              <a:rPr lang="en-US" sz="1600"/>
              <a:t> </a:t>
            </a: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picked is the best split among a random subset of the features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result of this randomness, the bias of the forest usually slightly increases (with respect to the bias of a single non-random tree)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averaging, its variance decreases, usually more than compensating the increase in bias, hence yielding overall a better result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scikit-learn user guide, </a:t>
            </a:r>
            <a:r>
              <a:rPr lang="en-US" sz="1600"/>
              <a:t>C</a:t>
            </a: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hapter 3, </a:t>
            </a:r>
            <a:r>
              <a:rPr lang="en-US" sz="1600"/>
              <a:t>P</a:t>
            </a: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231</a:t>
            </a:r>
            <a:endParaRPr/>
          </a:p>
        </p:txBody>
      </p:sp>
      <p:sp>
        <p:nvSpPr>
          <p:cNvPr descr="Image result for Euclidean distance formula" id="663" name="Google Shape;663;p7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"/>
          <p:cNvSpPr txBox="1"/>
          <p:nvPr>
            <p:ph idx="4294967295" type="body"/>
          </p:nvPr>
        </p:nvSpPr>
        <p:spPr>
          <a:xfrm>
            <a:off x="203196" y="1066800"/>
            <a:ext cx="87957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R</a:t>
            </a:r>
            <a:r>
              <a:rPr i="0" lang="en-US" sz="1600" u="none" cap="none" strike="noStrike">
                <a:solidFill>
                  <a:schemeClr val="dk1"/>
                </a:solidFill>
              </a:rPr>
              <a:t>andom Forest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1775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Decision Trees. Create different trees by providing different sub-features from the feature set to the tree creating algorithm. The optimization function is Entropy or Gini index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670" name="Google Shape;670;p7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698750"/>
            <a:ext cx="1676400" cy="37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3500" y="3938587"/>
            <a:ext cx="20193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4"/>
          <p:cNvSpPr/>
          <p:nvPr/>
        </p:nvSpPr>
        <p:spPr>
          <a:xfrm>
            <a:off x="1031875" y="3917950"/>
            <a:ext cx="225300" cy="936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74"/>
          <p:cNvSpPr txBox="1"/>
          <p:nvPr/>
        </p:nvSpPr>
        <p:spPr>
          <a:xfrm>
            <a:off x="263525" y="4146550"/>
            <a:ext cx="8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instances</a:t>
            </a:r>
            <a:endParaRPr/>
          </a:p>
        </p:txBody>
      </p:sp>
      <p:pic>
        <p:nvPicPr>
          <p:cNvPr id="675" name="Google Shape;675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2689225"/>
            <a:ext cx="6858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0258" y="5256890"/>
            <a:ext cx="676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1555" y="3946525"/>
            <a:ext cx="66675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8" name="Google Shape;678;p74"/>
          <p:cNvCxnSpPr>
            <a:stCxn id="672" idx="3"/>
            <a:endCxn id="675" idx="1"/>
          </p:cNvCxnSpPr>
          <p:nvPr/>
        </p:nvCxnSpPr>
        <p:spPr>
          <a:xfrm flipH="1" rot="10800000">
            <a:off x="3352800" y="3151162"/>
            <a:ext cx="1066800" cy="1235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79" name="Google Shape;679;p74"/>
          <p:cNvCxnSpPr>
            <a:stCxn id="672" idx="3"/>
            <a:endCxn id="676" idx="1"/>
          </p:cNvCxnSpPr>
          <p:nvPr/>
        </p:nvCxnSpPr>
        <p:spPr>
          <a:xfrm>
            <a:off x="3352800" y="4386262"/>
            <a:ext cx="1077600" cy="1342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0" name="Google Shape;680;p74"/>
          <p:cNvCxnSpPr>
            <a:stCxn id="672" idx="3"/>
            <a:endCxn id="677" idx="1"/>
          </p:cNvCxnSpPr>
          <p:nvPr/>
        </p:nvCxnSpPr>
        <p:spPr>
          <a:xfrm>
            <a:off x="3352800" y="4386262"/>
            <a:ext cx="1108800" cy="3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1" name="Google Shape;681;p74"/>
          <p:cNvCxnSpPr>
            <a:stCxn id="675" idx="3"/>
          </p:cNvCxnSpPr>
          <p:nvPr/>
        </p:nvCxnSpPr>
        <p:spPr>
          <a:xfrm>
            <a:off x="5105400" y="3151188"/>
            <a:ext cx="1272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2" name="Google Shape;682;p74"/>
          <p:cNvCxnSpPr/>
          <p:nvPr/>
        </p:nvCxnSpPr>
        <p:spPr>
          <a:xfrm>
            <a:off x="5181600" y="4375151"/>
            <a:ext cx="119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3" name="Google Shape;683;p74"/>
          <p:cNvCxnSpPr/>
          <p:nvPr/>
        </p:nvCxnSpPr>
        <p:spPr>
          <a:xfrm>
            <a:off x="5105400" y="5746751"/>
            <a:ext cx="1272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84" name="Google Shape;684;p74"/>
          <p:cNvSpPr/>
          <p:nvPr/>
        </p:nvSpPr>
        <p:spPr>
          <a:xfrm rot="-5400000">
            <a:off x="2178209" y="4113591"/>
            <a:ext cx="363900" cy="192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4"/>
          <p:cNvSpPr txBox="1"/>
          <p:nvPr/>
        </p:nvSpPr>
        <p:spPr>
          <a:xfrm>
            <a:off x="1143000" y="5289550"/>
            <a:ext cx="220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number of features</a:t>
            </a:r>
            <a:endParaRPr/>
          </a:p>
        </p:txBody>
      </p:sp>
      <p:sp>
        <p:nvSpPr>
          <p:cNvPr id="686" name="Google Shape;686;p74"/>
          <p:cNvSpPr txBox="1"/>
          <p:nvPr/>
        </p:nvSpPr>
        <p:spPr>
          <a:xfrm>
            <a:off x="3505200" y="2438400"/>
            <a:ext cx="26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Randomly selected sub feature set </a:t>
            </a:r>
            <a:endParaRPr/>
          </a:p>
        </p:txBody>
      </p:sp>
      <p:sp>
        <p:nvSpPr>
          <p:cNvPr id="687" name="Google Shape;687;p74"/>
          <p:cNvSpPr txBox="1"/>
          <p:nvPr/>
        </p:nvSpPr>
        <p:spPr>
          <a:xfrm>
            <a:off x="6161314" y="2416989"/>
            <a:ext cx="266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trees created in parallel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5"/>
          <p:cNvSpPr txBox="1"/>
          <p:nvPr>
            <p:ph idx="4294967295" type="body"/>
          </p:nvPr>
        </p:nvSpPr>
        <p:spPr>
          <a:xfrm>
            <a:off x="348336" y="10668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Random Fores</a:t>
            </a:r>
            <a:r>
              <a:rPr lang="en-US" sz="1800"/>
              <a:t>t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Lab- 9  Improve defaulter prediction of the decision tree using Random Forest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– Sample data is available at local file system as credit.csv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has 16 attributes described at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https://archive.ics.uci.edu/ml/datasets/statlog+(german+credit+data)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page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slide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5"/>
          <p:cNvSpPr txBox="1"/>
          <p:nvPr/>
        </p:nvSpPr>
        <p:spPr>
          <a:xfrm>
            <a:off x="4495800" y="6019800"/>
            <a:ext cx="4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RF+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Credit+Decision+Tree.ipynb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6"/>
          <p:cNvSpPr txBox="1"/>
          <p:nvPr>
            <p:ph idx="4294967295" type="body"/>
          </p:nvPr>
        </p:nvSpPr>
        <p:spPr>
          <a:xfrm>
            <a:off x="203196" y="1066800"/>
            <a:ext cx="87957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Stacking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bagging, but apply several different models to original data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weights for each model is determined based on how well they perform on the given input data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classifiers usually make similar errors (bagging), so forming an ensemble with similar classifiers may not improve the classification rate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Presence of a poorly performing classifier may cause performance deterioration in the overall performance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even on presence of a classifier that performs much better than all of the other available base classifiers, may cause degradation in the overall performance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important factor is the amount of correlation among the incorrect classifications made by each classifier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consistent classifiers tend to misclassify the same instances, then combining their results will have no benefit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contrast, a greater amount of independence among the classifiers can result in errors by individual classifiers being overlooked when the results of the ensemble are combined.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701" name="Google Shape;701;p7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7"/>
          <p:cNvSpPr txBox="1"/>
          <p:nvPr>
            <p:ph idx="4294967295" type="body"/>
          </p:nvPr>
        </p:nvSpPr>
        <p:spPr>
          <a:xfrm>
            <a:off x="203196" y="1066800"/>
            <a:ext cx="8795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Stacking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708" name="Google Shape;708;p7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ensemble method stacking" id="709" name="Google Shape;70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" y="1731597"/>
            <a:ext cx="6563863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7"/>
          <p:cNvSpPr txBox="1"/>
          <p:nvPr/>
        </p:nvSpPr>
        <p:spPr>
          <a:xfrm>
            <a:off x="307975" y="5943600"/>
            <a:ext cx="830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http://pubs.rsc.org/-/content/articlelanding/2014/mb/c4mb00410h/unauth#!divAbstract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8"/>
          <p:cNvSpPr txBox="1"/>
          <p:nvPr>
            <p:ph idx="4294967295" type="body"/>
          </p:nvPr>
        </p:nvSpPr>
        <p:spPr>
          <a:xfrm>
            <a:off x="348336" y="10668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Stacking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Lab- 10  Improve defaulter prediction of the decision tree using Stacking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– Sample data is available at local file system as credit.csv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has 16 attributes described at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https://archive.ics.uci.edu/ml/datasets/statlog+(german+credit+data)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page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slide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8"/>
          <p:cNvSpPr txBox="1"/>
          <p:nvPr/>
        </p:nvSpPr>
        <p:spPr>
          <a:xfrm>
            <a:off x="4495800" y="6019800"/>
            <a:ext cx="4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Stacking+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Credit+Decision+Tree.ipynb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9"/>
          <p:cNvSpPr txBox="1"/>
          <p:nvPr>
            <p:ph idx="4294967295" type="body"/>
          </p:nvPr>
        </p:nvSpPr>
        <p:spPr>
          <a:xfrm>
            <a:off x="348336" y="10668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End to End Kaggle Case Study:</a:t>
            </a:r>
            <a:br>
              <a:rPr lang="en-US" sz="1800"/>
            </a:b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Have a plan. How will you distribute the next 5 hours?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Make a sample submission in the first 30 minutes (familiarize yourself with Kaggle)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If stuck, debug with smallest example to get unstuck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All the best!</a:t>
            </a:r>
            <a:endParaRPr sz="1800"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9"/>
          <p:cNvSpPr txBox="1"/>
          <p:nvPr/>
        </p:nvSpPr>
        <p:spPr>
          <a:xfrm>
            <a:off x="4495800" y="6019800"/>
            <a:ext cx="4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Stacking+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Credit+Decision+Tree.ipynb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/>
          <p:nvPr>
            <p:ph idx="4294967295" type="body"/>
          </p:nvPr>
        </p:nvSpPr>
        <p:spPr>
          <a:xfrm>
            <a:off x="3276600" y="2895600"/>
            <a:ext cx="281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1" lang="en-US" sz="1800"/>
              <a:t>y</a:t>
            </a: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 b="1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idx="4294967295" type="body"/>
          </p:nvPr>
        </p:nvSpPr>
        <p:spPr>
          <a:xfrm>
            <a:off x="203196" y="1066800"/>
            <a:ext cx="87957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is an e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nsemble?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descr="Image result for Euclidean distance formula" id="503" name="Google Shape;503;p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00" y="1567125"/>
            <a:ext cx="5691674" cy="42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idx="4294967295" type="body"/>
          </p:nvPr>
        </p:nvSpPr>
        <p:spPr>
          <a:xfrm>
            <a:off x="203196" y="1066800"/>
            <a:ext cx="87957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is </a:t>
            </a:r>
            <a:r>
              <a:rPr lang="en-US" sz="1800" u="sng"/>
              <a:t>NOT</a:t>
            </a:r>
            <a:r>
              <a:rPr lang="en-US" sz="1800"/>
              <a:t> an e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nsemble?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Image Source: www.bharatstudent.com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descr="Image result for Euclidean distance formula" id="511" name="Google Shape;511;p5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473" y="829750"/>
            <a:ext cx="3098750" cy="55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idx="4294967295" type="body"/>
          </p:nvPr>
        </p:nvSpPr>
        <p:spPr>
          <a:xfrm>
            <a:off x="203196" y="1066800"/>
            <a:ext cx="87957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en-US" sz="1800"/>
              <a:t>s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ombine the predictions of several base estimators (</a:t>
            </a:r>
            <a:r>
              <a:rPr b="0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weak </a:t>
            </a:r>
            <a:r>
              <a:rPr i="1" lang="en-US" sz="1800" u="sng"/>
              <a:t>models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built with a given learning algorithm in order to improve generalizability/robustness over a single estimator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There are two types: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</a:t>
            </a:r>
            <a:r>
              <a:rPr lang="en-US" sz="1800" u="sng"/>
              <a:t>e</a:t>
            </a:r>
            <a:r>
              <a:rPr lang="en-US" sz="1800"/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driving principle is to build several estimators independently and then to average / vote  their predictions. On average, the combined estimator is usually better than any of the single base estimator because its variance is reduced.</a:t>
            </a:r>
            <a:r>
              <a:rPr lang="en-US" sz="1800"/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.g. Bagging methods, Forests of randomized trees, </a:t>
            </a:r>
            <a:r>
              <a:rPr lang="en-US" sz="1800"/>
              <a:t>etc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</a:t>
            </a:r>
            <a:r>
              <a:rPr lang="en-US" sz="1800" u="sng"/>
              <a:t>g</a:t>
            </a:r>
            <a:r>
              <a:rPr lang="en-US" sz="1800"/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 estimators are built sequentially and one tries to reduce the bias of the combined estimator. The motivation is to combine several weak models to produce a powerful ensemble. E.g. AdaBoost, Gradient Tree Boosting, </a:t>
            </a:r>
            <a:r>
              <a:rPr lang="en-US" sz="1800"/>
              <a:t>etc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19" name="Google Shape;519;p5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 txBox="1"/>
          <p:nvPr>
            <p:ph idx="4294967295" type="body"/>
          </p:nvPr>
        </p:nvSpPr>
        <p:spPr>
          <a:xfrm>
            <a:off x="203196" y="1066800"/>
            <a:ext cx="8795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en-US" sz="1800"/>
              <a:t>s</a:t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26" name="Google Shape;526;p5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amo.githubusercontent.com/715bf357ca41278b432ca0282908c2a4e0ee8c22/687474703a2f2f696d616765732e7363686f6c617270656469612e6f72672f772f696d616765732f382f38322f436f6d62696e696e675f636c617373696669657273322e6a7067" id="527" name="Google Shape;5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09826"/>
            <a:ext cx="6016625" cy="466591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8"/>
          <p:cNvSpPr txBox="1"/>
          <p:nvPr/>
        </p:nvSpPr>
        <p:spPr>
          <a:xfrm>
            <a:off x="5994403" y="5257800"/>
            <a:ext cx="297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https://github.com/MenuPolis/MLT/wiki/Bagging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155575" y="5029200"/>
            <a:ext cx="2739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final stage of voting, we essentially have a combined surface resulting from individual surfaces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idx="4294967295" type="body"/>
          </p:nvPr>
        </p:nvSpPr>
        <p:spPr>
          <a:xfrm>
            <a:off x="203196" y="1066800"/>
            <a:ext cx="8795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could bagging mean?</a:t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36" name="Google Shape;536;p5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idx="4294967295" type="body"/>
          </p:nvPr>
        </p:nvSpPr>
        <p:spPr>
          <a:xfrm>
            <a:off x="203196" y="1066800"/>
            <a:ext cx="8795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What could bagging mean?</a:t>
            </a:r>
            <a:endParaRPr b="0" i="0" sz="1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43" name="Google Shape;543;p6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75" y="1584100"/>
            <a:ext cx="7245200" cy="4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/>
          <p:nvPr>
            <p:ph idx="4294967295" type="body"/>
          </p:nvPr>
        </p:nvSpPr>
        <p:spPr>
          <a:xfrm>
            <a:off x="203196" y="1066800"/>
            <a:ext cx="8795700" cy="4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 (B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ootstrap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regation)</a:t>
            </a:r>
            <a:endParaRPr sz="1800"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231775" rtl="0" algn="l">
              <a:spcBef>
                <a:spcPts val="32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Uses sampling with replacement to generate multiple samples of a given size. Sample may contain repeat data points</a:t>
            </a:r>
            <a:endParaRPr sz="1800"/>
          </a:p>
          <a:p>
            <a:pPr indent="0" lvl="0" marL="231775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9075" lvl="0" marL="231775" rtl="0" algn="l">
              <a:spcBef>
                <a:spcPts val="32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educes variance errors and helps to avoid overfitting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1775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9075" lvl="0" marL="231775" rtl="0" algn="l">
              <a:spcBef>
                <a:spcPts val="320"/>
              </a:spcBef>
              <a:spcAft>
                <a:spcPts val="0"/>
              </a:spcAft>
              <a:buSzPts val="1800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with any type of machine learning model,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used with Decision Tree</a:t>
            </a:r>
            <a:r>
              <a:rPr lang="en-US" sz="1800"/>
              <a:t> </a:t>
            </a:r>
            <a:endParaRPr sz="1800"/>
          </a:p>
          <a:p>
            <a:pPr indent="0" lvl="0" marL="231775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9075" lvl="0" marL="231775" rtl="0" algn="l">
              <a:spcBef>
                <a:spcPts val="32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For classification bagging is used with voting to decide the class of an input while for regression average or median values are calculated</a:t>
            </a:r>
            <a:endParaRPr sz="1800"/>
          </a:p>
          <a:p>
            <a:pPr indent="0" lvl="0" marL="231775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9075" lvl="0" marL="231775" rtl="0" algn="l">
              <a:spcBef>
                <a:spcPts val="320"/>
              </a:spcBef>
              <a:spcAft>
                <a:spcPts val="0"/>
              </a:spcAft>
              <a:buSzPts val="1800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large sample size, sample data is expected to have roughly 63.2% ( 1 – 1/e) unique data points and the rest being duplicates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Euclidean distance formula" id="551" name="Google Shape;551;p6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