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4"/>
  </p:notesMasterIdLst>
  <p:sldIdLst>
    <p:sldId id="256" r:id="rId3"/>
    <p:sldId id="257" r:id="rId4"/>
    <p:sldId id="291" r:id="rId5"/>
    <p:sldId id="259" r:id="rId6"/>
    <p:sldId id="258" r:id="rId7"/>
    <p:sldId id="262" r:id="rId8"/>
    <p:sldId id="264" r:id="rId9"/>
    <p:sldId id="292" r:id="rId10"/>
    <p:sldId id="266" r:id="rId11"/>
    <p:sldId id="290" r:id="rId12"/>
    <p:sldId id="293" r:id="rId13"/>
  </p:sldIdLst>
  <p:sldSz cx="9144000" cy="5143500" type="screen16x9"/>
  <p:notesSz cx="6858000" cy="9144000"/>
  <p:embeddedFontLst>
    <p:embeddedFont>
      <p:font typeface="Fira Sans Condensed" panose="020B0503050000020004" pitchFamily="34" charset="0"/>
      <p:regular r:id="rId15"/>
      <p:bold r:id="rId16"/>
      <p:italic r:id="rId17"/>
      <p:boldItalic r:id="rId18"/>
    </p:embeddedFont>
    <p:embeddedFont>
      <p:font typeface="Fira Sans Condensed Light" panose="020B0403050000020004" pitchFamily="34" charset="0"/>
      <p:regular r:id="rId19"/>
      <p:bold r:id="rId20"/>
      <p:italic r:id="rId21"/>
      <p:boldItalic r:id="rId22"/>
    </p:embeddedFont>
    <p:embeddedFont>
      <p:font typeface="Proxima Nova" panose="020B0604020202020204" charset="0"/>
      <p:regular r:id="rId23"/>
      <p:bold r:id="rId24"/>
      <p:italic r:id="rId25"/>
      <p:boldItalic r:id="rId26"/>
    </p:embeddedFont>
    <p:embeddedFont>
      <p:font typeface="Proxima Nova Semibold" panose="020B0604020202020204" charset="0"/>
      <p:regular r:id="rId27"/>
      <p:bold r:id="rId28"/>
      <p:boldItalic r:id="rId29"/>
    </p:embeddedFont>
    <p:embeddedFont>
      <p:font typeface="Rajdhani" panose="020B0604020202020204" charset="0"/>
      <p:regular r:id="rId30"/>
      <p:bold r:id="rId31"/>
    </p:embeddedFont>
    <p:embeddedFont>
      <p:font typeface="Roboto Condensed Light"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7B899F-0396-40A5-B638-7966BD9A8455}">
  <a:tblStyle styleId="{407B899F-0396-40A5-B638-7966BD9A84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77"/>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84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a87eb8680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a87eb8680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6bcecd75a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6bcecd75a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6bcecd75a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6bcecd75a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8a87eb868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8a87eb868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ransition spd="slow"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transition spd="slow"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2"/>
        <p:cNvGrpSpPr/>
        <p:nvPr/>
      </p:nvGrpSpPr>
      <p:grpSpPr>
        <a:xfrm>
          <a:off x="0" y="0"/>
          <a:ext cx="0" cy="0"/>
          <a:chOff x="0" y="0"/>
          <a:chExt cx="0" cy="0"/>
        </a:xfrm>
      </p:grpSpPr>
    </p:spTree>
  </p:cSld>
  <p:clrMapOvr>
    <a:masterClrMapping/>
  </p:clrMapOvr>
  <p:transition spd="slow"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transition spd="slow"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transition spd="slow"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transition spd="slow"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transition spd="slow"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spd="slow"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transition spd="slow"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transition spd="slow"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transition spd="slow"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15000"/>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transition spd="slow" advTm="15000"/>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770701" y="434778"/>
            <a:ext cx="4923076" cy="2961000"/>
          </a:xfrm>
          <a:prstGeom prst="rect">
            <a:avLst/>
          </a:prstGeom>
        </p:spPr>
        <p:txBody>
          <a:bodyPr spcFirstLastPara="1" wrap="square" lIns="91425" tIns="91425" rIns="91425" bIns="91425" anchor="b" anchorCtr="0">
            <a:noAutofit/>
          </a:bodyPr>
          <a:lstStyle/>
          <a:p>
            <a:pPr lvl="0" algn="l" rtl="0">
              <a:spcBef>
                <a:spcPts val="0"/>
              </a:spcBef>
              <a:spcAft>
                <a:spcPts val="0"/>
              </a:spcAft>
              <a:buNone/>
            </a:pPr>
            <a:r>
              <a:rPr lang="en" dirty="0"/>
              <a:t>AI-FAKE NEWS</a:t>
            </a:r>
            <a:endParaRPr dirty="0"/>
          </a:p>
          <a:p>
            <a:pPr marL="0" lvl="0" indent="0" algn="l" rtl="0">
              <a:spcBef>
                <a:spcPts val="0"/>
              </a:spcBef>
              <a:spcAft>
                <a:spcPts val="0"/>
              </a:spcAft>
              <a:buNone/>
            </a:pPr>
            <a:r>
              <a:rPr lang="en" sz="5000" dirty="0"/>
              <a:t>DETECTION</a:t>
            </a:r>
            <a:endParaRPr sz="5000" dirty="0"/>
          </a:p>
        </p:txBody>
      </p:sp>
      <p:sp>
        <p:nvSpPr>
          <p:cNvPr id="58" name="Google Shape;58;p15"/>
          <p:cNvSpPr txBox="1">
            <a:spLocks noGrp="1"/>
          </p:cNvSpPr>
          <p:nvPr>
            <p:ph type="subTitle" idx="1"/>
          </p:nvPr>
        </p:nvSpPr>
        <p:spPr>
          <a:xfrm>
            <a:off x="4813308" y="3578904"/>
            <a:ext cx="4291500" cy="1305330"/>
          </a:xfrm>
          <a:prstGeom prst="rect">
            <a:avLst/>
          </a:prstGeom>
        </p:spPr>
        <p:txBody>
          <a:bodyPr spcFirstLastPara="1" wrap="square" lIns="91425" tIns="91425" rIns="91425" bIns="91425" anchor="t" anchorCtr="0">
            <a:noAutofit/>
          </a:bodyPr>
          <a:lstStyle/>
          <a:p>
            <a:pPr marL="158750" lvl="0" indent="0" algn="l" rtl="0">
              <a:lnSpc>
                <a:spcPct val="115000"/>
              </a:lnSpc>
              <a:spcBef>
                <a:spcPts val="0"/>
              </a:spcBef>
              <a:spcAft>
                <a:spcPts val="0"/>
              </a:spcAft>
              <a:buClr>
                <a:srgbClr val="FFFFFF"/>
              </a:buClr>
              <a:buSzPts val="1100"/>
            </a:pPr>
            <a:r>
              <a:rPr lang="en-US" sz="1400" b="1" dirty="0">
                <a:solidFill>
                  <a:schemeClr val="tx2"/>
                </a:solidFill>
                <a:latin typeface="Rajdhani" panose="020B0604020202020204" charset="0"/>
                <a:cs typeface="Rajdhani" panose="020B0604020202020204" charset="0"/>
              </a:rPr>
              <a:t>By:</a:t>
            </a:r>
          </a:p>
          <a:p>
            <a:pPr indent="-298450">
              <a:lnSpc>
                <a:spcPct val="115000"/>
              </a:lnSpc>
              <a:buClr>
                <a:srgbClr val="FFFFFF"/>
              </a:buClr>
              <a:buSzPts val="1100"/>
              <a:buFont typeface="Fira Sans Condensed Light"/>
              <a:buChar char="●"/>
            </a:pPr>
            <a:r>
              <a:rPr lang="en-US" sz="1400" b="1" dirty="0">
                <a:solidFill>
                  <a:schemeClr val="tx2"/>
                </a:solidFill>
                <a:latin typeface="Rajdhani" panose="020B0604020202020204" charset="0"/>
                <a:cs typeface="Rajdhani" panose="020B0604020202020204" charset="0"/>
              </a:rPr>
              <a:t>ARYAN VATS (RA2011003011205)</a:t>
            </a:r>
          </a:p>
          <a:p>
            <a:pPr marL="457200" lvl="0" indent="-298450" algn="l" rtl="0">
              <a:lnSpc>
                <a:spcPct val="115000"/>
              </a:lnSpc>
              <a:spcBef>
                <a:spcPts val="0"/>
              </a:spcBef>
              <a:spcAft>
                <a:spcPts val="0"/>
              </a:spcAft>
              <a:buClr>
                <a:srgbClr val="FFFFFF"/>
              </a:buClr>
              <a:buSzPts val="1100"/>
              <a:buChar char="●"/>
            </a:pPr>
            <a:r>
              <a:rPr lang="en-US" sz="1400" b="1" dirty="0">
                <a:solidFill>
                  <a:schemeClr val="tx2"/>
                </a:solidFill>
                <a:latin typeface="Rajdhani" panose="020B0604020202020204" charset="0"/>
                <a:cs typeface="Rajdhani" panose="020B0604020202020204" charset="0"/>
              </a:rPr>
              <a:t>JATIN SINGHANIA (RA2011003011247)</a:t>
            </a:r>
          </a:p>
          <a:p>
            <a:pPr indent="-298450">
              <a:lnSpc>
                <a:spcPct val="115000"/>
              </a:lnSpc>
              <a:buClr>
                <a:srgbClr val="FFFFFF"/>
              </a:buClr>
              <a:buSzPts val="1100"/>
              <a:buFont typeface="Fira Sans Condensed Light"/>
              <a:buChar char="●"/>
            </a:pPr>
            <a:r>
              <a:rPr lang="en-US" sz="1400" b="1" dirty="0">
                <a:solidFill>
                  <a:schemeClr val="tx2"/>
                </a:solidFill>
                <a:latin typeface="Rajdhani" panose="020B0604020202020204" charset="0"/>
                <a:cs typeface="Rajdhani" panose="020B0604020202020204" charset="0"/>
              </a:rPr>
              <a:t>UTKARSH SABOO (RA2011003011248)</a:t>
            </a:r>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transition spd="slow" advTm="1500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78"/>
        <p:cNvGrpSpPr/>
        <p:nvPr/>
      </p:nvGrpSpPr>
      <p:grpSpPr>
        <a:xfrm>
          <a:off x="0" y="0"/>
          <a:ext cx="0" cy="0"/>
          <a:chOff x="0" y="0"/>
          <a:chExt cx="0" cy="0"/>
        </a:xfrm>
      </p:grpSpPr>
      <p:sp>
        <p:nvSpPr>
          <p:cNvPr id="1479" name="Google Shape;1479;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Rajdhani" panose="020B0604020202020204" charset="0"/>
                <a:ea typeface="Arial"/>
                <a:cs typeface="Rajdhani" panose="020B0604020202020204" charset="0"/>
                <a:sym typeface="Arial"/>
              </a:rPr>
              <a:t>CONCLUSION</a:t>
            </a:r>
            <a:endParaRPr dirty="0">
              <a:solidFill>
                <a:srgbClr val="FFFFFF"/>
              </a:solidFill>
              <a:latin typeface="Rajdhani" panose="020B0604020202020204" charset="0"/>
              <a:ea typeface="Arial"/>
              <a:cs typeface="Rajdhani" panose="020B0604020202020204" charset="0"/>
              <a:sym typeface="Arial"/>
            </a:endParaRPr>
          </a:p>
        </p:txBody>
      </p:sp>
      <p:sp>
        <p:nvSpPr>
          <p:cNvPr id="1480" name="Google Shape;1480;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US" dirty="0">
                <a:solidFill>
                  <a:schemeClr val="lt1"/>
                </a:solidFill>
                <a:latin typeface="Rajdhani" panose="020B0604020202020204" charset="0"/>
                <a:ea typeface="Arial"/>
                <a:cs typeface="Rajdhani" panose="020B0604020202020204" charset="0"/>
                <a:sym typeface="Arial"/>
              </a:rPr>
              <a:t>This is the conclusion of this review and some more information is given in this column. </a:t>
            </a:r>
            <a:endParaRPr dirty="0">
              <a:solidFill>
                <a:srgbClr val="FFFFFF"/>
              </a:solidFill>
              <a:latin typeface="Rajdhani" panose="020B0604020202020204" charset="0"/>
              <a:ea typeface="Arial"/>
              <a:cs typeface="Rajdhani" panose="020B0604020202020204" charset="0"/>
              <a:sym typeface="Arial"/>
            </a:endParaRPr>
          </a:p>
          <a:p>
            <a:pPr marL="0" marR="0" lvl="0" indent="0" algn="l" rtl="0">
              <a:lnSpc>
                <a:spcPct val="115000"/>
              </a:lnSpc>
              <a:spcBef>
                <a:spcPts val="0"/>
              </a:spcBef>
              <a:spcAft>
                <a:spcPts val="0"/>
              </a:spcAft>
              <a:buNone/>
            </a:pPr>
            <a:endParaRPr dirty="0">
              <a:solidFill>
                <a:srgbClr val="869FB2"/>
              </a:solidFill>
              <a:latin typeface="Rajdhani" panose="020B0604020202020204" charset="0"/>
              <a:ea typeface="Arial"/>
              <a:cs typeface="Rajdhani" panose="020B0604020202020204" charset="0"/>
              <a:sym typeface="Arial"/>
            </a:endParaRPr>
          </a:p>
        </p:txBody>
      </p:sp>
      <p:sp>
        <p:nvSpPr>
          <p:cNvPr id="1481" name="Google Shape;1481;p49"/>
          <p:cNvSpPr txBox="1"/>
          <p:nvPr/>
        </p:nvSpPr>
        <p:spPr>
          <a:xfrm>
            <a:off x="943675" y="1487469"/>
            <a:ext cx="5571300" cy="2931900"/>
          </a:xfrm>
          <a:prstGeom prst="rect">
            <a:avLst/>
          </a:prstGeom>
          <a:noFill/>
          <a:ln>
            <a:noFill/>
          </a:ln>
        </p:spPr>
        <p:txBody>
          <a:bodyPr spcFirstLastPara="1" wrap="square" lIns="91425" tIns="91425" rIns="91425" bIns="91425" anchor="t" anchorCtr="0">
            <a:noAutofit/>
          </a:bodyPr>
          <a:lstStyle/>
          <a:p>
            <a:pPr marL="457200" indent="-298450">
              <a:lnSpc>
                <a:spcPct val="115000"/>
              </a:lnSpc>
              <a:buClr>
                <a:srgbClr val="FFFFFF"/>
              </a:buClr>
              <a:buSzPts val="1100"/>
              <a:buFont typeface="Arial"/>
              <a:buChar char="●"/>
            </a:pPr>
            <a:r>
              <a:rPr lang="en-US" sz="1100" dirty="0">
                <a:solidFill>
                  <a:schemeClr val="tx2"/>
                </a:solidFill>
                <a:latin typeface="Rajdhani" panose="020B0604020202020204" charset="0"/>
                <a:cs typeface="Rajdhani" panose="020B0604020202020204" charset="0"/>
              </a:rPr>
              <a:t>This project was created to solve the crisis of fake news spreading throughout the media around the world. </a:t>
            </a:r>
          </a:p>
          <a:p>
            <a:pPr marL="457200" lvl="0" indent="-298450" algn="l" rtl="0">
              <a:lnSpc>
                <a:spcPct val="115000"/>
              </a:lnSpc>
              <a:spcBef>
                <a:spcPts val="0"/>
              </a:spcBef>
              <a:spcAft>
                <a:spcPts val="0"/>
              </a:spcAft>
              <a:buClr>
                <a:srgbClr val="FFFFFF"/>
              </a:buClr>
              <a:buSzPts val="1100"/>
              <a:buChar char="●"/>
            </a:pPr>
            <a:r>
              <a:rPr lang="en-US" sz="1100" dirty="0">
                <a:solidFill>
                  <a:schemeClr val="tx2"/>
                </a:solidFill>
                <a:latin typeface="Rajdhani" panose="020B0604020202020204" charset="0"/>
                <a:cs typeface="Rajdhani" panose="020B0604020202020204" charset="0"/>
              </a:rPr>
              <a:t>To solve this issue, we have created Artificial Intelligence software to enhance the authenticity of the news being projected to the common citizens of our country and all around the world.</a:t>
            </a:r>
          </a:p>
          <a:p>
            <a:pPr marL="457200" indent="-298450">
              <a:lnSpc>
                <a:spcPct val="115000"/>
              </a:lnSpc>
              <a:buClr>
                <a:srgbClr val="FFFFFF"/>
              </a:buClr>
              <a:buSzPts val="1100"/>
              <a:buFont typeface="Arial"/>
              <a:buChar char="●"/>
            </a:pPr>
            <a:r>
              <a:rPr lang="en-US" sz="1100" dirty="0">
                <a:solidFill>
                  <a:srgbClr val="D1D5DB"/>
                </a:solidFill>
                <a:latin typeface="Rajdhani" panose="020B0604020202020204" charset="0"/>
                <a:cs typeface="Rajdhani" panose="020B0604020202020204" charset="0"/>
              </a:rPr>
              <a:t>Fa</a:t>
            </a:r>
            <a:r>
              <a:rPr lang="en-US" sz="1100" b="0" i="0" dirty="0">
                <a:solidFill>
                  <a:srgbClr val="D1D5DB"/>
                </a:solidFill>
                <a:effectLst/>
                <a:latin typeface="Rajdhani" panose="020B0604020202020204" charset="0"/>
                <a:cs typeface="Rajdhani" panose="020B0604020202020204" charset="0"/>
              </a:rPr>
              <a:t>ke news has become a significant challenge in society, but AI can play a crucial role in detecting it. By using natural language processing, machine learning, and tracking sources of information, AI can quickly and accurately identify fake news. However, it is essential to ensure that AI systems are developed without bias and can detect any manipulations. With proper development and implementation, AI can be a powerful tool in the fight against fake news.</a:t>
            </a:r>
            <a:endParaRPr lang="en-US" sz="1100" dirty="0">
              <a:solidFill>
                <a:schemeClr val="lt2"/>
              </a:solidFill>
              <a:latin typeface="Rajdhani" panose="020B0604020202020204" charset="0"/>
              <a:cs typeface="Rajdhani" panose="020B0604020202020204" charset="0"/>
            </a:endParaRPr>
          </a:p>
          <a:p>
            <a:pPr marL="457200" lvl="0" indent="-298450" algn="l" rtl="0">
              <a:lnSpc>
                <a:spcPct val="115000"/>
              </a:lnSpc>
              <a:spcBef>
                <a:spcPts val="0"/>
              </a:spcBef>
              <a:spcAft>
                <a:spcPts val="0"/>
              </a:spcAft>
              <a:buClr>
                <a:srgbClr val="FFFFFF"/>
              </a:buClr>
              <a:buSzPts val="1100"/>
              <a:buChar char="●"/>
            </a:pPr>
            <a:endParaRPr sz="1100" dirty="0">
              <a:solidFill>
                <a:schemeClr val="tx2"/>
              </a:solidFill>
              <a:latin typeface="Rajdhani" panose="020B0604020202020204" charset="0"/>
              <a:cs typeface="Rajdhani" panose="020B0604020202020204" charset="0"/>
            </a:endParaRPr>
          </a:p>
        </p:txBody>
      </p:sp>
      <p:grpSp>
        <p:nvGrpSpPr>
          <p:cNvPr id="1482" name="Google Shape;1482;p49"/>
          <p:cNvGrpSpPr/>
          <p:nvPr/>
        </p:nvGrpSpPr>
        <p:grpSpPr>
          <a:xfrm>
            <a:off x="6874322" y="1555472"/>
            <a:ext cx="1446116" cy="2863897"/>
            <a:chOff x="6529419" y="1724307"/>
            <a:chExt cx="1480463" cy="2931917"/>
          </a:xfrm>
        </p:grpSpPr>
        <p:grpSp>
          <p:nvGrpSpPr>
            <p:cNvPr id="1483" name="Google Shape;1483;p49"/>
            <p:cNvGrpSpPr/>
            <p:nvPr/>
          </p:nvGrpSpPr>
          <p:grpSpPr>
            <a:xfrm>
              <a:off x="6556827" y="1724307"/>
              <a:ext cx="956596" cy="944294"/>
              <a:chOff x="3800349" y="1238762"/>
              <a:chExt cx="1098904" cy="1084772"/>
            </a:xfrm>
          </p:grpSpPr>
          <p:grpSp>
            <p:nvGrpSpPr>
              <p:cNvPr id="1484" name="Google Shape;1484;p49"/>
              <p:cNvGrpSpPr/>
              <p:nvPr/>
            </p:nvGrpSpPr>
            <p:grpSpPr>
              <a:xfrm>
                <a:off x="3800349" y="1238762"/>
                <a:ext cx="1098904" cy="1084772"/>
                <a:chOff x="3800349" y="1238762"/>
                <a:chExt cx="1098904" cy="1084772"/>
              </a:xfrm>
            </p:grpSpPr>
            <p:sp>
              <p:nvSpPr>
                <p:cNvPr id="1485" name="Google Shape;1485;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486" name="Google Shape;1486;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sp>
            <p:nvSpPr>
              <p:cNvPr id="1487" name="Google Shape;1487;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1488" name="Google Shape;1488;p49"/>
            <p:cNvGrpSpPr/>
            <p:nvPr/>
          </p:nvGrpSpPr>
          <p:grpSpPr>
            <a:xfrm>
              <a:off x="7053286" y="2227254"/>
              <a:ext cx="956596" cy="944252"/>
              <a:chOff x="4370663" y="1816530"/>
              <a:chExt cx="1098904" cy="1084724"/>
            </a:xfrm>
          </p:grpSpPr>
          <p:grpSp>
            <p:nvGrpSpPr>
              <p:cNvPr id="1489" name="Google Shape;1489;p49"/>
              <p:cNvGrpSpPr/>
              <p:nvPr/>
            </p:nvGrpSpPr>
            <p:grpSpPr>
              <a:xfrm>
                <a:off x="4370663" y="1816530"/>
                <a:ext cx="1098904" cy="1084724"/>
                <a:chOff x="4370663" y="1816530"/>
                <a:chExt cx="1098904" cy="1084724"/>
              </a:xfrm>
            </p:grpSpPr>
            <p:sp>
              <p:nvSpPr>
                <p:cNvPr id="1490" name="Google Shape;1490;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491" name="Google Shape;1491;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1492" name="Google Shape;1492;p49"/>
              <p:cNvGrpSpPr/>
              <p:nvPr/>
            </p:nvGrpSpPr>
            <p:grpSpPr>
              <a:xfrm>
                <a:off x="4732628" y="2171596"/>
                <a:ext cx="374986" cy="374572"/>
                <a:chOff x="3303268" y="3817349"/>
                <a:chExt cx="346056" cy="345674"/>
              </a:xfrm>
            </p:grpSpPr>
            <p:sp>
              <p:nvSpPr>
                <p:cNvPr id="1493" name="Google Shape;1493;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494" name="Google Shape;1494;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495" name="Google Shape;1495;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496" name="Google Shape;1496;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grpSp>
          <p:nvGrpSpPr>
            <p:cNvPr id="1497" name="Google Shape;1497;p49"/>
            <p:cNvGrpSpPr/>
            <p:nvPr/>
          </p:nvGrpSpPr>
          <p:grpSpPr>
            <a:xfrm>
              <a:off x="6547098" y="2715744"/>
              <a:ext cx="956596" cy="944315"/>
              <a:chOff x="3789173" y="2377690"/>
              <a:chExt cx="1098904" cy="1084796"/>
            </a:xfrm>
          </p:grpSpPr>
          <p:grpSp>
            <p:nvGrpSpPr>
              <p:cNvPr id="1498" name="Google Shape;1498;p49"/>
              <p:cNvGrpSpPr/>
              <p:nvPr/>
            </p:nvGrpSpPr>
            <p:grpSpPr>
              <a:xfrm>
                <a:off x="3789173" y="2377690"/>
                <a:ext cx="1098904" cy="1084796"/>
                <a:chOff x="3789173" y="2377690"/>
                <a:chExt cx="1098904" cy="1084796"/>
              </a:xfrm>
            </p:grpSpPr>
            <p:sp>
              <p:nvSpPr>
                <p:cNvPr id="1499" name="Google Shape;1499;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jdhani" panose="020B0604020202020204" charset="0"/>
                    <a:cs typeface="Rajdhani" panose="020B0604020202020204" charset="0"/>
                  </a:endParaRPr>
                </a:p>
              </p:txBody>
            </p:sp>
            <p:sp>
              <p:nvSpPr>
                <p:cNvPr id="1500" name="Google Shape;1500;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1501" name="Google Shape;1501;p49"/>
              <p:cNvGrpSpPr/>
              <p:nvPr/>
            </p:nvGrpSpPr>
            <p:grpSpPr>
              <a:xfrm>
                <a:off x="4151137" y="2732796"/>
                <a:ext cx="374986" cy="374572"/>
                <a:chOff x="3752358" y="3817349"/>
                <a:chExt cx="346056" cy="345674"/>
              </a:xfrm>
            </p:grpSpPr>
            <p:sp>
              <p:nvSpPr>
                <p:cNvPr id="1502" name="Google Shape;1502;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03" name="Google Shape;1503;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04" name="Google Shape;1504;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05" name="Google Shape;1505;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grpSp>
          <p:nvGrpSpPr>
            <p:cNvPr id="1506" name="Google Shape;1506;p49"/>
            <p:cNvGrpSpPr/>
            <p:nvPr/>
          </p:nvGrpSpPr>
          <p:grpSpPr>
            <a:xfrm>
              <a:off x="7034853" y="3222917"/>
              <a:ext cx="956596" cy="944252"/>
              <a:chOff x="4349489" y="2960313"/>
              <a:chExt cx="1098904" cy="1084724"/>
            </a:xfrm>
          </p:grpSpPr>
          <p:grpSp>
            <p:nvGrpSpPr>
              <p:cNvPr id="1507" name="Google Shape;1507;p49"/>
              <p:cNvGrpSpPr/>
              <p:nvPr/>
            </p:nvGrpSpPr>
            <p:grpSpPr>
              <a:xfrm>
                <a:off x="4349489" y="2960313"/>
                <a:ext cx="1098904" cy="1084724"/>
                <a:chOff x="4349489" y="2960313"/>
                <a:chExt cx="1098904" cy="1084724"/>
              </a:xfrm>
            </p:grpSpPr>
            <p:sp>
              <p:nvSpPr>
                <p:cNvPr id="1508" name="Google Shape;1508;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09" name="Google Shape;1509;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1510" name="Google Shape;1510;p49"/>
              <p:cNvGrpSpPr/>
              <p:nvPr/>
            </p:nvGrpSpPr>
            <p:grpSpPr>
              <a:xfrm>
                <a:off x="4732657" y="3315384"/>
                <a:ext cx="374952" cy="374572"/>
                <a:chOff x="4201447" y="3817349"/>
                <a:chExt cx="346024" cy="345674"/>
              </a:xfrm>
            </p:grpSpPr>
            <p:sp>
              <p:nvSpPr>
                <p:cNvPr id="1511" name="Google Shape;1511;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12" name="Google Shape;1512;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grpSp>
          <p:nvGrpSpPr>
            <p:cNvPr id="1513" name="Google Shape;1513;p49"/>
            <p:cNvGrpSpPr/>
            <p:nvPr/>
          </p:nvGrpSpPr>
          <p:grpSpPr>
            <a:xfrm>
              <a:off x="6529419" y="3711909"/>
              <a:ext cx="956596" cy="944315"/>
              <a:chOff x="3768864" y="3522050"/>
              <a:chExt cx="1098904" cy="1084796"/>
            </a:xfrm>
          </p:grpSpPr>
          <p:grpSp>
            <p:nvGrpSpPr>
              <p:cNvPr id="1514" name="Google Shape;1514;p49"/>
              <p:cNvGrpSpPr/>
              <p:nvPr/>
            </p:nvGrpSpPr>
            <p:grpSpPr>
              <a:xfrm>
                <a:off x="3768864" y="3522050"/>
                <a:ext cx="1098904" cy="1084796"/>
                <a:chOff x="3768864" y="3522050"/>
                <a:chExt cx="1098904" cy="1084796"/>
              </a:xfrm>
            </p:grpSpPr>
            <p:sp>
              <p:nvSpPr>
                <p:cNvPr id="1515" name="Google Shape;1515;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16" name="Google Shape;1516;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1517" name="Google Shape;1517;p49"/>
              <p:cNvGrpSpPr/>
              <p:nvPr/>
            </p:nvGrpSpPr>
            <p:grpSpPr>
              <a:xfrm>
                <a:off x="4139616" y="3871555"/>
                <a:ext cx="357419" cy="357005"/>
                <a:chOff x="7482229" y="3351230"/>
                <a:chExt cx="357419" cy="357005"/>
              </a:xfrm>
            </p:grpSpPr>
            <p:sp>
              <p:nvSpPr>
                <p:cNvPr id="1518" name="Google Shape;1518;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19" name="Google Shape;1519;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20" name="Google Shape;1520;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21" name="Google Shape;1521;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522" name="Google Shape;1522;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grpSp>
    </p:spTree>
  </p:cSld>
  <p:clrMapOvr>
    <a:masterClrMapping/>
  </p:clrMapOvr>
  <p:transition spd="slow" advTm="1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2"/>
                                        </p:tgtEl>
                                        <p:attrNameLst>
                                          <p:attrName>style.visibility</p:attrName>
                                        </p:attrNameLst>
                                      </p:cBhvr>
                                      <p:to>
                                        <p:strVal val="visible"/>
                                      </p:to>
                                    </p:set>
                                    <p:animEffect transition="in" filter="fade">
                                      <p:cBhvr>
                                        <p:cTn id="7" dur="500"/>
                                        <p:tgtEl>
                                          <p:spTgt spid="1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rtificial Intelligence Best PowerPoint Templates">
            <a:extLst>
              <a:ext uri="{FF2B5EF4-FFF2-40B4-BE49-F238E27FC236}">
                <a16:creationId xmlns:a16="http://schemas.microsoft.com/office/drawing/2014/main" id="{BD766256-B7E9-9E3F-3FFD-05CBAA98E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13386"/>
      </p:ext>
    </p:extLst>
  </p:cSld>
  <p:clrMapOvr>
    <a:masterClrMapping/>
  </p:clrMapOvr>
  <p:transition spd="slow" advTm="15000"/>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jdhani" panose="020B0604020202020204" charset="0"/>
                <a:cs typeface="Rajdhani" panose="020B0604020202020204" charset="0"/>
              </a:rPr>
              <a:t>ABSTRACT</a:t>
            </a:r>
            <a:endParaRPr sz="3000" dirty="0">
              <a:latin typeface="Rajdhani" panose="020B0604020202020204" charset="0"/>
              <a:cs typeface="Rajdhani" panose="020B0604020202020204" charset="0"/>
            </a:endParaRPr>
          </a:p>
        </p:txBody>
      </p:sp>
      <p:sp>
        <p:nvSpPr>
          <p:cNvPr id="65" name="Google Shape;65;p16"/>
          <p:cNvSpPr txBox="1">
            <a:spLocks noGrp="1"/>
          </p:cNvSpPr>
          <p:nvPr>
            <p:ph type="body" idx="1"/>
          </p:nvPr>
        </p:nvSpPr>
        <p:spPr>
          <a:xfrm>
            <a:off x="1115100" y="1152475"/>
            <a:ext cx="6913800" cy="3456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Fira Sans Condensed"/>
              <a:buChar char="●"/>
            </a:pPr>
            <a:r>
              <a:rPr lang="en-US" b="0" i="0" dirty="0">
                <a:solidFill>
                  <a:srgbClr val="D1D5DB"/>
                </a:solidFill>
                <a:effectLst/>
                <a:latin typeface="Rajdhani" panose="020B0604020202020204" charset="0"/>
                <a:cs typeface="Rajdhani" panose="020B0604020202020204" charset="0"/>
              </a:rPr>
              <a:t>In the era of social media, fake news has become a significant challenge for society. It can spread misinformation and cause panic among the public. The internet has made it easier to spread fake news, and traditional methods of fact-checking have become insufficient to counter its spread. Fortunately, artificial intelligence (AI) can play a vital role in detecting fake news.</a:t>
            </a:r>
          </a:p>
          <a:p>
            <a:pPr marL="457200" lvl="0" indent="-317500" algn="l" rtl="0">
              <a:spcBef>
                <a:spcPts val="0"/>
              </a:spcBef>
              <a:spcAft>
                <a:spcPts val="0"/>
              </a:spcAft>
              <a:buClr>
                <a:schemeClr val="lt2"/>
              </a:buClr>
              <a:buSzPts val="1400"/>
              <a:buFont typeface="Fira Sans Condensed"/>
              <a:buChar char="●"/>
            </a:pPr>
            <a:r>
              <a:rPr lang="en-US" b="0" i="0" dirty="0">
                <a:solidFill>
                  <a:srgbClr val="D1D5DB"/>
                </a:solidFill>
                <a:effectLst/>
                <a:latin typeface="Rajdhani" panose="020B0604020202020204" charset="0"/>
                <a:cs typeface="Rajdhani" panose="020B0604020202020204" charset="0"/>
              </a:rPr>
              <a:t>AI has been used in various fields, including finance, healthcare, and education. It has also been used to detect fake news. AI systems can analyze large amounts of data quickly and accurately, making them ideal for detecting fake news. They can scan news articles, social media posts, and other online content to identify false information.</a:t>
            </a:r>
            <a:endParaRPr lang="en-US" dirty="0">
              <a:solidFill>
                <a:srgbClr val="D1D5DB"/>
              </a:solidFill>
              <a:latin typeface="Rajdhani" panose="020B0604020202020204" charset="0"/>
              <a:cs typeface="Rajdhani" panose="020B0604020202020204" charset="0"/>
            </a:endParaRPr>
          </a:p>
          <a:p>
            <a:pPr marL="457200" lvl="0" indent="-317500" algn="l" rtl="0">
              <a:spcBef>
                <a:spcPts val="0"/>
              </a:spcBef>
              <a:spcAft>
                <a:spcPts val="0"/>
              </a:spcAft>
              <a:buClr>
                <a:schemeClr val="lt2"/>
              </a:buClr>
              <a:buSzPts val="1400"/>
              <a:buFont typeface="Fira Sans Condensed"/>
              <a:buChar char="●"/>
            </a:pPr>
            <a:r>
              <a:rPr lang="en-US" b="0" i="0" dirty="0">
                <a:solidFill>
                  <a:srgbClr val="D1D5DB"/>
                </a:solidFill>
                <a:effectLst/>
                <a:latin typeface="Rajdhani" panose="020B0604020202020204" charset="0"/>
                <a:cs typeface="Rajdhani" panose="020B0604020202020204" charset="0"/>
              </a:rPr>
              <a:t>One of the ways AI can be used to detect fake news is through natural language processing (NLP). NLP algorithms can analyze the language used in a news article or social media post to determine its authenticity. For example, if a news article contains grammatical errors or uses sensational language, it could be an indication that the article is not trustworthy.</a:t>
            </a:r>
            <a:endParaRPr dirty="0">
              <a:solidFill>
                <a:schemeClr val="lt2"/>
              </a:solidFill>
              <a:latin typeface="Rajdhani" panose="020B0604020202020204" charset="0"/>
              <a:cs typeface="Rajdhani" panose="020B0604020202020204" charset="0"/>
            </a:endParaRPr>
          </a:p>
        </p:txBody>
      </p:sp>
    </p:spTree>
  </p:cSld>
  <p:clrMapOvr>
    <a:masterClrMapping/>
  </p:clrMapOvr>
  <p:transition spd="slow" advTm="20000"/>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jdhani" panose="020B0604020202020204" charset="0"/>
                <a:cs typeface="Rajdhani" panose="020B0604020202020204" charset="0"/>
              </a:rPr>
              <a:t>ABSTRACT</a:t>
            </a:r>
            <a:endParaRPr sz="3000" dirty="0">
              <a:latin typeface="Rajdhani" panose="020B0604020202020204" charset="0"/>
              <a:cs typeface="Rajdhani" panose="020B0604020202020204" charset="0"/>
            </a:endParaRPr>
          </a:p>
        </p:txBody>
      </p:sp>
      <p:sp>
        <p:nvSpPr>
          <p:cNvPr id="65" name="Google Shape;65;p16"/>
          <p:cNvSpPr txBox="1">
            <a:spLocks noGrp="1"/>
          </p:cNvSpPr>
          <p:nvPr>
            <p:ph type="body" idx="1"/>
          </p:nvPr>
        </p:nvSpPr>
        <p:spPr>
          <a:xfrm>
            <a:off x="1115100" y="1152475"/>
            <a:ext cx="6913800" cy="3456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Fira Sans Condensed"/>
              <a:buChar char="●"/>
            </a:pPr>
            <a:r>
              <a:rPr lang="en-US" b="0" i="0" dirty="0">
                <a:solidFill>
                  <a:srgbClr val="D1D5DB"/>
                </a:solidFill>
                <a:effectLst/>
                <a:latin typeface="Rajdhani" panose="020B0604020202020204" charset="0"/>
                <a:cs typeface="Rajdhani" panose="020B0604020202020204" charset="0"/>
              </a:rPr>
              <a:t>Another way AI can be used to detect fake news is through machine learning. Machine learning algorithms can be trained to recognize patterns in news articles and social media posts that are indicative of fake news. These patterns could include the use of certain keywords or the frequency of certain types of content. By training machine learning algorithms to recognize these patterns, they can quickly identify fake news.</a:t>
            </a:r>
          </a:p>
          <a:p>
            <a:pPr marL="457200" lvl="0" indent="-317500" algn="l" rtl="0">
              <a:spcBef>
                <a:spcPts val="0"/>
              </a:spcBef>
              <a:spcAft>
                <a:spcPts val="0"/>
              </a:spcAft>
              <a:buClr>
                <a:schemeClr val="lt2"/>
              </a:buClr>
              <a:buSzPts val="1400"/>
              <a:buFont typeface="Fira Sans Condensed"/>
              <a:buChar char="●"/>
            </a:pPr>
            <a:r>
              <a:rPr lang="en-US" b="0" i="0" dirty="0">
                <a:solidFill>
                  <a:srgbClr val="D1D5DB"/>
                </a:solidFill>
                <a:effectLst/>
                <a:latin typeface="Rajdhani" panose="020B0604020202020204" charset="0"/>
                <a:cs typeface="Rajdhani" panose="020B0604020202020204" charset="0"/>
              </a:rPr>
              <a:t>However, the use of AI for detecting fake news is not without challenges. One challenge is the risk of bias. AI systems can be trained using biased data, leading to inaccurate results. It is essential to ensure that the training data used to develop AI systems are diverse and representative.</a:t>
            </a:r>
          </a:p>
          <a:p>
            <a:pPr marL="457200" lvl="0" indent="-317500" algn="l" rtl="0">
              <a:spcBef>
                <a:spcPts val="0"/>
              </a:spcBef>
              <a:spcAft>
                <a:spcPts val="0"/>
              </a:spcAft>
              <a:buClr>
                <a:schemeClr val="lt2"/>
              </a:buClr>
              <a:buSzPts val="1400"/>
              <a:buFont typeface="Fira Sans Condensed"/>
              <a:buChar char="●"/>
            </a:pPr>
            <a:r>
              <a:rPr lang="en-US" b="0" i="0" dirty="0">
                <a:solidFill>
                  <a:srgbClr val="D1D5DB"/>
                </a:solidFill>
                <a:effectLst/>
                <a:latin typeface="Rajdhani" panose="020B0604020202020204" charset="0"/>
                <a:cs typeface="Rajdhani" panose="020B0604020202020204" charset="0"/>
              </a:rPr>
              <a:t>Another challenge is the potential for AI to be manipulated. People who spread fake news can use AI to make their content seem more authentic. For example, they could use AI-generated images or videos to support their false claims. This makes it crucial to ensure that AI systems are developed to detect such manipulations.</a:t>
            </a:r>
            <a:endParaRPr lang="en-US" dirty="0">
              <a:solidFill>
                <a:schemeClr val="lt2"/>
              </a:solidFill>
              <a:latin typeface="Rajdhani" panose="020B0604020202020204" charset="0"/>
              <a:cs typeface="Rajdhani" panose="020B0604020202020204" charset="0"/>
            </a:endParaRPr>
          </a:p>
        </p:txBody>
      </p:sp>
    </p:spTree>
    <p:extLst>
      <p:ext uri="{BB962C8B-B14F-4D97-AF65-F5344CB8AC3E}">
        <p14:creationId xmlns:p14="http://schemas.microsoft.com/office/powerpoint/2010/main" val="3330732899"/>
      </p:ext>
    </p:extLst>
  </p:cSld>
  <p:clrMapOvr>
    <a:masterClrMapping/>
  </p:clrMapOvr>
  <p:transition spd="slow"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65"/>
                                        </p:tgtEl>
                                        <p:attrNameLst>
                                          <p:attrName>stroke.color</p:attrName>
                                        </p:attrNameLst>
                                      </p:cBhvr>
                                      <p:to>
                                        <a:schemeClr val="accent2"/>
                                      </p:to>
                                    </p:animClr>
                                    <p:set>
                                      <p:cBhvr>
                                        <p:cTn id="7" dur="2000" fill="hold"/>
                                        <p:tgtEl>
                                          <p:spTgt spid="6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49867" y="1046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jdhani" panose="020B0604020202020204" charset="0"/>
                <a:cs typeface="Rajdhani" panose="020B0604020202020204" charset="0"/>
              </a:rPr>
              <a:t>INTRODUCTION</a:t>
            </a:r>
            <a:endParaRPr dirty="0">
              <a:latin typeface="Rajdhani" panose="020B0604020202020204" charset="0"/>
              <a:cs typeface="Rajdhani" panose="020B0604020202020204" charset="0"/>
            </a:endParaRPr>
          </a:p>
        </p:txBody>
      </p:sp>
      <p:sp>
        <p:nvSpPr>
          <p:cNvPr id="92" name="Google Shape;92;p18"/>
          <p:cNvSpPr txBox="1"/>
          <p:nvPr/>
        </p:nvSpPr>
        <p:spPr>
          <a:xfrm>
            <a:off x="2956682" y="749291"/>
            <a:ext cx="3330123"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OUR PROJECT TIMELINE</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93" name="Google Shape;93;p18"/>
          <p:cNvSpPr/>
          <p:nvPr/>
        </p:nvSpPr>
        <p:spPr>
          <a:xfrm>
            <a:off x="1594712" y="2564697"/>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94" name="Google Shape;94;p18"/>
          <p:cNvSpPr/>
          <p:nvPr/>
        </p:nvSpPr>
        <p:spPr>
          <a:xfrm>
            <a:off x="3537346" y="2564697"/>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95" name="Google Shape;95;p18"/>
          <p:cNvSpPr/>
          <p:nvPr/>
        </p:nvSpPr>
        <p:spPr>
          <a:xfrm>
            <a:off x="5479979" y="2564697"/>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96" name="Google Shape;96;p18"/>
          <p:cNvSpPr/>
          <p:nvPr/>
        </p:nvSpPr>
        <p:spPr>
          <a:xfrm>
            <a:off x="7422612" y="2564697"/>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cxnSp>
        <p:nvCxnSpPr>
          <p:cNvPr id="97" name="Google Shape;97;p18"/>
          <p:cNvCxnSpPr>
            <a:stCxn id="93" idx="6"/>
            <a:endCxn id="94" idx="2"/>
          </p:cNvCxnSpPr>
          <p:nvPr/>
        </p:nvCxnSpPr>
        <p:spPr>
          <a:xfrm>
            <a:off x="1721612" y="2628147"/>
            <a:ext cx="1815600" cy="0"/>
          </a:xfrm>
          <a:prstGeom prst="straightConnector1">
            <a:avLst/>
          </a:prstGeom>
          <a:noFill/>
          <a:ln w="19050" cap="flat" cmpd="sng">
            <a:solidFill>
              <a:schemeClr val="lt2"/>
            </a:solidFill>
            <a:prstDash val="solid"/>
            <a:round/>
            <a:headEnd type="none" w="med" len="med"/>
            <a:tailEnd type="none" w="med" len="med"/>
          </a:ln>
        </p:spPr>
      </p:cxnSp>
      <p:cxnSp>
        <p:nvCxnSpPr>
          <p:cNvPr id="98" name="Google Shape;98;p18"/>
          <p:cNvCxnSpPr>
            <a:stCxn id="94" idx="6"/>
            <a:endCxn id="95" idx="2"/>
          </p:cNvCxnSpPr>
          <p:nvPr/>
        </p:nvCxnSpPr>
        <p:spPr>
          <a:xfrm>
            <a:off x="3664246" y="2628147"/>
            <a:ext cx="1815600" cy="0"/>
          </a:xfrm>
          <a:prstGeom prst="straightConnector1">
            <a:avLst/>
          </a:prstGeom>
          <a:noFill/>
          <a:ln w="19050" cap="flat" cmpd="sng">
            <a:solidFill>
              <a:schemeClr val="lt2"/>
            </a:solidFill>
            <a:prstDash val="solid"/>
            <a:round/>
            <a:headEnd type="none" w="med" len="med"/>
            <a:tailEnd type="none" w="med" len="med"/>
          </a:ln>
        </p:spPr>
      </p:cxnSp>
      <p:cxnSp>
        <p:nvCxnSpPr>
          <p:cNvPr id="99" name="Google Shape;99;p18"/>
          <p:cNvCxnSpPr>
            <a:stCxn id="95" idx="6"/>
            <a:endCxn id="96" idx="2"/>
          </p:cNvCxnSpPr>
          <p:nvPr/>
        </p:nvCxnSpPr>
        <p:spPr>
          <a:xfrm>
            <a:off x="5606879" y="2628147"/>
            <a:ext cx="1815600" cy="0"/>
          </a:xfrm>
          <a:prstGeom prst="straightConnector1">
            <a:avLst/>
          </a:prstGeom>
          <a:noFill/>
          <a:ln w="19050" cap="flat" cmpd="sng">
            <a:solidFill>
              <a:schemeClr val="lt2"/>
            </a:solidFill>
            <a:prstDash val="solid"/>
            <a:round/>
            <a:headEnd type="none" w="med" len="med"/>
            <a:tailEnd type="none" w="med" len="med"/>
          </a:ln>
        </p:spPr>
      </p:cxnSp>
      <p:cxnSp>
        <p:nvCxnSpPr>
          <p:cNvPr id="100" name="Google Shape;100;p18"/>
          <p:cNvCxnSpPr>
            <a:cxnSpLocks/>
            <a:stCxn id="93" idx="4"/>
            <a:endCxn id="101" idx="0"/>
          </p:cNvCxnSpPr>
          <p:nvPr/>
        </p:nvCxnSpPr>
        <p:spPr>
          <a:xfrm>
            <a:off x="1658162" y="2691597"/>
            <a:ext cx="0" cy="323700"/>
          </a:xfrm>
          <a:prstGeom prst="straightConnector1">
            <a:avLst/>
          </a:prstGeom>
          <a:noFill/>
          <a:ln w="19050" cap="flat" cmpd="sng">
            <a:solidFill>
              <a:schemeClr val="lt2"/>
            </a:solidFill>
            <a:prstDash val="solid"/>
            <a:round/>
            <a:headEnd type="none" w="med" len="med"/>
            <a:tailEnd type="none" w="med" len="med"/>
          </a:ln>
        </p:spPr>
      </p:cxnSp>
      <p:cxnSp>
        <p:nvCxnSpPr>
          <p:cNvPr id="102" name="Google Shape;102;p18"/>
          <p:cNvCxnSpPr>
            <a:cxnSpLocks/>
            <a:stCxn id="94" idx="4"/>
            <a:endCxn id="103" idx="0"/>
          </p:cNvCxnSpPr>
          <p:nvPr/>
        </p:nvCxnSpPr>
        <p:spPr>
          <a:xfrm flipH="1">
            <a:off x="3598825" y="2691597"/>
            <a:ext cx="1971" cy="323825"/>
          </a:xfrm>
          <a:prstGeom prst="straightConnector1">
            <a:avLst/>
          </a:prstGeom>
          <a:noFill/>
          <a:ln w="19050" cap="flat" cmpd="sng">
            <a:solidFill>
              <a:schemeClr val="lt2"/>
            </a:solidFill>
            <a:prstDash val="solid"/>
            <a:round/>
            <a:headEnd type="none" w="med" len="med"/>
            <a:tailEnd type="none" w="med" len="med"/>
          </a:ln>
        </p:spPr>
      </p:cxnSp>
      <p:cxnSp>
        <p:nvCxnSpPr>
          <p:cNvPr id="104" name="Google Shape;104;p18"/>
          <p:cNvCxnSpPr>
            <a:cxnSpLocks/>
            <a:stCxn id="95" idx="4"/>
          </p:cNvCxnSpPr>
          <p:nvPr/>
        </p:nvCxnSpPr>
        <p:spPr>
          <a:xfrm flipH="1">
            <a:off x="5543417" y="2691597"/>
            <a:ext cx="12" cy="323700"/>
          </a:xfrm>
          <a:prstGeom prst="straightConnector1">
            <a:avLst/>
          </a:prstGeom>
          <a:noFill/>
          <a:ln w="19050" cap="flat" cmpd="sng">
            <a:solidFill>
              <a:schemeClr val="lt2"/>
            </a:solidFill>
            <a:prstDash val="solid"/>
            <a:round/>
            <a:headEnd type="none" w="med" len="med"/>
            <a:tailEnd type="none" w="med" len="med"/>
          </a:ln>
        </p:spPr>
      </p:cxnSp>
      <p:cxnSp>
        <p:nvCxnSpPr>
          <p:cNvPr id="106" name="Google Shape;106;p18"/>
          <p:cNvCxnSpPr>
            <a:stCxn id="96" idx="4"/>
            <a:endCxn id="107" idx="0"/>
          </p:cNvCxnSpPr>
          <p:nvPr/>
        </p:nvCxnSpPr>
        <p:spPr>
          <a:xfrm>
            <a:off x="7486062" y="2691597"/>
            <a:ext cx="0" cy="323700"/>
          </a:xfrm>
          <a:prstGeom prst="straightConnector1">
            <a:avLst/>
          </a:prstGeom>
          <a:noFill/>
          <a:ln w="19050" cap="flat" cmpd="sng">
            <a:solidFill>
              <a:schemeClr val="lt2"/>
            </a:solidFill>
            <a:prstDash val="solid"/>
            <a:round/>
            <a:headEnd type="none" w="med" len="med"/>
            <a:tailEnd type="none" w="med" len="med"/>
          </a:ln>
        </p:spPr>
      </p:cxnSp>
      <p:sp>
        <p:nvSpPr>
          <p:cNvPr id="108" name="Google Shape;108;p18"/>
          <p:cNvSpPr/>
          <p:nvPr/>
        </p:nvSpPr>
        <p:spPr>
          <a:xfrm>
            <a:off x="1472009" y="4445873"/>
            <a:ext cx="357688" cy="35733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nvGrpSpPr>
          <p:cNvPr id="109" name="Google Shape;109;p18"/>
          <p:cNvGrpSpPr/>
          <p:nvPr/>
        </p:nvGrpSpPr>
        <p:grpSpPr>
          <a:xfrm>
            <a:off x="7300108" y="4353041"/>
            <a:ext cx="371883" cy="365691"/>
            <a:chOff x="860940" y="2746477"/>
            <a:chExt cx="371883" cy="365691"/>
          </a:xfrm>
        </p:grpSpPr>
        <p:sp>
          <p:nvSpPr>
            <p:cNvPr id="110" name="Google Shape;110;p18"/>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11" name="Google Shape;111;p18"/>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12" name="Google Shape;112;p18"/>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13" name="Google Shape;113;p18"/>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14" name="Google Shape;114;p18"/>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sp>
        <p:nvSpPr>
          <p:cNvPr id="115" name="Google Shape;115;p18"/>
          <p:cNvSpPr/>
          <p:nvPr/>
        </p:nvSpPr>
        <p:spPr>
          <a:xfrm>
            <a:off x="5366025" y="4385233"/>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nvGrpSpPr>
          <p:cNvPr id="116" name="Google Shape;116;p18"/>
          <p:cNvGrpSpPr/>
          <p:nvPr/>
        </p:nvGrpSpPr>
        <p:grpSpPr>
          <a:xfrm>
            <a:off x="3403267" y="4339633"/>
            <a:ext cx="374709" cy="374010"/>
            <a:chOff x="1421638" y="4125629"/>
            <a:chExt cx="374709" cy="374010"/>
          </a:xfrm>
        </p:grpSpPr>
        <p:sp>
          <p:nvSpPr>
            <p:cNvPr id="117" name="Google Shape;117;p18"/>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118" name="Google Shape;118;p18"/>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119" name="Google Shape;119;p18"/>
          <p:cNvGrpSpPr/>
          <p:nvPr/>
        </p:nvGrpSpPr>
        <p:grpSpPr>
          <a:xfrm>
            <a:off x="716600" y="1790299"/>
            <a:ext cx="1883100" cy="2086651"/>
            <a:chOff x="716600" y="1790299"/>
            <a:chExt cx="1883100" cy="2086651"/>
          </a:xfrm>
        </p:grpSpPr>
        <p:sp>
          <p:nvSpPr>
            <p:cNvPr id="101" name="Google Shape;101;p18"/>
            <p:cNvSpPr txBox="1"/>
            <p:nvPr/>
          </p:nvSpPr>
          <p:spPr>
            <a:xfrm>
              <a:off x="716600" y="3015422"/>
              <a:ext cx="18831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2010-20</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120" name="Google Shape;120;p18"/>
            <p:cNvSpPr txBox="1"/>
            <p:nvPr/>
          </p:nvSpPr>
          <p:spPr>
            <a:xfrm>
              <a:off x="716600" y="3328250"/>
              <a:ext cx="18831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Rajdhani" panose="020B0604020202020204" charset="0"/>
                  <a:ea typeface="Fira Sans Condensed"/>
                  <a:cs typeface="Rajdhani" panose="020B0604020202020204" charset="0"/>
                  <a:sym typeface="Fira Sans Condensed"/>
                </a:rPr>
                <a:t>Data is collected from the given years and is worked on.</a:t>
              </a:r>
              <a:endParaRPr dirty="0">
                <a:solidFill>
                  <a:schemeClr val="lt2"/>
                </a:solidFill>
                <a:latin typeface="Rajdhani" panose="020B0604020202020204" charset="0"/>
                <a:ea typeface="Fira Sans Condensed"/>
                <a:cs typeface="Rajdhani" panose="020B0604020202020204" charset="0"/>
                <a:sym typeface="Fira Sans Condensed"/>
              </a:endParaRPr>
            </a:p>
          </p:txBody>
        </p:sp>
        <p:sp>
          <p:nvSpPr>
            <p:cNvPr id="121" name="Google Shape;121;p18"/>
            <p:cNvSpPr txBox="1"/>
            <p:nvPr/>
          </p:nvSpPr>
          <p:spPr>
            <a:xfrm>
              <a:off x="716600" y="1790299"/>
              <a:ext cx="1883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DATA COLLECTION</a:t>
              </a:r>
              <a:endParaRPr sz="2400" b="1" dirty="0">
                <a:solidFill>
                  <a:schemeClr val="lt2"/>
                </a:solidFill>
                <a:latin typeface="Rajdhani" panose="020B0604020202020204" charset="0"/>
                <a:ea typeface="Rajdhani"/>
                <a:cs typeface="Rajdhani" panose="020B0604020202020204" charset="0"/>
                <a:sym typeface="Rajdhani"/>
              </a:endParaRPr>
            </a:p>
          </p:txBody>
        </p:sp>
      </p:grpSp>
      <p:grpSp>
        <p:nvGrpSpPr>
          <p:cNvPr id="122" name="Google Shape;122;p18"/>
          <p:cNvGrpSpPr/>
          <p:nvPr/>
        </p:nvGrpSpPr>
        <p:grpSpPr>
          <a:xfrm>
            <a:off x="2505052" y="1790299"/>
            <a:ext cx="2187545" cy="2086651"/>
            <a:chOff x="2505052" y="1790299"/>
            <a:chExt cx="2187545" cy="2086651"/>
          </a:xfrm>
        </p:grpSpPr>
        <p:sp>
          <p:nvSpPr>
            <p:cNvPr id="103" name="Google Shape;103;p18"/>
            <p:cNvSpPr txBox="1"/>
            <p:nvPr/>
          </p:nvSpPr>
          <p:spPr>
            <a:xfrm>
              <a:off x="2505052" y="3015422"/>
              <a:ext cx="2187545"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MANIPULATION</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123" name="Google Shape;123;p18"/>
            <p:cNvSpPr txBox="1"/>
            <p:nvPr/>
          </p:nvSpPr>
          <p:spPr>
            <a:xfrm>
              <a:off x="2659233" y="3328250"/>
              <a:ext cx="18831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latin typeface="Rajdhani" panose="020B0604020202020204" charset="0"/>
                  <a:ea typeface="Fira Sans Condensed"/>
                  <a:cs typeface="Rajdhani" panose="020B0604020202020204" charset="0"/>
                  <a:sym typeface="Fira Sans Condensed"/>
                </a:rPr>
                <a:t>The code will be created using general modules and then manipulated.</a:t>
              </a:r>
              <a:endParaRPr dirty="0">
                <a:solidFill>
                  <a:schemeClr val="lt2"/>
                </a:solidFill>
                <a:latin typeface="Rajdhani" panose="020B0604020202020204" charset="0"/>
                <a:ea typeface="Fira Sans Condensed"/>
                <a:cs typeface="Rajdhani" panose="020B0604020202020204" charset="0"/>
                <a:sym typeface="Fira Sans Condensed"/>
              </a:endParaRPr>
            </a:p>
          </p:txBody>
        </p:sp>
        <p:sp>
          <p:nvSpPr>
            <p:cNvPr id="124" name="Google Shape;124;p18"/>
            <p:cNvSpPr txBox="1"/>
            <p:nvPr/>
          </p:nvSpPr>
          <p:spPr>
            <a:xfrm>
              <a:off x="2659233" y="1790299"/>
              <a:ext cx="1879185"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400" b="1" dirty="0">
                  <a:solidFill>
                    <a:schemeClr val="lt2"/>
                  </a:solidFill>
                  <a:latin typeface="Rajdhani" panose="020B0604020202020204" charset="0"/>
                  <a:ea typeface="Rajdhani"/>
                  <a:cs typeface="Rajdhani" panose="020B0604020202020204" charset="0"/>
                  <a:sym typeface="Rajdhani"/>
                </a:rPr>
                <a:t>WORKING ON THE CODE</a:t>
              </a:r>
            </a:p>
          </p:txBody>
        </p:sp>
      </p:grpSp>
      <p:grpSp>
        <p:nvGrpSpPr>
          <p:cNvPr id="125" name="Google Shape;125;p18"/>
          <p:cNvGrpSpPr/>
          <p:nvPr/>
        </p:nvGrpSpPr>
        <p:grpSpPr>
          <a:xfrm>
            <a:off x="4601867" y="1790299"/>
            <a:ext cx="1902977" cy="2393626"/>
            <a:chOff x="4601867" y="1790299"/>
            <a:chExt cx="1902977" cy="2393626"/>
          </a:xfrm>
        </p:grpSpPr>
        <p:sp>
          <p:nvSpPr>
            <p:cNvPr id="105" name="Google Shape;105;p18"/>
            <p:cNvSpPr txBox="1"/>
            <p:nvPr/>
          </p:nvSpPr>
          <p:spPr>
            <a:xfrm>
              <a:off x="4601879" y="3161846"/>
              <a:ext cx="18831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DISPLAY OF OUTPUT</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126" name="Google Shape;126;p18"/>
            <p:cNvSpPr txBox="1"/>
            <p:nvPr/>
          </p:nvSpPr>
          <p:spPr>
            <a:xfrm>
              <a:off x="4621744" y="3635225"/>
              <a:ext cx="18831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latin typeface="Rajdhani" panose="020B0604020202020204" charset="0"/>
                  <a:ea typeface="Fira Sans Condensed"/>
                  <a:cs typeface="Rajdhani" panose="020B0604020202020204" charset="0"/>
                  <a:sym typeface="Fira Sans Condensed"/>
                </a:rPr>
                <a:t>Output has to be displayed using the proper interface.</a:t>
              </a:r>
              <a:endParaRPr dirty="0">
                <a:solidFill>
                  <a:schemeClr val="lt2"/>
                </a:solidFill>
                <a:latin typeface="Rajdhani" panose="020B0604020202020204" charset="0"/>
                <a:ea typeface="Fira Sans Condensed"/>
                <a:cs typeface="Rajdhani" panose="020B0604020202020204" charset="0"/>
                <a:sym typeface="Fira Sans Condensed"/>
              </a:endParaRPr>
            </a:p>
          </p:txBody>
        </p:sp>
        <p:sp>
          <p:nvSpPr>
            <p:cNvPr id="127" name="Google Shape;127;p18"/>
            <p:cNvSpPr txBox="1"/>
            <p:nvPr/>
          </p:nvSpPr>
          <p:spPr>
            <a:xfrm>
              <a:off x="4601867" y="1790299"/>
              <a:ext cx="1883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b="1" dirty="0">
                  <a:solidFill>
                    <a:schemeClr val="lt2"/>
                  </a:solidFill>
                  <a:latin typeface="Rajdhani" panose="020B0604020202020204" charset="0"/>
                  <a:ea typeface="Rajdhani"/>
                  <a:cs typeface="Rajdhani" panose="020B0604020202020204" charset="0"/>
                  <a:sym typeface="Rajdhani"/>
                </a:rPr>
                <a:t>CREATING AN INTERFACE</a:t>
              </a:r>
              <a:endParaRPr sz="2400" b="1" dirty="0">
                <a:solidFill>
                  <a:schemeClr val="lt2"/>
                </a:solidFill>
                <a:latin typeface="Rajdhani" panose="020B0604020202020204" charset="0"/>
                <a:ea typeface="Rajdhani"/>
                <a:cs typeface="Rajdhani" panose="020B0604020202020204" charset="0"/>
                <a:sym typeface="Rajdhani"/>
              </a:endParaRPr>
            </a:p>
          </p:txBody>
        </p:sp>
      </p:grpSp>
      <p:grpSp>
        <p:nvGrpSpPr>
          <p:cNvPr id="128" name="Google Shape;128;p18"/>
          <p:cNvGrpSpPr/>
          <p:nvPr/>
        </p:nvGrpSpPr>
        <p:grpSpPr>
          <a:xfrm>
            <a:off x="6544500" y="1790299"/>
            <a:ext cx="1883100" cy="2087109"/>
            <a:chOff x="6544500" y="1790299"/>
            <a:chExt cx="1883100" cy="2087109"/>
          </a:xfrm>
        </p:grpSpPr>
        <p:grpSp>
          <p:nvGrpSpPr>
            <p:cNvPr id="129" name="Google Shape;129;p18"/>
            <p:cNvGrpSpPr/>
            <p:nvPr/>
          </p:nvGrpSpPr>
          <p:grpSpPr>
            <a:xfrm>
              <a:off x="6544500" y="3015422"/>
              <a:ext cx="1883100" cy="861986"/>
              <a:chOff x="6544500" y="3015422"/>
              <a:chExt cx="1883100" cy="861986"/>
            </a:xfrm>
          </p:grpSpPr>
          <p:sp>
            <p:nvSpPr>
              <p:cNvPr id="107" name="Google Shape;107;p18"/>
              <p:cNvSpPr txBox="1"/>
              <p:nvPr/>
            </p:nvSpPr>
            <p:spPr>
              <a:xfrm>
                <a:off x="6544500" y="3015422"/>
                <a:ext cx="18831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DISPLAY</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130" name="Google Shape;130;p18"/>
              <p:cNvSpPr txBox="1"/>
              <p:nvPr/>
            </p:nvSpPr>
            <p:spPr>
              <a:xfrm>
                <a:off x="6544500" y="3328708"/>
                <a:ext cx="18831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latin typeface="Rajdhani" panose="020B0604020202020204" charset="0"/>
                    <a:ea typeface="Fira Sans Condensed"/>
                    <a:cs typeface="Rajdhani" panose="020B0604020202020204" charset="0"/>
                    <a:sym typeface="Fira Sans Condensed"/>
                  </a:rPr>
                  <a:t>Output will be displayed after running through the given input.</a:t>
                </a:r>
                <a:endParaRPr dirty="0">
                  <a:solidFill>
                    <a:schemeClr val="lt2"/>
                  </a:solidFill>
                  <a:latin typeface="Rajdhani" panose="020B0604020202020204" charset="0"/>
                  <a:ea typeface="Fira Sans Condensed"/>
                  <a:cs typeface="Rajdhani" panose="020B0604020202020204" charset="0"/>
                  <a:sym typeface="Fira Sans Condensed"/>
                </a:endParaRPr>
              </a:p>
            </p:txBody>
          </p:sp>
        </p:grpSp>
        <p:sp>
          <p:nvSpPr>
            <p:cNvPr id="131" name="Google Shape;131;p18"/>
            <p:cNvSpPr txBox="1"/>
            <p:nvPr/>
          </p:nvSpPr>
          <p:spPr>
            <a:xfrm>
              <a:off x="6544500" y="1790299"/>
              <a:ext cx="1883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OUTPUT DISPLAY</a:t>
              </a:r>
              <a:endParaRPr sz="2400" b="1" dirty="0">
                <a:solidFill>
                  <a:schemeClr val="lt2"/>
                </a:solidFill>
                <a:latin typeface="Rajdhani" panose="020B0604020202020204" charset="0"/>
                <a:ea typeface="Rajdhani"/>
                <a:cs typeface="Rajdhani" panose="020B0604020202020204" charset="0"/>
                <a:sym typeface="Rajdhani"/>
              </a:endParaRPr>
            </a:p>
          </p:txBody>
        </p:sp>
      </p:grpSp>
      <p:cxnSp>
        <p:nvCxnSpPr>
          <p:cNvPr id="132" name="Google Shape;132;p18"/>
          <p:cNvCxnSpPr>
            <a:stCxn id="93" idx="0"/>
            <a:endCxn id="121" idx="2"/>
          </p:cNvCxnSpPr>
          <p:nvPr/>
        </p:nvCxnSpPr>
        <p:spPr>
          <a:xfrm rot="10800000">
            <a:off x="1658162" y="2247597"/>
            <a:ext cx="0" cy="317100"/>
          </a:xfrm>
          <a:prstGeom prst="straightConnector1">
            <a:avLst/>
          </a:prstGeom>
          <a:noFill/>
          <a:ln w="19050" cap="flat" cmpd="sng">
            <a:solidFill>
              <a:schemeClr val="lt2"/>
            </a:solidFill>
            <a:prstDash val="solid"/>
            <a:round/>
            <a:headEnd type="none" w="med" len="med"/>
            <a:tailEnd type="none" w="med" len="med"/>
          </a:ln>
        </p:spPr>
      </p:cxnSp>
      <p:cxnSp>
        <p:nvCxnSpPr>
          <p:cNvPr id="133" name="Google Shape;133;p18"/>
          <p:cNvCxnSpPr>
            <a:cxnSpLocks/>
            <a:stCxn id="94" idx="0"/>
            <a:endCxn id="124" idx="2"/>
          </p:cNvCxnSpPr>
          <p:nvPr/>
        </p:nvCxnSpPr>
        <p:spPr>
          <a:xfrm flipH="1" flipV="1">
            <a:off x="3598826" y="2247499"/>
            <a:ext cx="1970" cy="317198"/>
          </a:xfrm>
          <a:prstGeom prst="straightConnector1">
            <a:avLst/>
          </a:prstGeom>
          <a:noFill/>
          <a:ln w="19050" cap="flat" cmpd="sng">
            <a:solidFill>
              <a:schemeClr val="lt2"/>
            </a:solidFill>
            <a:prstDash val="solid"/>
            <a:round/>
            <a:headEnd type="none" w="med" len="med"/>
            <a:tailEnd type="none" w="med" len="med"/>
          </a:ln>
        </p:spPr>
      </p:cxnSp>
      <p:cxnSp>
        <p:nvCxnSpPr>
          <p:cNvPr id="134" name="Google Shape;134;p18"/>
          <p:cNvCxnSpPr>
            <a:stCxn id="95" idx="0"/>
            <a:endCxn id="127" idx="2"/>
          </p:cNvCxnSpPr>
          <p:nvPr/>
        </p:nvCxnSpPr>
        <p:spPr>
          <a:xfrm rot="10800000">
            <a:off x="5543429" y="2247597"/>
            <a:ext cx="0" cy="317100"/>
          </a:xfrm>
          <a:prstGeom prst="straightConnector1">
            <a:avLst/>
          </a:prstGeom>
          <a:noFill/>
          <a:ln w="19050" cap="flat" cmpd="sng">
            <a:solidFill>
              <a:schemeClr val="lt2"/>
            </a:solidFill>
            <a:prstDash val="solid"/>
            <a:round/>
            <a:headEnd type="none" w="med" len="med"/>
            <a:tailEnd type="none" w="med" len="med"/>
          </a:ln>
        </p:spPr>
      </p:cxnSp>
      <p:cxnSp>
        <p:nvCxnSpPr>
          <p:cNvPr id="135" name="Google Shape;135;p18"/>
          <p:cNvCxnSpPr>
            <a:stCxn id="96" idx="0"/>
            <a:endCxn id="131" idx="2"/>
          </p:cNvCxnSpPr>
          <p:nvPr/>
        </p:nvCxnSpPr>
        <p:spPr>
          <a:xfrm rot="10800000">
            <a:off x="7486062" y="2247597"/>
            <a:ext cx="0" cy="3171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ransition spd="slow" advTm="2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jdhani" panose="020B0604020202020204" charset="0"/>
                <a:cs typeface="Rajdhani" panose="020B0604020202020204" charset="0"/>
              </a:rPr>
              <a:t>INTRODUCTION</a:t>
            </a:r>
            <a:endParaRPr dirty="0">
              <a:latin typeface="Rajdhani" panose="020B0604020202020204" charset="0"/>
              <a:cs typeface="Rajdhani" panose="020B0604020202020204" charset="0"/>
            </a:endParaRPr>
          </a:p>
        </p:txBody>
      </p:sp>
      <p:grpSp>
        <p:nvGrpSpPr>
          <p:cNvPr id="71" name="Google Shape;71;p17"/>
          <p:cNvGrpSpPr/>
          <p:nvPr/>
        </p:nvGrpSpPr>
        <p:grpSpPr>
          <a:xfrm>
            <a:off x="5699116" y="1676451"/>
            <a:ext cx="2155203" cy="802139"/>
            <a:chOff x="5699116" y="1672629"/>
            <a:chExt cx="2155203" cy="802139"/>
          </a:xfrm>
        </p:grpSpPr>
        <p:sp>
          <p:nvSpPr>
            <p:cNvPr id="72" name="Google Shape;72;p17"/>
            <p:cNvSpPr txBox="1"/>
            <p:nvPr/>
          </p:nvSpPr>
          <p:spPr>
            <a:xfrm>
              <a:off x="5699116" y="1672629"/>
              <a:ext cx="2155200"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2"/>
                  </a:solidFill>
                  <a:latin typeface="Rajdhani" panose="020B0604020202020204" charset="0"/>
                  <a:ea typeface="Rajdhani"/>
                  <a:cs typeface="Rajdhani" panose="020B0604020202020204" charset="0"/>
                  <a:sym typeface="Rajdhani"/>
                </a:rPr>
                <a:t>WEAKNESSES</a:t>
              </a:r>
              <a:endParaRPr sz="2400" b="1">
                <a:solidFill>
                  <a:schemeClr val="lt2"/>
                </a:solidFill>
                <a:latin typeface="Rajdhani" panose="020B0604020202020204" charset="0"/>
                <a:ea typeface="Rajdhani"/>
                <a:cs typeface="Rajdhani" panose="020B0604020202020204" charset="0"/>
                <a:sym typeface="Rajdhani"/>
              </a:endParaRPr>
            </a:p>
          </p:txBody>
        </p:sp>
        <p:sp>
          <p:nvSpPr>
            <p:cNvPr id="73" name="Google Shape;73;p17"/>
            <p:cNvSpPr txBox="1"/>
            <p:nvPr/>
          </p:nvSpPr>
          <p:spPr>
            <a:xfrm>
              <a:off x="5699118" y="1930567"/>
              <a:ext cx="2155200" cy="5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latin typeface="Rajdhani" panose="020B0604020202020204" charset="0"/>
                  <a:ea typeface="Fira Sans Condensed"/>
                  <a:cs typeface="Rajdhani" panose="020B0604020202020204" charset="0"/>
                  <a:sym typeface="Fira Sans Condensed"/>
                </a:rPr>
                <a:t>Cannot be controlled Manually, instead everything is automated.</a:t>
              </a:r>
              <a:endParaRPr dirty="0">
                <a:solidFill>
                  <a:schemeClr val="lt2"/>
                </a:solidFill>
                <a:latin typeface="Rajdhani" panose="020B0604020202020204" charset="0"/>
                <a:ea typeface="Fira Sans Condensed"/>
                <a:cs typeface="Rajdhani" panose="020B0604020202020204" charset="0"/>
                <a:sym typeface="Fira Sans Condensed"/>
              </a:endParaRPr>
            </a:p>
          </p:txBody>
        </p:sp>
      </p:grpSp>
      <p:grpSp>
        <p:nvGrpSpPr>
          <p:cNvPr id="74" name="Google Shape;74;p17"/>
          <p:cNvGrpSpPr/>
          <p:nvPr/>
        </p:nvGrpSpPr>
        <p:grpSpPr>
          <a:xfrm>
            <a:off x="2313750" y="3499044"/>
            <a:ext cx="2155206" cy="802374"/>
            <a:chOff x="2313750" y="3396990"/>
            <a:chExt cx="2155206" cy="802374"/>
          </a:xfrm>
        </p:grpSpPr>
        <p:sp>
          <p:nvSpPr>
            <p:cNvPr id="75" name="Google Shape;75;p17"/>
            <p:cNvSpPr txBox="1"/>
            <p:nvPr/>
          </p:nvSpPr>
          <p:spPr>
            <a:xfrm>
              <a:off x="2313750" y="3396990"/>
              <a:ext cx="2155200" cy="45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OPPORTUNITIES</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76" name="Google Shape;76;p17"/>
            <p:cNvSpPr txBox="1"/>
            <p:nvPr/>
          </p:nvSpPr>
          <p:spPr>
            <a:xfrm>
              <a:off x="2313756" y="3650664"/>
              <a:ext cx="21552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Rajdhani" panose="020B0604020202020204" charset="0"/>
                  <a:ea typeface="Fira Sans Condensed"/>
                  <a:cs typeface="Rajdhani" panose="020B0604020202020204" charset="0"/>
                  <a:sym typeface="Fira Sans Condensed"/>
                </a:rPr>
                <a:t>New tools can be developed for detecting the fake news for verification and aunthenticity.</a:t>
              </a:r>
              <a:endParaRPr dirty="0">
                <a:solidFill>
                  <a:schemeClr val="lt2"/>
                </a:solidFill>
                <a:latin typeface="Rajdhani" panose="020B0604020202020204" charset="0"/>
                <a:ea typeface="Fira Sans Condensed"/>
                <a:cs typeface="Rajdhani" panose="020B0604020202020204" charset="0"/>
                <a:sym typeface="Fira Sans Condensed"/>
              </a:endParaRPr>
            </a:p>
          </p:txBody>
        </p:sp>
      </p:grpSp>
      <p:grpSp>
        <p:nvGrpSpPr>
          <p:cNvPr id="77" name="Google Shape;77;p17"/>
          <p:cNvGrpSpPr/>
          <p:nvPr/>
        </p:nvGrpSpPr>
        <p:grpSpPr>
          <a:xfrm>
            <a:off x="5699116" y="3499045"/>
            <a:ext cx="2155203" cy="802372"/>
            <a:chOff x="5699116" y="3389935"/>
            <a:chExt cx="2155203" cy="802372"/>
          </a:xfrm>
        </p:grpSpPr>
        <p:sp>
          <p:nvSpPr>
            <p:cNvPr id="78" name="Google Shape;78;p17"/>
            <p:cNvSpPr txBox="1"/>
            <p:nvPr/>
          </p:nvSpPr>
          <p:spPr>
            <a:xfrm>
              <a:off x="5699116" y="3389935"/>
              <a:ext cx="2155200" cy="45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2"/>
                  </a:solidFill>
                  <a:latin typeface="Rajdhani" panose="020B0604020202020204" charset="0"/>
                  <a:ea typeface="Rajdhani"/>
                  <a:cs typeface="Rajdhani" panose="020B0604020202020204" charset="0"/>
                  <a:sym typeface="Rajdhani"/>
                </a:rPr>
                <a:t>THREATS</a:t>
              </a:r>
              <a:endParaRPr sz="2400" b="1">
                <a:solidFill>
                  <a:schemeClr val="lt2"/>
                </a:solidFill>
                <a:latin typeface="Rajdhani" panose="020B0604020202020204" charset="0"/>
                <a:ea typeface="Rajdhani"/>
                <a:cs typeface="Rajdhani" panose="020B0604020202020204" charset="0"/>
                <a:sym typeface="Rajdhani"/>
              </a:endParaRPr>
            </a:p>
          </p:txBody>
        </p:sp>
        <p:sp>
          <p:nvSpPr>
            <p:cNvPr id="79" name="Google Shape;79;p17"/>
            <p:cNvSpPr txBox="1"/>
            <p:nvPr/>
          </p:nvSpPr>
          <p:spPr>
            <a:xfrm>
              <a:off x="5699118" y="3643607"/>
              <a:ext cx="21552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Rajdhani" panose="020B0604020202020204" charset="0"/>
                  <a:ea typeface="Fira Sans Condensed"/>
                  <a:cs typeface="Rajdhani" panose="020B0604020202020204" charset="0"/>
                  <a:sym typeface="Fira Sans Condensed"/>
                </a:rPr>
                <a:t>Manipulations through AI in creating fake news which could be undetected.</a:t>
              </a:r>
              <a:endParaRPr dirty="0">
                <a:solidFill>
                  <a:schemeClr val="lt2"/>
                </a:solidFill>
                <a:latin typeface="Rajdhani" panose="020B0604020202020204" charset="0"/>
                <a:ea typeface="Fira Sans Condensed"/>
                <a:cs typeface="Rajdhani" panose="020B0604020202020204" charset="0"/>
                <a:sym typeface="Fira Sans Condensed"/>
              </a:endParaRPr>
            </a:p>
          </p:txBody>
        </p:sp>
      </p:grpSp>
      <p:grpSp>
        <p:nvGrpSpPr>
          <p:cNvPr id="80" name="Google Shape;80;p17"/>
          <p:cNvGrpSpPr/>
          <p:nvPr/>
        </p:nvGrpSpPr>
        <p:grpSpPr>
          <a:xfrm>
            <a:off x="2313750" y="1675492"/>
            <a:ext cx="2155206" cy="804056"/>
            <a:chOff x="2313750" y="1566323"/>
            <a:chExt cx="2155206" cy="804056"/>
          </a:xfrm>
        </p:grpSpPr>
        <p:sp>
          <p:nvSpPr>
            <p:cNvPr id="81" name="Google Shape;81;p17"/>
            <p:cNvSpPr txBox="1"/>
            <p:nvPr/>
          </p:nvSpPr>
          <p:spPr>
            <a:xfrm>
              <a:off x="2313750" y="1566323"/>
              <a:ext cx="2155200"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STRENGTHS</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82" name="Google Shape;82;p17"/>
            <p:cNvSpPr txBox="1"/>
            <p:nvPr/>
          </p:nvSpPr>
          <p:spPr>
            <a:xfrm>
              <a:off x="2313756" y="1826179"/>
              <a:ext cx="2155200" cy="5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Rajdhani" panose="020B0604020202020204" charset="0"/>
                  <a:ea typeface="Fira Sans Condensed"/>
                  <a:cs typeface="Rajdhani" panose="020B0604020202020204" charset="0"/>
                  <a:sym typeface="Fira Sans Condensed"/>
                </a:rPr>
                <a:t>Speed of computation, classification based on sciences.</a:t>
              </a:r>
              <a:endParaRPr dirty="0">
                <a:solidFill>
                  <a:schemeClr val="lt2"/>
                </a:solidFill>
                <a:latin typeface="Rajdhani" panose="020B0604020202020204" charset="0"/>
                <a:ea typeface="Fira Sans Condensed"/>
                <a:cs typeface="Rajdhani" panose="020B0604020202020204" charset="0"/>
                <a:sym typeface="Fira Sans Condensed"/>
              </a:endParaRPr>
            </a:p>
          </p:txBody>
        </p:sp>
      </p:grpSp>
      <p:sp>
        <p:nvSpPr>
          <p:cNvPr id="83" name="Google Shape;83;p17"/>
          <p:cNvSpPr/>
          <p:nvPr/>
        </p:nvSpPr>
        <p:spPr>
          <a:xfrm>
            <a:off x="1289677"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panose="020B0604020202020204" charset="0"/>
                <a:ea typeface="Rajdhani"/>
                <a:cs typeface="Rajdhani" panose="020B0604020202020204" charset="0"/>
                <a:sym typeface="Rajdhani"/>
              </a:rPr>
              <a:t>S</a:t>
            </a:r>
            <a:endParaRPr sz="4000" b="1" dirty="0">
              <a:solidFill>
                <a:schemeClr val="lt2"/>
              </a:solidFill>
              <a:latin typeface="Rajdhani" panose="020B0604020202020204" charset="0"/>
              <a:ea typeface="Rajdhani"/>
              <a:cs typeface="Rajdhani" panose="020B0604020202020204" charset="0"/>
              <a:sym typeface="Rajdhani"/>
            </a:endParaRPr>
          </a:p>
        </p:txBody>
      </p:sp>
      <p:sp>
        <p:nvSpPr>
          <p:cNvPr id="84" name="Google Shape;84;p17"/>
          <p:cNvSpPr/>
          <p:nvPr/>
        </p:nvSpPr>
        <p:spPr>
          <a:xfrm>
            <a:off x="4672346"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panose="020B0604020202020204" charset="0"/>
                <a:ea typeface="Rajdhani"/>
                <a:cs typeface="Rajdhani" panose="020B0604020202020204" charset="0"/>
                <a:sym typeface="Rajdhani"/>
              </a:rPr>
              <a:t>W</a:t>
            </a:r>
            <a:endParaRPr sz="4000" b="1" dirty="0">
              <a:solidFill>
                <a:schemeClr val="lt2"/>
              </a:solidFill>
              <a:latin typeface="Rajdhani" panose="020B0604020202020204" charset="0"/>
              <a:ea typeface="Rajdhani"/>
              <a:cs typeface="Rajdhani" panose="020B0604020202020204" charset="0"/>
              <a:sym typeface="Rajdhani"/>
            </a:endParaRPr>
          </a:p>
        </p:txBody>
      </p:sp>
      <p:sp>
        <p:nvSpPr>
          <p:cNvPr id="85" name="Google Shape;85;p17"/>
          <p:cNvSpPr/>
          <p:nvPr/>
        </p:nvSpPr>
        <p:spPr>
          <a:xfrm>
            <a:off x="1289677" y="3475047"/>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panose="020B0604020202020204" charset="0"/>
                <a:ea typeface="Rajdhani"/>
                <a:cs typeface="Rajdhani" panose="020B0604020202020204" charset="0"/>
                <a:sym typeface="Rajdhani"/>
              </a:rPr>
              <a:t>O</a:t>
            </a:r>
            <a:endParaRPr sz="4000" b="1" dirty="0">
              <a:solidFill>
                <a:schemeClr val="lt2"/>
              </a:solidFill>
              <a:latin typeface="Rajdhani" panose="020B0604020202020204" charset="0"/>
              <a:ea typeface="Rajdhani"/>
              <a:cs typeface="Rajdhani" panose="020B0604020202020204" charset="0"/>
              <a:sym typeface="Rajdhani"/>
            </a:endParaRPr>
          </a:p>
        </p:txBody>
      </p:sp>
      <p:sp>
        <p:nvSpPr>
          <p:cNvPr id="86" name="Google Shape;86;p17"/>
          <p:cNvSpPr/>
          <p:nvPr/>
        </p:nvSpPr>
        <p:spPr>
          <a:xfrm>
            <a:off x="4672346" y="3475047"/>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a:solidFill>
                  <a:schemeClr val="lt2"/>
                </a:solidFill>
                <a:latin typeface="Rajdhani" panose="020B0604020202020204" charset="0"/>
                <a:ea typeface="Rajdhani"/>
                <a:cs typeface="Rajdhani" panose="020B0604020202020204" charset="0"/>
                <a:sym typeface="Rajdhani"/>
              </a:rPr>
              <a:t>T</a:t>
            </a:r>
            <a:endParaRPr sz="4000" b="1">
              <a:solidFill>
                <a:schemeClr val="lt2"/>
              </a:solidFill>
              <a:latin typeface="Rajdhani" panose="020B0604020202020204" charset="0"/>
              <a:ea typeface="Rajdhani"/>
              <a:cs typeface="Rajdhani" panose="020B0604020202020204" charset="0"/>
              <a:sym typeface="Rajdhani"/>
            </a:endParaRPr>
          </a:p>
        </p:txBody>
      </p:sp>
    </p:spTree>
  </p:cSld>
  <p:clrMapOvr>
    <a:masterClrMapping/>
  </p:clrMapOvr>
  <p:transition spd="slow"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jdhani" panose="020B0604020202020204" charset="0"/>
                <a:cs typeface="Rajdhani" panose="020B0604020202020204" charset="0"/>
              </a:rPr>
              <a:t>INTRODUCTION</a:t>
            </a:r>
            <a:br>
              <a:rPr lang="en" dirty="0">
                <a:latin typeface="Rajdhani" panose="020B0604020202020204" charset="0"/>
                <a:cs typeface="Rajdhani" panose="020B0604020202020204" charset="0"/>
              </a:rPr>
            </a:br>
            <a:endParaRPr dirty="0">
              <a:latin typeface="Rajdhani" panose="020B0604020202020204" charset="0"/>
              <a:cs typeface="Rajdhani" panose="020B0604020202020204" charset="0"/>
            </a:endParaRPr>
          </a:p>
        </p:txBody>
      </p:sp>
      <p:sp>
        <p:nvSpPr>
          <p:cNvPr id="211" name="Google Shape;211;p21"/>
          <p:cNvSpPr txBox="1"/>
          <p:nvPr/>
        </p:nvSpPr>
        <p:spPr>
          <a:xfrm>
            <a:off x="5313100" y="3946330"/>
            <a:ext cx="3111000" cy="6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2"/>
                </a:solidFill>
                <a:latin typeface="Rajdhani" panose="020B0604020202020204" charset="0"/>
                <a:ea typeface="Fira Sans Condensed"/>
                <a:cs typeface="Rajdhani" panose="020B0604020202020204" charset="0"/>
                <a:sym typeface="Fira Sans Condensed"/>
              </a:rPr>
              <a:t>DATA ON FAKE NEWS CREATED IN INDIA IN 2022</a:t>
            </a:r>
            <a:endParaRPr sz="1200" b="1" dirty="0">
              <a:solidFill>
                <a:schemeClr val="lt2"/>
              </a:solidFill>
              <a:latin typeface="Rajdhani" panose="020B0604020202020204" charset="0"/>
              <a:ea typeface="Fira Sans Condensed"/>
              <a:cs typeface="Rajdhani" panose="020B0604020202020204" charset="0"/>
              <a:sym typeface="Fira Sans Condensed"/>
            </a:endParaRPr>
          </a:p>
        </p:txBody>
      </p:sp>
      <p:grpSp>
        <p:nvGrpSpPr>
          <p:cNvPr id="222" name="Google Shape;222;p21"/>
          <p:cNvGrpSpPr/>
          <p:nvPr/>
        </p:nvGrpSpPr>
        <p:grpSpPr>
          <a:xfrm>
            <a:off x="744775" y="2400144"/>
            <a:ext cx="2048400" cy="1106016"/>
            <a:chOff x="776508" y="3309061"/>
            <a:chExt cx="2048400" cy="1106016"/>
          </a:xfrm>
        </p:grpSpPr>
        <p:sp>
          <p:nvSpPr>
            <p:cNvPr id="223" name="Google Shape;223;p21"/>
            <p:cNvSpPr txBox="1"/>
            <p:nvPr/>
          </p:nvSpPr>
          <p:spPr>
            <a:xfrm flipH="1">
              <a:off x="776508" y="3957877"/>
              <a:ext cx="2048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FAKE</a:t>
              </a:r>
            </a:p>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 NEWS</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225" name="Google Shape;225;p21"/>
            <p:cNvSpPr txBox="1"/>
            <p:nvPr/>
          </p:nvSpPr>
          <p:spPr>
            <a:xfrm flipH="1">
              <a:off x="1368177" y="3309061"/>
              <a:ext cx="928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dirty="0">
                  <a:solidFill>
                    <a:schemeClr val="lt2"/>
                  </a:solidFill>
                  <a:latin typeface="Rajdhani" panose="020B0604020202020204" charset="0"/>
                  <a:ea typeface="Rajdhani"/>
                  <a:cs typeface="Rajdhani" panose="020B0604020202020204" charset="0"/>
                  <a:sym typeface="Rajdhani"/>
                </a:rPr>
                <a:t>50.1%</a:t>
              </a:r>
              <a:endParaRPr sz="2400" b="1" dirty="0">
                <a:solidFill>
                  <a:schemeClr val="lt2"/>
                </a:solidFill>
                <a:latin typeface="Rajdhani" panose="020B0604020202020204" charset="0"/>
                <a:ea typeface="Rajdhani"/>
                <a:cs typeface="Rajdhani" panose="020B0604020202020204" charset="0"/>
                <a:sym typeface="Rajdhani"/>
              </a:endParaRPr>
            </a:p>
          </p:txBody>
        </p:sp>
      </p:grpSp>
      <p:sp>
        <p:nvSpPr>
          <p:cNvPr id="226" name="Google Shape;226;p21"/>
          <p:cNvSpPr/>
          <p:nvPr/>
        </p:nvSpPr>
        <p:spPr>
          <a:xfrm>
            <a:off x="1705525" y="2131430"/>
            <a:ext cx="126900" cy="1269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B0F0"/>
              </a:solidFill>
              <a:highlight>
                <a:srgbClr val="FFFF00"/>
              </a:highlight>
              <a:latin typeface="Rajdhani" panose="020B0604020202020204" charset="0"/>
              <a:cs typeface="Rajdhani" panose="020B0604020202020204" charset="0"/>
            </a:endParaRPr>
          </a:p>
        </p:txBody>
      </p:sp>
      <p:grpSp>
        <p:nvGrpSpPr>
          <p:cNvPr id="227" name="Google Shape;227;p21"/>
          <p:cNvGrpSpPr/>
          <p:nvPr/>
        </p:nvGrpSpPr>
        <p:grpSpPr>
          <a:xfrm>
            <a:off x="3031327" y="2400144"/>
            <a:ext cx="2048400" cy="1149336"/>
            <a:chOff x="2953103" y="3309061"/>
            <a:chExt cx="2048400" cy="1149336"/>
          </a:xfrm>
        </p:grpSpPr>
        <p:sp>
          <p:nvSpPr>
            <p:cNvPr id="228" name="Google Shape;228;p21"/>
            <p:cNvSpPr txBox="1"/>
            <p:nvPr/>
          </p:nvSpPr>
          <p:spPr>
            <a:xfrm flipH="1">
              <a:off x="2953103" y="4001197"/>
              <a:ext cx="2048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REAL</a:t>
              </a:r>
            </a:p>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 NEWS </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230" name="Google Shape;230;p21"/>
            <p:cNvSpPr txBox="1"/>
            <p:nvPr/>
          </p:nvSpPr>
          <p:spPr>
            <a:xfrm flipH="1">
              <a:off x="3513049" y="3309061"/>
              <a:ext cx="1047633"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49.9%</a:t>
              </a:r>
              <a:endParaRPr sz="2400" b="1" dirty="0">
                <a:solidFill>
                  <a:schemeClr val="lt2"/>
                </a:solidFill>
                <a:latin typeface="Rajdhani" panose="020B0604020202020204" charset="0"/>
                <a:ea typeface="Rajdhani"/>
                <a:cs typeface="Rajdhani" panose="020B0604020202020204" charset="0"/>
                <a:sym typeface="Rajdhani"/>
              </a:endParaRPr>
            </a:p>
          </p:txBody>
        </p:sp>
      </p:grpSp>
      <p:sp>
        <p:nvSpPr>
          <p:cNvPr id="231" name="Google Shape;231;p21"/>
          <p:cNvSpPr/>
          <p:nvPr/>
        </p:nvSpPr>
        <p:spPr>
          <a:xfrm>
            <a:off x="3948866" y="2131430"/>
            <a:ext cx="126900" cy="1269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232" name="Google Shape;232;p21"/>
          <p:cNvSpPr txBox="1"/>
          <p:nvPr/>
        </p:nvSpPr>
        <p:spPr>
          <a:xfrm>
            <a:off x="3402450" y="1178275"/>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WHAT WE FOUND</a:t>
            </a:r>
            <a:endParaRPr sz="2400" b="1" dirty="0">
              <a:solidFill>
                <a:schemeClr val="lt2"/>
              </a:solidFill>
              <a:latin typeface="Rajdhani" panose="020B0604020202020204" charset="0"/>
              <a:ea typeface="Rajdhani"/>
              <a:cs typeface="Rajdhani" panose="020B0604020202020204" charset="0"/>
              <a:sym typeface="Rajdhani"/>
            </a:endParaRPr>
          </a:p>
        </p:txBody>
      </p:sp>
      <p:pic>
        <p:nvPicPr>
          <p:cNvPr id="1026" name="Picture 2" descr="Text-mining-based Fake News Detection Using Ensemble Methods">
            <a:extLst>
              <a:ext uri="{FF2B5EF4-FFF2-40B4-BE49-F238E27FC236}">
                <a16:creationId xmlns:a16="http://schemas.microsoft.com/office/drawing/2014/main" id="{76BAAF5E-49FF-01A6-0C6F-C794B49E2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275" y="1861619"/>
            <a:ext cx="3028950" cy="18084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jdhani" panose="020B0604020202020204" charset="0"/>
                <a:cs typeface="Rajdhani" panose="020B0604020202020204" charset="0"/>
              </a:rPr>
              <a:t>MODULES DESCRIPTION</a:t>
            </a:r>
            <a:endParaRPr dirty="0">
              <a:latin typeface="Rajdhani" panose="020B0604020202020204" charset="0"/>
              <a:cs typeface="Rajdhani" panose="020B0604020202020204" charset="0"/>
            </a:endParaRPr>
          </a:p>
        </p:txBody>
      </p:sp>
      <p:cxnSp>
        <p:nvCxnSpPr>
          <p:cNvPr id="345" name="Google Shape;345;p23"/>
          <p:cNvCxnSpPr>
            <a:cxnSpLocks/>
            <a:stCxn id="370" idx="3"/>
            <a:endCxn id="347" idx="2"/>
          </p:cNvCxnSpPr>
          <p:nvPr/>
        </p:nvCxnSpPr>
        <p:spPr>
          <a:xfrm flipV="1">
            <a:off x="3340710" y="2081084"/>
            <a:ext cx="3359492" cy="21167"/>
          </a:xfrm>
          <a:prstGeom prst="straightConnector1">
            <a:avLst/>
          </a:prstGeom>
          <a:noFill/>
          <a:ln w="19050" cap="flat" cmpd="sng">
            <a:solidFill>
              <a:schemeClr val="lt2"/>
            </a:solidFill>
            <a:prstDash val="solid"/>
            <a:round/>
            <a:headEnd type="oval" w="med" len="med"/>
            <a:tailEnd type="none" w="med" len="med"/>
          </a:ln>
        </p:spPr>
      </p:cxnSp>
      <p:cxnSp>
        <p:nvCxnSpPr>
          <p:cNvPr id="348" name="Google Shape;348;p23"/>
          <p:cNvCxnSpPr>
            <a:cxnSpLocks/>
            <a:stCxn id="366" idx="3"/>
            <a:endCxn id="350" idx="2"/>
          </p:cNvCxnSpPr>
          <p:nvPr/>
        </p:nvCxnSpPr>
        <p:spPr>
          <a:xfrm flipV="1">
            <a:off x="3346338" y="2752546"/>
            <a:ext cx="3353864" cy="21314"/>
          </a:xfrm>
          <a:prstGeom prst="straightConnector1">
            <a:avLst/>
          </a:prstGeom>
          <a:noFill/>
          <a:ln w="19050" cap="flat" cmpd="sng">
            <a:solidFill>
              <a:schemeClr val="lt2"/>
            </a:solidFill>
            <a:prstDash val="solid"/>
            <a:round/>
            <a:headEnd type="oval" w="med" len="med"/>
            <a:tailEnd type="none" w="med" len="med"/>
          </a:ln>
        </p:spPr>
      </p:cxnSp>
      <p:cxnSp>
        <p:nvCxnSpPr>
          <p:cNvPr id="351" name="Google Shape;351;p23"/>
          <p:cNvCxnSpPr>
            <a:cxnSpLocks/>
            <a:stCxn id="372" idx="3"/>
            <a:endCxn id="353" idx="2"/>
          </p:cNvCxnSpPr>
          <p:nvPr/>
        </p:nvCxnSpPr>
        <p:spPr>
          <a:xfrm flipV="1">
            <a:off x="3346338" y="3423958"/>
            <a:ext cx="3353864" cy="6644"/>
          </a:xfrm>
          <a:prstGeom prst="straightConnector1">
            <a:avLst/>
          </a:prstGeom>
          <a:noFill/>
          <a:ln w="19050" cap="flat" cmpd="sng">
            <a:solidFill>
              <a:schemeClr val="lt2"/>
            </a:solidFill>
            <a:prstDash val="solid"/>
            <a:round/>
            <a:headEnd type="oval" w="med" len="med"/>
            <a:tailEnd type="none" w="med" len="med"/>
          </a:ln>
        </p:spPr>
      </p:cxnSp>
      <p:cxnSp>
        <p:nvCxnSpPr>
          <p:cNvPr id="354" name="Google Shape;354;p23"/>
          <p:cNvCxnSpPr>
            <a:cxnSpLocks/>
            <a:stCxn id="368" idx="3"/>
            <a:endCxn id="356" idx="2"/>
          </p:cNvCxnSpPr>
          <p:nvPr/>
        </p:nvCxnSpPr>
        <p:spPr>
          <a:xfrm flipV="1">
            <a:off x="3342810" y="4073615"/>
            <a:ext cx="3357392" cy="22547"/>
          </a:xfrm>
          <a:prstGeom prst="straightConnector1">
            <a:avLst/>
          </a:prstGeom>
          <a:noFill/>
          <a:ln w="19050" cap="flat" cmpd="sng">
            <a:solidFill>
              <a:schemeClr val="lt2"/>
            </a:solidFill>
            <a:prstDash val="solid"/>
            <a:round/>
            <a:headEnd type="oval" w="med" len="med"/>
            <a:tailEnd type="none" w="med" len="med"/>
          </a:ln>
        </p:spPr>
      </p:cxnSp>
      <p:grpSp>
        <p:nvGrpSpPr>
          <p:cNvPr id="357" name="Google Shape;357;p23"/>
          <p:cNvGrpSpPr/>
          <p:nvPr/>
        </p:nvGrpSpPr>
        <p:grpSpPr>
          <a:xfrm>
            <a:off x="5767327" y="2456303"/>
            <a:ext cx="2056250" cy="592484"/>
            <a:chOff x="5767327" y="2456303"/>
            <a:chExt cx="2056250" cy="592484"/>
          </a:xfrm>
        </p:grpSpPr>
        <p:sp>
          <p:nvSpPr>
            <p:cNvPr id="350" name="Google Shape;350;p23"/>
            <p:cNvSpPr/>
            <p:nvPr/>
          </p:nvSpPr>
          <p:spPr>
            <a:xfrm>
              <a:off x="6700202" y="2657296"/>
              <a:ext cx="190500" cy="1905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58" name="Google Shape;358;p23"/>
            <p:cNvSpPr/>
            <p:nvPr/>
          </p:nvSpPr>
          <p:spPr>
            <a:xfrm>
              <a:off x="5767327" y="2456303"/>
              <a:ext cx="2056250" cy="592484"/>
            </a:xfrm>
            <a:custGeom>
              <a:avLst/>
              <a:gdLst/>
              <a:ahLst/>
              <a:cxnLst/>
              <a:rect l="l" t="t" r="r" b="b"/>
              <a:pathLst>
                <a:path w="86991" h="24031" extrusionOk="0">
                  <a:moveTo>
                    <a:pt x="0" y="0"/>
                  </a:moveTo>
                  <a:lnTo>
                    <a:pt x="13945" y="24031"/>
                  </a:lnTo>
                  <a:lnTo>
                    <a:pt x="72847" y="24031"/>
                  </a:lnTo>
                  <a:lnTo>
                    <a:pt x="86991" y="0"/>
                  </a:ln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191919"/>
                </a:buClr>
                <a:buSzPts val="1100"/>
                <a:buFont typeface="Arial"/>
                <a:buNone/>
              </a:pPr>
              <a:endParaRPr>
                <a:solidFill>
                  <a:srgbClr val="595959"/>
                </a:solidFill>
                <a:latin typeface="Rajdhani" panose="020B0604020202020204" charset="0"/>
                <a:ea typeface="Roboto"/>
                <a:cs typeface="Rajdhani" panose="020B0604020202020204" charset="0"/>
                <a:sym typeface="Roboto"/>
              </a:endParaRPr>
            </a:p>
          </p:txBody>
        </p:sp>
      </p:grpSp>
      <p:grpSp>
        <p:nvGrpSpPr>
          <p:cNvPr id="359" name="Google Shape;359;p23"/>
          <p:cNvGrpSpPr/>
          <p:nvPr/>
        </p:nvGrpSpPr>
        <p:grpSpPr>
          <a:xfrm>
            <a:off x="6099714" y="3127470"/>
            <a:ext cx="1391475" cy="592977"/>
            <a:chOff x="6099714" y="3127470"/>
            <a:chExt cx="1391475" cy="592977"/>
          </a:xfrm>
        </p:grpSpPr>
        <p:sp>
          <p:nvSpPr>
            <p:cNvPr id="353" name="Google Shape;353;p23"/>
            <p:cNvSpPr/>
            <p:nvPr/>
          </p:nvSpPr>
          <p:spPr>
            <a:xfrm>
              <a:off x="6700202" y="3328708"/>
              <a:ext cx="190500" cy="19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60" name="Google Shape;360;p23"/>
            <p:cNvSpPr/>
            <p:nvPr/>
          </p:nvSpPr>
          <p:spPr>
            <a:xfrm>
              <a:off x="6099714" y="3127470"/>
              <a:ext cx="1391475" cy="592977"/>
            </a:xfrm>
            <a:custGeom>
              <a:avLst/>
              <a:gdLst/>
              <a:ahLst/>
              <a:cxnLst/>
              <a:rect l="l" t="t" r="r" b="b"/>
              <a:pathLst>
                <a:path w="62405" h="24051" extrusionOk="0">
                  <a:moveTo>
                    <a:pt x="1" y="1"/>
                  </a:moveTo>
                  <a:lnTo>
                    <a:pt x="13707" y="24051"/>
                  </a:lnTo>
                  <a:lnTo>
                    <a:pt x="48400" y="24051"/>
                  </a:lnTo>
                  <a:lnTo>
                    <a:pt x="62404"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191919"/>
                </a:buClr>
                <a:buSzPts val="1100"/>
                <a:buFont typeface="Arial"/>
                <a:buNone/>
              </a:pPr>
              <a:endParaRPr>
                <a:solidFill>
                  <a:srgbClr val="595959"/>
                </a:solidFill>
                <a:latin typeface="Rajdhani" panose="020B0604020202020204" charset="0"/>
                <a:ea typeface="Roboto"/>
                <a:cs typeface="Rajdhani" panose="020B0604020202020204" charset="0"/>
                <a:sym typeface="Roboto"/>
              </a:endParaRPr>
            </a:p>
          </p:txBody>
        </p:sp>
      </p:grpSp>
      <p:grpSp>
        <p:nvGrpSpPr>
          <p:cNvPr id="361" name="Google Shape;361;p23"/>
          <p:cNvGrpSpPr/>
          <p:nvPr/>
        </p:nvGrpSpPr>
        <p:grpSpPr>
          <a:xfrm>
            <a:off x="6411324" y="3799152"/>
            <a:ext cx="768256" cy="548927"/>
            <a:chOff x="6411324" y="3799152"/>
            <a:chExt cx="768256" cy="548927"/>
          </a:xfrm>
        </p:grpSpPr>
        <p:sp>
          <p:nvSpPr>
            <p:cNvPr id="356" name="Google Shape;356;p23"/>
            <p:cNvSpPr/>
            <p:nvPr/>
          </p:nvSpPr>
          <p:spPr>
            <a:xfrm>
              <a:off x="6700202" y="3978365"/>
              <a:ext cx="190500" cy="1905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62" name="Google Shape;362;p23"/>
            <p:cNvSpPr/>
            <p:nvPr/>
          </p:nvSpPr>
          <p:spPr>
            <a:xfrm>
              <a:off x="6411324" y="3799152"/>
              <a:ext cx="768256" cy="548927"/>
            </a:xfrm>
            <a:custGeom>
              <a:avLst/>
              <a:gdLst/>
              <a:ahLst/>
              <a:cxnLst/>
              <a:rect l="l" t="t" r="r" b="b"/>
              <a:pathLst>
                <a:path w="38056" h="24052" extrusionOk="0">
                  <a:moveTo>
                    <a:pt x="1" y="1"/>
                  </a:moveTo>
                  <a:lnTo>
                    <a:pt x="13926" y="24051"/>
                  </a:lnTo>
                  <a:lnTo>
                    <a:pt x="24091" y="24051"/>
                  </a:lnTo>
                  <a:lnTo>
                    <a:pt x="38055" y="1"/>
                  </a:ln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191919"/>
                </a:buClr>
                <a:buSzPts val="1100"/>
                <a:buFont typeface="Arial"/>
                <a:buNone/>
              </a:pPr>
              <a:endParaRPr>
                <a:solidFill>
                  <a:srgbClr val="595959"/>
                </a:solidFill>
                <a:latin typeface="Rajdhani" panose="020B0604020202020204" charset="0"/>
                <a:ea typeface="Roboto"/>
                <a:cs typeface="Rajdhani" panose="020B0604020202020204" charset="0"/>
                <a:sym typeface="Roboto"/>
              </a:endParaRPr>
            </a:p>
          </p:txBody>
        </p:sp>
      </p:grpSp>
      <p:grpSp>
        <p:nvGrpSpPr>
          <p:cNvPr id="363" name="Google Shape;363;p23"/>
          <p:cNvGrpSpPr/>
          <p:nvPr/>
        </p:nvGrpSpPr>
        <p:grpSpPr>
          <a:xfrm>
            <a:off x="5420948" y="1784583"/>
            <a:ext cx="2749008" cy="593002"/>
            <a:chOff x="5420948" y="1784583"/>
            <a:chExt cx="2749008" cy="593002"/>
          </a:xfrm>
        </p:grpSpPr>
        <p:sp>
          <p:nvSpPr>
            <p:cNvPr id="347" name="Google Shape;347;p23"/>
            <p:cNvSpPr/>
            <p:nvPr/>
          </p:nvSpPr>
          <p:spPr>
            <a:xfrm>
              <a:off x="6700202" y="1985834"/>
              <a:ext cx="190500" cy="1905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64" name="Google Shape;364;p23"/>
            <p:cNvSpPr/>
            <p:nvPr/>
          </p:nvSpPr>
          <p:spPr>
            <a:xfrm>
              <a:off x="5420948" y="1784583"/>
              <a:ext cx="2749008" cy="593002"/>
            </a:xfrm>
            <a:custGeom>
              <a:avLst/>
              <a:gdLst/>
              <a:ahLst/>
              <a:cxnLst/>
              <a:rect l="l" t="t" r="r" b="b"/>
              <a:pathLst>
                <a:path w="111499" h="24052" extrusionOk="0">
                  <a:moveTo>
                    <a:pt x="0" y="1"/>
                  </a:moveTo>
                  <a:lnTo>
                    <a:pt x="13925" y="24051"/>
                  </a:lnTo>
                  <a:lnTo>
                    <a:pt x="97037" y="24051"/>
                  </a:lnTo>
                  <a:lnTo>
                    <a:pt x="111499" y="1"/>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95959"/>
                </a:solidFill>
                <a:latin typeface="Rajdhani" panose="020B0604020202020204" charset="0"/>
                <a:ea typeface="Roboto"/>
                <a:cs typeface="Rajdhani" panose="020B0604020202020204" charset="0"/>
                <a:sym typeface="Roboto"/>
              </a:endParaRPr>
            </a:p>
          </p:txBody>
        </p:sp>
      </p:grpSp>
      <p:sp>
        <p:nvSpPr>
          <p:cNvPr id="366" name="Google Shape;366;p23"/>
          <p:cNvSpPr txBox="1"/>
          <p:nvPr/>
        </p:nvSpPr>
        <p:spPr>
          <a:xfrm>
            <a:off x="1417038" y="2531610"/>
            <a:ext cx="19293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lt2"/>
                </a:solidFill>
                <a:latin typeface="Rajdhani" panose="020B0604020202020204" charset="0"/>
                <a:ea typeface="Rajdhani"/>
                <a:cs typeface="Rajdhani" panose="020B0604020202020204" charset="0"/>
                <a:sym typeface="Rajdhani"/>
              </a:rPr>
              <a:t>MATPLOTLIB</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368" name="Google Shape;368;p23"/>
          <p:cNvSpPr txBox="1"/>
          <p:nvPr/>
        </p:nvSpPr>
        <p:spPr>
          <a:xfrm>
            <a:off x="1413510" y="3853912"/>
            <a:ext cx="19293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NUMPY</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370" name="Google Shape;370;p23"/>
          <p:cNvSpPr txBox="1"/>
          <p:nvPr/>
        </p:nvSpPr>
        <p:spPr>
          <a:xfrm>
            <a:off x="1413510" y="1860001"/>
            <a:ext cx="19272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PANDAS</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372" name="Google Shape;372;p23"/>
          <p:cNvSpPr txBox="1"/>
          <p:nvPr/>
        </p:nvSpPr>
        <p:spPr>
          <a:xfrm>
            <a:off x="1417038" y="3188352"/>
            <a:ext cx="19293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SKLEARN</a:t>
            </a:r>
            <a:endParaRPr sz="2400" b="1" dirty="0">
              <a:solidFill>
                <a:schemeClr val="lt2"/>
              </a:solidFill>
              <a:latin typeface="Rajdhani" panose="020B0604020202020204" charset="0"/>
              <a:ea typeface="Rajdhani"/>
              <a:cs typeface="Rajdhani" panose="020B0604020202020204" charset="0"/>
              <a:sym typeface="Rajdhani"/>
            </a:endParaRPr>
          </a:p>
        </p:txBody>
      </p:sp>
      <p:sp>
        <p:nvSpPr>
          <p:cNvPr id="373" name="Google Shape;373;p23"/>
          <p:cNvSpPr txBox="1"/>
          <p:nvPr/>
        </p:nvSpPr>
        <p:spPr>
          <a:xfrm>
            <a:off x="3083275" y="1178275"/>
            <a:ext cx="29775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panose="020B0604020202020204" charset="0"/>
                <a:ea typeface="Rajdhani"/>
                <a:cs typeface="Rajdhani" panose="020B0604020202020204" charset="0"/>
                <a:sym typeface="Rajdhani"/>
              </a:rPr>
              <a:t>MODULE FUNNEL</a:t>
            </a:r>
            <a:endParaRPr sz="2400" b="1" dirty="0">
              <a:solidFill>
                <a:schemeClr val="lt2"/>
              </a:solidFill>
              <a:latin typeface="Rajdhani" panose="020B0604020202020204" charset="0"/>
              <a:ea typeface="Rajdhani"/>
              <a:cs typeface="Rajdhani" panose="020B0604020202020204" charset="0"/>
              <a:sym typeface="Rajdhani"/>
            </a:endParaRPr>
          </a:p>
        </p:txBody>
      </p:sp>
      <p:grpSp>
        <p:nvGrpSpPr>
          <p:cNvPr id="374" name="Google Shape;374;p23"/>
          <p:cNvGrpSpPr/>
          <p:nvPr/>
        </p:nvGrpSpPr>
        <p:grpSpPr>
          <a:xfrm>
            <a:off x="993413" y="1985218"/>
            <a:ext cx="332761" cy="234066"/>
            <a:chOff x="7989683" y="2350207"/>
            <a:chExt cx="332761" cy="234066"/>
          </a:xfrm>
        </p:grpSpPr>
        <p:sp>
          <p:nvSpPr>
            <p:cNvPr id="375" name="Google Shape;375;p23"/>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76" name="Google Shape;376;p23"/>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77" name="Google Shape;377;p23"/>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78" name="Google Shape;378;p23"/>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79" name="Google Shape;379;p23"/>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80" name="Google Shape;380;p23"/>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381" name="Google Shape;381;p23"/>
          <p:cNvGrpSpPr/>
          <p:nvPr/>
        </p:nvGrpSpPr>
        <p:grpSpPr>
          <a:xfrm>
            <a:off x="982287" y="2595953"/>
            <a:ext cx="355434" cy="355815"/>
            <a:chOff x="4673540" y="3680297"/>
            <a:chExt cx="355434" cy="355815"/>
          </a:xfrm>
        </p:grpSpPr>
        <p:sp>
          <p:nvSpPr>
            <p:cNvPr id="382" name="Google Shape;382;p23"/>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83" name="Google Shape;383;p23"/>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84" name="Google Shape;384;p23"/>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385" name="Google Shape;385;p23"/>
          <p:cNvGrpSpPr/>
          <p:nvPr/>
        </p:nvGrpSpPr>
        <p:grpSpPr>
          <a:xfrm>
            <a:off x="981906" y="3297787"/>
            <a:ext cx="356196" cy="265631"/>
            <a:chOff x="5216456" y="3725484"/>
            <a:chExt cx="356196" cy="265631"/>
          </a:xfrm>
        </p:grpSpPr>
        <p:sp>
          <p:nvSpPr>
            <p:cNvPr id="386" name="Google Shape;386;p23"/>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87" name="Google Shape;387;p23"/>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grpSp>
        <p:nvGrpSpPr>
          <p:cNvPr id="388" name="Google Shape;388;p23"/>
          <p:cNvGrpSpPr/>
          <p:nvPr/>
        </p:nvGrpSpPr>
        <p:grpSpPr>
          <a:xfrm>
            <a:off x="973985" y="3917157"/>
            <a:ext cx="372073" cy="355243"/>
            <a:chOff x="7390435" y="3680868"/>
            <a:chExt cx="372073" cy="355243"/>
          </a:xfrm>
        </p:grpSpPr>
        <p:sp>
          <p:nvSpPr>
            <p:cNvPr id="389" name="Google Shape;389;p23"/>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90" name="Google Shape;390;p23"/>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91" name="Google Shape;391;p23"/>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92" name="Google Shape;392;p23"/>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93" name="Google Shape;393;p23"/>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sp>
          <p:nvSpPr>
            <p:cNvPr id="394" name="Google Shape;394;p23"/>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panose="020B0604020202020204" charset="0"/>
                <a:cs typeface="Rajdhani" panose="020B0604020202020204" charset="0"/>
              </a:endParaRPr>
            </a:p>
          </p:txBody>
        </p:sp>
      </p:grpSp>
    </p:spTree>
  </p:cSld>
  <p:clrMapOvr>
    <a:masterClrMapping/>
  </p:clrMapOvr>
  <p:transition spd="slow"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A65-476D-9560-85A5-7B9D164DDF95}"/>
              </a:ext>
            </a:extLst>
          </p:cNvPr>
          <p:cNvSpPr>
            <a:spLocks noGrp="1"/>
          </p:cNvSpPr>
          <p:nvPr>
            <p:ph type="title"/>
          </p:nvPr>
        </p:nvSpPr>
        <p:spPr>
          <a:xfrm>
            <a:off x="2340475" y="265650"/>
            <a:ext cx="4299600" cy="2306100"/>
          </a:xfrm>
        </p:spPr>
        <p:txBody>
          <a:bodyPr/>
          <a:lstStyle/>
          <a:p>
            <a:r>
              <a:rPr lang="en" sz="3200" dirty="0"/>
              <a:t>MODULES DESCRIPTION</a:t>
            </a:r>
            <a:br>
              <a:rPr lang="en" sz="3200" dirty="0"/>
            </a:br>
            <a:endParaRPr lang="en-IN" sz="3200" dirty="0"/>
          </a:p>
        </p:txBody>
      </p:sp>
      <p:pic>
        <p:nvPicPr>
          <p:cNvPr id="4" name="Picture 3">
            <a:extLst>
              <a:ext uri="{FF2B5EF4-FFF2-40B4-BE49-F238E27FC236}">
                <a16:creationId xmlns:a16="http://schemas.microsoft.com/office/drawing/2014/main" id="{6B5A6BBC-C6FC-86E3-CC17-DBDBF37F059A}"/>
              </a:ext>
            </a:extLst>
          </p:cNvPr>
          <p:cNvPicPr>
            <a:picLocks noChangeAspect="1"/>
          </p:cNvPicPr>
          <p:nvPr/>
        </p:nvPicPr>
        <p:blipFill rotWithShape="1">
          <a:blip r:embed="rId2"/>
          <a:srcRect l="14634" t="41907" r="10326" b="15464"/>
          <a:stretch/>
        </p:blipFill>
        <p:spPr>
          <a:xfrm>
            <a:off x="1141141" y="1672218"/>
            <a:ext cx="6861717" cy="1799063"/>
          </a:xfrm>
          <a:prstGeom prst="rect">
            <a:avLst/>
          </a:prstGeom>
        </p:spPr>
      </p:pic>
    </p:spTree>
    <p:extLst>
      <p:ext uri="{BB962C8B-B14F-4D97-AF65-F5344CB8AC3E}">
        <p14:creationId xmlns:p14="http://schemas.microsoft.com/office/powerpoint/2010/main" val="3764793986"/>
      </p:ext>
    </p:extLst>
  </p:cSld>
  <p:clrMapOvr>
    <a:masterClrMapping/>
  </p:clrMapOvr>
  <p:transition spd="slow"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jdhani" panose="020B0604020202020204" charset="0"/>
                <a:cs typeface="Rajdhani" panose="020B0604020202020204" charset="0"/>
              </a:rPr>
              <a:t>AI FAKE NEWS DETECTION-INFOGRAPHICS</a:t>
            </a:r>
            <a:endParaRPr dirty="0">
              <a:latin typeface="Rajdhani" panose="020B0604020202020204" charset="0"/>
              <a:cs typeface="Rajdhani" panose="020B0604020202020204" charset="0"/>
            </a:endParaRPr>
          </a:p>
        </p:txBody>
      </p:sp>
      <p:pic>
        <p:nvPicPr>
          <p:cNvPr id="3" name="Picture 2">
            <a:extLst>
              <a:ext uri="{FF2B5EF4-FFF2-40B4-BE49-F238E27FC236}">
                <a16:creationId xmlns:a16="http://schemas.microsoft.com/office/drawing/2014/main" id="{66131308-4582-0586-E692-E328D4CA89CA}"/>
              </a:ext>
            </a:extLst>
          </p:cNvPr>
          <p:cNvPicPr>
            <a:picLocks noChangeAspect="1"/>
          </p:cNvPicPr>
          <p:nvPr/>
        </p:nvPicPr>
        <p:blipFill>
          <a:blip r:embed="rId3"/>
          <a:stretch>
            <a:fillRect/>
          </a:stretch>
        </p:blipFill>
        <p:spPr>
          <a:xfrm>
            <a:off x="4215950" y="1197413"/>
            <a:ext cx="4504445" cy="2635385"/>
          </a:xfrm>
          <a:prstGeom prst="rect">
            <a:avLst/>
          </a:prstGeom>
        </p:spPr>
      </p:pic>
      <p:sp>
        <p:nvSpPr>
          <p:cNvPr id="4" name="TextBox 3">
            <a:extLst>
              <a:ext uri="{FF2B5EF4-FFF2-40B4-BE49-F238E27FC236}">
                <a16:creationId xmlns:a16="http://schemas.microsoft.com/office/drawing/2014/main" id="{3C630B50-CE5C-9CC7-5A5E-DAE7A71B5126}"/>
              </a:ext>
            </a:extLst>
          </p:cNvPr>
          <p:cNvSpPr txBox="1"/>
          <p:nvPr/>
        </p:nvSpPr>
        <p:spPr>
          <a:xfrm>
            <a:off x="930584" y="1197413"/>
            <a:ext cx="3083066" cy="2554545"/>
          </a:xfrm>
          <a:prstGeom prst="rect">
            <a:avLst/>
          </a:prstGeom>
          <a:noFill/>
        </p:spPr>
        <p:txBody>
          <a:bodyPr wrap="square" rtlCol="0">
            <a:spAutoFit/>
          </a:bodyPr>
          <a:lstStyle/>
          <a:p>
            <a:r>
              <a:rPr lang="en-US" sz="1600" dirty="0">
                <a:solidFill>
                  <a:schemeClr val="tx2"/>
                </a:solidFill>
                <a:latin typeface="Rajdhani" panose="020B0604020202020204" charset="0"/>
                <a:cs typeface="Rajdhani" panose="020B0604020202020204" charset="0"/>
              </a:rPr>
              <a:t>1. This is an example of the output generated by the program when receiving the data and input as to what the operation has to be carried out. </a:t>
            </a:r>
          </a:p>
          <a:p>
            <a:r>
              <a:rPr lang="en-US" sz="1600" dirty="0">
                <a:solidFill>
                  <a:schemeClr val="tx2"/>
                </a:solidFill>
                <a:latin typeface="Rajdhani" panose="020B0604020202020204" charset="0"/>
                <a:cs typeface="Rajdhani" panose="020B0604020202020204" charset="0"/>
              </a:rPr>
              <a:t>2. Thus providing proof that fake news has been published and provided by the authorities for the world on demand of the government.</a:t>
            </a:r>
            <a:endParaRPr lang="en-IN" sz="1600" dirty="0">
              <a:solidFill>
                <a:schemeClr val="tx2"/>
              </a:solidFill>
              <a:latin typeface="Rajdhani" panose="020B0604020202020204" charset="0"/>
              <a:cs typeface="Rajdhani" panose="020B0604020202020204" charset="0"/>
            </a:endParaRPr>
          </a:p>
        </p:txBody>
      </p:sp>
    </p:spTree>
  </p:cSld>
  <p:clrMapOvr>
    <a:masterClrMapping/>
  </p:clrMapOvr>
  <p:transition spd="slow" advTm="15000"/>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10555</TotalTime>
  <Words>780</Words>
  <Application>Microsoft Office PowerPoint</Application>
  <PresentationFormat>On-screen Show (16:9)</PresentationFormat>
  <Paragraphs>65</Paragraphs>
  <Slides>11</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Anaheim</vt:lpstr>
      <vt:lpstr>Roboto Condensed Light</vt:lpstr>
      <vt:lpstr>Proxima Nova Semibold</vt:lpstr>
      <vt:lpstr>Fira Sans Condensed Light</vt:lpstr>
      <vt:lpstr>Proxima Nova</vt:lpstr>
      <vt:lpstr>Arial</vt:lpstr>
      <vt:lpstr>Fira Sans Condensed</vt:lpstr>
      <vt:lpstr>Rajdhani</vt:lpstr>
      <vt:lpstr>AI Tech Agency Infographics by Slidesgo</vt:lpstr>
      <vt:lpstr>Slidesgo Final Pages</vt:lpstr>
      <vt:lpstr>AI-FAKE NEWS DETECTION</vt:lpstr>
      <vt:lpstr>ABSTRACT</vt:lpstr>
      <vt:lpstr>ABSTRACT</vt:lpstr>
      <vt:lpstr>INTRODUCTION</vt:lpstr>
      <vt:lpstr>INTRODUCTION</vt:lpstr>
      <vt:lpstr>INTRODUCTION </vt:lpstr>
      <vt:lpstr>MODULES DESCRIPTION</vt:lpstr>
      <vt:lpstr>MODULES DESCRIPTION </vt:lpstr>
      <vt:lpstr>AI FAKE NEWS DETECTION-INFOGRAPHICS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TECH-FAKE NEWS DETECTION</dc:title>
  <cp:lastModifiedBy>utkarshsaboo6@gmail.com</cp:lastModifiedBy>
  <cp:revision>12</cp:revision>
  <dcterms:modified xsi:type="dcterms:W3CDTF">2023-04-25T15:16:38Z</dcterms:modified>
</cp:coreProperties>
</file>