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71" r:id="rId3"/>
    <p:sldId id="269" r:id="rId4"/>
    <p:sldId id="272" r:id="rId5"/>
    <p:sldId id="266" r:id="rId6"/>
    <p:sldId id="267" r:id="rId7"/>
    <p:sldId id="270" r:id="rId8"/>
    <p:sldId id="275" r:id="rId9"/>
    <p:sldId id="276" r:id="rId10"/>
    <p:sldId id="26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8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4/27/2023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82534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4/27/2023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4/27/2023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sv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030857" y="4199848"/>
            <a:ext cx="5441427" cy="771456"/>
          </a:xfrm>
        </p:spPr>
        <p:txBody>
          <a:bodyPr anchor="t">
            <a:normAutofit/>
          </a:bodyPr>
          <a:lstStyle/>
          <a:p>
            <a:pPr algn="l"/>
            <a:r>
              <a:rPr lang="en-US" sz="4400" b="1" dirty="0">
                <a:latin typeface="Franklin Gothic Book" panose="020B0503020102020204" pitchFamily="34" charset="0"/>
                <a:cs typeface="Segoe UI" panose="020B0502040204020203" pitchFamily="34" charset="0"/>
              </a:rPr>
              <a:t>MINI C COMPILER</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959081" y="5140708"/>
            <a:ext cx="5700846" cy="1209419"/>
          </a:xfrm>
        </p:spPr>
        <p:txBody>
          <a:bodyPr anchor="b">
            <a:noAutofit/>
          </a:bodyPr>
          <a:lstStyle/>
          <a:p>
            <a:pPr algn="l"/>
            <a:r>
              <a:rPr lang="en-US" sz="1800" b="1" dirty="0">
                <a:latin typeface="Franklin Gothic Book" panose="020B0503020102020204" pitchFamily="34" charset="0"/>
              </a:rPr>
              <a:t>By:</a:t>
            </a:r>
          </a:p>
          <a:p>
            <a:pPr algn="l"/>
            <a:r>
              <a:rPr lang="en-US" sz="1800" b="1" dirty="0">
                <a:latin typeface="Franklin Gothic Book" panose="020B0503020102020204" pitchFamily="34" charset="0"/>
              </a:rPr>
              <a:t>Utkarsh Saboo (RA2011003011248)</a:t>
            </a:r>
          </a:p>
          <a:p>
            <a:pPr algn="l"/>
            <a:r>
              <a:rPr lang="en-US" sz="1800" b="1" dirty="0">
                <a:latin typeface="Franklin Gothic Book" panose="020B0503020102020204" pitchFamily="34" charset="0"/>
              </a:rPr>
              <a:t>Jatin Singhania (RA2011003011247)</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6" name="Subtitle 2">
            <a:extLst>
              <a:ext uri="{FF2B5EF4-FFF2-40B4-BE49-F238E27FC236}">
                <a16:creationId xmlns:a16="http://schemas.microsoft.com/office/drawing/2014/main" id="{E8A8E32F-C7D4-E3BE-81F0-3BFAF21D91C7}"/>
              </a:ext>
            </a:extLst>
          </p:cNvPr>
          <p:cNvSpPr txBox="1">
            <a:spLocks/>
          </p:cNvSpPr>
          <p:nvPr/>
        </p:nvSpPr>
        <p:spPr>
          <a:xfrm>
            <a:off x="2619791" y="5019127"/>
            <a:ext cx="5700846" cy="1674300"/>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latin typeface="Franklin Gothic Book" panose="020B0503020102020204" pitchFamily="34" charset="0"/>
                <a:cs typeface="Times New Roman" panose="02020603050405020304" pitchFamily="18" charset="0"/>
              </a:rPr>
              <a:t>Under the guidance of :</a:t>
            </a:r>
          </a:p>
          <a:p>
            <a:r>
              <a:rPr lang="en-US" sz="1800" b="1" dirty="0">
                <a:latin typeface="Franklin Gothic Book" panose="020B0503020102020204" pitchFamily="34" charset="0"/>
                <a:cs typeface="Times New Roman" panose="02020603050405020304" pitchFamily="18" charset="0"/>
              </a:rPr>
              <a:t>Dr. M Karthikeyan </a:t>
            </a:r>
          </a:p>
          <a:p>
            <a:r>
              <a:rPr lang="en-US" sz="1800" b="1" dirty="0">
                <a:latin typeface="Franklin Gothic Book" panose="020B0503020102020204" pitchFamily="34" charset="0"/>
                <a:cs typeface="Times New Roman" panose="02020603050405020304" pitchFamily="18" charset="0"/>
              </a:rPr>
              <a:t>Assistant Professor</a:t>
            </a:r>
          </a:p>
          <a:p>
            <a:r>
              <a:rPr lang="en-US" sz="1800" b="1" dirty="0">
                <a:latin typeface="Franklin Gothic Book" panose="020B0503020102020204" pitchFamily="34" charset="0"/>
                <a:cs typeface="Times New Roman" panose="02020603050405020304" pitchFamily="18" charset="0"/>
              </a:rPr>
              <a:t>Department of Computing Technologies </a:t>
            </a:r>
            <a:endParaRPr lang="en-IN" sz="1800" b="1" dirty="0">
              <a:latin typeface="Franklin Gothic Book" panose="020B0503020102020204" pitchFamily="34" charset="0"/>
              <a:cs typeface="Times New Roman" panose="02020603050405020304" pitchFamily="18" charset="0"/>
            </a:endParaRPr>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6"/>
                                        </p:tgtEl>
                                      </p:cBhvr>
                                    </p:animEffect>
                                    <p:animScale>
                                      <p:cBhvr>
                                        <p:cTn id="12" dur="250" autoRev="1" fill="hold"/>
                                        <p:tgtEl>
                                          <p:spTgt spid="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0" end="0"/>
                                            </p:txEl>
                                          </p:spTgt>
                                        </p:tgtEl>
                                      </p:cBhvr>
                                    </p:animEffect>
                                    <p:animScale>
                                      <p:cBhvr>
                                        <p:cTn id="17" dur="250" autoRev="1" fill="hold"/>
                                        <p:tgtEl>
                                          <p:spTgt spid="3">
                                            <p:txEl>
                                              <p:pRg st="0" end="0"/>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3">
                                            <p:txEl>
                                              <p:pRg st="1" end="1"/>
                                            </p:txEl>
                                          </p:spTgt>
                                        </p:tgtEl>
                                      </p:cBhvr>
                                    </p:animEffect>
                                    <p:animScale>
                                      <p:cBhvr>
                                        <p:cTn id="22" dur="250" autoRev="1" fill="hold"/>
                                        <p:tgtEl>
                                          <p:spTgt spid="3">
                                            <p:txEl>
                                              <p:pRg st="1" end="1"/>
                                            </p:txEl>
                                          </p:spTgt>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3">
                                            <p:txEl>
                                              <p:pRg st="2" end="2"/>
                                            </p:txEl>
                                          </p:spTgt>
                                        </p:tgtEl>
                                      </p:cBhvr>
                                    </p:animEffect>
                                    <p:animScale>
                                      <p:cBhvr>
                                        <p:cTn id="27"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8795078" y="2880359"/>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7" name="Title 1">
            <a:extLst>
              <a:ext uri="{FF2B5EF4-FFF2-40B4-BE49-F238E27FC236}">
                <a16:creationId xmlns:a16="http://schemas.microsoft.com/office/drawing/2014/main" id="{417727B0-66A1-28E6-77B9-A381AA89AC20}"/>
              </a:ext>
            </a:extLst>
          </p:cNvPr>
          <p:cNvSpPr>
            <a:spLocks noGrp="1"/>
          </p:cNvSpPr>
          <p:nvPr>
            <p:ph type="title"/>
          </p:nvPr>
        </p:nvSpPr>
        <p:spPr>
          <a:xfrm>
            <a:off x="783771" y="567631"/>
            <a:ext cx="4917233" cy="1325563"/>
          </a:xfrm>
        </p:spPr>
        <p:txBody>
          <a:bodyPr/>
          <a:lstStyle/>
          <a:p>
            <a:pPr algn="ctr"/>
            <a:r>
              <a:rPr lang="en-IN" b="1" dirty="0"/>
              <a:t>  CONCLUSION</a:t>
            </a:r>
          </a:p>
        </p:txBody>
      </p:sp>
      <p:sp>
        <p:nvSpPr>
          <p:cNvPr id="13" name="TextBox 12">
            <a:extLst>
              <a:ext uri="{FF2B5EF4-FFF2-40B4-BE49-F238E27FC236}">
                <a16:creationId xmlns:a16="http://schemas.microsoft.com/office/drawing/2014/main" id="{ACEA5997-B20B-AEE8-408A-2F09EE586CA8}"/>
              </a:ext>
            </a:extLst>
          </p:cNvPr>
          <p:cNvSpPr txBox="1"/>
          <p:nvPr/>
        </p:nvSpPr>
        <p:spPr>
          <a:xfrm>
            <a:off x="783771" y="2066378"/>
            <a:ext cx="6036907"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a compiler the process of Intermediate code generation is independent of machine and the process of conversion of Intermediate code to target code is independent of language used.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Making a full fledge compiler is a difficult as well as a tedious task.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Thus we have done the front end of compilation process (Mini Compiler) as our mini project.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 includes 2 phases of compilation:</a:t>
            </a:r>
          </a:p>
          <a:p>
            <a:pPr marL="800100" lvl="1" indent="-342900">
              <a:buFont typeface="+mj-lt"/>
              <a:buAutoNum type="arabicPeriod"/>
            </a:pPr>
            <a:r>
              <a:rPr lang="en-US" dirty="0">
                <a:latin typeface="Arial" panose="020B0604020202020204" pitchFamily="34" charset="0"/>
                <a:cs typeface="Arial" panose="020B0604020202020204" pitchFamily="34" charset="0"/>
              </a:rPr>
              <a:t>lexical analysis</a:t>
            </a:r>
          </a:p>
          <a:p>
            <a:pPr marL="800100" lvl="1" indent="-342900">
              <a:buFont typeface="+mj-lt"/>
              <a:buAutoNum type="arabicPeriod"/>
            </a:pPr>
            <a:r>
              <a:rPr lang="en-US" dirty="0">
                <a:latin typeface="Arial" panose="020B0604020202020204" pitchFamily="34" charset="0"/>
                <a:cs typeface="Arial" panose="020B0604020202020204" pitchFamily="34" charset="0"/>
              </a:rPr>
              <a:t>syntax analysis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Followed by intermediate code generation.</a:t>
            </a:r>
          </a:p>
        </p:txBody>
      </p:sp>
      <p:pic>
        <p:nvPicPr>
          <p:cNvPr id="14" name="Graphic 13" descr="Blackboard">
            <a:extLst>
              <a:ext uri="{FF2B5EF4-FFF2-40B4-BE49-F238E27FC236}">
                <a16:creationId xmlns:a16="http://schemas.microsoft.com/office/drawing/2014/main" id="{F161BC51-E1D5-AA3B-74B0-8AFD959DDD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19532" y="2104814"/>
            <a:ext cx="2648371" cy="2648371"/>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7936DF-4384-CE3C-CD3A-101208DD6C52}"/>
              </a:ext>
            </a:extLst>
          </p:cNvPr>
          <p:cNvPicPr>
            <a:picLocks noChangeAspect="1"/>
          </p:cNvPicPr>
          <p:nvPr/>
        </p:nvPicPr>
        <p:blipFill>
          <a:blip r:embed="rId2"/>
          <a:stretch>
            <a:fillRect/>
          </a:stretch>
        </p:blipFill>
        <p:spPr>
          <a:xfrm>
            <a:off x="1195915" y="4748105"/>
            <a:ext cx="9800169" cy="2027096"/>
          </a:xfrm>
          <a:prstGeom prst="rect">
            <a:avLst/>
          </a:prstGeom>
        </p:spPr>
      </p:pic>
    </p:spTree>
    <p:extLst>
      <p:ext uri="{BB962C8B-B14F-4D97-AF65-F5344CB8AC3E}">
        <p14:creationId xmlns:p14="http://schemas.microsoft.com/office/powerpoint/2010/main" val="419633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7721-2141-1A75-0442-E3A00F40683A}"/>
              </a:ext>
            </a:extLst>
          </p:cNvPr>
          <p:cNvSpPr>
            <a:spLocks noGrp="1"/>
          </p:cNvSpPr>
          <p:nvPr>
            <p:ph type="title"/>
          </p:nvPr>
        </p:nvSpPr>
        <p:spPr>
          <a:xfrm>
            <a:off x="858416" y="962284"/>
            <a:ext cx="4917233" cy="1325563"/>
          </a:xfrm>
        </p:spPr>
        <p:txBody>
          <a:bodyPr/>
          <a:lstStyle/>
          <a:p>
            <a:pPr algn="ctr"/>
            <a:r>
              <a:rPr lang="en-IN" b="1" dirty="0"/>
              <a:t>AGENDA</a:t>
            </a:r>
          </a:p>
        </p:txBody>
      </p:sp>
      <p:sp>
        <p:nvSpPr>
          <p:cNvPr id="3" name="TextBox 2">
            <a:extLst>
              <a:ext uri="{FF2B5EF4-FFF2-40B4-BE49-F238E27FC236}">
                <a16:creationId xmlns:a16="http://schemas.microsoft.com/office/drawing/2014/main" id="{793FABF2-C6E5-817A-96B3-BE37579BC3E7}"/>
              </a:ext>
            </a:extLst>
          </p:cNvPr>
          <p:cNvSpPr txBox="1"/>
          <p:nvPr/>
        </p:nvSpPr>
        <p:spPr>
          <a:xfrm>
            <a:off x="2223796" y="2644169"/>
            <a:ext cx="3872204" cy="1938992"/>
          </a:xfrm>
          <a:prstGeom prst="rect">
            <a:avLst/>
          </a:prstGeom>
          <a:noFill/>
        </p:spPr>
        <p:txBody>
          <a:bodyPr wrap="square" rtlCol="0">
            <a:spAutoFit/>
          </a:bodyPr>
          <a:lstStyle/>
          <a:p>
            <a:pPr marL="285750" indent="-285750">
              <a:buFont typeface="Arial" panose="020B0604020202020204" pitchFamily="34" charset="0"/>
              <a:buChar char="•"/>
            </a:pPr>
            <a:r>
              <a:rPr lang="en-IN" sz="2400" dirty="0"/>
              <a:t>INTRODUCTION</a:t>
            </a:r>
          </a:p>
          <a:p>
            <a:pPr marL="285750" indent="-285750">
              <a:buFont typeface="Arial" panose="020B0604020202020204" pitchFamily="34" charset="0"/>
              <a:buChar char="•"/>
            </a:pPr>
            <a:r>
              <a:rPr lang="en-IN" sz="2400" dirty="0"/>
              <a:t>MODULES</a:t>
            </a:r>
          </a:p>
          <a:p>
            <a:pPr marL="285750" indent="-285750">
              <a:buFont typeface="Arial" panose="020B0604020202020204" pitchFamily="34" charset="0"/>
              <a:buChar char="•"/>
            </a:pPr>
            <a:r>
              <a:rPr lang="en-IN" sz="2400" dirty="0"/>
              <a:t>FILES</a:t>
            </a:r>
          </a:p>
          <a:p>
            <a:pPr marL="285750" indent="-285750">
              <a:buFont typeface="Arial" panose="020B0604020202020204" pitchFamily="34" charset="0"/>
              <a:buChar char="•"/>
            </a:pPr>
            <a:r>
              <a:rPr lang="en-IN" sz="2400" dirty="0"/>
              <a:t>SNAPS OF RESULT</a:t>
            </a:r>
          </a:p>
          <a:p>
            <a:pPr marL="285750" indent="-285750">
              <a:buFont typeface="Arial" panose="020B0604020202020204" pitchFamily="34" charset="0"/>
              <a:buChar char="•"/>
            </a:pPr>
            <a:r>
              <a:rPr lang="en-IN" sz="2400" dirty="0"/>
              <a:t>CONCLUSION</a:t>
            </a:r>
          </a:p>
        </p:txBody>
      </p:sp>
      <p:pic>
        <p:nvPicPr>
          <p:cNvPr id="5" name="Content Placeholder 4">
            <a:extLst>
              <a:ext uri="{FF2B5EF4-FFF2-40B4-BE49-F238E27FC236}">
                <a16:creationId xmlns:a16="http://schemas.microsoft.com/office/drawing/2014/main" id="{A37FB7E1-9C8A-B035-D3C8-E0B2E1EFC8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pic>
        <p:nvPicPr>
          <p:cNvPr id="6" name="Content Placeholder 4" descr="Scales of Justice">
            <a:extLst>
              <a:ext uri="{FF2B5EF4-FFF2-40B4-BE49-F238E27FC236}">
                <a16:creationId xmlns:a16="http://schemas.microsoft.com/office/drawing/2014/main" id="{3E7CBEF2-198C-B9B4-C965-AC48E383A5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13751" y="1342207"/>
            <a:ext cx="2680685" cy="2808513"/>
          </a:xfrm>
          <a:prstGeom prst="rect">
            <a:avLst/>
          </a:prstGeom>
        </p:spPr>
      </p:pic>
      <p:pic>
        <p:nvPicPr>
          <p:cNvPr id="7" name="Content Placeholder 4" descr="Scales of Justice">
            <a:extLst>
              <a:ext uri="{FF2B5EF4-FFF2-40B4-BE49-F238E27FC236}">
                <a16:creationId xmlns:a16="http://schemas.microsoft.com/office/drawing/2014/main" id="{15870ED2-D07E-7036-8804-E2EE276393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5453" y="1739207"/>
            <a:ext cx="1097280" cy="1097280"/>
          </a:xfrm>
          <a:prstGeom prst="rect">
            <a:avLst/>
          </a:prstGeom>
        </p:spPr>
      </p:pic>
    </p:spTree>
    <p:extLst>
      <p:ext uri="{BB962C8B-B14F-4D97-AF65-F5344CB8AC3E}">
        <p14:creationId xmlns:p14="http://schemas.microsoft.com/office/powerpoint/2010/main" val="3932281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itHub - Elzawawy/compiler-frontend: First two front-end phases of a  language-independent compiler implemented in C++">
            <a:extLst>
              <a:ext uri="{FF2B5EF4-FFF2-40B4-BE49-F238E27FC236}">
                <a16:creationId xmlns:a16="http://schemas.microsoft.com/office/drawing/2014/main" id="{73732101-A32A-13FE-C4A0-8A4AF63260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1540134"/>
            <a:ext cx="3661749" cy="3777732"/>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7683ED30-541B-91A2-60A9-6F951B7F1BBF}"/>
              </a:ext>
            </a:extLst>
          </p:cNvPr>
          <p:cNvSpPr>
            <a:spLocks noGrp="1"/>
          </p:cNvSpPr>
          <p:nvPr>
            <p:ph type="title"/>
          </p:nvPr>
        </p:nvSpPr>
        <p:spPr>
          <a:xfrm>
            <a:off x="3637383" y="214571"/>
            <a:ext cx="4917233" cy="1325563"/>
          </a:xfrm>
        </p:spPr>
        <p:txBody>
          <a:bodyPr/>
          <a:lstStyle/>
          <a:p>
            <a:pPr algn="ctr"/>
            <a:r>
              <a:rPr lang="en-IN" b="1" dirty="0"/>
              <a:t>INTRODUCTION</a:t>
            </a:r>
          </a:p>
        </p:txBody>
      </p:sp>
      <p:sp>
        <p:nvSpPr>
          <p:cNvPr id="16" name="TextBox 15">
            <a:extLst>
              <a:ext uri="{FF2B5EF4-FFF2-40B4-BE49-F238E27FC236}">
                <a16:creationId xmlns:a16="http://schemas.microsoft.com/office/drawing/2014/main" id="{33AD9CDC-047E-0CE4-74B9-87CE8B3A4D51}"/>
              </a:ext>
            </a:extLst>
          </p:cNvPr>
          <p:cNvSpPr txBox="1"/>
          <p:nvPr/>
        </p:nvSpPr>
        <p:spPr>
          <a:xfrm>
            <a:off x="6096000" y="1540134"/>
            <a:ext cx="5473959"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compiler is a computer program  that transforms source code written in a programming language (the source language) into another computer language (the target language), with the latter takes binary form known as object code.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 creates an executable program.</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take a language and convert it to intermediate code.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The part of compiler design is front end which has been made as our mini project.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Intermediate code generated is independent of machine.</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92AF8-38D1-7ACF-E969-D9FC67022528}"/>
              </a:ext>
            </a:extLst>
          </p:cNvPr>
          <p:cNvSpPr>
            <a:spLocks noGrp="1"/>
          </p:cNvSpPr>
          <p:nvPr>
            <p:ph idx="1"/>
          </p:nvPr>
        </p:nvSpPr>
        <p:spPr>
          <a:xfrm>
            <a:off x="520180" y="1281323"/>
            <a:ext cx="11151638" cy="5278098"/>
          </a:xfrm>
        </p:spPr>
        <p:txBody>
          <a:bodyPr>
            <a:noAutofit/>
          </a:bodyPr>
          <a:lstStyle/>
          <a:p>
            <a:pPr marL="0" marR="0" lvl="0" indent="0" algn="just" rtl="0">
              <a:lnSpc>
                <a:spcPct val="150000"/>
              </a:lnSpc>
              <a:spcBef>
                <a:spcPts val="0"/>
              </a:spcBef>
              <a:spcAft>
                <a:spcPts val="0"/>
              </a:spcAft>
              <a:buNone/>
            </a:pPr>
            <a:r>
              <a:rPr lang="en-US" sz="1600" dirty="0">
                <a:solidFill>
                  <a:schemeClr val="dk1"/>
                </a:solidFill>
                <a:latin typeface="Arial" panose="020B0604020202020204" pitchFamily="34" charset="0"/>
                <a:ea typeface="Times New Roman"/>
                <a:cs typeface="Arial" panose="020B0604020202020204" pitchFamily="34" charset="0"/>
                <a:sym typeface="Times New Roman"/>
              </a:rPr>
              <a:t>The Mini-Compiler contains all phases of compiler. It has been made by using C language (till intermediate code optimization phase) and we used python language for intermediate code optimization. The constructs that have been focused on are ‘if’, ‘else’ and ‘for’ statements. The final code displays the output of all the phases on the terminal, one after the other. First, the tokens are displayed, followed by a ‘Parse Valid’ message. Then abstract syntax tree is printed. Next, the symbol table along with the intermediate code is printed without optimization. Finally, the symbol table and the intermediate code after optimization is displayed.</a:t>
            </a:r>
            <a:r>
              <a:rPr lang="en-US" sz="1600" dirty="0">
                <a:latin typeface="Arial" panose="020B0604020202020204" pitchFamily="34" charset="0"/>
                <a:cs typeface="Arial" panose="020B0604020202020204" pitchFamily="34" charset="0"/>
              </a:rPr>
              <a:t> </a:t>
            </a:r>
            <a:r>
              <a:rPr lang="en-US" sz="1600" dirty="0">
                <a:solidFill>
                  <a:schemeClr val="dk1"/>
                </a:solidFill>
                <a:latin typeface="Arial" panose="020B0604020202020204" pitchFamily="34" charset="0"/>
                <a:ea typeface="Times New Roman"/>
                <a:cs typeface="Arial" panose="020B0604020202020204" pitchFamily="34" charset="0"/>
                <a:sym typeface="Times New Roman"/>
              </a:rPr>
              <a:t>The final output is the target code.  Specific error</a:t>
            </a:r>
            <a:r>
              <a:rPr lang="en-US" sz="1600" b="1" dirty="0">
                <a:solidFill>
                  <a:schemeClr val="dk1"/>
                </a:solidFill>
                <a:latin typeface="Arial" panose="020B0604020202020204" pitchFamily="34" charset="0"/>
                <a:ea typeface="Times New Roman"/>
                <a:cs typeface="Arial" panose="020B0604020202020204" pitchFamily="34" charset="0"/>
                <a:sym typeface="Times New Roman"/>
              </a:rPr>
              <a:t> </a:t>
            </a:r>
            <a:r>
              <a:rPr lang="en-US" sz="1600" dirty="0">
                <a:solidFill>
                  <a:schemeClr val="dk1"/>
                </a:solidFill>
                <a:latin typeface="Arial" panose="020B0604020202020204" pitchFamily="34" charset="0"/>
                <a:ea typeface="Times New Roman"/>
                <a:cs typeface="Arial" panose="020B0604020202020204" pitchFamily="34" charset="0"/>
                <a:sym typeface="Times New Roman"/>
              </a:rPr>
              <a:t>messages</a:t>
            </a:r>
            <a:r>
              <a:rPr lang="en-US" sz="1600" b="1" dirty="0">
                <a:solidFill>
                  <a:schemeClr val="dk1"/>
                </a:solidFill>
                <a:latin typeface="Arial" panose="020B0604020202020204" pitchFamily="34" charset="0"/>
                <a:ea typeface="Times New Roman"/>
                <a:cs typeface="Arial" panose="020B0604020202020204" pitchFamily="34" charset="0"/>
                <a:sym typeface="Times New Roman"/>
              </a:rPr>
              <a:t> </a:t>
            </a:r>
            <a:r>
              <a:rPr lang="en-US" sz="1600" dirty="0">
                <a:solidFill>
                  <a:schemeClr val="dk1"/>
                </a:solidFill>
                <a:latin typeface="Arial" panose="020B0604020202020204" pitchFamily="34" charset="0"/>
                <a:ea typeface="Times New Roman"/>
                <a:cs typeface="Arial" panose="020B0604020202020204" pitchFamily="34" charset="0"/>
                <a:sym typeface="Times New Roman"/>
              </a:rPr>
              <a:t>are displayed based on the type of error. Syntax and semantic errors</a:t>
            </a:r>
            <a:r>
              <a:rPr lang="en-US" sz="1600" b="1" dirty="0">
                <a:solidFill>
                  <a:schemeClr val="dk1"/>
                </a:solidFill>
                <a:latin typeface="Arial" panose="020B0604020202020204" pitchFamily="34" charset="0"/>
                <a:ea typeface="Times New Roman"/>
                <a:cs typeface="Arial" panose="020B0604020202020204" pitchFamily="34" charset="0"/>
                <a:sym typeface="Times New Roman"/>
              </a:rPr>
              <a:t> </a:t>
            </a:r>
            <a:r>
              <a:rPr lang="en-US" sz="1600" dirty="0">
                <a:solidFill>
                  <a:schemeClr val="dk1"/>
                </a:solidFill>
                <a:latin typeface="Arial" panose="020B0604020202020204" pitchFamily="34" charset="0"/>
                <a:ea typeface="Times New Roman"/>
                <a:cs typeface="Arial" panose="020B0604020202020204" pitchFamily="34" charset="0"/>
                <a:sym typeface="Times New Roman"/>
              </a:rPr>
              <a:t>have been handled.  The line number is displayed as part of the error message. As a part of error recovery, panic mode recovery has been implemented for the  laxer.</a:t>
            </a:r>
            <a:br>
              <a:rPr lang="en-US" sz="1600" dirty="0">
                <a:solidFill>
                  <a:schemeClr val="dk1"/>
                </a:solidFill>
                <a:latin typeface="Arial" panose="020B0604020202020204" pitchFamily="34" charset="0"/>
                <a:ea typeface="Times New Roman"/>
                <a:cs typeface="Arial" panose="020B0604020202020204" pitchFamily="34" charset="0"/>
                <a:sym typeface="Times New Roman"/>
              </a:rPr>
            </a:br>
            <a:r>
              <a:rPr lang="en-US" sz="1600" dirty="0">
                <a:solidFill>
                  <a:schemeClr val="dk1"/>
                </a:solidFill>
                <a:latin typeface="Arial" panose="020B0604020202020204" pitchFamily="34" charset="0"/>
                <a:ea typeface="Times New Roman"/>
                <a:cs typeface="Arial" panose="020B0604020202020204" pitchFamily="34" charset="0"/>
                <a:sym typeface="Times New Roman"/>
              </a:rPr>
              <a:t>Languages used to develop this project: </a:t>
            </a:r>
            <a:endParaRPr lang="en-US" sz="1600" dirty="0">
              <a:latin typeface="Arial" panose="020B0604020202020204" pitchFamily="34" charset="0"/>
              <a:cs typeface="Arial" panose="020B0604020202020204" pitchFamily="34" charset="0"/>
            </a:endParaRPr>
          </a:p>
          <a:p>
            <a:pPr marL="0" marR="0" lvl="0" indent="-114300" algn="just" rtl="0">
              <a:lnSpc>
                <a:spcPct val="150000"/>
              </a:lnSpc>
              <a:spcBef>
                <a:spcPts val="0"/>
              </a:spcBef>
              <a:spcAft>
                <a:spcPts val="0"/>
              </a:spcAft>
              <a:buClr>
                <a:schemeClr val="dk1"/>
              </a:buClr>
              <a:buSzPts val="1800"/>
              <a:buFont typeface="Arial"/>
              <a:buChar char="•"/>
            </a:pPr>
            <a:r>
              <a:rPr lang="en-US" sz="1600" dirty="0">
                <a:solidFill>
                  <a:schemeClr val="dk1"/>
                </a:solidFill>
                <a:latin typeface="Arial" panose="020B0604020202020204" pitchFamily="34" charset="0"/>
                <a:ea typeface="Times New Roman"/>
                <a:cs typeface="Arial" panose="020B0604020202020204" pitchFamily="34" charset="0"/>
                <a:sym typeface="Times New Roman"/>
              </a:rPr>
              <a:t> C</a:t>
            </a:r>
          </a:p>
          <a:p>
            <a:pPr marL="0" marR="0" lvl="0" indent="-114300" algn="just" rtl="0">
              <a:lnSpc>
                <a:spcPct val="150000"/>
              </a:lnSpc>
              <a:spcBef>
                <a:spcPts val="0"/>
              </a:spcBef>
              <a:spcAft>
                <a:spcPts val="0"/>
              </a:spcAft>
              <a:buClr>
                <a:schemeClr val="dk1"/>
              </a:buClr>
              <a:buSzPts val="1800"/>
              <a:buFont typeface="Arial"/>
              <a:buChar char="•"/>
            </a:pPr>
            <a:r>
              <a:rPr lang="en-US" sz="1600" dirty="0">
                <a:solidFill>
                  <a:schemeClr val="dk1"/>
                </a:solidFill>
                <a:latin typeface="Arial" panose="020B0604020202020204" pitchFamily="34" charset="0"/>
                <a:ea typeface="Times New Roman"/>
                <a:cs typeface="Arial" panose="020B0604020202020204" pitchFamily="34" charset="0"/>
                <a:sym typeface="Times New Roman"/>
              </a:rPr>
              <a:t> YACC</a:t>
            </a:r>
          </a:p>
          <a:p>
            <a:pPr marL="0" marR="0" lvl="0" indent="-114300" algn="just" rtl="0">
              <a:lnSpc>
                <a:spcPct val="150000"/>
              </a:lnSpc>
              <a:spcBef>
                <a:spcPts val="0"/>
              </a:spcBef>
              <a:spcAft>
                <a:spcPts val="0"/>
              </a:spcAft>
              <a:buClr>
                <a:schemeClr val="dk1"/>
              </a:buClr>
              <a:buSzPts val="1800"/>
              <a:buFont typeface="Arial"/>
              <a:buChar char="•"/>
            </a:pPr>
            <a:r>
              <a:rPr lang="en-US" sz="1600" dirty="0">
                <a:solidFill>
                  <a:schemeClr val="dk1"/>
                </a:solidFill>
                <a:latin typeface="Arial" panose="020B0604020202020204" pitchFamily="34" charset="0"/>
                <a:ea typeface="Times New Roman"/>
                <a:cs typeface="Arial" panose="020B0604020202020204" pitchFamily="34" charset="0"/>
                <a:sym typeface="Times New Roman"/>
              </a:rPr>
              <a:t> LEX</a:t>
            </a:r>
          </a:p>
          <a:p>
            <a:endParaRPr lang="en-IN" sz="1600" dirty="0"/>
          </a:p>
        </p:txBody>
      </p:sp>
      <p:sp>
        <p:nvSpPr>
          <p:cNvPr id="4" name="Title 1">
            <a:extLst>
              <a:ext uri="{FF2B5EF4-FFF2-40B4-BE49-F238E27FC236}">
                <a16:creationId xmlns:a16="http://schemas.microsoft.com/office/drawing/2014/main" id="{E685704A-0D33-99DB-364C-F9C9B6F57A21}"/>
              </a:ext>
            </a:extLst>
          </p:cNvPr>
          <p:cNvSpPr>
            <a:spLocks noGrp="1"/>
          </p:cNvSpPr>
          <p:nvPr>
            <p:ph type="title"/>
          </p:nvPr>
        </p:nvSpPr>
        <p:spPr>
          <a:xfrm>
            <a:off x="3637383" y="214571"/>
            <a:ext cx="4917233" cy="1325563"/>
          </a:xfrm>
        </p:spPr>
        <p:txBody>
          <a:bodyPr/>
          <a:lstStyle/>
          <a:p>
            <a:pPr algn="ctr"/>
            <a:r>
              <a:rPr lang="en-IN" b="1" dirty="0"/>
              <a:t>INTRODUCTION</a:t>
            </a:r>
          </a:p>
        </p:txBody>
      </p:sp>
    </p:spTree>
    <p:extLst>
      <p:ext uri="{BB962C8B-B14F-4D97-AF65-F5344CB8AC3E}">
        <p14:creationId xmlns:p14="http://schemas.microsoft.com/office/powerpoint/2010/main" val="371997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4" name="Title 1">
            <a:extLst>
              <a:ext uri="{FF2B5EF4-FFF2-40B4-BE49-F238E27FC236}">
                <a16:creationId xmlns:a16="http://schemas.microsoft.com/office/drawing/2014/main" id="{C80E6786-4C8A-A059-7BFD-3A145B9B28C0}"/>
              </a:ext>
            </a:extLst>
          </p:cNvPr>
          <p:cNvSpPr txBox="1">
            <a:spLocks/>
          </p:cNvSpPr>
          <p:nvPr/>
        </p:nvSpPr>
        <p:spPr>
          <a:xfrm>
            <a:off x="633337" y="462885"/>
            <a:ext cx="49172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MODULES</a:t>
            </a:r>
          </a:p>
        </p:txBody>
      </p:sp>
      <p:pic>
        <p:nvPicPr>
          <p:cNvPr id="6" name="Graphic 5" descr="Open Book">
            <a:extLst>
              <a:ext uri="{FF2B5EF4-FFF2-40B4-BE49-F238E27FC236}">
                <a16:creationId xmlns:a16="http://schemas.microsoft.com/office/drawing/2014/main" id="{89FD7750-F983-0DB1-C93A-C2BF2FF874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8705454" y="2331720"/>
            <a:ext cx="1097280" cy="1097280"/>
          </a:xfrm>
          <a:prstGeom prst="rect">
            <a:avLst/>
          </a:prstGeom>
        </p:spPr>
      </p:pic>
      <p:pic>
        <p:nvPicPr>
          <p:cNvPr id="7" name="Graphic 6" descr="Open Book">
            <a:extLst>
              <a:ext uri="{FF2B5EF4-FFF2-40B4-BE49-F238E27FC236}">
                <a16:creationId xmlns:a16="http://schemas.microsoft.com/office/drawing/2014/main" id="{A2CF06D2-4A23-9D9D-A725-D1264C0C52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29908" y="1788448"/>
            <a:ext cx="2648372" cy="2648372"/>
          </a:xfrm>
          <a:prstGeom prst="rect">
            <a:avLst/>
          </a:prstGeom>
        </p:spPr>
      </p:pic>
      <p:sp>
        <p:nvSpPr>
          <p:cNvPr id="13" name="TextBox 12">
            <a:extLst>
              <a:ext uri="{FF2B5EF4-FFF2-40B4-BE49-F238E27FC236}">
                <a16:creationId xmlns:a16="http://schemas.microsoft.com/office/drawing/2014/main" id="{86CC4F4D-E797-679E-0D74-18BEEE52D6CE}"/>
              </a:ext>
            </a:extLst>
          </p:cNvPr>
          <p:cNvSpPr txBox="1"/>
          <p:nvPr/>
        </p:nvSpPr>
        <p:spPr>
          <a:xfrm>
            <a:off x="633337" y="1788448"/>
            <a:ext cx="5225327" cy="3693319"/>
          </a:xfrm>
          <a:prstGeom prst="rect">
            <a:avLst/>
          </a:prstGeom>
          <a:noFill/>
        </p:spPr>
        <p:txBody>
          <a:bodyPr wrap="square" rtlCol="0">
            <a:spAutoFit/>
          </a:bodyPr>
          <a:lstStyle/>
          <a:p>
            <a:pPr marL="342900" indent="-342900">
              <a:buFont typeface="+mj-lt"/>
              <a:buAutoNum type="arabicPeriod"/>
            </a:pPr>
            <a:r>
              <a:rPr lang="en-US" b="1" dirty="0">
                <a:latin typeface="Arial" panose="020B0604020202020204" pitchFamily="34" charset="0"/>
                <a:cs typeface="Arial" panose="020B0604020202020204" pitchFamily="34" charset="0"/>
              </a:rPr>
              <a:t>Token, Symbol &amp; Constant Table</a:t>
            </a:r>
            <a:r>
              <a:rPr lang="en-US" dirty="0">
                <a:latin typeface="Arial" panose="020B0604020202020204" pitchFamily="34" charset="0"/>
                <a:cs typeface="Arial" panose="020B0604020202020204" pitchFamily="34" charset="0"/>
              </a:rPr>
              <a:t>: This folder contains the code that outputs the tokens and the symbol table.</a:t>
            </a:r>
          </a:p>
          <a:p>
            <a:pPr marL="342900" indent="-342900">
              <a:buFont typeface="+mj-lt"/>
              <a:buAutoNum type="arabicPeriod"/>
            </a:pPr>
            <a:r>
              <a:rPr lang="en-US" b="1" dirty="0">
                <a:latin typeface="Arial" panose="020B0604020202020204" pitchFamily="34" charset="0"/>
                <a:cs typeface="Arial" panose="020B0604020202020204" pitchFamily="34" charset="0"/>
              </a:rPr>
              <a:t>Intermediate Code Generation</a:t>
            </a:r>
            <a:r>
              <a:rPr lang="en-US" dirty="0">
                <a:latin typeface="Arial" panose="020B0604020202020204" pitchFamily="34" charset="0"/>
                <a:cs typeface="Arial" panose="020B0604020202020204" pitchFamily="34" charset="0"/>
              </a:rPr>
              <a:t>: This folder contains the code that generates the symbol table before optimizations and the intermediate code.</a:t>
            </a:r>
          </a:p>
          <a:p>
            <a:pPr marL="342900" indent="-342900">
              <a:buFont typeface="+mj-lt"/>
              <a:buAutoNum type="arabicPeriod"/>
            </a:pPr>
            <a:r>
              <a:rPr lang="en-US" b="1" dirty="0">
                <a:latin typeface="Arial" panose="020B0604020202020204" pitchFamily="34" charset="0"/>
                <a:cs typeface="Arial" panose="020B0604020202020204" pitchFamily="34" charset="0"/>
              </a:rPr>
              <a:t>ICG Optimized</a:t>
            </a:r>
            <a:r>
              <a:rPr lang="en-US" dirty="0">
                <a:latin typeface="Arial" panose="020B0604020202020204" pitchFamily="34" charset="0"/>
                <a:cs typeface="Arial" panose="020B0604020202020204" pitchFamily="34" charset="0"/>
              </a:rPr>
              <a:t>: This folder contains the code that generates the symbol table after optimizations, the quadruples table and the optimized intermediate code.</a:t>
            </a:r>
          </a:p>
          <a:p>
            <a:pPr marL="342900" indent="-342900">
              <a:buFont typeface="+mj-lt"/>
              <a:buAutoNum type="arabicPeriod"/>
            </a:pPr>
            <a:r>
              <a:rPr lang="en-US" b="1" dirty="0">
                <a:latin typeface="Arial" panose="020B0604020202020204" pitchFamily="34" charset="0"/>
                <a:cs typeface="Arial" panose="020B0604020202020204" pitchFamily="34" charset="0"/>
              </a:rPr>
              <a:t>Target Code</a:t>
            </a:r>
            <a:r>
              <a:rPr lang="en-US" dirty="0">
                <a:latin typeface="Arial" panose="020B0604020202020204" pitchFamily="34" charset="0"/>
                <a:cs typeface="Arial" panose="020B0604020202020204" pitchFamily="34" charset="0"/>
              </a:rPr>
              <a:t>: This folder contains the code that displays the assembly code/target code.</a:t>
            </a:r>
          </a:p>
        </p:txBody>
      </p:sp>
    </p:spTree>
    <p:extLst>
      <p:ext uri="{BB962C8B-B14F-4D97-AF65-F5344CB8AC3E}">
        <p14:creationId xmlns:p14="http://schemas.microsoft.com/office/powerpoint/2010/main" val="38165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8009D72C-8F28-28BD-3FDB-804B8FAD46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
        <p:nvSpPr>
          <p:cNvPr id="20" name="Title 1">
            <a:extLst>
              <a:ext uri="{FF2B5EF4-FFF2-40B4-BE49-F238E27FC236}">
                <a16:creationId xmlns:a16="http://schemas.microsoft.com/office/drawing/2014/main" id="{D4092197-2F9E-7E26-3856-A4C66D859DD1}"/>
              </a:ext>
            </a:extLst>
          </p:cNvPr>
          <p:cNvSpPr txBox="1">
            <a:spLocks/>
          </p:cNvSpPr>
          <p:nvPr/>
        </p:nvSpPr>
        <p:spPr>
          <a:xfrm>
            <a:off x="633337" y="462885"/>
            <a:ext cx="49172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Files</a:t>
            </a:r>
          </a:p>
        </p:txBody>
      </p:sp>
      <p:sp>
        <p:nvSpPr>
          <p:cNvPr id="21" name="TextBox 20">
            <a:extLst>
              <a:ext uri="{FF2B5EF4-FFF2-40B4-BE49-F238E27FC236}">
                <a16:creationId xmlns:a16="http://schemas.microsoft.com/office/drawing/2014/main" id="{1F84EEF0-D642-CE9E-B631-0E4D44FE2475}"/>
              </a:ext>
            </a:extLst>
          </p:cNvPr>
          <p:cNvSpPr txBox="1"/>
          <p:nvPr/>
        </p:nvSpPr>
        <p:spPr>
          <a:xfrm>
            <a:off x="633337" y="1788448"/>
            <a:ext cx="5225327" cy="4031873"/>
          </a:xfrm>
          <a:prstGeom prst="rect">
            <a:avLst/>
          </a:prstGeom>
          <a:noFill/>
        </p:spPr>
        <p:txBody>
          <a:bodyPr wrap="square" rtlCol="0">
            <a:spAutoFit/>
          </a:bodyPr>
          <a:lstStyle/>
          <a:p>
            <a:pPr marL="342900" indent="-342900">
              <a:buFont typeface="+mj-lt"/>
              <a:buAutoNum type="arabicPeriod"/>
            </a:pPr>
            <a:r>
              <a:rPr lang="en-US" sz="1600" b="1" dirty="0">
                <a:latin typeface="Arial" panose="020B0604020202020204" pitchFamily="34" charset="0"/>
                <a:cs typeface="Arial" panose="020B0604020202020204" pitchFamily="34" charset="0"/>
              </a:rPr>
              <a:t>.l </a:t>
            </a:r>
            <a:r>
              <a:rPr lang="en-US" sz="1600" dirty="0">
                <a:latin typeface="Arial" panose="020B0604020202020204" pitchFamily="34" charset="0"/>
                <a:cs typeface="Arial" panose="020B0604020202020204" pitchFamily="34" charset="0"/>
              </a:rPr>
              <a:t>: It is the Lexical analyzer file which defines all the terminals of the productions stated in the </a:t>
            </a:r>
            <a:r>
              <a:rPr lang="en-US" sz="1600" dirty="0" err="1">
                <a:latin typeface="Arial" panose="020B0604020202020204" pitchFamily="34" charset="0"/>
                <a:cs typeface="Arial" panose="020B0604020202020204" pitchFamily="34" charset="0"/>
              </a:rPr>
              <a:t>yacc</a:t>
            </a:r>
            <a:r>
              <a:rPr lang="en-US" sz="1600" dirty="0">
                <a:latin typeface="Arial" panose="020B0604020202020204" pitchFamily="34" charset="0"/>
                <a:cs typeface="Arial" panose="020B0604020202020204" pitchFamily="34" charset="0"/>
              </a:rPr>
              <a:t> file. It contains regular expressions.</a:t>
            </a:r>
          </a:p>
          <a:p>
            <a:pPr marL="342900" indent="-342900">
              <a:buFont typeface="+mj-lt"/>
              <a:buAutoNum type="arabicPeriod"/>
            </a:pPr>
            <a:r>
              <a:rPr lang="en-US" sz="1600" b="1" dirty="0">
                <a:latin typeface="Arial" panose="020B0604020202020204" pitchFamily="34" charset="0"/>
                <a:cs typeface="Arial" panose="020B0604020202020204" pitchFamily="34" charset="0"/>
              </a:rPr>
              <a:t>.y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Yacc</a:t>
            </a:r>
            <a:r>
              <a:rPr lang="en-US" sz="1600" dirty="0">
                <a:latin typeface="Arial" panose="020B0604020202020204" pitchFamily="34" charset="0"/>
                <a:cs typeface="Arial" panose="020B0604020202020204" pitchFamily="34" charset="0"/>
              </a:rPr>
              <a:t> file is where the productions for the conditional statements like if-else and while and expressions are mentioned. This file also contains the semantic rules defined against every production necessary. Rules for producing three address code is also present.</a:t>
            </a:r>
          </a:p>
          <a:p>
            <a:pPr marL="342900" indent="-342900">
              <a:buFont typeface="+mj-lt"/>
              <a:buAutoNum type="arabicPeriod"/>
            </a:pPr>
            <a:r>
              <a:rPr lang="en-US" sz="1600" b="1" dirty="0">
                <a:latin typeface="Arial" panose="020B0604020202020204" pitchFamily="34" charset="0"/>
                <a:cs typeface="Arial" panose="020B0604020202020204" pitchFamily="34" charset="0"/>
              </a:rPr>
              <a:t>.c</a:t>
            </a:r>
            <a:r>
              <a:rPr lang="en-US" sz="1600" dirty="0">
                <a:latin typeface="Arial" panose="020B0604020202020204" pitchFamily="34" charset="0"/>
                <a:cs typeface="Arial" panose="020B0604020202020204" pitchFamily="34" charset="0"/>
              </a:rPr>
              <a:t>: C file is where codes as well as tests are written of this format</a:t>
            </a:r>
          </a:p>
          <a:p>
            <a:pPr marL="342900" indent="-342900">
              <a:buFont typeface="+mj-lt"/>
              <a:buAutoNum type="arabicPeriod"/>
            </a:pPr>
            <a:r>
              <a:rPr lang="en-US" sz="1600" b="1" dirty="0">
                <a:latin typeface="Arial" panose="020B0604020202020204" pitchFamily="34" charset="0"/>
                <a:cs typeface="Arial" panose="020B0604020202020204" pitchFamily="34" charset="0"/>
              </a:rPr>
              <a:t>.</a:t>
            </a:r>
            <a:r>
              <a:rPr lang="en-US" sz="1600" b="1" dirty="0" err="1">
                <a:latin typeface="Arial" panose="020B0604020202020204" pitchFamily="34" charset="0"/>
                <a:cs typeface="Arial" panose="020B0604020202020204" pitchFamily="34" charset="0"/>
              </a:rPr>
              <a:t>sh</a:t>
            </a:r>
            <a:r>
              <a:rPr lang="en-US" sz="1600" dirty="0">
                <a:latin typeface="Arial" panose="020B0604020202020204" pitchFamily="34" charset="0"/>
                <a:cs typeface="Arial" panose="020B0604020202020204" pitchFamily="34" charset="0"/>
              </a:rPr>
              <a:t>: UNIX or SHELL powered files which are responsible for running the code in PowerShell and Command Prompt or any Unix based Terminal</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22" name="Graphic 21" descr="Books on Shelf">
            <a:extLst>
              <a:ext uri="{FF2B5EF4-FFF2-40B4-BE49-F238E27FC236}">
                <a16:creationId xmlns:a16="http://schemas.microsoft.com/office/drawing/2014/main" id="{E41E5638-726A-0FD5-A2E4-2DFB0F4A0E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14331" y="2814507"/>
            <a:ext cx="1097280" cy="1097280"/>
          </a:xfrm>
          <a:prstGeom prst="rect">
            <a:avLst/>
          </a:prstGeom>
        </p:spPr>
      </p:pic>
      <p:pic>
        <p:nvPicPr>
          <p:cNvPr id="23" name="Graphic 22" descr="Books on Shelf">
            <a:extLst>
              <a:ext uri="{FF2B5EF4-FFF2-40B4-BE49-F238E27FC236}">
                <a16:creationId xmlns:a16="http://schemas.microsoft.com/office/drawing/2014/main" id="{3C6AE671-89B6-BC49-5075-8A5EC9E334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7924358" y="2099264"/>
            <a:ext cx="2659472" cy="2659472"/>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177DEABF-C5F6-9B30-AE29-19485655E841}"/>
              </a:ext>
            </a:extLst>
          </p:cNvPr>
          <p:cNvSpPr txBox="1">
            <a:spLocks/>
          </p:cNvSpPr>
          <p:nvPr/>
        </p:nvSpPr>
        <p:spPr>
          <a:xfrm>
            <a:off x="3637383" y="238950"/>
            <a:ext cx="49172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SNAPS OF RESULT</a:t>
            </a:r>
          </a:p>
        </p:txBody>
      </p:sp>
      <p:pic>
        <p:nvPicPr>
          <p:cNvPr id="13" name="Picture 12">
            <a:extLst>
              <a:ext uri="{FF2B5EF4-FFF2-40B4-BE49-F238E27FC236}">
                <a16:creationId xmlns:a16="http://schemas.microsoft.com/office/drawing/2014/main" id="{DBEB4D40-194C-5511-99CB-2C1616C33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74" y="2466749"/>
            <a:ext cx="5258129" cy="3855518"/>
          </a:xfrm>
          <a:prstGeom prst="rect">
            <a:avLst/>
          </a:prstGeom>
        </p:spPr>
      </p:pic>
      <p:pic>
        <p:nvPicPr>
          <p:cNvPr id="15" name="Picture 14">
            <a:extLst>
              <a:ext uri="{FF2B5EF4-FFF2-40B4-BE49-F238E27FC236}">
                <a16:creationId xmlns:a16="http://schemas.microsoft.com/office/drawing/2014/main" id="{29FD467A-3BCD-A920-FBBF-C9705A0F1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9137" y="1349909"/>
            <a:ext cx="3052347" cy="5186962"/>
          </a:xfrm>
          <a:prstGeom prst="rect">
            <a:avLst/>
          </a:prstGeom>
        </p:spPr>
      </p:pic>
      <p:pic>
        <p:nvPicPr>
          <p:cNvPr id="17" name="Picture 16">
            <a:extLst>
              <a:ext uri="{FF2B5EF4-FFF2-40B4-BE49-F238E27FC236}">
                <a16:creationId xmlns:a16="http://schemas.microsoft.com/office/drawing/2014/main" id="{3A930FD7-8857-5E42-3B16-6B288D19CE67}"/>
              </a:ext>
            </a:extLst>
          </p:cNvPr>
          <p:cNvPicPr>
            <a:picLocks noChangeAspect="1"/>
          </p:cNvPicPr>
          <p:nvPr/>
        </p:nvPicPr>
        <p:blipFill rotWithShape="1">
          <a:blip r:embed="rId5">
            <a:extLst>
              <a:ext uri="{28A0092B-C50C-407E-A947-70E740481C1C}">
                <a14:useLocalDpi xmlns:a14="http://schemas.microsoft.com/office/drawing/2010/main" val="0"/>
              </a:ext>
            </a:extLst>
          </a:blip>
          <a:srcRect t="9892"/>
          <a:stretch/>
        </p:blipFill>
        <p:spPr>
          <a:xfrm>
            <a:off x="7939112" y="1474237"/>
            <a:ext cx="3940314" cy="5062634"/>
          </a:xfrm>
          <a:prstGeom prst="rect">
            <a:avLst/>
          </a:prstGeom>
        </p:spPr>
      </p:pic>
      <p:pic>
        <p:nvPicPr>
          <p:cNvPr id="19" name="Picture 18">
            <a:extLst>
              <a:ext uri="{FF2B5EF4-FFF2-40B4-BE49-F238E27FC236}">
                <a16:creationId xmlns:a16="http://schemas.microsoft.com/office/drawing/2014/main" id="{BA3F4750-790D-FE8D-8777-E339B6CE7E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4954" y="1924576"/>
            <a:ext cx="1729890" cy="3795089"/>
          </a:xfrm>
          <a:prstGeom prst="rect">
            <a:avLst/>
          </a:prstGeom>
        </p:spPr>
      </p:pic>
      <p:sp>
        <p:nvSpPr>
          <p:cNvPr id="21" name="TextBox 20">
            <a:extLst>
              <a:ext uri="{FF2B5EF4-FFF2-40B4-BE49-F238E27FC236}">
                <a16:creationId xmlns:a16="http://schemas.microsoft.com/office/drawing/2014/main" id="{DACB2B38-8BD0-AFDE-1CD5-977C960856CD}"/>
              </a:ext>
            </a:extLst>
          </p:cNvPr>
          <p:cNvSpPr txBox="1"/>
          <p:nvPr/>
        </p:nvSpPr>
        <p:spPr>
          <a:xfrm>
            <a:off x="569495" y="1924576"/>
            <a:ext cx="5001208"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INPUT &amp; OUTPUT – LEXICAL ANALYZER</a:t>
            </a:r>
          </a:p>
        </p:txBody>
      </p:sp>
    </p:spTree>
    <p:extLst>
      <p:ext uri="{BB962C8B-B14F-4D97-AF65-F5344CB8AC3E}">
        <p14:creationId xmlns:p14="http://schemas.microsoft.com/office/powerpoint/2010/main" val="88263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CDE779F-D7A8-9467-4A0D-D41A0D9E63F9}"/>
              </a:ext>
            </a:extLst>
          </p:cNvPr>
          <p:cNvSpPr txBox="1">
            <a:spLocks/>
          </p:cNvSpPr>
          <p:nvPr/>
        </p:nvSpPr>
        <p:spPr>
          <a:xfrm>
            <a:off x="3637383" y="238950"/>
            <a:ext cx="49172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SNAPS OF RESULT</a:t>
            </a:r>
          </a:p>
        </p:txBody>
      </p:sp>
      <p:sp>
        <p:nvSpPr>
          <p:cNvPr id="4" name="TextBox 3">
            <a:extLst>
              <a:ext uri="{FF2B5EF4-FFF2-40B4-BE49-F238E27FC236}">
                <a16:creationId xmlns:a16="http://schemas.microsoft.com/office/drawing/2014/main" id="{DD1D3366-3812-D47C-9557-30985BC8EAC2}"/>
              </a:ext>
            </a:extLst>
          </p:cNvPr>
          <p:cNvSpPr txBox="1"/>
          <p:nvPr/>
        </p:nvSpPr>
        <p:spPr>
          <a:xfrm>
            <a:off x="765438" y="1308990"/>
            <a:ext cx="5001208"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INPUT &amp; OUTPUT – PARSER</a:t>
            </a:r>
          </a:p>
        </p:txBody>
      </p:sp>
      <p:pic>
        <p:nvPicPr>
          <p:cNvPr id="6" name="Picture 5">
            <a:extLst>
              <a:ext uri="{FF2B5EF4-FFF2-40B4-BE49-F238E27FC236}">
                <a16:creationId xmlns:a16="http://schemas.microsoft.com/office/drawing/2014/main" id="{4A2EC455-21A7-DF75-BF73-188A47749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38" y="1986001"/>
            <a:ext cx="5951736" cy="4435224"/>
          </a:xfrm>
          <a:prstGeom prst="rect">
            <a:avLst/>
          </a:prstGeom>
        </p:spPr>
      </p:pic>
      <p:pic>
        <p:nvPicPr>
          <p:cNvPr id="8" name="Picture 7">
            <a:extLst>
              <a:ext uri="{FF2B5EF4-FFF2-40B4-BE49-F238E27FC236}">
                <a16:creationId xmlns:a16="http://schemas.microsoft.com/office/drawing/2014/main" id="{6678E6C6-0F14-DC52-BA0B-623F21139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6925" y="1308990"/>
            <a:ext cx="6363251" cy="4549534"/>
          </a:xfrm>
          <a:prstGeom prst="rect">
            <a:avLst/>
          </a:prstGeom>
        </p:spPr>
      </p:pic>
    </p:spTree>
    <p:extLst>
      <p:ext uri="{BB962C8B-B14F-4D97-AF65-F5344CB8AC3E}">
        <p14:creationId xmlns:p14="http://schemas.microsoft.com/office/powerpoint/2010/main" val="53882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8F68-3A86-44A9-D132-BCCF94A3CDFA}"/>
              </a:ext>
            </a:extLst>
          </p:cNvPr>
          <p:cNvSpPr txBox="1">
            <a:spLocks/>
          </p:cNvSpPr>
          <p:nvPr/>
        </p:nvSpPr>
        <p:spPr>
          <a:xfrm>
            <a:off x="3637383" y="238950"/>
            <a:ext cx="49172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t>SNAPS OF RESULT</a:t>
            </a:r>
          </a:p>
        </p:txBody>
      </p:sp>
      <p:sp>
        <p:nvSpPr>
          <p:cNvPr id="3" name="TextBox 2">
            <a:extLst>
              <a:ext uri="{FF2B5EF4-FFF2-40B4-BE49-F238E27FC236}">
                <a16:creationId xmlns:a16="http://schemas.microsoft.com/office/drawing/2014/main" id="{C1FD3192-ABAF-60E3-C9CE-298C9B02ED99}"/>
              </a:ext>
            </a:extLst>
          </p:cNvPr>
          <p:cNvSpPr txBox="1"/>
          <p:nvPr/>
        </p:nvSpPr>
        <p:spPr>
          <a:xfrm>
            <a:off x="4070595" y="1564513"/>
            <a:ext cx="5001208"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INTERMEDIATE CODE GENERATION</a:t>
            </a:r>
          </a:p>
        </p:txBody>
      </p:sp>
      <p:pic>
        <p:nvPicPr>
          <p:cNvPr id="5" name="Picture 4">
            <a:extLst>
              <a:ext uri="{FF2B5EF4-FFF2-40B4-BE49-F238E27FC236}">
                <a16:creationId xmlns:a16="http://schemas.microsoft.com/office/drawing/2014/main" id="{BC3915B1-52AD-01E4-94C5-54F0E6FA7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61" y="1305598"/>
            <a:ext cx="2435289" cy="5410229"/>
          </a:xfrm>
          <a:prstGeom prst="rect">
            <a:avLst/>
          </a:prstGeom>
        </p:spPr>
      </p:pic>
      <p:pic>
        <p:nvPicPr>
          <p:cNvPr id="7" name="Picture 6">
            <a:extLst>
              <a:ext uri="{FF2B5EF4-FFF2-40B4-BE49-F238E27FC236}">
                <a16:creationId xmlns:a16="http://schemas.microsoft.com/office/drawing/2014/main" id="{35CF46C2-0A2F-1986-502E-C023042F6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0961" y="1184988"/>
            <a:ext cx="2095682" cy="5530839"/>
          </a:xfrm>
          <a:prstGeom prst="rect">
            <a:avLst/>
          </a:prstGeom>
        </p:spPr>
      </p:pic>
      <p:pic>
        <p:nvPicPr>
          <p:cNvPr id="9" name="Picture 8">
            <a:extLst>
              <a:ext uri="{FF2B5EF4-FFF2-40B4-BE49-F238E27FC236}">
                <a16:creationId xmlns:a16="http://schemas.microsoft.com/office/drawing/2014/main" id="{F96E64D6-5DB8-C6B5-0B01-603775A5B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461" y="2103767"/>
            <a:ext cx="5908251" cy="4287702"/>
          </a:xfrm>
          <a:prstGeom prst="rect">
            <a:avLst/>
          </a:prstGeom>
        </p:spPr>
      </p:pic>
    </p:spTree>
    <p:extLst>
      <p:ext uri="{BB962C8B-B14F-4D97-AF65-F5344CB8AC3E}">
        <p14:creationId xmlns:p14="http://schemas.microsoft.com/office/powerpoint/2010/main" val="951265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4621</TotalTime>
  <Words>1103</Words>
  <Application>Microsoft Office PowerPoint</Application>
  <PresentationFormat>Widescreen</PresentationFormat>
  <Paragraphs>87</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Franklin Gothic Book</vt:lpstr>
      <vt:lpstr>Segoe UI</vt:lpstr>
      <vt:lpstr>Office Theme</vt:lpstr>
      <vt:lpstr>MINI C COMPILER</vt:lpstr>
      <vt:lpstr>AGENDA</vt:lpstr>
      <vt:lpstr>INTRODUCTION</vt:lpstr>
      <vt:lpstr>INTRODUCTION</vt:lpstr>
      <vt:lpstr>PowerPoint Presentation</vt:lpstr>
      <vt:lpstr>PowerPoint Presentation</vt:lpstr>
      <vt:lpstr>PowerPoint Presentation</vt:lpstr>
      <vt:lpstr>PowerPoint Presentation</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C COMPILER</dc:title>
  <dc:creator>utkarshsaboo6@gmail.com</dc:creator>
  <cp:lastModifiedBy>utkarshsaboo6@gmail.com</cp:lastModifiedBy>
  <cp:revision>7</cp:revision>
  <dcterms:created xsi:type="dcterms:W3CDTF">2023-04-24T07:38:16Z</dcterms:created>
  <dcterms:modified xsi:type="dcterms:W3CDTF">2023-04-27T17:47:19Z</dcterms:modified>
</cp:coreProperties>
</file>