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61" r:id="rId3"/>
    <p:sldId id="262" r:id="rId4"/>
    <p:sldId id="257" r:id="rId5"/>
    <p:sldId id="283" r:id="rId6"/>
    <p:sldId id="263" r:id="rId7"/>
    <p:sldId id="264" r:id="rId8"/>
    <p:sldId id="284" r:id="rId9"/>
  </p:sldIdLst>
  <p:sldSz cx="9144000" cy="5143500" type="screen16x9"/>
  <p:notesSz cx="6858000" cy="9144000"/>
  <p:embeddedFontLst>
    <p:embeddedFont>
      <p:font typeface="Lexend Deca" panose="020B0604020202020204" charset="0"/>
      <p:regular r:id="rId11"/>
    </p:embeddedFont>
    <p:embeddedFont>
      <p:font typeface="Nunito Sans" pitchFamily="2" charset="0"/>
      <p:regular r:id="rId12"/>
      <p:bold r:id="rId13"/>
      <p:italic r:id="rId14"/>
      <p:boldItalic r:id="rId15"/>
    </p:embeddedFont>
    <p:embeddedFont>
      <p:font typeface="Nunito Sans Light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E4934D-C5E7-4EA8-B84E-AA4D93522FE5}">
  <a:tblStyle styleId="{00E4934D-C5E7-4EA8-B84E-AA4D93522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46976A-22B5-4051-8114-C7D9531ECD2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9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3eb8b9f5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3eb8b9f55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5" name="Google Shape;35;p5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5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37" name="Google Shape;37;p5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5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5" name="Google Shape;55;p7"/>
          <p:cNvSpPr/>
          <p:nvPr/>
        </p:nvSpPr>
        <p:spPr>
          <a:xfrm>
            <a:off x="7045800" y="4094350"/>
            <a:ext cx="2098200" cy="104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6501631" y="370231"/>
            <a:ext cx="2403000" cy="4229100"/>
            <a:chOff x="6501631" y="370231"/>
            <a:chExt cx="2403000" cy="4229100"/>
          </a:xfrm>
        </p:grpSpPr>
        <p:sp>
          <p:nvSpPr>
            <p:cNvPr id="57" name="Google Shape;57;p7"/>
            <p:cNvSpPr/>
            <p:nvPr/>
          </p:nvSpPr>
          <p:spPr>
            <a:xfrm>
              <a:off x="6501631" y="370231"/>
              <a:ext cx="2403000" cy="4229100"/>
            </a:xfrm>
            <a:prstGeom prst="rect">
              <a:avLst/>
            </a:prstGeom>
            <a:solidFill>
              <a:srgbClr val="5C002D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7045800" y="4094350"/>
              <a:ext cx="1858800" cy="504900"/>
            </a:xfrm>
            <a:prstGeom prst="rect">
              <a:avLst/>
            </a:prstGeom>
            <a:solidFill>
              <a:srgbClr val="5C002D">
                <a:alpha val="156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/>
          <p:nvPr/>
        </p:nvSpPr>
        <p:spPr>
          <a:xfrm>
            <a:off x="6436200" y="304800"/>
            <a:ext cx="2403000" cy="4229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2"/>
          </p:nvPr>
        </p:nvSpPr>
        <p:spPr>
          <a:xfrm>
            <a:off x="3577989" y="1582550"/>
            <a:ext cx="22539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4" name="Google Shape;74;p9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NutriAI - Nutrition Meets Intelligence </a:t>
            </a:r>
            <a:endParaRPr sz="4000" dirty="0"/>
          </a:p>
        </p:txBody>
      </p:sp>
      <p:grpSp>
        <p:nvGrpSpPr>
          <p:cNvPr id="92" name="Google Shape;92;p12"/>
          <p:cNvGrpSpPr/>
          <p:nvPr/>
        </p:nvGrpSpPr>
        <p:grpSpPr>
          <a:xfrm>
            <a:off x="643178" y="2356640"/>
            <a:ext cx="418649" cy="430217"/>
            <a:chOff x="2605300" y="5003050"/>
            <a:chExt cx="418900" cy="430475"/>
          </a:xfrm>
        </p:grpSpPr>
        <p:sp>
          <p:nvSpPr>
            <p:cNvPr id="93" name="Google Shape;93;p12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Major Problems in Nutrition</a:t>
            </a:r>
            <a:endParaRPr dirty="0"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Generic Diet Plans for Everyone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Information Overload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No Continuous Monitoring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Lack of Preventive Healthcare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dirty="0"/>
              <a:t>Unawareness of Nutrient Deficiency</a:t>
            </a:r>
            <a:endParaRPr dirty="0"/>
          </a:p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2" name="Google Shape;162;p19">
            <a:extLst>
              <a:ext uri="{FF2B5EF4-FFF2-40B4-BE49-F238E27FC236}">
                <a16:creationId xmlns:a16="http://schemas.microsoft.com/office/drawing/2014/main" id="{114B8751-7E02-C576-FE66-58239C9C31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717" r="9709"/>
          <a:stretch/>
        </p:blipFill>
        <p:spPr>
          <a:xfrm>
            <a:off x="6436200" y="30475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ctrTitle" idx="4294967295"/>
          </p:nvPr>
        </p:nvSpPr>
        <p:spPr>
          <a:xfrm>
            <a:off x="855300" y="353956"/>
            <a:ext cx="4092000" cy="157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NutriAI – </a:t>
            </a:r>
            <a:r>
              <a:rPr lang="en" sz="4800" dirty="0">
                <a:solidFill>
                  <a:schemeClr val="accent1"/>
                </a:solidFill>
              </a:rPr>
              <a:t>Our Solution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4294967295"/>
          </p:nvPr>
        </p:nvSpPr>
        <p:spPr>
          <a:xfrm>
            <a:off x="704046" y="2123215"/>
            <a:ext cx="4569308" cy="20409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Aft>
                <a:spcPts val="800"/>
              </a:spcAft>
            </a:pPr>
            <a:r>
              <a:rPr lang="en-US" dirty="0">
                <a:solidFill>
                  <a:schemeClr val="lt2"/>
                </a:solidFill>
              </a:rPr>
              <a:t>AI-Powered Personalized Diet Plans</a:t>
            </a:r>
          </a:p>
          <a:p>
            <a:pPr marL="342900" indent="-342900">
              <a:spcAft>
                <a:spcPts val="800"/>
              </a:spcAft>
            </a:pPr>
            <a:r>
              <a:rPr lang="en-US" dirty="0">
                <a:solidFill>
                  <a:schemeClr val="lt2"/>
                </a:solidFill>
              </a:rPr>
              <a:t>Preventive Health Alerts</a:t>
            </a:r>
          </a:p>
          <a:p>
            <a:pPr marL="342900" indent="-342900">
              <a:spcAft>
                <a:spcPts val="800"/>
              </a:spcAft>
            </a:pPr>
            <a:r>
              <a:rPr lang="en-US" dirty="0">
                <a:solidFill>
                  <a:schemeClr val="lt2"/>
                </a:solidFill>
              </a:rPr>
              <a:t>Smart Nutrient Analysis</a:t>
            </a:r>
          </a:p>
          <a:p>
            <a:pPr marL="342900" indent="-342900">
              <a:spcAft>
                <a:spcPts val="800"/>
              </a:spcAft>
            </a:pPr>
            <a:r>
              <a:rPr lang="en-US" dirty="0">
                <a:solidFill>
                  <a:schemeClr val="lt2"/>
                </a:solidFill>
              </a:rPr>
              <a:t>Adaptive Tracking &amp; Feedback</a:t>
            </a:r>
          </a:p>
          <a:p>
            <a:pPr marL="342900" indent="-342900">
              <a:spcAft>
                <a:spcPts val="800"/>
              </a:spcAft>
            </a:pPr>
            <a:r>
              <a:rPr lang="en-US" dirty="0">
                <a:solidFill>
                  <a:schemeClr val="lt2"/>
                </a:solidFill>
              </a:rPr>
              <a:t>Personalized Actionable Guidance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119632" y="3347899"/>
            <a:ext cx="316396" cy="3021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6726976" y="1651634"/>
            <a:ext cx="1355430" cy="1355799"/>
            <a:chOff x="6654650" y="3665275"/>
            <a:chExt cx="409100" cy="409125"/>
          </a:xfrm>
        </p:grpSpPr>
        <p:sp>
          <p:nvSpPr>
            <p:cNvPr id="142" name="Google Shape;142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 rot="1056907">
            <a:off x="5420508" y="2717264"/>
            <a:ext cx="895473" cy="895595"/>
            <a:chOff x="570875" y="4322250"/>
            <a:chExt cx="443300" cy="443325"/>
          </a:xfrm>
        </p:grpSpPr>
        <p:sp>
          <p:nvSpPr>
            <p:cNvPr id="145" name="Google Shape;145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8"/>
          <p:cNvSpPr/>
          <p:nvPr/>
        </p:nvSpPr>
        <p:spPr>
          <a:xfrm rot="2466588">
            <a:off x="5521170" y="1914241"/>
            <a:ext cx="439576" cy="419722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rot="-1609360">
            <a:off x="6164017" y="2178335"/>
            <a:ext cx="316318" cy="30203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 rot="2926260">
            <a:off x="8082062" y="2417615"/>
            <a:ext cx="236901" cy="22620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 rot="-1609447">
            <a:off x="7096239" y="902262"/>
            <a:ext cx="213441" cy="20380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NutriAI</a:t>
            </a:r>
            <a:r>
              <a:rPr lang="en-US" dirty="0"/>
              <a:t> - Key Features</a:t>
            </a:r>
            <a:endParaRPr dirty="0"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2"/>
          </p:nvPr>
        </p:nvSpPr>
        <p:spPr>
          <a:xfrm>
            <a:off x="3577995" y="1582550"/>
            <a:ext cx="2253900" cy="229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1100" b="1" dirty="0"/>
              <a:t>Adaptive Health Tracking -         </a:t>
            </a:r>
            <a:r>
              <a:rPr lang="en-US" sz="1100" dirty="0"/>
              <a:t>Plans change as the user progresses and health data changes.</a:t>
            </a:r>
            <a:endParaRPr sz="1100" dirty="0"/>
          </a:p>
          <a:p>
            <a:pPr marL="0" lvl="0" indent="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None/>
            </a:pPr>
            <a:r>
              <a:rPr lang="en-US" sz="1100" b="1" dirty="0"/>
              <a:t>Personalized Meal Plans –              </a:t>
            </a:r>
            <a:r>
              <a:rPr lang="en-US" sz="1100" dirty="0"/>
              <a:t>AI-generated customized diet plans based on user profile.</a:t>
            </a:r>
            <a:endParaRPr sz="1100" dirty="0"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53900" cy="229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/>
              <a:t>AI Chat Assistant 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/>
              <a:t>24/7 availability for queries &amp; simple advice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 dirty="0"/>
              <a:t>Gamified Environment</a:t>
            </a:r>
            <a:r>
              <a:rPr lang="en-US" sz="1100" dirty="0"/>
              <a:t>  -         Badges, streaks, and challenges with friends to keep users motivated.</a:t>
            </a:r>
            <a:endParaRPr sz="11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/>
              <a:t>Health Conscious Community - </a:t>
            </a:r>
            <a:r>
              <a:rPr lang="en" sz="1100" dirty="0"/>
              <a:t>Share progress, recipes, and tips with peers.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2"/>
          </p:nvPr>
        </p:nvSpPr>
        <p:spPr>
          <a:xfrm>
            <a:off x="3577994" y="3147350"/>
            <a:ext cx="1787015" cy="7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u="sng" dirty="0">
                <a:solidFill>
                  <a:schemeClr val="tx2">
                    <a:lumMod val="10000"/>
                  </a:schemeClr>
                </a:solidFill>
              </a:rPr>
              <a:t>Additional Features: 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chemeClr val="tx2">
                    <a:lumMod val="10000"/>
                  </a:schemeClr>
                </a:solidFill>
              </a:rPr>
              <a:t>Health data integration</a:t>
            </a:r>
          </a:p>
          <a:p>
            <a:pPr marL="171450" indent="-171450">
              <a:lnSpc>
                <a:spcPct val="100000"/>
              </a:lnSpc>
              <a:buClr>
                <a:schemeClr val="dk1"/>
              </a:buClr>
              <a:buSzPts val="1100"/>
            </a:pPr>
            <a:r>
              <a:rPr lang="en-US" sz="1050" b="1" dirty="0">
                <a:solidFill>
                  <a:schemeClr val="tx2">
                    <a:lumMod val="10000"/>
                  </a:schemeClr>
                </a:solidFill>
              </a:rPr>
              <a:t>Food image scanner</a:t>
            </a:r>
            <a:endParaRPr sz="1050" b="1" dirty="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104" name="Google Shape;104;p13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 l="15658" r="15665"/>
          <a:stretch/>
        </p:blipFill>
        <p:spPr>
          <a:xfrm>
            <a:off x="6436200" y="304800"/>
            <a:ext cx="2402999" cy="4229099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 Stack</a:t>
            </a:r>
            <a:endParaRPr dirty="0"/>
          </a:p>
        </p:txBody>
      </p:sp>
      <p:sp>
        <p:nvSpPr>
          <p:cNvPr id="406" name="Google Shape;406;p3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07" name="Google Shape;407;p39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0" y="24472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9" name="Google Shape;409;p39"/>
          <p:cNvGrpSpPr/>
          <p:nvPr/>
        </p:nvGrpSpPr>
        <p:grpSpPr>
          <a:xfrm>
            <a:off x="1786339" y="1779601"/>
            <a:ext cx="473400" cy="473400"/>
            <a:chOff x="1786339" y="1703401"/>
            <a:chExt cx="473400" cy="473400"/>
          </a:xfrm>
        </p:grpSpPr>
        <p:sp>
          <p:nvSpPr>
            <p:cNvPr id="410" name="Google Shape;410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1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12" name="Google Shape;412;p39"/>
          <p:cNvGrpSpPr/>
          <p:nvPr/>
        </p:nvGrpSpPr>
        <p:grpSpPr>
          <a:xfrm>
            <a:off x="3814414" y="1779601"/>
            <a:ext cx="473400" cy="473400"/>
            <a:chOff x="3814414" y="1703401"/>
            <a:chExt cx="473400" cy="473400"/>
          </a:xfrm>
        </p:grpSpPr>
        <p:sp>
          <p:nvSpPr>
            <p:cNvPr id="413" name="Google Shape;413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3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5842489" y="1779601"/>
            <a:ext cx="473400" cy="473400"/>
            <a:chOff x="5842489" y="1703401"/>
            <a:chExt cx="473400" cy="473400"/>
          </a:xfrm>
        </p:grpSpPr>
        <p:sp>
          <p:nvSpPr>
            <p:cNvPr id="416" name="Google Shape;416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5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18" name="Google Shape;418;p39"/>
          <p:cNvGrpSpPr/>
          <p:nvPr/>
        </p:nvGrpSpPr>
        <p:grpSpPr>
          <a:xfrm>
            <a:off x="6880814" y="3652500"/>
            <a:ext cx="473400" cy="473400"/>
            <a:chOff x="6880814" y="3576300"/>
            <a:chExt cx="473400" cy="473400"/>
          </a:xfrm>
        </p:grpSpPr>
        <p:sp>
          <p:nvSpPr>
            <p:cNvPr id="419" name="Google Shape;419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20" name="Google Shape;420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6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21" name="Google Shape;421;p39"/>
          <p:cNvGrpSpPr/>
          <p:nvPr/>
        </p:nvGrpSpPr>
        <p:grpSpPr>
          <a:xfrm>
            <a:off x="4852739" y="3652500"/>
            <a:ext cx="473400" cy="473400"/>
            <a:chOff x="4852739" y="3576300"/>
            <a:chExt cx="473400" cy="473400"/>
          </a:xfrm>
        </p:grpSpPr>
        <p:sp>
          <p:nvSpPr>
            <p:cNvPr id="422" name="Google Shape;422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4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grpSp>
        <p:nvGrpSpPr>
          <p:cNvPr id="424" name="Google Shape;424;p39"/>
          <p:cNvGrpSpPr/>
          <p:nvPr/>
        </p:nvGrpSpPr>
        <p:grpSpPr>
          <a:xfrm>
            <a:off x="2824664" y="3652500"/>
            <a:ext cx="473400" cy="473400"/>
            <a:chOff x="2824664" y="3576300"/>
            <a:chExt cx="473400" cy="473400"/>
          </a:xfrm>
        </p:grpSpPr>
        <p:sp>
          <p:nvSpPr>
            <p:cNvPr id="425" name="Google Shape;425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2</a:t>
              </a:r>
              <a:endParaRPr sz="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endParaRPr>
            </a:p>
          </p:txBody>
        </p:sp>
      </p:grpSp>
      <p:sp>
        <p:nvSpPr>
          <p:cNvPr id="427" name="Google Shape;427;p39"/>
          <p:cNvSpPr txBox="1"/>
          <p:nvPr/>
        </p:nvSpPr>
        <p:spPr>
          <a:xfrm>
            <a:off x="137985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Frontend:(</a:t>
            </a:r>
            <a:r>
              <a:rPr lang="en-US" sz="900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React,js</a:t>
            </a:r>
            <a:r>
              <a:rPr lang="en-US" sz="9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)</a:t>
            </a:r>
          </a:p>
        </p:txBody>
      </p:sp>
      <p:sp>
        <p:nvSpPr>
          <p:cNvPr id="428" name="Google Shape;428;p39"/>
          <p:cNvSpPr txBox="1"/>
          <p:nvPr/>
        </p:nvSpPr>
        <p:spPr>
          <a:xfrm>
            <a:off x="3377205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Image Recognition (Google Vision API)</a:t>
            </a:r>
            <a:endParaRPr sz="9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9" name="Google Shape;429;p39"/>
          <p:cNvSpPr txBox="1"/>
          <p:nvPr/>
        </p:nvSpPr>
        <p:spPr>
          <a:xfrm>
            <a:off x="5436010" y="12323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AI/ML Model</a:t>
            </a:r>
            <a:endParaRPr sz="9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0" name="Google Shape;430;p39"/>
          <p:cNvSpPr txBox="1"/>
          <p:nvPr/>
        </p:nvSpPr>
        <p:spPr>
          <a:xfrm>
            <a:off x="2485214" y="4139004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Backend (Python +Flask)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1" name="Google Shape;431;p39"/>
          <p:cNvSpPr txBox="1"/>
          <p:nvPr/>
        </p:nvSpPr>
        <p:spPr>
          <a:xfrm>
            <a:off x="444625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Database (MongoDB / Firebase)</a:t>
            </a:r>
            <a:endParaRPr sz="9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2" name="Google Shape;432;p39"/>
          <p:cNvSpPr txBox="1"/>
          <p:nvPr/>
        </p:nvSpPr>
        <p:spPr>
          <a:xfrm>
            <a:off x="6474335" y="41398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/>
            <a:r>
              <a:rPr lang="en-US" sz="900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Deployment</a:t>
            </a:r>
            <a:endParaRPr sz="900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body" idx="1"/>
          </p:nvPr>
        </p:nvSpPr>
        <p:spPr>
          <a:xfrm>
            <a:off x="702901" y="1582450"/>
            <a:ext cx="4968096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>
              <a:buAutoNum type="arabicPeriod"/>
            </a:pPr>
            <a:r>
              <a:rPr lang="en-US" sz="1400" dirty="0"/>
              <a:t>Healthier Lifestyles  – Encourages balanced eating and preventive care.</a:t>
            </a:r>
          </a:p>
          <a:p>
            <a:pPr marL="342900" lvl="0">
              <a:buAutoNum type="arabicPeriod"/>
            </a:pPr>
            <a:r>
              <a:rPr lang="en-US" sz="1400" dirty="0"/>
              <a:t>Early Risk Detection  – Reduces the chances of lifestyle diseases like diabetes &amp; obesity.</a:t>
            </a:r>
          </a:p>
          <a:p>
            <a:pPr marL="342900" lvl="0">
              <a:buAutoNum type="arabicPeriod"/>
            </a:pPr>
            <a:r>
              <a:rPr lang="en-US" sz="1400" dirty="0"/>
              <a:t>Cost-Effective Health Support  – Affordable alternative to expensive dieticians.</a:t>
            </a:r>
          </a:p>
          <a:p>
            <a:pPr marL="342900" lvl="0">
              <a:buAutoNum type="arabicPeriod"/>
            </a:pPr>
            <a:r>
              <a:rPr lang="en-US" sz="1400" dirty="0"/>
              <a:t>Time-Saving Guidance  – Instant AI recommendations instead of long consultations.</a:t>
            </a:r>
          </a:p>
          <a:p>
            <a:pPr marL="342900" lvl="0">
              <a:buAutoNum type="arabicPeriod"/>
            </a:pPr>
            <a:r>
              <a:rPr lang="en-US" sz="1400" dirty="0"/>
              <a:t>Community Wellbeing  – Promotes a culture of fitness &amp; shared healthy habits.</a:t>
            </a:r>
          </a:p>
          <a:p>
            <a:pPr marL="342900" lvl="0">
              <a:buAutoNum type="arabicPeriod"/>
            </a:pPr>
            <a:r>
              <a:rPr lang="en-US" sz="1400" dirty="0"/>
              <a:t>Scalable for All  – Useful for students, professionals, athletes, and even rural areas.</a:t>
            </a:r>
            <a:endParaRPr sz="1400" dirty="0"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Impact &amp; Benefits of </a:t>
            </a:r>
            <a:r>
              <a:rPr lang="en-US" dirty="0" err="1"/>
              <a:t>NutriAI</a:t>
            </a:r>
            <a:endParaRPr dirty="0"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 l="9717" r="9709"/>
          <a:stretch/>
        </p:blipFill>
        <p:spPr>
          <a:xfrm>
            <a:off x="6436200" y="304800"/>
            <a:ext cx="2403000" cy="4229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Future Scope</a:t>
            </a:r>
            <a:endParaRPr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1826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Integration with wearables (Fitbit, smartwatches). Predictive disease risk analysis (diabetes, obesity).</a:t>
            </a:r>
            <a:endParaRPr dirty="0"/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10232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AI chatbot for 24×7 diet advice.</a:t>
            </a:r>
            <a:endParaRPr dirty="0"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9374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Predictive disease risk analysis (diabetes, obesity)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169;p20">
            <a:extLst>
              <a:ext uri="{FF2B5EF4-FFF2-40B4-BE49-F238E27FC236}">
                <a16:creationId xmlns:a16="http://schemas.microsoft.com/office/drawing/2014/main" id="{E1612D50-9FAB-B838-D4A1-FFEA0BABF915}"/>
              </a:ext>
            </a:extLst>
          </p:cNvPr>
          <p:cNvSpPr txBox="1">
            <a:spLocks/>
          </p:cNvSpPr>
          <p:nvPr/>
        </p:nvSpPr>
        <p:spPr>
          <a:xfrm>
            <a:off x="3425465" y="2385333"/>
            <a:ext cx="2219100" cy="10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Sans Light"/>
              <a:buChar char="▪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Light"/>
              <a:buChar char="▫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Light"/>
              <a:buChar char="▫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Sans Light"/>
              <a:buChar char="▫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 Light"/>
              <a:buChar char="○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 Light"/>
              <a:buChar char="■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 Light"/>
              <a:buChar char="●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 Light"/>
              <a:buChar char="○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Nunito Sans Light"/>
              <a:buChar char="■"/>
              <a:defRPr sz="1600" b="0" i="0" u="none" strike="noStrike" cap="none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Community health dashboards for schools/companies.</a:t>
            </a:r>
            <a:endParaRPr lang="nb-NO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D12DE0-6462-F15F-BF20-56DE9177D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DCC0D-17A3-E0A7-D9FA-3DD9BE4B1087}"/>
              </a:ext>
            </a:extLst>
          </p:cNvPr>
          <p:cNvSpPr txBox="1"/>
          <p:nvPr/>
        </p:nvSpPr>
        <p:spPr>
          <a:xfrm>
            <a:off x="2243070" y="131040"/>
            <a:ext cx="4572000" cy="1539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3485"/>
              </a:lnSpc>
              <a:spcBef>
                <a:spcPct val="0"/>
              </a:spcBef>
            </a:pPr>
            <a:r>
              <a:rPr lang="en-US" sz="4400" dirty="0">
                <a:solidFill>
                  <a:srgbClr val="FF0000"/>
                </a:solidFill>
                <a:latin typeface="Pagkaki"/>
                <a:ea typeface="Pagkaki"/>
                <a:cs typeface="Pagkaki"/>
                <a:sym typeface="Pagkaki"/>
              </a:rPr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A5B1B-74E5-ABD1-263F-8C84B09F65C6}"/>
              </a:ext>
            </a:extLst>
          </p:cNvPr>
          <p:cNvSpPr txBox="1"/>
          <p:nvPr/>
        </p:nvSpPr>
        <p:spPr>
          <a:xfrm>
            <a:off x="2243070" y="1208014"/>
            <a:ext cx="4572000" cy="726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6058"/>
              </a:lnSpc>
              <a:spcBef>
                <a:spcPct val="0"/>
              </a:spcBef>
            </a:pPr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Pagkaki"/>
                <a:ea typeface="Pagkaki"/>
                <a:cs typeface="Pagkaki"/>
                <a:sym typeface="Pagkaki"/>
              </a:rPr>
              <a:t>TEAM: CODEX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334C4-0924-2CB9-CAAD-617FD84A0997}"/>
              </a:ext>
            </a:extLst>
          </p:cNvPr>
          <p:cNvSpPr txBox="1"/>
          <p:nvPr/>
        </p:nvSpPr>
        <p:spPr>
          <a:xfrm>
            <a:off x="1056068" y="2262825"/>
            <a:ext cx="7031864" cy="1691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370"/>
              </a:lnSpc>
              <a:spcBef>
                <a:spcPct val="0"/>
              </a:spcBef>
            </a:pPr>
            <a:endParaRPr lang="en-US" sz="14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lnSpc>
                <a:spcPts val="437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Members:</a:t>
            </a:r>
            <a:endParaRPr lang="en-US" b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lnSpc>
                <a:spcPts val="437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RAJ MANI TIWARI(TL), UTKARSH VERMA</a:t>
            </a:r>
            <a:r>
              <a:rPr lang="en-US" dirty="0"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MD AMIN SADIK, SHEHARYAR SHARIQ KHAN</a:t>
            </a:r>
          </a:p>
        </p:txBody>
      </p:sp>
    </p:spTree>
    <p:extLst>
      <p:ext uri="{BB962C8B-B14F-4D97-AF65-F5344CB8AC3E}">
        <p14:creationId xmlns:p14="http://schemas.microsoft.com/office/powerpoint/2010/main" val="1025351436"/>
      </p:ext>
    </p:extLst>
  </p:cSld>
  <p:clrMapOvr>
    <a:masterClrMapping/>
  </p:clrMapOvr>
</p:sld>
</file>

<file path=ppt/theme/theme1.xml><?xml version="1.0" encoding="utf-8"?>
<a:theme xmlns:a="http://schemas.openxmlformats.org/drawingml/2006/main" name="Egeon template">
  <a:themeElements>
    <a:clrScheme name="Custom 347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FF5454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324</Words>
  <Application>Microsoft Office PowerPoint</Application>
  <PresentationFormat>On-screen Show (16:9)</PresentationFormat>
  <Paragraphs>60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Nunito Sans</vt:lpstr>
      <vt:lpstr>Pagkaki</vt:lpstr>
      <vt:lpstr>Nunito Sans Light</vt:lpstr>
      <vt:lpstr>Lexend Deca</vt:lpstr>
      <vt:lpstr>Calibri</vt:lpstr>
      <vt:lpstr>League Spartan</vt:lpstr>
      <vt:lpstr>Arial</vt:lpstr>
      <vt:lpstr>Wingdings</vt:lpstr>
      <vt:lpstr>Egeon template</vt:lpstr>
      <vt:lpstr>NutriAI - Nutrition Meets Intelligence </vt:lpstr>
      <vt:lpstr>Major Problems in Nutrition</vt:lpstr>
      <vt:lpstr>NutriAI – Our Solution</vt:lpstr>
      <vt:lpstr>NutriAI - Key Features</vt:lpstr>
      <vt:lpstr>Tech Stack</vt:lpstr>
      <vt:lpstr>Impact &amp; Benefits of NutriAI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Utkarsh Verma</dc:creator>
  <cp:lastModifiedBy>Utkarsh Verma</cp:lastModifiedBy>
  <cp:revision>2</cp:revision>
  <dcterms:modified xsi:type="dcterms:W3CDTF">2025-08-30T06:34:08Z</dcterms:modified>
</cp:coreProperties>
</file>