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0"/>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Canva Sans" charset="1" panose="020B0503030501040103"/>
      <p:regular r:id="rId18"/>
    </p:embeddedFont>
    <p:embeddedFont>
      <p:font typeface="Canva Sans Bold" charset="1" panose="020B08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notesMasters/notesMaster1.xml" Type="http://schemas.openxmlformats.org/officeDocument/2006/relationships/notesMaster"/><Relationship Id="rId21" Target="theme/theme2.xml" Type="http://schemas.openxmlformats.org/officeDocument/2006/relationships/theme"/><Relationship Id="rId22" Target="notesSlides/notesSlide1.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5</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3.png" Type="http://schemas.openxmlformats.org/officeDocument/2006/relationships/image"/><Relationship Id="rId4"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https://github.com/Utkarsh-omre/VOIS_AICTE_Oct2025_UtkarshOmre.git"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12941"/>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3922"/>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43529"/>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24706"/>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48627"/>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63922"/>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43529"/>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48627"/>
              </a:srgbClr>
            </a:solidFill>
          </p:spPr>
        </p:sp>
      </p:grpSp>
      <p:grpSp>
        <p:nvGrpSpPr>
          <p:cNvPr name="Group 20" id="20"/>
          <p:cNvGrpSpPr/>
          <p:nvPr/>
        </p:nvGrpSpPr>
        <p:grpSpPr>
          <a:xfrm rot="0">
            <a:off x="990594" y="9568359"/>
            <a:ext cx="4114800" cy="547688"/>
            <a:chOff x="0" y="0"/>
            <a:chExt cx="5486400" cy="730250"/>
          </a:xfrm>
        </p:grpSpPr>
        <p:sp>
          <p:nvSpPr>
            <p:cNvPr name="Freeform 21" id="21"/>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2" id="22"/>
            <p:cNvSpPr txBox="true"/>
            <p:nvPr/>
          </p:nvSpPr>
          <p:spPr>
            <a:xfrm>
              <a:off x="0" y="0"/>
              <a:ext cx="5486400" cy="730250"/>
            </a:xfrm>
            <a:prstGeom prst="rect">
              <a:avLst/>
            </a:prstGeom>
          </p:spPr>
          <p:txBody>
            <a:bodyPr anchor="ctr" rtlCol="false" tIns="0" lIns="0" bIns="0" rIns="0"/>
            <a:lstStyle/>
            <a:p>
              <a:pPr algn="l">
                <a:lnSpc>
                  <a:spcPts val="1980"/>
                </a:lnSpc>
              </a:pPr>
              <a:r>
                <a:rPr lang="en-US" sz="1650">
                  <a:solidFill>
                    <a:srgbClr val="2E83C3"/>
                  </a:solidFill>
                  <a:latin typeface="Canva Sans"/>
                  <a:ea typeface="Canva Sans"/>
                  <a:cs typeface="Canva Sans"/>
                  <a:sym typeface="Canva Sans"/>
                </a:rPr>
                <a:t>12/29/2023</a:t>
              </a:r>
            </a:p>
          </p:txBody>
        </p:sp>
      </p:grpSp>
      <p:grpSp>
        <p:nvGrpSpPr>
          <p:cNvPr name="Group 23" id="23"/>
          <p:cNvGrpSpPr/>
          <p:nvPr/>
        </p:nvGrpSpPr>
        <p:grpSpPr>
          <a:xfrm rot="0">
            <a:off x="2168289" y="9568359"/>
            <a:ext cx="6172200" cy="547688"/>
            <a:chOff x="0" y="0"/>
            <a:chExt cx="8229600" cy="730250"/>
          </a:xfrm>
        </p:grpSpPr>
        <p:sp>
          <p:nvSpPr>
            <p:cNvPr name="Freeform 24" id="24"/>
            <p:cNvSpPr/>
            <p:nvPr/>
          </p:nvSpPr>
          <p:spPr>
            <a:xfrm flipH="false" flipV="false" rot="0">
              <a:off x="0" y="0"/>
              <a:ext cx="8229600" cy="730250"/>
            </a:xfrm>
            <a:custGeom>
              <a:avLst/>
              <a:gdLst/>
              <a:ahLst/>
              <a:cxnLst/>
              <a:rect r="r" b="b" t="t" l="l"/>
              <a:pathLst>
                <a:path h="730250" w="8229600">
                  <a:moveTo>
                    <a:pt x="0" y="0"/>
                  </a:moveTo>
                  <a:lnTo>
                    <a:pt x="8229600" y="0"/>
                  </a:lnTo>
                  <a:lnTo>
                    <a:pt x="8229600" y="730250"/>
                  </a:lnTo>
                  <a:lnTo>
                    <a:pt x="0" y="730250"/>
                  </a:lnTo>
                  <a:close/>
                </a:path>
              </a:pathLst>
            </a:custGeom>
            <a:solidFill>
              <a:srgbClr val="000000">
                <a:alpha val="0"/>
              </a:srgbClr>
            </a:solidFill>
          </p:spPr>
        </p:sp>
        <p:sp>
          <p:nvSpPr>
            <p:cNvPr name="TextBox 25" id="25"/>
            <p:cNvSpPr txBox="true"/>
            <p:nvPr/>
          </p:nvSpPr>
          <p:spPr>
            <a:xfrm>
              <a:off x="0" y="0"/>
              <a:ext cx="8229600" cy="730250"/>
            </a:xfrm>
            <a:prstGeom prst="rect">
              <a:avLst/>
            </a:prstGeom>
          </p:spPr>
          <p:txBody>
            <a:bodyPr anchor="ctr" rtlCol="false" tIns="0" lIns="0" bIns="0" rIns="0"/>
            <a:lstStyle/>
            <a:p>
              <a:pPr algn="l">
                <a:lnSpc>
                  <a:spcPts val="1980"/>
                </a:lnSpc>
              </a:pPr>
              <a:r>
                <a:rPr lang="en-US" sz="1650" b="true">
                  <a:solidFill>
                    <a:srgbClr val="2E83C3"/>
                  </a:solidFill>
                  <a:latin typeface="Canva Sans Bold"/>
                  <a:ea typeface="Canva Sans Bold"/>
                  <a:cs typeface="Canva Sans Bold"/>
                  <a:sym typeface="Canva Sans Bold"/>
                </a:rPr>
                <a:t>Annual Review</a:t>
              </a:r>
            </a:p>
          </p:txBody>
        </p:sp>
      </p:grpSp>
      <p:grpSp>
        <p:nvGrpSpPr>
          <p:cNvPr name="Group 26" id="26"/>
          <p:cNvGrpSpPr/>
          <p:nvPr/>
        </p:nvGrpSpPr>
        <p:grpSpPr>
          <a:xfrm rot="0">
            <a:off x="13208007" y="9568359"/>
            <a:ext cx="4114800" cy="547688"/>
            <a:chOff x="0" y="0"/>
            <a:chExt cx="5486400" cy="730250"/>
          </a:xfrm>
        </p:grpSpPr>
        <p:sp>
          <p:nvSpPr>
            <p:cNvPr name="Freeform 27" id="27"/>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8" id="28"/>
            <p:cNvSpPr txBox="true"/>
            <p:nvPr/>
          </p:nvSpPr>
          <p:spPr>
            <a:xfrm>
              <a:off x="0" y="0"/>
              <a:ext cx="5486400" cy="730250"/>
            </a:xfrm>
            <a:prstGeom prst="rect">
              <a:avLst/>
            </a:prstGeom>
          </p:spPr>
          <p:txBody>
            <a:bodyPr anchor="ctr" rtlCol="false" tIns="0" lIns="0" bIns="0" rIns="0"/>
            <a:lstStyle/>
            <a:p>
              <a:pPr algn="r">
                <a:lnSpc>
                  <a:spcPts val="1980"/>
                </a:lnSpc>
              </a:pPr>
              <a:r>
                <a:rPr lang="en-US" sz="1650">
                  <a:solidFill>
                    <a:srgbClr val="2E946B"/>
                  </a:solidFill>
                  <a:latin typeface="Canva Sans"/>
                  <a:ea typeface="Canva Sans"/>
                  <a:cs typeface="Canva Sans"/>
                  <a:sym typeface="Canva Sans"/>
                </a:rPr>
                <a:t>‹#›</a:t>
              </a:r>
            </a:p>
          </p:txBody>
        </p:sp>
      </p:grpSp>
      <p:grpSp>
        <p:nvGrpSpPr>
          <p:cNvPr name="Group 29" id="29"/>
          <p:cNvGrpSpPr/>
          <p:nvPr/>
        </p:nvGrpSpPr>
        <p:grpSpPr>
          <a:xfrm rot="0">
            <a:off x="1110464" y="2074213"/>
            <a:ext cx="1844349" cy="1589956"/>
            <a:chOff x="0" y="0"/>
            <a:chExt cx="2459132" cy="2119942"/>
          </a:xfrm>
        </p:grpSpPr>
        <p:sp>
          <p:nvSpPr>
            <p:cNvPr name="Freeform 30" id="30"/>
            <p:cNvSpPr/>
            <p:nvPr/>
          </p:nvSpPr>
          <p:spPr>
            <a:xfrm flipH="false" flipV="false" rot="0">
              <a:off x="0" y="0"/>
              <a:ext cx="2459101" cy="2119884"/>
            </a:xfrm>
            <a:custGeom>
              <a:avLst/>
              <a:gdLst/>
              <a:ahLst/>
              <a:cxnLst/>
              <a:rect r="r" b="b" t="t" l="l"/>
              <a:pathLst>
                <a:path h="2119884" w="2459101">
                  <a:moveTo>
                    <a:pt x="0" y="1059942"/>
                  </a:moveTo>
                  <a:lnTo>
                    <a:pt x="529971" y="0"/>
                  </a:lnTo>
                  <a:lnTo>
                    <a:pt x="1929130" y="0"/>
                  </a:lnTo>
                  <a:lnTo>
                    <a:pt x="2459101" y="1059942"/>
                  </a:lnTo>
                  <a:lnTo>
                    <a:pt x="1929130" y="2119884"/>
                  </a:lnTo>
                  <a:lnTo>
                    <a:pt x="529971" y="2119884"/>
                  </a:lnTo>
                  <a:close/>
                </a:path>
              </a:pathLst>
            </a:custGeom>
            <a:solidFill>
              <a:srgbClr val="5FCBEF"/>
            </a:solidFill>
          </p:spPr>
        </p:sp>
      </p:grpSp>
      <p:grpSp>
        <p:nvGrpSpPr>
          <p:cNvPr name="Group 31" id="31"/>
          <p:cNvGrpSpPr/>
          <p:nvPr/>
        </p:nvGrpSpPr>
        <p:grpSpPr>
          <a:xfrm rot="0">
            <a:off x="5632546" y="1791930"/>
            <a:ext cx="2499243" cy="2154520"/>
            <a:chOff x="0" y="0"/>
            <a:chExt cx="3332324" cy="2872694"/>
          </a:xfrm>
        </p:grpSpPr>
        <p:sp>
          <p:nvSpPr>
            <p:cNvPr name="Freeform 32" id="32"/>
            <p:cNvSpPr/>
            <p:nvPr/>
          </p:nvSpPr>
          <p:spPr>
            <a:xfrm flipH="false" flipV="false" rot="0">
              <a:off x="0" y="0"/>
              <a:ext cx="3332353" cy="2872740"/>
            </a:xfrm>
            <a:custGeom>
              <a:avLst/>
              <a:gdLst/>
              <a:ahLst/>
              <a:cxnLst/>
              <a:rect r="r" b="b" t="t" l="l"/>
              <a:pathLst>
                <a:path h="2872740" w="3332353">
                  <a:moveTo>
                    <a:pt x="0" y="1436370"/>
                  </a:moveTo>
                  <a:lnTo>
                    <a:pt x="718185" y="0"/>
                  </a:lnTo>
                  <a:lnTo>
                    <a:pt x="2614168" y="0"/>
                  </a:lnTo>
                  <a:lnTo>
                    <a:pt x="3332353" y="1436370"/>
                  </a:lnTo>
                  <a:lnTo>
                    <a:pt x="2614168" y="2872740"/>
                  </a:lnTo>
                  <a:lnTo>
                    <a:pt x="718185" y="2872740"/>
                  </a:lnTo>
                  <a:close/>
                </a:path>
              </a:pathLst>
            </a:custGeom>
            <a:solidFill>
              <a:srgbClr val="42D0A2"/>
            </a:solidFill>
          </p:spPr>
        </p:sp>
      </p:grpSp>
      <p:grpSp>
        <p:nvGrpSpPr>
          <p:cNvPr name="Group 33" id="33"/>
          <p:cNvGrpSpPr/>
          <p:nvPr/>
        </p:nvGrpSpPr>
        <p:grpSpPr>
          <a:xfrm rot="0">
            <a:off x="5707491" y="7849774"/>
            <a:ext cx="1077391" cy="928786"/>
            <a:chOff x="0" y="0"/>
            <a:chExt cx="1436522" cy="1238382"/>
          </a:xfrm>
        </p:grpSpPr>
        <p:sp>
          <p:nvSpPr>
            <p:cNvPr name="Freeform 34" id="34"/>
            <p:cNvSpPr/>
            <p:nvPr/>
          </p:nvSpPr>
          <p:spPr>
            <a:xfrm flipH="false" flipV="false" rot="0">
              <a:off x="0" y="0"/>
              <a:ext cx="1436497" cy="1238377"/>
            </a:xfrm>
            <a:custGeom>
              <a:avLst/>
              <a:gdLst/>
              <a:ahLst/>
              <a:cxnLst/>
              <a:rect r="r" b="b" t="t" l="l"/>
              <a:pathLst>
                <a:path h="1238377" w="1436497">
                  <a:moveTo>
                    <a:pt x="0" y="619252"/>
                  </a:moveTo>
                  <a:lnTo>
                    <a:pt x="309626" y="0"/>
                  </a:lnTo>
                  <a:lnTo>
                    <a:pt x="1126871" y="0"/>
                  </a:lnTo>
                  <a:lnTo>
                    <a:pt x="1436497" y="619252"/>
                  </a:lnTo>
                  <a:lnTo>
                    <a:pt x="1126871" y="1238377"/>
                  </a:lnTo>
                  <a:lnTo>
                    <a:pt x="309626" y="1238377"/>
                  </a:lnTo>
                  <a:close/>
                </a:path>
              </a:pathLst>
            </a:custGeom>
            <a:solidFill>
              <a:srgbClr val="42B051"/>
            </a:solidFill>
          </p:spPr>
        </p:sp>
      </p:grpSp>
      <p:grpSp>
        <p:nvGrpSpPr>
          <p:cNvPr name="Group 35" id="35"/>
          <p:cNvGrpSpPr/>
          <p:nvPr/>
        </p:nvGrpSpPr>
        <p:grpSpPr>
          <a:xfrm rot="0">
            <a:off x="2756757" y="1651959"/>
            <a:ext cx="977420" cy="842604"/>
            <a:chOff x="0" y="0"/>
            <a:chExt cx="1303226" cy="1123472"/>
          </a:xfrm>
        </p:grpSpPr>
        <p:sp>
          <p:nvSpPr>
            <p:cNvPr name="Freeform 36" id="36"/>
            <p:cNvSpPr/>
            <p:nvPr/>
          </p:nvSpPr>
          <p:spPr>
            <a:xfrm flipH="false" flipV="false" rot="0">
              <a:off x="0" y="0"/>
              <a:ext cx="1303274" cy="1123442"/>
            </a:xfrm>
            <a:custGeom>
              <a:avLst/>
              <a:gdLst/>
              <a:ahLst/>
              <a:cxnLst/>
              <a:rect r="r" b="b" t="t" l="l"/>
              <a:pathLst>
                <a:path h="1123442" w="1303274">
                  <a:moveTo>
                    <a:pt x="0" y="561721"/>
                  </a:moveTo>
                  <a:lnTo>
                    <a:pt x="280924" y="0"/>
                  </a:lnTo>
                  <a:lnTo>
                    <a:pt x="1022350" y="0"/>
                  </a:lnTo>
                  <a:lnTo>
                    <a:pt x="1303274" y="561721"/>
                  </a:lnTo>
                  <a:lnTo>
                    <a:pt x="1022350" y="1123442"/>
                  </a:lnTo>
                  <a:lnTo>
                    <a:pt x="280924" y="1123442"/>
                  </a:lnTo>
                  <a:close/>
                </a:path>
              </a:pathLst>
            </a:custGeom>
            <a:solidFill>
              <a:srgbClr val="2E946B"/>
            </a:solidFill>
          </p:spPr>
        </p:sp>
      </p:grpSp>
      <p:sp>
        <p:nvSpPr>
          <p:cNvPr name="TextBox 37" id="37"/>
          <p:cNvSpPr txBox="true"/>
          <p:nvPr/>
        </p:nvSpPr>
        <p:spPr>
          <a:xfrm rot="0">
            <a:off x="9560746" y="6258718"/>
            <a:ext cx="4917253" cy="638175"/>
          </a:xfrm>
          <a:prstGeom prst="rect">
            <a:avLst/>
          </a:prstGeom>
        </p:spPr>
        <p:txBody>
          <a:bodyPr anchor="t" rtlCol="false" tIns="0" lIns="0" bIns="0" rIns="0">
            <a:spAutoFit/>
          </a:bodyPr>
          <a:lstStyle/>
          <a:p>
            <a:pPr algn="r">
              <a:lnSpc>
                <a:spcPts val="5039"/>
              </a:lnSpc>
            </a:pPr>
            <a:r>
              <a:rPr lang="en-US" sz="4199">
                <a:solidFill>
                  <a:srgbClr val="000000"/>
                </a:solidFill>
                <a:latin typeface="Canva Sans"/>
                <a:ea typeface="Canva Sans"/>
                <a:cs typeface="Canva Sans"/>
                <a:sym typeface="Canva Sans"/>
              </a:rPr>
              <a:t>UTKARSH OMRE</a:t>
            </a:r>
          </a:p>
        </p:txBody>
      </p:sp>
      <p:sp>
        <p:nvSpPr>
          <p:cNvPr name="TextBox 38" id="38"/>
          <p:cNvSpPr txBox="true"/>
          <p:nvPr/>
        </p:nvSpPr>
        <p:spPr>
          <a:xfrm rot="0">
            <a:off x="7487849" y="3131075"/>
            <a:ext cx="9388097" cy="1438275"/>
          </a:xfrm>
          <a:prstGeom prst="rect">
            <a:avLst/>
          </a:prstGeom>
        </p:spPr>
        <p:txBody>
          <a:bodyPr anchor="t" rtlCol="false" tIns="0" lIns="0" bIns="0" rIns="0">
            <a:spAutoFit/>
          </a:bodyPr>
          <a:lstStyle/>
          <a:p>
            <a:pPr algn="l">
              <a:lnSpc>
                <a:spcPts val="5759"/>
              </a:lnSpc>
            </a:pPr>
            <a:r>
              <a:rPr lang="en-US" sz="4800">
                <a:solidFill>
                  <a:srgbClr val="000000"/>
                </a:solidFill>
                <a:latin typeface="Canva Sans"/>
                <a:ea typeface="Canva Sans"/>
                <a:cs typeface="Canva Sans"/>
                <a:sym typeface="Canva Sans"/>
              </a:rPr>
              <a:t>AIRBNB HOTEL BOOKING ANALYSIS</a:t>
            </a:r>
          </a:p>
        </p:txBody>
      </p:sp>
      <p:grpSp>
        <p:nvGrpSpPr>
          <p:cNvPr name="Group 39" id="39"/>
          <p:cNvGrpSpPr>
            <a:grpSpLocks noChangeAspect="true"/>
          </p:cNvGrpSpPr>
          <p:nvPr/>
        </p:nvGrpSpPr>
        <p:grpSpPr>
          <a:xfrm rot="0">
            <a:off x="1013936" y="9707880"/>
            <a:ext cx="3214688" cy="289560"/>
            <a:chOff x="0" y="0"/>
            <a:chExt cx="4286250" cy="386080"/>
          </a:xfrm>
        </p:grpSpPr>
        <p:sp>
          <p:nvSpPr>
            <p:cNvPr name="Freeform 40" id="40"/>
            <p:cNvSpPr/>
            <p:nvPr/>
          </p:nvSpPr>
          <p:spPr>
            <a:xfrm flipH="false" flipV="false" rot="0">
              <a:off x="0" y="0"/>
              <a:ext cx="4286250" cy="386080"/>
            </a:xfrm>
            <a:custGeom>
              <a:avLst/>
              <a:gdLst/>
              <a:ahLst/>
              <a:cxnLst/>
              <a:rect r="r" b="b" t="t" l="l"/>
              <a:pathLst>
                <a:path h="386080" w="4286250">
                  <a:moveTo>
                    <a:pt x="0" y="0"/>
                  </a:moveTo>
                  <a:lnTo>
                    <a:pt x="4286250" y="0"/>
                  </a:lnTo>
                  <a:lnTo>
                    <a:pt x="4286250" y="386080"/>
                  </a:lnTo>
                  <a:lnTo>
                    <a:pt x="0" y="386080"/>
                  </a:lnTo>
                  <a:lnTo>
                    <a:pt x="0" y="0"/>
                  </a:lnTo>
                  <a:close/>
                </a:path>
              </a:pathLst>
            </a:custGeom>
            <a:blipFill>
              <a:blip r:embed="rId2"/>
              <a:stretch>
                <a:fillRect l="0" t="-2518486" r="-135857" b="0"/>
              </a:stretch>
            </a:blipFill>
          </p:spPr>
        </p:sp>
      </p:grpSp>
      <p:sp>
        <p:nvSpPr>
          <p:cNvPr name="TextBox 41" id="41"/>
          <p:cNvSpPr txBox="true"/>
          <p:nvPr/>
        </p:nvSpPr>
        <p:spPr>
          <a:xfrm rot="0">
            <a:off x="7869448" y="6896893"/>
            <a:ext cx="10127159" cy="600075"/>
          </a:xfrm>
          <a:prstGeom prst="rect">
            <a:avLst/>
          </a:prstGeom>
        </p:spPr>
        <p:txBody>
          <a:bodyPr anchor="t" rtlCol="false" tIns="0" lIns="0" bIns="0" rIns="0">
            <a:spAutoFit/>
          </a:bodyPr>
          <a:lstStyle/>
          <a:p>
            <a:pPr algn="ctr">
              <a:lnSpc>
                <a:spcPts val="4739"/>
              </a:lnSpc>
              <a:spcBef>
                <a:spcPct val="0"/>
              </a:spcBef>
            </a:pPr>
            <a:r>
              <a:rPr lang="en-US" sz="3949">
                <a:solidFill>
                  <a:srgbClr val="000000"/>
                </a:solidFill>
                <a:latin typeface="Canva Sans"/>
                <a:ea typeface="Canva Sans"/>
                <a:cs typeface="Canva Sans"/>
                <a:sym typeface="Canva Sans"/>
              </a:rPr>
              <a:t> INTERNSHIP_17546440516895be537820f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12941"/>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3922"/>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43529"/>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24706"/>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48627"/>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63922"/>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43529"/>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48627"/>
              </a:srgbClr>
            </a:solidFill>
          </p:spPr>
        </p:sp>
      </p:grpSp>
      <p:grpSp>
        <p:nvGrpSpPr>
          <p:cNvPr name="Group 20" id="20"/>
          <p:cNvGrpSpPr/>
          <p:nvPr/>
        </p:nvGrpSpPr>
        <p:grpSpPr>
          <a:xfrm rot="0">
            <a:off x="990594" y="9568359"/>
            <a:ext cx="4114800" cy="547688"/>
            <a:chOff x="0" y="0"/>
            <a:chExt cx="5486400" cy="730250"/>
          </a:xfrm>
        </p:grpSpPr>
        <p:sp>
          <p:nvSpPr>
            <p:cNvPr name="Freeform 21" id="21"/>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2" id="22"/>
            <p:cNvSpPr txBox="true"/>
            <p:nvPr/>
          </p:nvSpPr>
          <p:spPr>
            <a:xfrm>
              <a:off x="0" y="0"/>
              <a:ext cx="5486400" cy="730250"/>
            </a:xfrm>
            <a:prstGeom prst="rect">
              <a:avLst/>
            </a:prstGeom>
          </p:spPr>
          <p:txBody>
            <a:bodyPr anchor="ctr" rtlCol="false" tIns="0" lIns="0" bIns="0" rIns="0"/>
            <a:lstStyle/>
            <a:p>
              <a:pPr algn="l">
                <a:lnSpc>
                  <a:spcPts val="1980"/>
                </a:lnSpc>
              </a:pPr>
              <a:r>
                <a:rPr lang="en-US" sz="1650">
                  <a:solidFill>
                    <a:srgbClr val="2E83C3"/>
                  </a:solidFill>
                  <a:latin typeface="Canva Sans"/>
                  <a:ea typeface="Canva Sans"/>
                  <a:cs typeface="Canva Sans"/>
                  <a:sym typeface="Canva Sans"/>
                </a:rPr>
                <a:t>12/29/2023</a:t>
              </a:r>
            </a:p>
          </p:txBody>
        </p:sp>
      </p:grpSp>
      <p:grpSp>
        <p:nvGrpSpPr>
          <p:cNvPr name="Group 23" id="23"/>
          <p:cNvGrpSpPr/>
          <p:nvPr/>
        </p:nvGrpSpPr>
        <p:grpSpPr>
          <a:xfrm rot="0">
            <a:off x="2168289" y="9568359"/>
            <a:ext cx="6172200" cy="547688"/>
            <a:chOff x="0" y="0"/>
            <a:chExt cx="8229600" cy="730250"/>
          </a:xfrm>
        </p:grpSpPr>
        <p:sp>
          <p:nvSpPr>
            <p:cNvPr name="Freeform 24" id="24"/>
            <p:cNvSpPr/>
            <p:nvPr/>
          </p:nvSpPr>
          <p:spPr>
            <a:xfrm flipH="false" flipV="false" rot="0">
              <a:off x="0" y="0"/>
              <a:ext cx="8229600" cy="730250"/>
            </a:xfrm>
            <a:custGeom>
              <a:avLst/>
              <a:gdLst/>
              <a:ahLst/>
              <a:cxnLst/>
              <a:rect r="r" b="b" t="t" l="l"/>
              <a:pathLst>
                <a:path h="730250" w="8229600">
                  <a:moveTo>
                    <a:pt x="0" y="0"/>
                  </a:moveTo>
                  <a:lnTo>
                    <a:pt x="8229600" y="0"/>
                  </a:lnTo>
                  <a:lnTo>
                    <a:pt x="8229600" y="730250"/>
                  </a:lnTo>
                  <a:lnTo>
                    <a:pt x="0" y="730250"/>
                  </a:lnTo>
                  <a:close/>
                </a:path>
              </a:pathLst>
            </a:custGeom>
            <a:solidFill>
              <a:srgbClr val="000000">
                <a:alpha val="0"/>
              </a:srgbClr>
            </a:solidFill>
          </p:spPr>
        </p:sp>
        <p:sp>
          <p:nvSpPr>
            <p:cNvPr name="TextBox 25" id="25"/>
            <p:cNvSpPr txBox="true"/>
            <p:nvPr/>
          </p:nvSpPr>
          <p:spPr>
            <a:xfrm>
              <a:off x="0" y="0"/>
              <a:ext cx="8229600" cy="730250"/>
            </a:xfrm>
            <a:prstGeom prst="rect">
              <a:avLst/>
            </a:prstGeom>
          </p:spPr>
          <p:txBody>
            <a:bodyPr anchor="ctr" rtlCol="false" tIns="0" lIns="0" bIns="0" rIns="0"/>
            <a:lstStyle/>
            <a:p>
              <a:pPr algn="l">
                <a:lnSpc>
                  <a:spcPts val="1980"/>
                </a:lnSpc>
              </a:pPr>
              <a:r>
                <a:rPr lang="en-US" sz="1650" b="true">
                  <a:solidFill>
                    <a:srgbClr val="2E83C3"/>
                  </a:solidFill>
                  <a:latin typeface="Canva Sans Bold"/>
                  <a:ea typeface="Canva Sans Bold"/>
                  <a:cs typeface="Canva Sans Bold"/>
                  <a:sym typeface="Canva Sans Bold"/>
                </a:rPr>
                <a:t>Annual Review</a:t>
              </a:r>
            </a:p>
          </p:txBody>
        </p:sp>
      </p:grpSp>
      <p:grpSp>
        <p:nvGrpSpPr>
          <p:cNvPr name="Group 26" id="26"/>
          <p:cNvGrpSpPr/>
          <p:nvPr/>
        </p:nvGrpSpPr>
        <p:grpSpPr>
          <a:xfrm rot="0">
            <a:off x="13208007" y="9568359"/>
            <a:ext cx="4114800" cy="547688"/>
            <a:chOff x="0" y="0"/>
            <a:chExt cx="5486400" cy="730250"/>
          </a:xfrm>
        </p:grpSpPr>
        <p:sp>
          <p:nvSpPr>
            <p:cNvPr name="Freeform 27" id="27"/>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8" id="28"/>
            <p:cNvSpPr txBox="true"/>
            <p:nvPr/>
          </p:nvSpPr>
          <p:spPr>
            <a:xfrm>
              <a:off x="0" y="0"/>
              <a:ext cx="5486400" cy="730250"/>
            </a:xfrm>
            <a:prstGeom prst="rect">
              <a:avLst/>
            </a:prstGeom>
          </p:spPr>
          <p:txBody>
            <a:bodyPr anchor="ctr" rtlCol="false" tIns="0" lIns="0" bIns="0" rIns="0"/>
            <a:lstStyle/>
            <a:p>
              <a:pPr algn="r">
                <a:lnSpc>
                  <a:spcPts val="1980"/>
                </a:lnSpc>
              </a:pPr>
              <a:r>
                <a:rPr lang="en-US" sz="1650">
                  <a:solidFill>
                    <a:srgbClr val="2E946B"/>
                  </a:solidFill>
                  <a:latin typeface="Canva Sans"/>
                  <a:ea typeface="Canva Sans"/>
                  <a:cs typeface="Canva Sans"/>
                  <a:sym typeface="Canva Sans"/>
                </a:rPr>
                <a:t>‹#›</a:t>
              </a:r>
            </a:p>
          </p:txBody>
        </p:sp>
      </p:grpSp>
      <p:grpSp>
        <p:nvGrpSpPr>
          <p:cNvPr name="Group 29" id="29"/>
          <p:cNvGrpSpPr/>
          <p:nvPr/>
        </p:nvGrpSpPr>
        <p:grpSpPr>
          <a:xfrm rot="0">
            <a:off x="820004" y="5201332"/>
            <a:ext cx="687402" cy="592588"/>
            <a:chOff x="0" y="0"/>
            <a:chExt cx="916536" cy="790118"/>
          </a:xfrm>
        </p:grpSpPr>
        <p:sp>
          <p:nvSpPr>
            <p:cNvPr name="Freeform 30" id="30"/>
            <p:cNvSpPr/>
            <p:nvPr/>
          </p:nvSpPr>
          <p:spPr>
            <a:xfrm flipH="false" flipV="false" rot="0">
              <a:off x="0" y="0"/>
              <a:ext cx="916559" cy="790067"/>
            </a:xfrm>
            <a:custGeom>
              <a:avLst/>
              <a:gdLst/>
              <a:ahLst/>
              <a:cxnLst/>
              <a:rect r="r" b="b" t="t" l="l"/>
              <a:pathLst>
                <a:path h="790067" w="916559">
                  <a:moveTo>
                    <a:pt x="0" y="395097"/>
                  </a:moveTo>
                  <a:lnTo>
                    <a:pt x="197485" y="0"/>
                  </a:lnTo>
                  <a:lnTo>
                    <a:pt x="718947" y="0"/>
                  </a:lnTo>
                  <a:lnTo>
                    <a:pt x="916559" y="395097"/>
                  </a:lnTo>
                  <a:lnTo>
                    <a:pt x="718947" y="790067"/>
                  </a:lnTo>
                  <a:lnTo>
                    <a:pt x="197485" y="790067"/>
                  </a:lnTo>
                  <a:close/>
                </a:path>
              </a:pathLst>
            </a:custGeom>
            <a:solidFill>
              <a:srgbClr val="5FCBEF"/>
            </a:solidFill>
          </p:spPr>
        </p:sp>
      </p:grpSp>
      <p:grpSp>
        <p:nvGrpSpPr>
          <p:cNvPr name="Group 31" id="31"/>
          <p:cNvGrpSpPr/>
          <p:nvPr/>
        </p:nvGrpSpPr>
        <p:grpSpPr>
          <a:xfrm rot="0">
            <a:off x="16670005" y="3592083"/>
            <a:ext cx="537586" cy="463437"/>
            <a:chOff x="0" y="0"/>
            <a:chExt cx="716782" cy="617916"/>
          </a:xfrm>
        </p:grpSpPr>
        <p:sp>
          <p:nvSpPr>
            <p:cNvPr name="Freeform 32" id="32"/>
            <p:cNvSpPr/>
            <p:nvPr/>
          </p:nvSpPr>
          <p:spPr>
            <a:xfrm flipH="false" flipV="false" rot="0">
              <a:off x="0" y="0"/>
              <a:ext cx="716788" cy="617855"/>
            </a:xfrm>
            <a:custGeom>
              <a:avLst/>
              <a:gdLst/>
              <a:ahLst/>
              <a:cxnLst/>
              <a:rect r="r" b="b" t="t" l="l"/>
              <a:pathLst>
                <a:path h="617855" w="716788">
                  <a:moveTo>
                    <a:pt x="0" y="308991"/>
                  </a:moveTo>
                  <a:lnTo>
                    <a:pt x="154432" y="0"/>
                  </a:lnTo>
                  <a:lnTo>
                    <a:pt x="562356" y="0"/>
                  </a:lnTo>
                  <a:lnTo>
                    <a:pt x="716788" y="308991"/>
                  </a:lnTo>
                  <a:lnTo>
                    <a:pt x="562356" y="617855"/>
                  </a:lnTo>
                  <a:lnTo>
                    <a:pt x="154432" y="617855"/>
                  </a:lnTo>
                  <a:close/>
                </a:path>
              </a:pathLst>
            </a:custGeom>
            <a:solidFill>
              <a:srgbClr val="2E83C3"/>
            </a:solidFill>
          </p:spPr>
        </p:sp>
      </p:grpSp>
      <p:grpSp>
        <p:nvGrpSpPr>
          <p:cNvPr name="Group 33" id="33"/>
          <p:cNvGrpSpPr/>
          <p:nvPr/>
        </p:nvGrpSpPr>
        <p:grpSpPr>
          <a:xfrm rot="0">
            <a:off x="16323974" y="3303303"/>
            <a:ext cx="346032" cy="298304"/>
            <a:chOff x="0" y="0"/>
            <a:chExt cx="461376" cy="397738"/>
          </a:xfrm>
        </p:grpSpPr>
        <p:sp>
          <p:nvSpPr>
            <p:cNvPr name="Freeform 34" id="34"/>
            <p:cNvSpPr/>
            <p:nvPr/>
          </p:nvSpPr>
          <p:spPr>
            <a:xfrm flipH="false" flipV="false" rot="0">
              <a:off x="0" y="0"/>
              <a:ext cx="461391" cy="397764"/>
            </a:xfrm>
            <a:custGeom>
              <a:avLst/>
              <a:gdLst/>
              <a:ahLst/>
              <a:cxnLst/>
              <a:rect r="r" b="b" t="t" l="l"/>
              <a:pathLst>
                <a:path h="397764" w="461391">
                  <a:moveTo>
                    <a:pt x="0" y="198882"/>
                  </a:moveTo>
                  <a:lnTo>
                    <a:pt x="99441" y="0"/>
                  </a:lnTo>
                  <a:lnTo>
                    <a:pt x="361950" y="0"/>
                  </a:lnTo>
                  <a:lnTo>
                    <a:pt x="461391" y="198882"/>
                  </a:lnTo>
                  <a:lnTo>
                    <a:pt x="361950" y="397764"/>
                  </a:lnTo>
                  <a:lnTo>
                    <a:pt x="99441" y="397764"/>
                  </a:lnTo>
                  <a:close/>
                </a:path>
              </a:pathLst>
            </a:custGeom>
            <a:solidFill>
              <a:srgbClr val="EBEBEB"/>
            </a:solidFill>
          </p:spPr>
        </p:sp>
      </p:grpSp>
      <p:grpSp>
        <p:nvGrpSpPr>
          <p:cNvPr name="Group 35" id="35"/>
          <p:cNvGrpSpPr/>
          <p:nvPr/>
        </p:nvGrpSpPr>
        <p:grpSpPr>
          <a:xfrm rot="0">
            <a:off x="648000" y="971550"/>
            <a:ext cx="17010000" cy="1278835"/>
            <a:chOff x="0" y="0"/>
            <a:chExt cx="22680000" cy="1705114"/>
          </a:xfrm>
        </p:grpSpPr>
        <p:sp>
          <p:nvSpPr>
            <p:cNvPr name="Freeform 36" id="36"/>
            <p:cNvSpPr/>
            <p:nvPr/>
          </p:nvSpPr>
          <p:spPr>
            <a:xfrm flipH="false" flipV="false" rot="0">
              <a:off x="0" y="0"/>
              <a:ext cx="22680000" cy="1705114"/>
            </a:xfrm>
            <a:custGeom>
              <a:avLst/>
              <a:gdLst/>
              <a:ahLst/>
              <a:cxnLst/>
              <a:rect r="r" b="b" t="t" l="l"/>
              <a:pathLst>
                <a:path h="1705114" w="22680000">
                  <a:moveTo>
                    <a:pt x="0" y="0"/>
                  </a:moveTo>
                  <a:lnTo>
                    <a:pt x="22680000" y="0"/>
                  </a:lnTo>
                  <a:lnTo>
                    <a:pt x="22680000" y="1705114"/>
                  </a:lnTo>
                  <a:lnTo>
                    <a:pt x="0" y="1705114"/>
                  </a:lnTo>
                  <a:close/>
                </a:path>
              </a:pathLst>
            </a:custGeom>
            <a:solidFill>
              <a:srgbClr val="000000">
                <a:alpha val="0"/>
              </a:srgbClr>
            </a:solidFill>
          </p:spPr>
        </p:sp>
        <p:sp>
          <p:nvSpPr>
            <p:cNvPr name="TextBox 37" id="37"/>
            <p:cNvSpPr txBox="true"/>
            <p:nvPr/>
          </p:nvSpPr>
          <p:spPr>
            <a:xfrm>
              <a:off x="0" y="0"/>
              <a:ext cx="22680000" cy="1705114"/>
            </a:xfrm>
            <a:prstGeom prst="rect">
              <a:avLst/>
            </a:prstGeom>
          </p:spPr>
          <p:txBody>
            <a:bodyPr anchor="ctr" rtlCol="false" tIns="0" lIns="0" bIns="0" rIns="0"/>
            <a:lstStyle/>
            <a:p>
              <a:pPr algn="ctr">
                <a:lnSpc>
                  <a:spcPts val="7776"/>
                </a:lnSpc>
              </a:pPr>
              <a:r>
                <a:rPr lang="en-US" sz="6480" b="true">
                  <a:solidFill>
                    <a:srgbClr val="000000"/>
                  </a:solidFill>
                  <a:latin typeface="Canva Sans Bold"/>
                  <a:ea typeface="Canva Sans Bold"/>
                  <a:cs typeface="Canva Sans Bold"/>
                  <a:sym typeface="Canva Sans Bold"/>
                </a:rPr>
                <a:t>Getting started wit</a:t>
              </a:r>
              <a:r>
                <a:rPr lang="en-US" sz="6480" b="true">
                  <a:solidFill>
                    <a:srgbClr val="000000"/>
                  </a:solidFill>
                  <a:latin typeface="Canva Sans Bold"/>
                  <a:ea typeface="Canva Sans Bold"/>
                  <a:cs typeface="Canva Sans Bold"/>
                  <a:sym typeface="Canva Sans Bold"/>
                </a:rPr>
                <a:t>h Basics of Python</a:t>
              </a:r>
            </a:p>
          </p:txBody>
        </p:sp>
      </p:grpSp>
      <p:grpSp>
        <p:nvGrpSpPr>
          <p:cNvPr name="Group 38" id="38"/>
          <p:cNvGrpSpPr>
            <a:grpSpLocks noChangeAspect="true"/>
          </p:cNvGrpSpPr>
          <p:nvPr/>
        </p:nvGrpSpPr>
        <p:grpSpPr>
          <a:xfrm rot="0">
            <a:off x="1013936" y="9707880"/>
            <a:ext cx="3214688" cy="289560"/>
            <a:chOff x="0" y="0"/>
            <a:chExt cx="4286250" cy="386080"/>
          </a:xfrm>
        </p:grpSpPr>
        <p:sp>
          <p:nvSpPr>
            <p:cNvPr name="Freeform 39" id="39"/>
            <p:cNvSpPr/>
            <p:nvPr/>
          </p:nvSpPr>
          <p:spPr>
            <a:xfrm flipH="false" flipV="false" rot="0">
              <a:off x="0" y="0"/>
              <a:ext cx="4286250" cy="386080"/>
            </a:xfrm>
            <a:custGeom>
              <a:avLst/>
              <a:gdLst/>
              <a:ahLst/>
              <a:cxnLst/>
              <a:rect r="r" b="b" t="t" l="l"/>
              <a:pathLst>
                <a:path h="386080" w="4286250">
                  <a:moveTo>
                    <a:pt x="0" y="0"/>
                  </a:moveTo>
                  <a:lnTo>
                    <a:pt x="4286250" y="0"/>
                  </a:lnTo>
                  <a:lnTo>
                    <a:pt x="4286250" y="386080"/>
                  </a:lnTo>
                  <a:lnTo>
                    <a:pt x="0" y="386080"/>
                  </a:lnTo>
                  <a:lnTo>
                    <a:pt x="0" y="0"/>
                  </a:lnTo>
                  <a:close/>
                </a:path>
              </a:pathLst>
            </a:custGeom>
            <a:blipFill>
              <a:blip r:embed="rId2"/>
              <a:stretch>
                <a:fillRect l="0" t="-2518486" r="-135857" b="0"/>
              </a:stretch>
            </a:blipFill>
          </p:spPr>
        </p:sp>
      </p:grpSp>
      <p:sp>
        <p:nvSpPr>
          <p:cNvPr name="Freeform 40" id="40"/>
          <p:cNvSpPr/>
          <p:nvPr/>
        </p:nvSpPr>
        <p:spPr>
          <a:xfrm flipH="false" flipV="false" rot="0">
            <a:off x="3548818" y="2642763"/>
            <a:ext cx="10500557" cy="7354677"/>
          </a:xfrm>
          <a:custGeom>
            <a:avLst/>
            <a:gdLst/>
            <a:ahLst/>
            <a:cxnLst/>
            <a:rect r="r" b="b" t="t" l="l"/>
            <a:pathLst>
              <a:path h="7354677" w="10500557">
                <a:moveTo>
                  <a:pt x="0" y="0"/>
                </a:moveTo>
                <a:lnTo>
                  <a:pt x="10500556" y="0"/>
                </a:lnTo>
                <a:lnTo>
                  <a:pt x="10500556" y="7354677"/>
                </a:lnTo>
                <a:lnTo>
                  <a:pt x="0" y="7354677"/>
                </a:lnTo>
                <a:lnTo>
                  <a:pt x="0" y="0"/>
                </a:lnTo>
                <a:close/>
              </a:path>
            </a:pathLst>
          </a:custGeom>
          <a:blipFill>
            <a:blip r:embed="rId3"/>
            <a:stretch>
              <a:fillRect l="0" t="-794" r="0" b="-794"/>
            </a:stretch>
          </a:blipFill>
        </p:spPr>
      </p:sp>
      <p:sp>
        <p:nvSpPr>
          <p:cNvPr name="TextBox 41" id="41"/>
          <p:cNvSpPr txBox="true"/>
          <p:nvPr/>
        </p:nvSpPr>
        <p:spPr>
          <a:xfrm rot="0">
            <a:off x="5683238" y="7018133"/>
            <a:ext cx="3026662" cy="352425"/>
          </a:xfrm>
          <a:prstGeom prst="rect">
            <a:avLst/>
          </a:prstGeom>
        </p:spPr>
        <p:txBody>
          <a:bodyPr anchor="t" rtlCol="false" tIns="0" lIns="0" bIns="0" rIns="0">
            <a:spAutoFit/>
          </a:bodyPr>
          <a:lstStyle/>
          <a:p>
            <a:pPr algn="ctr">
              <a:lnSpc>
                <a:spcPts val="2879"/>
              </a:lnSpc>
            </a:pPr>
            <a:r>
              <a:rPr lang="en-US" sz="2400">
                <a:solidFill>
                  <a:srgbClr val="000000"/>
                </a:solidFill>
                <a:latin typeface="Canva Sans"/>
                <a:ea typeface="Canva Sans"/>
                <a:cs typeface="Canva Sans"/>
                <a:sym typeface="Canva Sans"/>
              </a:rPr>
              <a:t>.</a:t>
            </a:r>
          </a:p>
        </p:txBody>
      </p:sp>
      <p:sp>
        <p:nvSpPr>
          <p:cNvPr name="TextBox 42" id="42"/>
          <p:cNvSpPr txBox="true"/>
          <p:nvPr/>
        </p:nvSpPr>
        <p:spPr>
          <a:xfrm rot="0">
            <a:off x="12978485" y="7018133"/>
            <a:ext cx="3026662" cy="352425"/>
          </a:xfrm>
          <a:prstGeom prst="rect">
            <a:avLst/>
          </a:prstGeom>
        </p:spPr>
        <p:txBody>
          <a:bodyPr anchor="t" rtlCol="false" tIns="0" lIns="0" bIns="0" rIns="0">
            <a:spAutoFit/>
          </a:bodyPr>
          <a:lstStyle/>
          <a:p>
            <a:pPr algn="ctr">
              <a:lnSpc>
                <a:spcPts val="2879"/>
              </a:lnSpc>
            </a:pPr>
            <a:r>
              <a:rPr lang="en-US" sz="2400">
                <a:solidFill>
                  <a:srgbClr val="000000"/>
                </a:solidFill>
                <a:latin typeface="Canva Sans"/>
                <a:ea typeface="Canva Sans"/>
                <a:cs typeface="Canva Sans"/>
                <a:sym typeface="Canva Sans"/>
              </a:rPr>
              <a: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12941"/>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3922"/>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43529"/>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24706"/>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48627"/>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63922"/>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43529"/>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48627"/>
              </a:srgbClr>
            </a:solidFill>
          </p:spPr>
        </p:sp>
      </p:grpSp>
      <p:grpSp>
        <p:nvGrpSpPr>
          <p:cNvPr name="Group 20" id="20"/>
          <p:cNvGrpSpPr/>
          <p:nvPr/>
        </p:nvGrpSpPr>
        <p:grpSpPr>
          <a:xfrm rot="0">
            <a:off x="990594" y="9568359"/>
            <a:ext cx="4114800" cy="547688"/>
            <a:chOff x="0" y="0"/>
            <a:chExt cx="5486400" cy="730250"/>
          </a:xfrm>
        </p:grpSpPr>
        <p:sp>
          <p:nvSpPr>
            <p:cNvPr name="Freeform 21" id="21"/>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2" id="22"/>
            <p:cNvSpPr txBox="true"/>
            <p:nvPr/>
          </p:nvSpPr>
          <p:spPr>
            <a:xfrm>
              <a:off x="0" y="0"/>
              <a:ext cx="5486400" cy="730250"/>
            </a:xfrm>
            <a:prstGeom prst="rect">
              <a:avLst/>
            </a:prstGeom>
          </p:spPr>
          <p:txBody>
            <a:bodyPr anchor="ctr" rtlCol="false" tIns="0" lIns="0" bIns="0" rIns="0"/>
            <a:lstStyle/>
            <a:p>
              <a:pPr algn="l">
                <a:lnSpc>
                  <a:spcPts val="1980"/>
                </a:lnSpc>
              </a:pPr>
              <a:r>
                <a:rPr lang="en-US" sz="1650">
                  <a:solidFill>
                    <a:srgbClr val="2E83C3"/>
                  </a:solidFill>
                  <a:latin typeface="Canva Sans"/>
                  <a:ea typeface="Canva Sans"/>
                  <a:cs typeface="Canva Sans"/>
                  <a:sym typeface="Canva Sans"/>
                </a:rPr>
                <a:t>12/29/2023</a:t>
              </a:r>
            </a:p>
          </p:txBody>
        </p:sp>
      </p:grpSp>
      <p:grpSp>
        <p:nvGrpSpPr>
          <p:cNvPr name="Group 23" id="23"/>
          <p:cNvGrpSpPr/>
          <p:nvPr/>
        </p:nvGrpSpPr>
        <p:grpSpPr>
          <a:xfrm rot="0">
            <a:off x="2168289" y="9568359"/>
            <a:ext cx="6172200" cy="547688"/>
            <a:chOff x="0" y="0"/>
            <a:chExt cx="8229600" cy="730250"/>
          </a:xfrm>
        </p:grpSpPr>
        <p:sp>
          <p:nvSpPr>
            <p:cNvPr name="Freeform 24" id="24"/>
            <p:cNvSpPr/>
            <p:nvPr/>
          </p:nvSpPr>
          <p:spPr>
            <a:xfrm flipH="false" flipV="false" rot="0">
              <a:off x="0" y="0"/>
              <a:ext cx="8229600" cy="730250"/>
            </a:xfrm>
            <a:custGeom>
              <a:avLst/>
              <a:gdLst/>
              <a:ahLst/>
              <a:cxnLst/>
              <a:rect r="r" b="b" t="t" l="l"/>
              <a:pathLst>
                <a:path h="730250" w="8229600">
                  <a:moveTo>
                    <a:pt x="0" y="0"/>
                  </a:moveTo>
                  <a:lnTo>
                    <a:pt x="8229600" y="0"/>
                  </a:lnTo>
                  <a:lnTo>
                    <a:pt x="8229600" y="730250"/>
                  </a:lnTo>
                  <a:lnTo>
                    <a:pt x="0" y="730250"/>
                  </a:lnTo>
                  <a:close/>
                </a:path>
              </a:pathLst>
            </a:custGeom>
            <a:solidFill>
              <a:srgbClr val="000000">
                <a:alpha val="0"/>
              </a:srgbClr>
            </a:solidFill>
          </p:spPr>
        </p:sp>
        <p:sp>
          <p:nvSpPr>
            <p:cNvPr name="TextBox 25" id="25"/>
            <p:cNvSpPr txBox="true"/>
            <p:nvPr/>
          </p:nvSpPr>
          <p:spPr>
            <a:xfrm>
              <a:off x="0" y="0"/>
              <a:ext cx="8229600" cy="730250"/>
            </a:xfrm>
            <a:prstGeom prst="rect">
              <a:avLst/>
            </a:prstGeom>
          </p:spPr>
          <p:txBody>
            <a:bodyPr anchor="ctr" rtlCol="false" tIns="0" lIns="0" bIns="0" rIns="0"/>
            <a:lstStyle/>
            <a:p>
              <a:pPr algn="l">
                <a:lnSpc>
                  <a:spcPts val="1980"/>
                </a:lnSpc>
              </a:pPr>
              <a:r>
                <a:rPr lang="en-US" sz="1650" b="true">
                  <a:solidFill>
                    <a:srgbClr val="2E83C3"/>
                  </a:solidFill>
                  <a:latin typeface="Canva Sans Bold"/>
                  <a:ea typeface="Canva Sans Bold"/>
                  <a:cs typeface="Canva Sans Bold"/>
                  <a:sym typeface="Canva Sans Bold"/>
                </a:rPr>
                <a:t>Annual Review</a:t>
              </a:r>
            </a:p>
          </p:txBody>
        </p:sp>
      </p:grpSp>
      <p:grpSp>
        <p:nvGrpSpPr>
          <p:cNvPr name="Group 26" id="26"/>
          <p:cNvGrpSpPr/>
          <p:nvPr/>
        </p:nvGrpSpPr>
        <p:grpSpPr>
          <a:xfrm rot="0">
            <a:off x="13208007" y="9568359"/>
            <a:ext cx="4114800" cy="547688"/>
            <a:chOff x="0" y="0"/>
            <a:chExt cx="5486400" cy="730250"/>
          </a:xfrm>
        </p:grpSpPr>
        <p:sp>
          <p:nvSpPr>
            <p:cNvPr name="Freeform 27" id="27"/>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8" id="28"/>
            <p:cNvSpPr txBox="true"/>
            <p:nvPr/>
          </p:nvSpPr>
          <p:spPr>
            <a:xfrm>
              <a:off x="0" y="0"/>
              <a:ext cx="5486400" cy="730250"/>
            </a:xfrm>
            <a:prstGeom prst="rect">
              <a:avLst/>
            </a:prstGeom>
          </p:spPr>
          <p:txBody>
            <a:bodyPr anchor="ctr" rtlCol="false" tIns="0" lIns="0" bIns="0" rIns="0"/>
            <a:lstStyle/>
            <a:p>
              <a:pPr algn="r">
                <a:lnSpc>
                  <a:spcPts val="1980"/>
                </a:lnSpc>
              </a:pPr>
              <a:r>
                <a:rPr lang="en-US" sz="1650">
                  <a:solidFill>
                    <a:srgbClr val="2E946B"/>
                  </a:solidFill>
                  <a:latin typeface="Canva Sans"/>
                  <a:ea typeface="Canva Sans"/>
                  <a:cs typeface="Canva Sans"/>
                  <a:sym typeface="Canva Sans"/>
                </a:rPr>
                <a:t>‹#›</a:t>
              </a:r>
            </a:p>
          </p:txBody>
        </p:sp>
      </p:grpSp>
      <p:grpSp>
        <p:nvGrpSpPr>
          <p:cNvPr name="Group 29" id="29"/>
          <p:cNvGrpSpPr/>
          <p:nvPr/>
        </p:nvGrpSpPr>
        <p:grpSpPr>
          <a:xfrm rot="0">
            <a:off x="820004" y="5201332"/>
            <a:ext cx="687402" cy="592588"/>
            <a:chOff x="0" y="0"/>
            <a:chExt cx="916536" cy="790118"/>
          </a:xfrm>
        </p:grpSpPr>
        <p:sp>
          <p:nvSpPr>
            <p:cNvPr name="Freeform 30" id="30"/>
            <p:cNvSpPr/>
            <p:nvPr/>
          </p:nvSpPr>
          <p:spPr>
            <a:xfrm flipH="false" flipV="false" rot="0">
              <a:off x="0" y="0"/>
              <a:ext cx="916559" cy="790067"/>
            </a:xfrm>
            <a:custGeom>
              <a:avLst/>
              <a:gdLst/>
              <a:ahLst/>
              <a:cxnLst/>
              <a:rect r="r" b="b" t="t" l="l"/>
              <a:pathLst>
                <a:path h="790067" w="916559">
                  <a:moveTo>
                    <a:pt x="0" y="395097"/>
                  </a:moveTo>
                  <a:lnTo>
                    <a:pt x="197485" y="0"/>
                  </a:lnTo>
                  <a:lnTo>
                    <a:pt x="718947" y="0"/>
                  </a:lnTo>
                  <a:lnTo>
                    <a:pt x="916559" y="395097"/>
                  </a:lnTo>
                  <a:lnTo>
                    <a:pt x="718947" y="790067"/>
                  </a:lnTo>
                  <a:lnTo>
                    <a:pt x="197485" y="790067"/>
                  </a:lnTo>
                  <a:close/>
                </a:path>
              </a:pathLst>
            </a:custGeom>
            <a:solidFill>
              <a:srgbClr val="5FCBEF"/>
            </a:solidFill>
          </p:spPr>
        </p:sp>
      </p:grpSp>
      <p:grpSp>
        <p:nvGrpSpPr>
          <p:cNvPr name="Group 31" id="31"/>
          <p:cNvGrpSpPr/>
          <p:nvPr/>
        </p:nvGrpSpPr>
        <p:grpSpPr>
          <a:xfrm rot="0">
            <a:off x="16670005" y="3592083"/>
            <a:ext cx="537586" cy="463437"/>
            <a:chOff x="0" y="0"/>
            <a:chExt cx="716782" cy="617916"/>
          </a:xfrm>
        </p:grpSpPr>
        <p:sp>
          <p:nvSpPr>
            <p:cNvPr name="Freeform 32" id="32"/>
            <p:cNvSpPr/>
            <p:nvPr/>
          </p:nvSpPr>
          <p:spPr>
            <a:xfrm flipH="false" flipV="false" rot="0">
              <a:off x="0" y="0"/>
              <a:ext cx="716788" cy="617855"/>
            </a:xfrm>
            <a:custGeom>
              <a:avLst/>
              <a:gdLst/>
              <a:ahLst/>
              <a:cxnLst/>
              <a:rect r="r" b="b" t="t" l="l"/>
              <a:pathLst>
                <a:path h="617855" w="716788">
                  <a:moveTo>
                    <a:pt x="0" y="308991"/>
                  </a:moveTo>
                  <a:lnTo>
                    <a:pt x="154432" y="0"/>
                  </a:lnTo>
                  <a:lnTo>
                    <a:pt x="562356" y="0"/>
                  </a:lnTo>
                  <a:lnTo>
                    <a:pt x="716788" y="308991"/>
                  </a:lnTo>
                  <a:lnTo>
                    <a:pt x="562356" y="617855"/>
                  </a:lnTo>
                  <a:lnTo>
                    <a:pt x="154432" y="617855"/>
                  </a:lnTo>
                  <a:close/>
                </a:path>
              </a:pathLst>
            </a:custGeom>
            <a:solidFill>
              <a:srgbClr val="2E83C3"/>
            </a:solidFill>
          </p:spPr>
        </p:sp>
      </p:grpSp>
      <p:grpSp>
        <p:nvGrpSpPr>
          <p:cNvPr name="Group 33" id="33"/>
          <p:cNvGrpSpPr/>
          <p:nvPr/>
        </p:nvGrpSpPr>
        <p:grpSpPr>
          <a:xfrm rot="0">
            <a:off x="16323974" y="3303303"/>
            <a:ext cx="346032" cy="298304"/>
            <a:chOff x="0" y="0"/>
            <a:chExt cx="461376" cy="397738"/>
          </a:xfrm>
        </p:grpSpPr>
        <p:sp>
          <p:nvSpPr>
            <p:cNvPr name="Freeform 34" id="34"/>
            <p:cNvSpPr/>
            <p:nvPr/>
          </p:nvSpPr>
          <p:spPr>
            <a:xfrm flipH="false" flipV="false" rot="0">
              <a:off x="0" y="0"/>
              <a:ext cx="461391" cy="397764"/>
            </a:xfrm>
            <a:custGeom>
              <a:avLst/>
              <a:gdLst/>
              <a:ahLst/>
              <a:cxnLst/>
              <a:rect r="r" b="b" t="t" l="l"/>
              <a:pathLst>
                <a:path h="397764" w="461391">
                  <a:moveTo>
                    <a:pt x="0" y="198882"/>
                  </a:moveTo>
                  <a:lnTo>
                    <a:pt x="99441" y="0"/>
                  </a:lnTo>
                  <a:lnTo>
                    <a:pt x="361950" y="0"/>
                  </a:lnTo>
                  <a:lnTo>
                    <a:pt x="461391" y="198882"/>
                  </a:lnTo>
                  <a:lnTo>
                    <a:pt x="361950" y="397764"/>
                  </a:lnTo>
                  <a:lnTo>
                    <a:pt x="99441" y="397764"/>
                  </a:lnTo>
                  <a:close/>
                </a:path>
              </a:pathLst>
            </a:custGeom>
            <a:solidFill>
              <a:srgbClr val="EBEBEB"/>
            </a:solidFill>
          </p:spPr>
        </p:sp>
      </p:grpSp>
      <p:grpSp>
        <p:nvGrpSpPr>
          <p:cNvPr name="Group 35" id="35"/>
          <p:cNvGrpSpPr/>
          <p:nvPr/>
        </p:nvGrpSpPr>
        <p:grpSpPr>
          <a:xfrm rot="0">
            <a:off x="639000" y="0"/>
            <a:ext cx="17010000" cy="1278835"/>
            <a:chOff x="0" y="0"/>
            <a:chExt cx="22680000" cy="1705114"/>
          </a:xfrm>
        </p:grpSpPr>
        <p:sp>
          <p:nvSpPr>
            <p:cNvPr name="Freeform 36" id="36"/>
            <p:cNvSpPr/>
            <p:nvPr/>
          </p:nvSpPr>
          <p:spPr>
            <a:xfrm flipH="false" flipV="false" rot="0">
              <a:off x="0" y="0"/>
              <a:ext cx="22680000" cy="1705114"/>
            </a:xfrm>
            <a:custGeom>
              <a:avLst/>
              <a:gdLst/>
              <a:ahLst/>
              <a:cxnLst/>
              <a:rect r="r" b="b" t="t" l="l"/>
              <a:pathLst>
                <a:path h="1705114" w="22680000">
                  <a:moveTo>
                    <a:pt x="0" y="0"/>
                  </a:moveTo>
                  <a:lnTo>
                    <a:pt x="22680000" y="0"/>
                  </a:lnTo>
                  <a:lnTo>
                    <a:pt x="22680000" y="1705114"/>
                  </a:lnTo>
                  <a:lnTo>
                    <a:pt x="0" y="1705114"/>
                  </a:lnTo>
                  <a:close/>
                </a:path>
              </a:pathLst>
            </a:custGeom>
            <a:solidFill>
              <a:srgbClr val="000000">
                <a:alpha val="0"/>
              </a:srgbClr>
            </a:solidFill>
          </p:spPr>
        </p:sp>
        <p:sp>
          <p:nvSpPr>
            <p:cNvPr name="TextBox 37" id="37"/>
            <p:cNvSpPr txBox="true"/>
            <p:nvPr/>
          </p:nvSpPr>
          <p:spPr>
            <a:xfrm>
              <a:off x="0" y="0"/>
              <a:ext cx="22680000" cy="1705114"/>
            </a:xfrm>
            <a:prstGeom prst="rect">
              <a:avLst/>
            </a:prstGeom>
          </p:spPr>
          <p:txBody>
            <a:bodyPr anchor="ctr" rtlCol="false" tIns="0" lIns="0" bIns="0" rIns="0"/>
            <a:lstStyle/>
            <a:p>
              <a:pPr algn="ctr">
                <a:lnSpc>
                  <a:spcPts val="7776"/>
                </a:lnSpc>
              </a:pPr>
              <a:r>
                <a:rPr lang="en-US" sz="6480" b="true">
                  <a:solidFill>
                    <a:srgbClr val="000000"/>
                  </a:solidFill>
                  <a:latin typeface="Canva Sans Bold"/>
                  <a:ea typeface="Canva Sans Bold"/>
                  <a:cs typeface="Canva Sans Bold"/>
                  <a:sym typeface="Canva Sans Bold"/>
                </a:rPr>
                <a:t>D</a:t>
              </a:r>
              <a:r>
                <a:rPr lang="en-US" sz="6480" b="true">
                  <a:solidFill>
                    <a:srgbClr val="000000"/>
                  </a:solidFill>
                  <a:latin typeface="Canva Sans Bold"/>
                  <a:ea typeface="Canva Sans Bold"/>
                  <a:cs typeface="Canva Sans Bold"/>
                  <a:sym typeface="Canva Sans Bold"/>
                </a:rPr>
                <a:t>ata Visualization</a:t>
              </a:r>
            </a:p>
          </p:txBody>
        </p:sp>
      </p:grpSp>
      <p:grpSp>
        <p:nvGrpSpPr>
          <p:cNvPr name="Group 38" id="38"/>
          <p:cNvGrpSpPr>
            <a:grpSpLocks noChangeAspect="true"/>
          </p:cNvGrpSpPr>
          <p:nvPr/>
        </p:nvGrpSpPr>
        <p:grpSpPr>
          <a:xfrm rot="0">
            <a:off x="1013936" y="9707880"/>
            <a:ext cx="3214688" cy="289560"/>
            <a:chOff x="0" y="0"/>
            <a:chExt cx="4286250" cy="386080"/>
          </a:xfrm>
        </p:grpSpPr>
        <p:sp>
          <p:nvSpPr>
            <p:cNvPr name="Freeform 39" id="39"/>
            <p:cNvSpPr/>
            <p:nvPr/>
          </p:nvSpPr>
          <p:spPr>
            <a:xfrm flipH="false" flipV="false" rot="0">
              <a:off x="0" y="0"/>
              <a:ext cx="4286250" cy="386080"/>
            </a:xfrm>
            <a:custGeom>
              <a:avLst/>
              <a:gdLst/>
              <a:ahLst/>
              <a:cxnLst/>
              <a:rect r="r" b="b" t="t" l="l"/>
              <a:pathLst>
                <a:path h="386080" w="4286250">
                  <a:moveTo>
                    <a:pt x="0" y="0"/>
                  </a:moveTo>
                  <a:lnTo>
                    <a:pt x="4286250" y="0"/>
                  </a:lnTo>
                  <a:lnTo>
                    <a:pt x="4286250" y="386080"/>
                  </a:lnTo>
                  <a:lnTo>
                    <a:pt x="0" y="386080"/>
                  </a:lnTo>
                  <a:lnTo>
                    <a:pt x="0" y="0"/>
                  </a:lnTo>
                  <a:close/>
                </a:path>
              </a:pathLst>
            </a:custGeom>
            <a:blipFill>
              <a:blip r:embed="rId2"/>
              <a:stretch>
                <a:fillRect l="0" t="-2518486" r="-135857" b="0"/>
              </a:stretch>
            </a:blipFill>
          </p:spPr>
        </p:sp>
      </p:grpSp>
      <p:sp>
        <p:nvSpPr>
          <p:cNvPr name="Freeform 40" id="40"/>
          <p:cNvSpPr/>
          <p:nvPr/>
        </p:nvSpPr>
        <p:spPr>
          <a:xfrm flipH="false" flipV="false" rot="0">
            <a:off x="3422089" y="1869264"/>
            <a:ext cx="11443822" cy="7983396"/>
          </a:xfrm>
          <a:custGeom>
            <a:avLst/>
            <a:gdLst/>
            <a:ahLst/>
            <a:cxnLst/>
            <a:rect r="r" b="b" t="t" l="l"/>
            <a:pathLst>
              <a:path h="7983396" w="11443822">
                <a:moveTo>
                  <a:pt x="0" y="0"/>
                </a:moveTo>
                <a:lnTo>
                  <a:pt x="11443822" y="0"/>
                </a:lnTo>
                <a:lnTo>
                  <a:pt x="11443822" y="7983396"/>
                </a:lnTo>
                <a:lnTo>
                  <a:pt x="0" y="7983396"/>
                </a:lnTo>
                <a:lnTo>
                  <a:pt x="0" y="0"/>
                </a:lnTo>
                <a:close/>
              </a:path>
            </a:pathLst>
          </a:custGeom>
          <a:blipFill>
            <a:blip r:embed="rId3"/>
            <a:stretch>
              <a:fillRect l="0" t="-1194" r="0" b="-1194"/>
            </a:stretch>
          </a:blipFill>
        </p:spPr>
      </p:sp>
      <p:sp>
        <p:nvSpPr>
          <p:cNvPr name="TextBox 41" id="41"/>
          <p:cNvSpPr txBox="true"/>
          <p:nvPr/>
        </p:nvSpPr>
        <p:spPr>
          <a:xfrm rot="0">
            <a:off x="5683238" y="7018133"/>
            <a:ext cx="3026662" cy="352425"/>
          </a:xfrm>
          <a:prstGeom prst="rect">
            <a:avLst/>
          </a:prstGeom>
        </p:spPr>
        <p:txBody>
          <a:bodyPr anchor="t" rtlCol="false" tIns="0" lIns="0" bIns="0" rIns="0">
            <a:spAutoFit/>
          </a:bodyPr>
          <a:lstStyle/>
          <a:p>
            <a:pPr algn="ctr">
              <a:lnSpc>
                <a:spcPts val="2879"/>
              </a:lnSpc>
            </a:pPr>
            <a:r>
              <a:rPr lang="en-US" sz="2400">
                <a:solidFill>
                  <a:srgbClr val="000000"/>
                </a:solidFill>
                <a:latin typeface="Canva Sans"/>
                <a:ea typeface="Canva Sans"/>
                <a:cs typeface="Canva Sans"/>
                <a:sym typeface="Canva Sans"/>
              </a:rPr>
              <a:t>.</a:t>
            </a:r>
          </a:p>
        </p:txBody>
      </p:sp>
      <p:sp>
        <p:nvSpPr>
          <p:cNvPr name="TextBox 42" id="42"/>
          <p:cNvSpPr txBox="true"/>
          <p:nvPr/>
        </p:nvSpPr>
        <p:spPr>
          <a:xfrm rot="0">
            <a:off x="12978485" y="7018133"/>
            <a:ext cx="3026662" cy="352425"/>
          </a:xfrm>
          <a:prstGeom prst="rect">
            <a:avLst/>
          </a:prstGeom>
        </p:spPr>
        <p:txBody>
          <a:bodyPr anchor="t" rtlCol="false" tIns="0" lIns="0" bIns="0" rIns="0">
            <a:spAutoFit/>
          </a:bodyPr>
          <a:lstStyle/>
          <a:p>
            <a:pPr algn="ctr">
              <a:lnSpc>
                <a:spcPts val="2879"/>
              </a:lnSpc>
            </a:pPr>
            <a:r>
              <a:rPr lang="en-US" sz="2400">
                <a:solidFill>
                  <a:srgbClr val="000000"/>
                </a:solidFill>
                <a:latin typeface="Canva Sans"/>
                <a:ea typeface="Canva Sans"/>
                <a:cs typeface="Canva Sans"/>
                <a:sym typeface="Canva Sans"/>
              </a:rPr>
              <a: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12941"/>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3922"/>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43529"/>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24706"/>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48627"/>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63922"/>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43529"/>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48627"/>
              </a:srgbClr>
            </a:solidFill>
          </p:spPr>
        </p:sp>
      </p:grpSp>
      <p:grpSp>
        <p:nvGrpSpPr>
          <p:cNvPr name="Group 20" id="20"/>
          <p:cNvGrpSpPr/>
          <p:nvPr/>
        </p:nvGrpSpPr>
        <p:grpSpPr>
          <a:xfrm rot="0">
            <a:off x="990594" y="9568359"/>
            <a:ext cx="4114800" cy="547688"/>
            <a:chOff x="0" y="0"/>
            <a:chExt cx="5486400" cy="730250"/>
          </a:xfrm>
        </p:grpSpPr>
        <p:sp>
          <p:nvSpPr>
            <p:cNvPr name="Freeform 21" id="21"/>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2" id="22"/>
            <p:cNvSpPr txBox="true"/>
            <p:nvPr/>
          </p:nvSpPr>
          <p:spPr>
            <a:xfrm>
              <a:off x="0" y="0"/>
              <a:ext cx="5486400" cy="730250"/>
            </a:xfrm>
            <a:prstGeom prst="rect">
              <a:avLst/>
            </a:prstGeom>
          </p:spPr>
          <p:txBody>
            <a:bodyPr anchor="ctr" rtlCol="false" tIns="0" lIns="0" bIns="0" rIns="0"/>
            <a:lstStyle/>
            <a:p>
              <a:pPr algn="l">
                <a:lnSpc>
                  <a:spcPts val="1980"/>
                </a:lnSpc>
              </a:pPr>
              <a:r>
                <a:rPr lang="en-US" sz="1650">
                  <a:solidFill>
                    <a:srgbClr val="2E83C3"/>
                  </a:solidFill>
                  <a:latin typeface="Canva Sans"/>
                  <a:ea typeface="Canva Sans"/>
                  <a:cs typeface="Canva Sans"/>
                  <a:sym typeface="Canva Sans"/>
                </a:rPr>
                <a:t>12/29/2023</a:t>
              </a:r>
            </a:p>
          </p:txBody>
        </p:sp>
      </p:grpSp>
      <p:grpSp>
        <p:nvGrpSpPr>
          <p:cNvPr name="Group 23" id="23"/>
          <p:cNvGrpSpPr/>
          <p:nvPr/>
        </p:nvGrpSpPr>
        <p:grpSpPr>
          <a:xfrm rot="0">
            <a:off x="2168289" y="9568359"/>
            <a:ext cx="6172200" cy="547688"/>
            <a:chOff x="0" y="0"/>
            <a:chExt cx="8229600" cy="730250"/>
          </a:xfrm>
        </p:grpSpPr>
        <p:sp>
          <p:nvSpPr>
            <p:cNvPr name="Freeform 24" id="24"/>
            <p:cNvSpPr/>
            <p:nvPr/>
          </p:nvSpPr>
          <p:spPr>
            <a:xfrm flipH="false" flipV="false" rot="0">
              <a:off x="0" y="0"/>
              <a:ext cx="8229600" cy="730250"/>
            </a:xfrm>
            <a:custGeom>
              <a:avLst/>
              <a:gdLst/>
              <a:ahLst/>
              <a:cxnLst/>
              <a:rect r="r" b="b" t="t" l="l"/>
              <a:pathLst>
                <a:path h="730250" w="8229600">
                  <a:moveTo>
                    <a:pt x="0" y="0"/>
                  </a:moveTo>
                  <a:lnTo>
                    <a:pt x="8229600" y="0"/>
                  </a:lnTo>
                  <a:lnTo>
                    <a:pt x="8229600" y="730250"/>
                  </a:lnTo>
                  <a:lnTo>
                    <a:pt x="0" y="730250"/>
                  </a:lnTo>
                  <a:close/>
                </a:path>
              </a:pathLst>
            </a:custGeom>
            <a:solidFill>
              <a:srgbClr val="000000">
                <a:alpha val="0"/>
              </a:srgbClr>
            </a:solidFill>
          </p:spPr>
        </p:sp>
        <p:sp>
          <p:nvSpPr>
            <p:cNvPr name="TextBox 25" id="25"/>
            <p:cNvSpPr txBox="true"/>
            <p:nvPr/>
          </p:nvSpPr>
          <p:spPr>
            <a:xfrm>
              <a:off x="0" y="0"/>
              <a:ext cx="8229600" cy="730250"/>
            </a:xfrm>
            <a:prstGeom prst="rect">
              <a:avLst/>
            </a:prstGeom>
          </p:spPr>
          <p:txBody>
            <a:bodyPr anchor="ctr" rtlCol="false" tIns="0" lIns="0" bIns="0" rIns="0"/>
            <a:lstStyle/>
            <a:p>
              <a:pPr algn="l">
                <a:lnSpc>
                  <a:spcPts val="1980"/>
                </a:lnSpc>
              </a:pPr>
              <a:r>
                <a:rPr lang="en-US" sz="1650" b="true">
                  <a:solidFill>
                    <a:srgbClr val="2E83C3"/>
                  </a:solidFill>
                  <a:latin typeface="Canva Sans Bold"/>
                  <a:ea typeface="Canva Sans Bold"/>
                  <a:cs typeface="Canva Sans Bold"/>
                  <a:sym typeface="Canva Sans Bold"/>
                </a:rPr>
                <a:t>Annual Review</a:t>
              </a:r>
            </a:p>
          </p:txBody>
        </p:sp>
      </p:grpSp>
      <p:grpSp>
        <p:nvGrpSpPr>
          <p:cNvPr name="Group 26" id="26"/>
          <p:cNvGrpSpPr/>
          <p:nvPr/>
        </p:nvGrpSpPr>
        <p:grpSpPr>
          <a:xfrm rot="0">
            <a:off x="13208007" y="9568359"/>
            <a:ext cx="4114800" cy="547688"/>
            <a:chOff x="0" y="0"/>
            <a:chExt cx="5486400" cy="730250"/>
          </a:xfrm>
        </p:grpSpPr>
        <p:sp>
          <p:nvSpPr>
            <p:cNvPr name="Freeform 27" id="27"/>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8" id="28"/>
            <p:cNvSpPr txBox="true"/>
            <p:nvPr/>
          </p:nvSpPr>
          <p:spPr>
            <a:xfrm>
              <a:off x="0" y="0"/>
              <a:ext cx="5486400" cy="730250"/>
            </a:xfrm>
            <a:prstGeom prst="rect">
              <a:avLst/>
            </a:prstGeom>
          </p:spPr>
          <p:txBody>
            <a:bodyPr anchor="ctr" rtlCol="false" tIns="0" lIns="0" bIns="0" rIns="0"/>
            <a:lstStyle/>
            <a:p>
              <a:pPr algn="r">
                <a:lnSpc>
                  <a:spcPts val="1980"/>
                </a:lnSpc>
              </a:pPr>
              <a:r>
                <a:rPr lang="en-US" sz="1650">
                  <a:solidFill>
                    <a:srgbClr val="2E946B"/>
                  </a:solidFill>
                  <a:latin typeface="Canva Sans"/>
                  <a:ea typeface="Canva Sans"/>
                  <a:cs typeface="Canva Sans"/>
                  <a:sym typeface="Canva Sans"/>
                </a:rPr>
                <a:t>‹#›</a:t>
              </a:r>
            </a:p>
          </p:txBody>
        </p:sp>
      </p:grpSp>
      <p:grpSp>
        <p:nvGrpSpPr>
          <p:cNvPr name="Group 29" id="29"/>
          <p:cNvGrpSpPr/>
          <p:nvPr/>
        </p:nvGrpSpPr>
        <p:grpSpPr>
          <a:xfrm rot="0">
            <a:off x="820004" y="5201332"/>
            <a:ext cx="687402" cy="592588"/>
            <a:chOff x="0" y="0"/>
            <a:chExt cx="916536" cy="790118"/>
          </a:xfrm>
        </p:grpSpPr>
        <p:sp>
          <p:nvSpPr>
            <p:cNvPr name="Freeform 30" id="30"/>
            <p:cNvSpPr/>
            <p:nvPr/>
          </p:nvSpPr>
          <p:spPr>
            <a:xfrm flipH="false" flipV="false" rot="0">
              <a:off x="0" y="0"/>
              <a:ext cx="916559" cy="790067"/>
            </a:xfrm>
            <a:custGeom>
              <a:avLst/>
              <a:gdLst/>
              <a:ahLst/>
              <a:cxnLst/>
              <a:rect r="r" b="b" t="t" l="l"/>
              <a:pathLst>
                <a:path h="790067" w="916559">
                  <a:moveTo>
                    <a:pt x="0" y="395097"/>
                  </a:moveTo>
                  <a:lnTo>
                    <a:pt x="197485" y="0"/>
                  </a:lnTo>
                  <a:lnTo>
                    <a:pt x="718947" y="0"/>
                  </a:lnTo>
                  <a:lnTo>
                    <a:pt x="916559" y="395097"/>
                  </a:lnTo>
                  <a:lnTo>
                    <a:pt x="718947" y="790067"/>
                  </a:lnTo>
                  <a:lnTo>
                    <a:pt x="197485" y="790067"/>
                  </a:lnTo>
                  <a:close/>
                </a:path>
              </a:pathLst>
            </a:custGeom>
            <a:solidFill>
              <a:srgbClr val="5FCBEF"/>
            </a:solidFill>
          </p:spPr>
        </p:sp>
      </p:grpSp>
      <p:grpSp>
        <p:nvGrpSpPr>
          <p:cNvPr name="Group 31" id="31"/>
          <p:cNvGrpSpPr/>
          <p:nvPr/>
        </p:nvGrpSpPr>
        <p:grpSpPr>
          <a:xfrm rot="0">
            <a:off x="16670005" y="3592083"/>
            <a:ext cx="537586" cy="463437"/>
            <a:chOff x="0" y="0"/>
            <a:chExt cx="716782" cy="617916"/>
          </a:xfrm>
        </p:grpSpPr>
        <p:sp>
          <p:nvSpPr>
            <p:cNvPr name="Freeform 32" id="32"/>
            <p:cNvSpPr/>
            <p:nvPr/>
          </p:nvSpPr>
          <p:spPr>
            <a:xfrm flipH="false" flipV="false" rot="0">
              <a:off x="0" y="0"/>
              <a:ext cx="716788" cy="617855"/>
            </a:xfrm>
            <a:custGeom>
              <a:avLst/>
              <a:gdLst/>
              <a:ahLst/>
              <a:cxnLst/>
              <a:rect r="r" b="b" t="t" l="l"/>
              <a:pathLst>
                <a:path h="617855" w="716788">
                  <a:moveTo>
                    <a:pt x="0" y="308991"/>
                  </a:moveTo>
                  <a:lnTo>
                    <a:pt x="154432" y="0"/>
                  </a:lnTo>
                  <a:lnTo>
                    <a:pt x="562356" y="0"/>
                  </a:lnTo>
                  <a:lnTo>
                    <a:pt x="716788" y="308991"/>
                  </a:lnTo>
                  <a:lnTo>
                    <a:pt x="562356" y="617855"/>
                  </a:lnTo>
                  <a:lnTo>
                    <a:pt x="154432" y="617855"/>
                  </a:lnTo>
                  <a:close/>
                </a:path>
              </a:pathLst>
            </a:custGeom>
            <a:solidFill>
              <a:srgbClr val="2E83C3"/>
            </a:solidFill>
          </p:spPr>
        </p:sp>
      </p:grpSp>
      <p:grpSp>
        <p:nvGrpSpPr>
          <p:cNvPr name="Group 33" id="33"/>
          <p:cNvGrpSpPr/>
          <p:nvPr/>
        </p:nvGrpSpPr>
        <p:grpSpPr>
          <a:xfrm rot="0">
            <a:off x="16323974" y="3303303"/>
            <a:ext cx="346032" cy="298304"/>
            <a:chOff x="0" y="0"/>
            <a:chExt cx="461376" cy="397738"/>
          </a:xfrm>
        </p:grpSpPr>
        <p:sp>
          <p:nvSpPr>
            <p:cNvPr name="Freeform 34" id="34"/>
            <p:cNvSpPr/>
            <p:nvPr/>
          </p:nvSpPr>
          <p:spPr>
            <a:xfrm flipH="false" flipV="false" rot="0">
              <a:off x="0" y="0"/>
              <a:ext cx="461391" cy="397764"/>
            </a:xfrm>
            <a:custGeom>
              <a:avLst/>
              <a:gdLst/>
              <a:ahLst/>
              <a:cxnLst/>
              <a:rect r="r" b="b" t="t" l="l"/>
              <a:pathLst>
                <a:path h="397764" w="461391">
                  <a:moveTo>
                    <a:pt x="0" y="198882"/>
                  </a:moveTo>
                  <a:lnTo>
                    <a:pt x="99441" y="0"/>
                  </a:lnTo>
                  <a:lnTo>
                    <a:pt x="361950" y="0"/>
                  </a:lnTo>
                  <a:lnTo>
                    <a:pt x="461391" y="198882"/>
                  </a:lnTo>
                  <a:lnTo>
                    <a:pt x="361950" y="397764"/>
                  </a:lnTo>
                  <a:lnTo>
                    <a:pt x="99441" y="397764"/>
                  </a:lnTo>
                  <a:close/>
                </a:path>
              </a:pathLst>
            </a:custGeom>
            <a:solidFill>
              <a:srgbClr val="EBEBEB"/>
            </a:solidFill>
          </p:spPr>
        </p:sp>
      </p:grpSp>
      <p:grpSp>
        <p:nvGrpSpPr>
          <p:cNvPr name="Group 35" id="35"/>
          <p:cNvGrpSpPr/>
          <p:nvPr/>
        </p:nvGrpSpPr>
        <p:grpSpPr>
          <a:xfrm rot="0">
            <a:off x="648000" y="971550"/>
            <a:ext cx="17010000" cy="1278835"/>
            <a:chOff x="0" y="0"/>
            <a:chExt cx="22680000" cy="1705114"/>
          </a:xfrm>
        </p:grpSpPr>
        <p:sp>
          <p:nvSpPr>
            <p:cNvPr name="Freeform 36" id="36"/>
            <p:cNvSpPr/>
            <p:nvPr/>
          </p:nvSpPr>
          <p:spPr>
            <a:xfrm flipH="false" flipV="false" rot="0">
              <a:off x="0" y="0"/>
              <a:ext cx="22680000" cy="1705114"/>
            </a:xfrm>
            <a:custGeom>
              <a:avLst/>
              <a:gdLst/>
              <a:ahLst/>
              <a:cxnLst/>
              <a:rect r="r" b="b" t="t" l="l"/>
              <a:pathLst>
                <a:path h="1705114" w="22680000">
                  <a:moveTo>
                    <a:pt x="0" y="0"/>
                  </a:moveTo>
                  <a:lnTo>
                    <a:pt x="22680000" y="0"/>
                  </a:lnTo>
                  <a:lnTo>
                    <a:pt x="22680000" y="1705114"/>
                  </a:lnTo>
                  <a:lnTo>
                    <a:pt x="0" y="1705114"/>
                  </a:lnTo>
                  <a:close/>
                </a:path>
              </a:pathLst>
            </a:custGeom>
            <a:solidFill>
              <a:srgbClr val="000000">
                <a:alpha val="0"/>
              </a:srgbClr>
            </a:solidFill>
          </p:spPr>
        </p:sp>
        <p:sp>
          <p:nvSpPr>
            <p:cNvPr name="TextBox 37" id="37"/>
            <p:cNvSpPr txBox="true"/>
            <p:nvPr/>
          </p:nvSpPr>
          <p:spPr>
            <a:xfrm>
              <a:off x="0" y="0"/>
              <a:ext cx="22680000" cy="1705114"/>
            </a:xfrm>
            <a:prstGeom prst="rect">
              <a:avLst/>
            </a:prstGeom>
          </p:spPr>
          <p:txBody>
            <a:bodyPr anchor="ctr" rtlCol="false" tIns="0" lIns="0" bIns="0" rIns="0"/>
            <a:lstStyle/>
            <a:p>
              <a:pPr algn="ctr">
                <a:lnSpc>
                  <a:spcPts val="7776"/>
                </a:lnSpc>
              </a:pPr>
              <a:r>
                <a:rPr lang="en-US" sz="6480" b="true">
                  <a:solidFill>
                    <a:srgbClr val="000000"/>
                  </a:solidFill>
                  <a:latin typeface="Canva Sans Bold"/>
                  <a:ea typeface="Canva Sans Bold"/>
                  <a:cs typeface="Canva Sans Bold"/>
                  <a:sym typeface="Canva Sans Bold"/>
                </a:rPr>
                <a:t>Thank you</a:t>
              </a:r>
            </a:p>
          </p:txBody>
        </p:sp>
      </p:grpSp>
      <p:sp>
        <p:nvSpPr>
          <p:cNvPr name="TextBox 38" id="38"/>
          <p:cNvSpPr txBox="true"/>
          <p:nvPr/>
        </p:nvSpPr>
        <p:spPr>
          <a:xfrm rot="0">
            <a:off x="5683238" y="7018133"/>
            <a:ext cx="3026662" cy="352425"/>
          </a:xfrm>
          <a:prstGeom prst="rect">
            <a:avLst/>
          </a:prstGeom>
        </p:spPr>
        <p:txBody>
          <a:bodyPr anchor="t" rtlCol="false" tIns="0" lIns="0" bIns="0" rIns="0">
            <a:spAutoFit/>
          </a:bodyPr>
          <a:lstStyle/>
          <a:p>
            <a:pPr algn="ctr">
              <a:lnSpc>
                <a:spcPts val="2879"/>
              </a:lnSpc>
            </a:pPr>
            <a:r>
              <a:rPr lang="en-US" sz="2400">
                <a:solidFill>
                  <a:srgbClr val="000000"/>
                </a:solidFill>
                <a:latin typeface="Canva Sans"/>
                <a:ea typeface="Canva Sans"/>
                <a:cs typeface="Canva Sans"/>
                <a:sym typeface="Canva Sans"/>
              </a:rPr>
              <a:t>.</a:t>
            </a:r>
          </a:p>
        </p:txBody>
      </p:sp>
      <p:sp>
        <p:nvSpPr>
          <p:cNvPr name="TextBox 39" id="39"/>
          <p:cNvSpPr txBox="true"/>
          <p:nvPr/>
        </p:nvSpPr>
        <p:spPr>
          <a:xfrm rot="0">
            <a:off x="12978485" y="7018133"/>
            <a:ext cx="3026662" cy="352425"/>
          </a:xfrm>
          <a:prstGeom prst="rect">
            <a:avLst/>
          </a:prstGeom>
        </p:spPr>
        <p:txBody>
          <a:bodyPr anchor="t" rtlCol="false" tIns="0" lIns="0" bIns="0" rIns="0">
            <a:spAutoFit/>
          </a:bodyPr>
          <a:lstStyle/>
          <a:p>
            <a:pPr algn="ctr">
              <a:lnSpc>
                <a:spcPts val="2879"/>
              </a:lnSpc>
            </a:pPr>
            <a:r>
              <a:rPr lang="en-US" sz="2400">
                <a:solidFill>
                  <a:srgbClr val="000000"/>
                </a:solidFill>
                <a:latin typeface="Canva Sans"/>
                <a:ea typeface="Canva Sans"/>
                <a:cs typeface="Canva Sans"/>
                <a:sym typeface="Canva Sans"/>
              </a:rPr>
              <a:t>.</a:t>
            </a:r>
          </a:p>
        </p:txBody>
      </p:sp>
      <p:grpSp>
        <p:nvGrpSpPr>
          <p:cNvPr name="Group 40" id="40"/>
          <p:cNvGrpSpPr>
            <a:grpSpLocks noChangeAspect="true"/>
          </p:cNvGrpSpPr>
          <p:nvPr/>
        </p:nvGrpSpPr>
        <p:grpSpPr>
          <a:xfrm rot="0">
            <a:off x="1013936" y="9707880"/>
            <a:ext cx="3214688" cy="289560"/>
            <a:chOff x="0" y="0"/>
            <a:chExt cx="4286250" cy="386080"/>
          </a:xfrm>
        </p:grpSpPr>
        <p:sp>
          <p:nvSpPr>
            <p:cNvPr name="Freeform 41" id="41"/>
            <p:cNvSpPr/>
            <p:nvPr/>
          </p:nvSpPr>
          <p:spPr>
            <a:xfrm flipH="false" flipV="false" rot="0">
              <a:off x="0" y="0"/>
              <a:ext cx="4286250" cy="386080"/>
            </a:xfrm>
            <a:custGeom>
              <a:avLst/>
              <a:gdLst/>
              <a:ahLst/>
              <a:cxnLst/>
              <a:rect r="r" b="b" t="t" l="l"/>
              <a:pathLst>
                <a:path h="386080" w="4286250">
                  <a:moveTo>
                    <a:pt x="0" y="0"/>
                  </a:moveTo>
                  <a:lnTo>
                    <a:pt x="4286250" y="0"/>
                  </a:lnTo>
                  <a:lnTo>
                    <a:pt x="4286250" y="386080"/>
                  </a:lnTo>
                  <a:lnTo>
                    <a:pt x="0" y="386080"/>
                  </a:lnTo>
                  <a:lnTo>
                    <a:pt x="0" y="0"/>
                  </a:lnTo>
                  <a:close/>
                </a:path>
              </a:pathLst>
            </a:custGeom>
            <a:blipFill>
              <a:blip r:embed="rId2"/>
              <a:stretch>
                <a:fillRect l="0" t="-2518486" r="-135857" b="0"/>
              </a:stretch>
            </a:blip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12941"/>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3922"/>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43529"/>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24706"/>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48627"/>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63922"/>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43529"/>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48627"/>
              </a:srgbClr>
            </a:solidFill>
          </p:spPr>
        </p:sp>
      </p:grpSp>
      <p:grpSp>
        <p:nvGrpSpPr>
          <p:cNvPr name="Group 20" id="20"/>
          <p:cNvGrpSpPr/>
          <p:nvPr/>
        </p:nvGrpSpPr>
        <p:grpSpPr>
          <a:xfrm rot="0">
            <a:off x="990594" y="9568359"/>
            <a:ext cx="4114800" cy="547688"/>
            <a:chOff x="0" y="0"/>
            <a:chExt cx="5486400" cy="730250"/>
          </a:xfrm>
        </p:grpSpPr>
        <p:sp>
          <p:nvSpPr>
            <p:cNvPr name="Freeform 21" id="21"/>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2" id="22"/>
            <p:cNvSpPr txBox="true"/>
            <p:nvPr/>
          </p:nvSpPr>
          <p:spPr>
            <a:xfrm>
              <a:off x="0" y="0"/>
              <a:ext cx="5486400" cy="730250"/>
            </a:xfrm>
            <a:prstGeom prst="rect">
              <a:avLst/>
            </a:prstGeom>
          </p:spPr>
          <p:txBody>
            <a:bodyPr anchor="ctr" rtlCol="false" tIns="0" lIns="0" bIns="0" rIns="0"/>
            <a:lstStyle/>
            <a:p>
              <a:pPr algn="l">
                <a:lnSpc>
                  <a:spcPts val="1980"/>
                </a:lnSpc>
              </a:pPr>
              <a:r>
                <a:rPr lang="en-US" sz="1650">
                  <a:solidFill>
                    <a:srgbClr val="2E83C3"/>
                  </a:solidFill>
                  <a:latin typeface="Canva Sans"/>
                  <a:ea typeface="Canva Sans"/>
                  <a:cs typeface="Canva Sans"/>
                  <a:sym typeface="Canva Sans"/>
                </a:rPr>
                <a:t>12/29/2023</a:t>
              </a:r>
            </a:p>
          </p:txBody>
        </p:sp>
      </p:grpSp>
      <p:grpSp>
        <p:nvGrpSpPr>
          <p:cNvPr name="Group 23" id="23"/>
          <p:cNvGrpSpPr/>
          <p:nvPr/>
        </p:nvGrpSpPr>
        <p:grpSpPr>
          <a:xfrm rot="0">
            <a:off x="2168289" y="9568359"/>
            <a:ext cx="6172200" cy="547688"/>
            <a:chOff x="0" y="0"/>
            <a:chExt cx="8229600" cy="730250"/>
          </a:xfrm>
        </p:grpSpPr>
        <p:sp>
          <p:nvSpPr>
            <p:cNvPr name="Freeform 24" id="24"/>
            <p:cNvSpPr/>
            <p:nvPr/>
          </p:nvSpPr>
          <p:spPr>
            <a:xfrm flipH="false" flipV="false" rot="0">
              <a:off x="0" y="0"/>
              <a:ext cx="8229600" cy="730250"/>
            </a:xfrm>
            <a:custGeom>
              <a:avLst/>
              <a:gdLst/>
              <a:ahLst/>
              <a:cxnLst/>
              <a:rect r="r" b="b" t="t" l="l"/>
              <a:pathLst>
                <a:path h="730250" w="8229600">
                  <a:moveTo>
                    <a:pt x="0" y="0"/>
                  </a:moveTo>
                  <a:lnTo>
                    <a:pt x="8229600" y="0"/>
                  </a:lnTo>
                  <a:lnTo>
                    <a:pt x="8229600" y="730250"/>
                  </a:lnTo>
                  <a:lnTo>
                    <a:pt x="0" y="730250"/>
                  </a:lnTo>
                  <a:close/>
                </a:path>
              </a:pathLst>
            </a:custGeom>
            <a:solidFill>
              <a:srgbClr val="000000">
                <a:alpha val="0"/>
              </a:srgbClr>
            </a:solidFill>
          </p:spPr>
        </p:sp>
        <p:sp>
          <p:nvSpPr>
            <p:cNvPr name="TextBox 25" id="25"/>
            <p:cNvSpPr txBox="true"/>
            <p:nvPr/>
          </p:nvSpPr>
          <p:spPr>
            <a:xfrm>
              <a:off x="0" y="0"/>
              <a:ext cx="8229600" cy="730250"/>
            </a:xfrm>
            <a:prstGeom prst="rect">
              <a:avLst/>
            </a:prstGeom>
          </p:spPr>
          <p:txBody>
            <a:bodyPr anchor="ctr" rtlCol="false" tIns="0" lIns="0" bIns="0" rIns="0"/>
            <a:lstStyle/>
            <a:p>
              <a:pPr algn="l">
                <a:lnSpc>
                  <a:spcPts val="1980"/>
                </a:lnSpc>
              </a:pPr>
              <a:r>
                <a:rPr lang="en-US" sz="1650" b="true">
                  <a:solidFill>
                    <a:srgbClr val="2E83C3"/>
                  </a:solidFill>
                  <a:latin typeface="Canva Sans Bold"/>
                  <a:ea typeface="Canva Sans Bold"/>
                  <a:cs typeface="Canva Sans Bold"/>
                  <a:sym typeface="Canva Sans Bold"/>
                </a:rPr>
                <a:t>Annual Review</a:t>
              </a:r>
            </a:p>
          </p:txBody>
        </p:sp>
      </p:grpSp>
      <p:grpSp>
        <p:nvGrpSpPr>
          <p:cNvPr name="Group 26" id="26"/>
          <p:cNvGrpSpPr/>
          <p:nvPr/>
        </p:nvGrpSpPr>
        <p:grpSpPr>
          <a:xfrm rot="0">
            <a:off x="13208007" y="9568359"/>
            <a:ext cx="4114800" cy="547688"/>
            <a:chOff x="0" y="0"/>
            <a:chExt cx="5486400" cy="730250"/>
          </a:xfrm>
        </p:grpSpPr>
        <p:sp>
          <p:nvSpPr>
            <p:cNvPr name="Freeform 27" id="27"/>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8" id="28"/>
            <p:cNvSpPr txBox="true"/>
            <p:nvPr/>
          </p:nvSpPr>
          <p:spPr>
            <a:xfrm>
              <a:off x="0" y="0"/>
              <a:ext cx="5486400" cy="730250"/>
            </a:xfrm>
            <a:prstGeom prst="rect">
              <a:avLst/>
            </a:prstGeom>
          </p:spPr>
          <p:txBody>
            <a:bodyPr anchor="ctr" rtlCol="false" tIns="0" lIns="0" bIns="0" rIns="0"/>
            <a:lstStyle/>
            <a:p>
              <a:pPr algn="r">
                <a:lnSpc>
                  <a:spcPts val="1980"/>
                </a:lnSpc>
              </a:pPr>
              <a:r>
                <a:rPr lang="en-US" sz="1650">
                  <a:solidFill>
                    <a:srgbClr val="2E946B"/>
                  </a:solidFill>
                  <a:latin typeface="Canva Sans"/>
                  <a:ea typeface="Canva Sans"/>
                  <a:cs typeface="Canva Sans"/>
                  <a:sym typeface="Canva Sans"/>
                </a:rPr>
                <a:t>‹#›</a:t>
              </a:r>
            </a:p>
          </p:txBody>
        </p:sp>
      </p:grpSp>
      <p:grpSp>
        <p:nvGrpSpPr>
          <p:cNvPr name="Group 29" id="29"/>
          <p:cNvGrpSpPr/>
          <p:nvPr/>
        </p:nvGrpSpPr>
        <p:grpSpPr>
          <a:xfrm rot="0">
            <a:off x="14031686" y="8045980"/>
            <a:ext cx="685800" cy="685800"/>
            <a:chOff x="0" y="0"/>
            <a:chExt cx="914400" cy="914400"/>
          </a:xfrm>
        </p:grpSpPr>
        <p:sp>
          <p:nvSpPr>
            <p:cNvPr name="Freeform 30" id="30"/>
            <p:cNvSpPr/>
            <p:nvPr/>
          </p:nvSpPr>
          <p:spPr>
            <a:xfrm flipH="false" flipV="false" rot="0">
              <a:off x="0" y="0"/>
              <a:ext cx="914400" cy="914400"/>
            </a:xfrm>
            <a:custGeom>
              <a:avLst/>
              <a:gdLst/>
              <a:ahLst/>
              <a:cxnLst/>
              <a:rect r="r" b="b" t="t" l="l"/>
              <a:pathLst>
                <a:path h="914400" w="914400">
                  <a:moveTo>
                    <a:pt x="0" y="0"/>
                  </a:moveTo>
                  <a:lnTo>
                    <a:pt x="914400" y="0"/>
                  </a:lnTo>
                  <a:lnTo>
                    <a:pt x="914400" y="914400"/>
                  </a:lnTo>
                  <a:lnTo>
                    <a:pt x="0" y="914400"/>
                  </a:lnTo>
                  <a:close/>
                </a:path>
              </a:pathLst>
            </a:custGeom>
            <a:solidFill>
              <a:srgbClr val="42B051"/>
            </a:solidFill>
          </p:spPr>
        </p:sp>
      </p:grpSp>
      <p:grpSp>
        <p:nvGrpSpPr>
          <p:cNvPr name="Group 31" id="31"/>
          <p:cNvGrpSpPr/>
          <p:nvPr/>
        </p:nvGrpSpPr>
        <p:grpSpPr>
          <a:xfrm rot="0">
            <a:off x="10039186" y="2549833"/>
            <a:ext cx="479624" cy="479623"/>
            <a:chOff x="0" y="0"/>
            <a:chExt cx="639498" cy="639498"/>
          </a:xfrm>
        </p:grpSpPr>
        <p:sp>
          <p:nvSpPr>
            <p:cNvPr name="Freeform 32" id="32"/>
            <p:cNvSpPr/>
            <p:nvPr/>
          </p:nvSpPr>
          <p:spPr>
            <a:xfrm flipH="false" flipV="false" rot="0">
              <a:off x="0" y="0"/>
              <a:ext cx="639445" cy="639445"/>
            </a:xfrm>
            <a:custGeom>
              <a:avLst/>
              <a:gdLst/>
              <a:ahLst/>
              <a:cxnLst/>
              <a:rect r="r" b="b" t="t" l="l"/>
              <a:pathLst>
                <a:path h="639445" w="639445">
                  <a:moveTo>
                    <a:pt x="0" y="0"/>
                  </a:moveTo>
                  <a:lnTo>
                    <a:pt x="639445" y="0"/>
                  </a:lnTo>
                  <a:lnTo>
                    <a:pt x="639445" y="639445"/>
                  </a:lnTo>
                  <a:lnTo>
                    <a:pt x="0" y="639445"/>
                  </a:lnTo>
                  <a:close/>
                </a:path>
              </a:pathLst>
            </a:custGeom>
            <a:solidFill>
              <a:srgbClr val="2E83C3"/>
            </a:solidFill>
          </p:spPr>
        </p:sp>
      </p:grpSp>
      <p:grpSp>
        <p:nvGrpSpPr>
          <p:cNvPr name="Group 33" id="33"/>
          <p:cNvGrpSpPr/>
          <p:nvPr/>
        </p:nvGrpSpPr>
        <p:grpSpPr>
          <a:xfrm rot="0">
            <a:off x="14031686" y="8846607"/>
            <a:ext cx="269965" cy="269966"/>
            <a:chOff x="0" y="0"/>
            <a:chExt cx="359954" cy="359954"/>
          </a:xfrm>
        </p:grpSpPr>
        <p:sp>
          <p:nvSpPr>
            <p:cNvPr name="Freeform 34" id="34"/>
            <p:cNvSpPr/>
            <p:nvPr/>
          </p:nvSpPr>
          <p:spPr>
            <a:xfrm flipH="false" flipV="false" rot="0">
              <a:off x="0" y="0"/>
              <a:ext cx="359918" cy="359918"/>
            </a:xfrm>
            <a:custGeom>
              <a:avLst/>
              <a:gdLst/>
              <a:ahLst/>
              <a:cxnLst/>
              <a:rect r="r" b="b" t="t" l="l"/>
              <a:pathLst>
                <a:path h="359918" w="359918">
                  <a:moveTo>
                    <a:pt x="0" y="0"/>
                  </a:moveTo>
                  <a:lnTo>
                    <a:pt x="359918" y="0"/>
                  </a:lnTo>
                  <a:lnTo>
                    <a:pt x="359918" y="359918"/>
                  </a:lnTo>
                  <a:lnTo>
                    <a:pt x="0" y="359918"/>
                  </a:lnTo>
                  <a:close/>
                </a:path>
              </a:pathLst>
            </a:custGeom>
            <a:solidFill>
              <a:srgbClr val="2E946B"/>
            </a:solidFill>
          </p:spPr>
        </p:sp>
      </p:grpSp>
      <p:sp>
        <p:nvSpPr>
          <p:cNvPr name="TextBox 35" id="35"/>
          <p:cNvSpPr txBox="true"/>
          <p:nvPr/>
        </p:nvSpPr>
        <p:spPr>
          <a:xfrm rot="0">
            <a:off x="1223343" y="871346"/>
            <a:ext cx="10310526" cy="981075"/>
          </a:xfrm>
          <a:prstGeom prst="rect">
            <a:avLst/>
          </a:prstGeom>
        </p:spPr>
        <p:txBody>
          <a:bodyPr anchor="t" rtlCol="false" tIns="0" lIns="0" bIns="0" rIns="0">
            <a:spAutoFit/>
          </a:bodyPr>
          <a:lstStyle/>
          <a:p>
            <a:pPr algn="l">
              <a:lnSpc>
                <a:spcPts val="7776"/>
              </a:lnSpc>
            </a:pPr>
            <a:r>
              <a:rPr lang="en-US" sz="6480" b="true">
                <a:solidFill>
                  <a:srgbClr val="000000"/>
                </a:solidFill>
                <a:latin typeface="Canva Sans Bold"/>
                <a:ea typeface="Canva Sans Bold"/>
                <a:cs typeface="Canva Sans Bold"/>
                <a:sym typeface="Canva Sans Bold"/>
              </a:rPr>
              <a:t>PROBLEM  STATEMENT</a:t>
            </a:r>
          </a:p>
        </p:txBody>
      </p:sp>
      <p:grpSp>
        <p:nvGrpSpPr>
          <p:cNvPr name="Group 36" id="36"/>
          <p:cNvGrpSpPr>
            <a:grpSpLocks noChangeAspect="true"/>
          </p:cNvGrpSpPr>
          <p:nvPr/>
        </p:nvGrpSpPr>
        <p:grpSpPr>
          <a:xfrm rot="0">
            <a:off x="11993526" y="4396251"/>
            <a:ext cx="4141137" cy="4896614"/>
            <a:chOff x="0" y="0"/>
            <a:chExt cx="5521516" cy="6528818"/>
          </a:xfrm>
        </p:grpSpPr>
        <p:sp>
          <p:nvSpPr>
            <p:cNvPr name="Freeform 37" id="37"/>
            <p:cNvSpPr/>
            <p:nvPr/>
          </p:nvSpPr>
          <p:spPr>
            <a:xfrm flipH="false" flipV="false" rot="0">
              <a:off x="0" y="0"/>
              <a:ext cx="5521579" cy="6528816"/>
            </a:xfrm>
            <a:custGeom>
              <a:avLst/>
              <a:gdLst/>
              <a:ahLst/>
              <a:cxnLst/>
              <a:rect r="r" b="b" t="t" l="l"/>
              <a:pathLst>
                <a:path h="6528816" w="5521579">
                  <a:moveTo>
                    <a:pt x="0" y="0"/>
                  </a:moveTo>
                  <a:lnTo>
                    <a:pt x="5521579" y="0"/>
                  </a:lnTo>
                  <a:lnTo>
                    <a:pt x="5521579" y="6528816"/>
                  </a:lnTo>
                  <a:lnTo>
                    <a:pt x="0" y="6528816"/>
                  </a:lnTo>
                  <a:lnTo>
                    <a:pt x="0" y="0"/>
                  </a:lnTo>
                  <a:close/>
                </a:path>
              </a:pathLst>
            </a:custGeom>
            <a:blipFill>
              <a:blip r:embed="rId2"/>
              <a:stretch>
                <a:fillRect l="0" t="0" r="1" b="0"/>
              </a:stretch>
            </a:blipFill>
          </p:spPr>
        </p:sp>
      </p:grpSp>
      <p:grpSp>
        <p:nvGrpSpPr>
          <p:cNvPr name="Group 38" id="38"/>
          <p:cNvGrpSpPr>
            <a:grpSpLocks noChangeAspect="true"/>
          </p:cNvGrpSpPr>
          <p:nvPr/>
        </p:nvGrpSpPr>
        <p:grpSpPr>
          <a:xfrm rot="0">
            <a:off x="1013936" y="9707880"/>
            <a:ext cx="3214688" cy="289560"/>
            <a:chOff x="0" y="0"/>
            <a:chExt cx="4286250" cy="386080"/>
          </a:xfrm>
        </p:grpSpPr>
        <p:sp>
          <p:nvSpPr>
            <p:cNvPr name="Freeform 39" id="39"/>
            <p:cNvSpPr/>
            <p:nvPr/>
          </p:nvSpPr>
          <p:spPr>
            <a:xfrm flipH="false" flipV="false" rot="0">
              <a:off x="0" y="0"/>
              <a:ext cx="4286250" cy="386080"/>
            </a:xfrm>
            <a:custGeom>
              <a:avLst/>
              <a:gdLst/>
              <a:ahLst/>
              <a:cxnLst/>
              <a:rect r="r" b="b" t="t" l="l"/>
              <a:pathLst>
                <a:path h="386080" w="4286250">
                  <a:moveTo>
                    <a:pt x="0" y="0"/>
                  </a:moveTo>
                  <a:lnTo>
                    <a:pt x="4286250" y="0"/>
                  </a:lnTo>
                  <a:lnTo>
                    <a:pt x="4286250" y="386080"/>
                  </a:lnTo>
                  <a:lnTo>
                    <a:pt x="0" y="386080"/>
                  </a:lnTo>
                  <a:lnTo>
                    <a:pt x="0" y="0"/>
                  </a:lnTo>
                  <a:close/>
                </a:path>
              </a:pathLst>
            </a:custGeom>
            <a:blipFill>
              <a:blip r:embed="rId3"/>
              <a:stretch>
                <a:fillRect l="0" t="-2518486" r="-135857" b="0"/>
              </a:stretch>
            </a:blipFill>
          </p:spPr>
        </p:sp>
      </p:grpSp>
      <p:sp>
        <p:nvSpPr>
          <p:cNvPr name="TextBox 40" id="40"/>
          <p:cNvSpPr txBox="true"/>
          <p:nvPr/>
        </p:nvSpPr>
        <p:spPr>
          <a:xfrm rot="0">
            <a:off x="372397" y="2728252"/>
            <a:ext cx="12835610" cy="6086475"/>
          </a:xfrm>
          <a:prstGeom prst="rect">
            <a:avLst/>
          </a:prstGeom>
        </p:spPr>
        <p:txBody>
          <a:bodyPr anchor="t" rtlCol="false" tIns="0" lIns="0" bIns="0" rIns="0">
            <a:spAutoFit/>
          </a:bodyPr>
          <a:lstStyle/>
          <a:p>
            <a:pPr algn="ctr">
              <a:lnSpc>
                <a:spcPts val="5386"/>
              </a:lnSpc>
              <a:spcBef>
                <a:spcPct val="0"/>
              </a:spcBef>
            </a:pPr>
            <a:r>
              <a:rPr lang="en-US" sz="4488">
                <a:solidFill>
                  <a:srgbClr val="000000"/>
                </a:solidFill>
                <a:latin typeface="Canva Sans"/>
                <a:ea typeface="Canva Sans"/>
                <a:cs typeface="Canva Sans"/>
                <a:sym typeface="Canva Sans"/>
              </a:rPr>
              <a:t>Airbnb is a p</a:t>
            </a:r>
            <a:r>
              <a:rPr lang="en-US" sz="4488">
                <a:solidFill>
                  <a:srgbClr val="000000"/>
                </a:solidFill>
                <a:latin typeface="Canva Sans"/>
                <a:ea typeface="Canva Sans"/>
                <a:cs typeface="Canva Sans"/>
                <a:sym typeface="Canva Sans"/>
              </a:rPr>
              <a:t>opular platform where property owners rent out their homes or apartments to travelers. One of the biggest challenges for hosts is deciding the right price for their listings, since prices vary depending on several factors such as the number of bedrooms, number of bathrooms, cleanliness, accuracy of descriptions, and communication quality with guests.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12941"/>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3922"/>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43529"/>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24706"/>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48627"/>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63922"/>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43529"/>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48627"/>
              </a:srgbClr>
            </a:solidFill>
          </p:spPr>
        </p:sp>
      </p:grpSp>
      <p:grpSp>
        <p:nvGrpSpPr>
          <p:cNvPr name="Group 20" id="20"/>
          <p:cNvGrpSpPr/>
          <p:nvPr/>
        </p:nvGrpSpPr>
        <p:grpSpPr>
          <a:xfrm rot="0">
            <a:off x="990594" y="9568359"/>
            <a:ext cx="4114800" cy="547688"/>
            <a:chOff x="0" y="0"/>
            <a:chExt cx="5486400" cy="730250"/>
          </a:xfrm>
        </p:grpSpPr>
        <p:sp>
          <p:nvSpPr>
            <p:cNvPr name="Freeform 21" id="21"/>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2" id="22"/>
            <p:cNvSpPr txBox="true"/>
            <p:nvPr/>
          </p:nvSpPr>
          <p:spPr>
            <a:xfrm>
              <a:off x="0" y="0"/>
              <a:ext cx="5486400" cy="730250"/>
            </a:xfrm>
            <a:prstGeom prst="rect">
              <a:avLst/>
            </a:prstGeom>
          </p:spPr>
          <p:txBody>
            <a:bodyPr anchor="ctr" rtlCol="false" tIns="0" lIns="0" bIns="0" rIns="0"/>
            <a:lstStyle/>
            <a:p>
              <a:pPr algn="l">
                <a:lnSpc>
                  <a:spcPts val="1980"/>
                </a:lnSpc>
              </a:pPr>
              <a:r>
                <a:rPr lang="en-US" sz="1650">
                  <a:solidFill>
                    <a:srgbClr val="2E83C3"/>
                  </a:solidFill>
                  <a:latin typeface="Canva Sans"/>
                  <a:ea typeface="Canva Sans"/>
                  <a:cs typeface="Canva Sans"/>
                  <a:sym typeface="Canva Sans"/>
                </a:rPr>
                <a:t>12/29/2023</a:t>
              </a:r>
            </a:p>
          </p:txBody>
        </p:sp>
      </p:grpSp>
      <p:grpSp>
        <p:nvGrpSpPr>
          <p:cNvPr name="Group 23" id="23"/>
          <p:cNvGrpSpPr/>
          <p:nvPr/>
        </p:nvGrpSpPr>
        <p:grpSpPr>
          <a:xfrm rot="0">
            <a:off x="2168289" y="9568359"/>
            <a:ext cx="6172200" cy="547688"/>
            <a:chOff x="0" y="0"/>
            <a:chExt cx="8229600" cy="730250"/>
          </a:xfrm>
        </p:grpSpPr>
        <p:sp>
          <p:nvSpPr>
            <p:cNvPr name="Freeform 24" id="24"/>
            <p:cNvSpPr/>
            <p:nvPr/>
          </p:nvSpPr>
          <p:spPr>
            <a:xfrm flipH="false" flipV="false" rot="0">
              <a:off x="0" y="0"/>
              <a:ext cx="8229600" cy="730250"/>
            </a:xfrm>
            <a:custGeom>
              <a:avLst/>
              <a:gdLst/>
              <a:ahLst/>
              <a:cxnLst/>
              <a:rect r="r" b="b" t="t" l="l"/>
              <a:pathLst>
                <a:path h="730250" w="8229600">
                  <a:moveTo>
                    <a:pt x="0" y="0"/>
                  </a:moveTo>
                  <a:lnTo>
                    <a:pt x="8229600" y="0"/>
                  </a:lnTo>
                  <a:lnTo>
                    <a:pt x="8229600" y="730250"/>
                  </a:lnTo>
                  <a:lnTo>
                    <a:pt x="0" y="730250"/>
                  </a:lnTo>
                  <a:close/>
                </a:path>
              </a:pathLst>
            </a:custGeom>
            <a:solidFill>
              <a:srgbClr val="000000">
                <a:alpha val="0"/>
              </a:srgbClr>
            </a:solidFill>
          </p:spPr>
        </p:sp>
        <p:sp>
          <p:nvSpPr>
            <p:cNvPr name="TextBox 25" id="25"/>
            <p:cNvSpPr txBox="true"/>
            <p:nvPr/>
          </p:nvSpPr>
          <p:spPr>
            <a:xfrm>
              <a:off x="0" y="0"/>
              <a:ext cx="8229600" cy="730250"/>
            </a:xfrm>
            <a:prstGeom prst="rect">
              <a:avLst/>
            </a:prstGeom>
          </p:spPr>
          <p:txBody>
            <a:bodyPr anchor="ctr" rtlCol="false" tIns="0" lIns="0" bIns="0" rIns="0"/>
            <a:lstStyle/>
            <a:p>
              <a:pPr algn="l">
                <a:lnSpc>
                  <a:spcPts val="1980"/>
                </a:lnSpc>
              </a:pPr>
              <a:r>
                <a:rPr lang="en-US" sz="1650" b="true">
                  <a:solidFill>
                    <a:srgbClr val="2E83C3"/>
                  </a:solidFill>
                  <a:latin typeface="Canva Sans Bold"/>
                  <a:ea typeface="Canva Sans Bold"/>
                  <a:cs typeface="Canva Sans Bold"/>
                  <a:sym typeface="Canva Sans Bold"/>
                </a:rPr>
                <a:t>Annual Review</a:t>
              </a:r>
            </a:p>
          </p:txBody>
        </p:sp>
      </p:grpSp>
      <p:grpSp>
        <p:nvGrpSpPr>
          <p:cNvPr name="Group 26" id="26"/>
          <p:cNvGrpSpPr/>
          <p:nvPr/>
        </p:nvGrpSpPr>
        <p:grpSpPr>
          <a:xfrm rot="0">
            <a:off x="13208007" y="9568359"/>
            <a:ext cx="4114800" cy="547688"/>
            <a:chOff x="0" y="0"/>
            <a:chExt cx="5486400" cy="730250"/>
          </a:xfrm>
        </p:grpSpPr>
        <p:sp>
          <p:nvSpPr>
            <p:cNvPr name="Freeform 27" id="27"/>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8" id="28"/>
            <p:cNvSpPr txBox="true"/>
            <p:nvPr/>
          </p:nvSpPr>
          <p:spPr>
            <a:xfrm>
              <a:off x="0" y="0"/>
              <a:ext cx="5486400" cy="730250"/>
            </a:xfrm>
            <a:prstGeom prst="rect">
              <a:avLst/>
            </a:prstGeom>
          </p:spPr>
          <p:txBody>
            <a:bodyPr anchor="ctr" rtlCol="false" tIns="0" lIns="0" bIns="0" rIns="0"/>
            <a:lstStyle/>
            <a:p>
              <a:pPr algn="r">
                <a:lnSpc>
                  <a:spcPts val="1980"/>
                </a:lnSpc>
              </a:pPr>
              <a:r>
                <a:rPr lang="en-US" sz="1650">
                  <a:solidFill>
                    <a:srgbClr val="2E946B"/>
                  </a:solidFill>
                  <a:latin typeface="Canva Sans"/>
                  <a:ea typeface="Canva Sans"/>
                  <a:cs typeface="Canva Sans"/>
                  <a:sym typeface="Canva Sans"/>
                </a:rPr>
                <a:t>‹#›</a:t>
              </a:r>
            </a:p>
          </p:txBody>
        </p:sp>
      </p:grpSp>
      <p:grpSp>
        <p:nvGrpSpPr>
          <p:cNvPr name="Group 29" id="29"/>
          <p:cNvGrpSpPr/>
          <p:nvPr/>
        </p:nvGrpSpPr>
        <p:grpSpPr>
          <a:xfrm rot="0">
            <a:off x="14031686" y="8045980"/>
            <a:ext cx="685800" cy="685800"/>
            <a:chOff x="0" y="0"/>
            <a:chExt cx="914400" cy="914400"/>
          </a:xfrm>
        </p:grpSpPr>
        <p:sp>
          <p:nvSpPr>
            <p:cNvPr name="Freeform 30" id="30"/>
            <p:cNvSpPr/>
            <p:nvPr/>
          </p:nvSpPr>
          <p:spPr>
            <a:xfrm flipH="false" flipV="false" rot="0">
              <a:off x="0" y="0"/>
              <a:ext cx="914400" cy="914400"/>
            </a:xfrm>
            <a:custGeom>
              <a:avLst/>
              <a:gdLst/>
              <a:ahLst/>
              <a:cxnLst/>
              <a:rect r="r" b="b" t="t" l="l"/>
              <a:pathLst>
                <a:path h="914400" w="914400">
                  <a:moveTo>
                    <a:pt x="0" y="0"/>
                  </a:moveTo>
                  <a:lnTo>
                    <a:pt x="914400" y="0"/>
                  </a:lnTo>
                  <a:lnTo>
                    <a:pt x="914400" y="914400"/>
                  </a:lnTo>
                  <a:lnTo>
                    <a:pt x="0" y="914400"/>
                  </a:lnTo>
                  <a:close/>
                </a:path>
              </a:pathLst>
            </a:custGeom>
            <a:solidFill>
              <a:srgbClr val="42B051"/>
            </a:solidFill>
          </p:spPr>
        </p:sp>
      </p:grpSp>
      <p:grpSp>
        <p:nvGrpSpPr>
          <p:cNvPr name="Group 31" id="31"/>
          <p:cNvGrpSpPr/>
          <p:nvPr/>
        </p:nvGrpSpPr>
        <p:grpSpPr>
          <a:xfrm rot="0">
            <a:off x="10039186" y="2549833"/>
            <a:ext cx="479624" cy="479623"/>
            <a:chOff x="0" y="0"/>
            <a:chExt cx="639498" cy="639498"/>
          </a:xfrm>
        </p:grpSpPr>
        <p:sp>
          <p:nvSpPr>
            <p:cNvPr name="Freeform 32" id="32"/>
            <p:cNvSpPr/>
            <p:nvPr/>
          </p:nvSpPr>
          <p:spPr>
            <a:xfrm flipH="false" flipV="false" rot="0">
              <a:off x="0" y="0"/>
              <a:ext cx="639445" cy="639445"/>
            </a:xfrm>
            <a:custGeom>
              <a:avLst/>
              <a:gdLst/>
              <a:ahLst/>
              <a:cxnLst/>
              <a:rect r="r" b="b" t="t" l="l"/>
              <a:pathLst>
                <a:path h="639445" w="639445">
                  <a:moveTo>
                    <a:pt x="0" y="0"/>
                  </a:moveTo>
                  <a:lnTo>
                    <a:pt x="639445" y="0"/>
                  </a:lnTo>
                  <a:lnTo>
                    <a:pt x="639445" y="639445"/>
                  </a:lnTo>
                  <a:lnTo>
                    <a:pt x="0" y="639445"/>
                  </a:lnTo>
                  <a:close/>
                </a:path>
              </a:pathLst>
            </a:custGeom>
            <a:solidFill>
              <a:srgbClr val="2E83C3"/>
            </a:solidFill>
          </p:spPr>
        </p:sp>
      </p:grpSp>
      <p:grpSp>
        <p:nvGrpSpPr>
          <p:cNvPr name="Group 33" id="33"/>
          <p:cNvGrpSpPr/>
          <p:nvPr/>
        </p:nvGrpSpPr>
        <p:grpSpPr>
          <a:xfrm rot="0">
            <a:off x="14031686" y="8846607"/>
            <a:ext cx="269965" cy="269966"/>
            <a:chOff x="0" y="0"/>
            <a:chExt cx="359954" cy="359954"/>
          </a:xfrm>
        </p:grpSpPr>
        <p:sp>
          <p:nvSpPr>
            <p:cNvPr name="Freeform 34" id="34"/>
            <p:cNvSpPr/>
            <p:nvPr/>
          </p:nvSpPr>
          <p:spPr>
            <a:xfrm flipH="false" flipV="false" rot="0">
              <a:off x="0" y="0"/>
              <a:ext cx="359918" cy="359918"/>
            </a:xfrm>
            <a:custGeom>
              <a:avLst/>
              <a:gdLst/>
              <a:ahLst/>
              <a:cxnLst/>
              <a:rect r="r" b="b" t="t" l="l"/>
              <a:pathLst>
                <a:path h="359918" w="359918">
                  <a:moveTo>
                    <a:pt x="0" y="0"/>
                  </a:moveTo>
                  <a:lnTo>
                    <a:pt x="359918" y="0"/>
                  </a:lnTo>
                  <a:lnTo>
                    <a:pt x="359918" y="359918"/>
                  </a:lnTo>
                  <a:lnTo>
                    <a:pt x="0" y="359918"/>
                  </a:lnTo>
                  <a:close/>
                </a:path>
              </a:pathLst>
            </a:custGeom>
            <a:solidFill>
              <a:srgbClr val="2E946B"/>
            </a:solidFill>
          </p:spPr>
        </p:sp>
      </p:grpSp>
      <p:sp>
        <p:nvSpPr>
          <p:cNvPr name="TextBox 35" id="35"/>
          <p:cNvSpPr txBox="true"/>
          <p:nvPr/>
        </p:nvSpPr>
        <p:spPr>
          <a:xfrm rot="0">
            <a:off x="1082038" y="1253540"/>
            <a:ext cx="13826518" cy="8601075"/>
          </a:xfrm>
          <a:prstGeom prst="rect">
            <a:avLst/>
          </a:prstGeom>
        </p:spPr>
        <p:txBody>
          <a:bodyPr anchor="t" rtlCol="false" tIns="0" lIns="0" bIns="0" rIns="0">
            <a:spAutoFit/>
          </a:bodyPr>
          <a:lstStyle/>
          <a:p>
            <a:pPr algn="l">
              <a:lnSpc>
                <a:spcPts val="5159"/>
              </a:lnSpc>
            </a:pPr>
            <a:r>
              <a:rPr lang="en-US" sz="4299" b="true">
                <a:solidFill>
                  <a:srgbClr val="000000"/>
                </a:solidFill>
                <a:latin typeface="Canva Sans Bold"/>
                <a:ea typeface="Canva Sans Bold"/>
                <a:cs typeface="Canva Sans Bold"/>
                <a:sym typeface="Canva Sans Bold"/>
              </a:rPr>
              <a:t>Project Description</a:t>
            </a:r>
          </a:p>
          <a:p>
            <a:pPr algn="l">
              <a:lnSpc>
                <a:spcPts val="5159"/>
              </a:lnSpc>
            </a:pPr>
          </a:p>
          <a:p>
            <a:pPr algn="l">
              <a:lnSpc>
                <a:spcPts val="4439"/>
              </a:lnSpc>
            </a:pPr>
            <a:r>
              <a:rPr lang="en-US" sz="3699">
                <a:solidFill>
                  <a:srgbClr val="000000"/>
                </a:solidFill>
                <a:latin typeface="Canva Sans"/>
                <a:ea typeface="Canva Sans"/>
                <a:cs typeface="Canva Sans"/>
                <a:sym typeface="Canva Sans"/>
              </a:rPr>
              <a:t>This project focuses on building a machine learning model to predict the price of Airbnb listings. Pricing an Airbnb property correctly is crucial for both hosts and travelers: hosts want to maximize occupancy and earnings, while travelers want fair and competitive prices. Using historical Airbnb data, the project develops a regression model that learns relationships between listing attributes (such as number of bedrooms, bathrooms, and guest ratings) and the price charged.</a:t>
            </a:r>
          </a:p>
          <a:p>
            <a:pPr algn="l">
              <a:lnSpc>
                <a:spcPts val="4439"/>
              </a:lnSpc>
            </a:pPr>
            <a:r>
              <a:rPr lang="en-US" sz="3699">
                <a:solidFill>
                  <a:srgbClr val="000000"/>
                </a:solidFill>
                <a:latin typeface="Canva Sans"/>
                <a:ea typeface="Canva Sans"/>
                <a:cs typeface="Canva Sans"/>
                <a:sym typeface="Canva Sans"/>
              </a:rPr>
              <a:t>The model can then be used to predict prices for new or hypothetical listings, helping property owners make informed pricing decisions.</a:t>
            </a:r>
          </a:p>
          <a:p>
            <a:pPr algn="l">
              <a:lnSpc>
                <a:spcPts val="4439"/>
              </a:lnSpc>
            </a:pPr>
          </a:p>
        </p:txBody>
      </p:sp>
      <p:grpSp>
        <p:nvGrpSpPr>
          <p:cNvPr name="Group 36" id="36"/>
          <p:cNvGrpSpPr>
            <a:grpSpLocks noChangeAspect="true"/>
          </p:cNvGrpSpPr>
          <p:nvPr/>
        </p:nvGrpSpPr>
        <p:grpSpPr>
          <a:xfrm rot="0">
            <a:off x="1013936" y="9707880"/>
            <a:ext cx="3214688" cy="289560"/>
            <a:chOff x="0" y="0"/>
            <a:chExt cx="4286250" cy="386080"/>
          </a:xfrm>
        </p:grpSpPr>
        <p:sp>
          <p:nvSpPr>
            <p:cNvPr name="Freeform 37" id="37"/>
            <p:cNvSpPr/>
            <p:nvPr/>
          </p:nvSpPr>
          <p:spPr>
            <a:xfrm flipH="false" flipV="false" rot="0">
              <a:off x="0" y="0"/>
              <a:ext cx="4286250" cy="386080"/>
            </a:xfrm>
            <a:custGeom>
              <a:avLst/>
              <a:gdLst/>
              <a:ahLst/>
              <a:cxnLst/>
              <a:rect r="r" b="b" t="t" l="l"/>
              <a:pathLst>
                <a:path h="386080" w="4286250">
                  <a:moveTo>
                    <a:pt x="0" y="0"/>
                  </a:moveTo>
                  <a:lnTo>
                    <a:pt x="4286250" y="0"/>
                  </a:lnTo>
                  <a:lnTo>
                    <a:pt x="4286250" y="386080"/>
                  </a:lnTo>
                  <a:lnTo>
                    <a:pt x="0" y="386080"/>
                  </a:lnTo>
                  <a:lnTo>
                    <a:pt x="0" y="0"/>
                  </a:lnTo>
                  <a:close/>
                </a:path>
              </a:pathLst>
            </a:custGeom>
            <a:blipFill>
              <a:blip r:embed="rId2"/>
              <a:stretch>
                <a:fillRect l="0" t="-2518486" r="-135857" b="0"/>
              </a:stretch>
            </a:blipFill>
          </p:spPr>
        </p:sp>
      </p:grpSp>
      <p:grpSp>
        <p:nvGrpSpPr>
          <p:cNvPr name="Group 38" id="38"/>
          <p:cNvGrpSpPr>
            <a:grpSpLocks noChangeAspect="true"/>
          </p:cNvGrpSpPr>
          <p:nvPr/>
        </p:nvGrpSpPr>
        <p:grpSpPr>
          <a:xfrm rot="0">
            <a:off x="701038" y="9615692"/>
            <a:ext cx="5559380" cy="444138"/>
            <a:chOff x="0" y="0"/>
            <a:chExt cx="7412506" cy="592184"/>
          </a:xfrm>
        </p:grpSpPr>
        <p:sp>
          <p:nvSpPr>
            <p:cNvPr name="Freeform 39" id="39"/>
            <p:cNvSpPr/>
            <p:nvPr/>
          </p:nvSpPr>
          <p:spPr>
            <a:xfrm flipH="false" flipV="false" rot="0">
              <a:off x="0" y="0"/>
              <a:ext cx="7412482" cy="592201"/>
            </a:xfrm>
            <a:custGeom>
              <a:avLst/>
              <a:gdLst/>
              <a:ahLst/>
              <a:cxnLst/>
              <a:rect r="r" b="b" t="t" l="l"/>
              <a:pathLst>
                <a:path h="592201" w="7412482">
                  <a:moveTo>
                    <a:pt x="0" y="0"/>
                  </a:moveTo>
                  <a:lnTo>
                    <a:pt x="7412482" y="0"/>
                  </a:lnTo>
                  <a:lnTo>
                    <a:pt x="7412482" y="592201"/>
                  </a:lnTo>
                  <a:lnTo>
                    <a:pt x="0" y="592201"/>
                  </a:lnTo>
                  <a:lnTo>
                    <a:pt x="0" y="0"/>
                  </a:lnTo>
                  <a:close/>
                </a:path>
              </a:pathLst>
            </a:custGeom>
            <a:blipFill>
              <a:blip r:embed="rId3"/>
              <a:stretch>
                <a:fillRect l="0" t="0" r="0" b="2"/>
              </a:stretch>
            </a:blip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12941"/>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3922"/>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43529"/>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24706"/>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48627"/>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63922"/>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43529"/>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48627"/>
              </a:srgbClr>
            </a:solidFill>
          </p:spPr>
        </p:sp>
      </p:grpSp>
      <p:grpSp>
        <p:nvGrpSpPr>
          <p:cNvPr name="Group 20" id="20"/>
          <p:cNvGrpSpPr/>
          <p:nvPr/>
        </p:nvGrpSpPr>
        <p:grpSpPr>
          <a:xfrm rot="0">
            <a:off x="990594" y="9568359"/>
            <a:ext cx="4114800" cy="547688"/>
            <a:chOff x="0" y="0"/>
            <a:chExt cx="5486400" cy="730250"/>
          </a:xfrm>
        </p:grpSpPr>
        <p:sp>
          <p:nvSpPr>
            <p:cNvPr name="Freeform 21" id="21"/>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2" id="22"/>
            <p:cNvSpPr txBox="true"/>
            <p:nvPr/>
          </p:nvSpPr>
          <p:spPr>
            <a:xfrm>
              <a:off x="0" y="0"/>
              <a:ext cx="5486400" cy="730250"/>
            </a:xfrm>
            <a:prstGeom prst="rect">
              <a:avLst/>
            </a:prstGeom>
          </p:spPr>
          <p:txBody>
            <a:bodyPr anchor="ctr" rtlCol="false" tIns="0" lIns="0" bIns="0" rIns="0"/>
            <a:lstStyle/>
            <a:p>
              <a:pPr algn="l">
                <a:lnSpc>
                  <a:spcPts val="1980"/>
                </a:lnSpc>
              </a:pPr>
              <a:r>
                <a:rPr lang="en-US" sz="1650">
                  <a:solidFill>
                    <a:srgbClr val="2E83C3"/>
                  </a:solidFill>
                  <a:latin typeface="Canva Sans"/>
                  <a:ea typeface="Canva Sans"/>
                  <a:cs typeface="Canva Sans"/>
                  <a:sym typeface="Canva Sans"/>
                </a:rPr>
                <a:t>12/29/2023</a:t>
              </a:r>
            </a:p>
          </p:txBody>
        </p:sp>
      </p:grpSp>
      <p:grpSp>
        <p:nvGrpSpPr>
          <p:cNvPr name="Group 23" id="23"/>
          <p:cNvGrpSpPr/>
          <p:nvPr/>
        </p:nvGrpSpPr>
        <p:grpSpPr>
          <a:xfrm rot="0">
            <a:off x="2168289" y="9568359"/>
            <a:ext cx="6172200" cy="547688"/>
            <a:chOff x="0" y="0"/>
            <a:chExt cx="8229600" cy="730250"/>
          </a:xfrm>
        </p:grpSpPr>
        <p:sp>
          <p:nvSpPr>
            <p:cNvPr name="Freeform 24" id="24"/>
            <p:cNvSpPr/>
            <p:nvPr/>
          </p:nvSpPr>
          <p:spPr>
            <a:xfrm flipH="false" flipV="false" rot="0">
              <a:off x="0" y="0"/>
              <a:ext cx="8229600" cy="730250"/>
            </a:xfrm>
            <a:custGeom>
              <a:avLst/>
              <a:gdLst/>
              <a:ahLst/>
              <a:cxnLst/>
              <a:rect r="r" b="b" t="t" l="l"/>
              <a:pathLst>
                <a:path h="730250" w="8229600">
                  <a:moveTo>
                    <a:pt x="0" y="0"/>
                  </a:moveTo>
                  <a:lnTo>
                    <a:pt x="8229600" y="0"/>
                  </a:lnTo>
                  <a:lnTo>
                    <a:pt x="8229600" y="730250"/>
                  </a:lnTo>
                  <a:lnTo>
                    <a:pt x="0" y="730250"/>
                  </a:lnTo>
                  <a:close/>
                </a:path>
              </a:pathLst>
            </a:custGeom>
            <a:solidFill>
              <a:srgbClr val="000000">
                <a:alpha val="0"/>
              </a:srgbClr>
            </a:solidFill>
          </p:spPr>
        </p:sp>
        <p:sp>
          <p:nvSpPr>
            <p:cNvPr name="TextBox 25" id="25"/>
            <p:cNvSpPr txBox="true"/>
            <p:nvPr/>
          </p:nvSpPr>
          <p:spPr>
            <a:xfrm>
              <a:off x="0" y="0"/>
              <a:ext cx="8229600" cy="730250"/>
            </a:xfrm>
            <a:prstGeom prst="rect">
              <a:avLst/>
            </a:prstGeom>
          </p:spPr>
          <p:txBody>
            <a:bodyPr anchor="ctr" rtlCol="false" tIns="0" lIns="0" bIns="0" rIns="0"/>
            <a:lstStyle/>
            <a:p>
              <a:pPr algn="l">
                <a:lnSpc>
                  <a:spcPts val="1980"/>
                </a:lnSpc>
              </a:pPr>
              <a:r>
                <a:rPr lang="en-US" sz="1650" b="true">
                  <a:solidFill>
                    <a:srgbClr val="2E83C3"/>
                  </a:solidFill>
                  <a:latin typeface="Canva Sans Bold"/>
                  <a:ea typeface="Canva Sans Bold"/>
                  <a:cs typeface="Canva Sans Bold"/>
                  <a:sym typeface="Canva Sans Bold"/>
                </a:rPr>
                <a:t>Annual Review</a:t>
              </a:r>
            </a:p>
          </p:txBody>
        </p:sp>
      </p:grpSp>
      <p:grpSp>
        <p:nvGrpSpPr>
          <p:cNvPr name="Group 26" id="26"/>
          <p:cNvGrpSpPr/>
          <p:nvPr/>
        </p:nvGrpSpPr>
        <p:grpSpPr>
          <a:xfrm rot="0">
            <a:off x="13208007" y="9568359"/>
            <a:ext cx="4114800" cy="547688"/>
            <a:chOff x="0" y="0"/>
            <a:chExt cx="5486400" cy="730250"/>
          </a:xfrm>
        </p:grpSpPr>
        <p:sp>
          <p:nvSpPr>
            <p:cNvPr name="Freeform 27" id="27"/>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8" id="28"/>
            <p:cNvSpPr txBox="true"/>
            <p:nvPr/>
          </p:nvSpPr>
          <p:spPr>
            <a:xfrm>
              <a:off x="0" y="0"/>
              <a:ext cx="5486400" cy="730250"/>
            </a:xfrm>
            <a:prstGeom prst="rect">
              <a:avLst/>
            </a:prstGeom>
          </p:spPr>
          <p:txBody>
            <a:bodyPr anchor="ctr" rtlCol="false" tIns="0" lIns="0" bIns="0" rIns="0"/>
            <a:lstStyle/>
            <a:p>
              <a:pPr algn="r">
                <a:lnSpc>
                  <a:spcPts val="1980"/>
                </a:lnSpc>
              </a:pPr>
              <a:r>
                <a:rPr lang="en-US" sz="1650">
                  <a:solidFill>
                    <a:srgbClr val="2E946B"/>
                  </a:solidFill>
                  <a:latin typeface="Canva Sans"/>
                  <a:ea typeface="Canva Sans"/>
                  <a:cs typeface="Canva Sans"/>
                  <a:sym typeface="Canva Sans"/>
                </a:rPr>
                <a:t>‹#›</a:t>
              </a:r>
            </a:p>
          </p:txBody>
        </p:sp>
      </p:grpSp>
      <p:grpSp>
        <p:nvGrpSpPr>
          <p:cNvPr name="Group 29" id="29"/>
          <p:cNvGrpSpPr/>
          <p:nvPr/>
        </p:nvGrpSpPr>
        <p:grpSpPr>
          <a:xfrm rot="0">
            <a:off x="14031686" y="8045980"/>
            <a:ext cx="685800" cy="685800"/>
            <a:chOff x="0" y="0"/>
            <a:chExt cx="914400" cy="914400"/>
          </a:xfrm>
        </p:grpSpPr>
        <p:sp>
          <p:nvSpPr>
            <p:cNvPr name="Freeform 30" id="30"/>
            <p:cNvSpPr/>
            <p:nvPr/>
          </p:nvSpPr>
          <p:spPr>
            <a:xfrm flipH="false" flipV="false" rot="0">
              <a:off x="0" y="0"/>
              <a:ext cx="914400" cy="914400"/>
            </a:xfrm>
            <a:custGeom>
              <a:avLst/>
              <a:gdLst/>
              <a:ahLst/>
              <a:cxnLst/>
              <a:rect r="r" b="b" t="t" l="l"/>
              <a:pathLst>
                <a:path h="914400" w="914400">
                  <a:moveTo>
                    <a:pt x="0" y="0"/>
                  </a:moveTo>
                  <a:lnTo>
                    <a:pt x="914400" y="0"/>
                  </a:lnTo>
                  <a:lnTo>
                    <a:pt x="914400" y="914400"/>
                  </a:lnTo>
                  <a:lnTo>
                    <a:pt x="0" y="914400"/>
                  </a:lnTo>
                  <a:close/>
                </a:path>
              </a:pathLst>
            </a:custGeom>
            <a:solidFill>
              <a:srgbClr val="42B051"/>
            </a:solidFill>
          </p:spPr>
        </p:sp>
      </p:grpSp>
      <p:grpSp>
        <p:nvGrpSpPr>
          <p:cNvPr name="Group 31" id="31"/>
          <p:cNvGrpSpPr/>
          <p:nvPr/>
        </p:nvGrpSpPr>
        <p:grpSpPr>
          <a:xfrm rot="0">
            <a:off x="10039186" y="2549833"/>
            <a:ext cx="479624" cy="479623"/>
            <a:chOff x="0" y="0"/>
            <a:chExt cx="639498" cy="639498"/>
          </a:xfrm>
        </p:grpSpPr>
        <p:sp>
          <p:nvSpPr>
            <p:cNvPr name="Freeform 32" id="32"/>
            <p:cNvSpPr/>
            <p:nvPr/>
          </p:nvSpPr>
          <p:spPr>
            <a:xfrm flipH="false" flipV="false" rot="0">
              <a:off x="0" y="0"/>
              <a:ext cx="639445" cy="639445"/>
            </a:xfrm>
            <a:custGeom>
              <a:avLst/>
              <a:gdLst/>
              <a:ahLst/>
              <a:cxnLst/>
              <a:rect r="r" b="b" t="t" l="l"/>
              <a:pathLst>
                <a:path h="639445" w="639445">
                  <a:moveTo>
                    <a:pt x="0" y="0"/>
                  </a:moveTo>
                  <a:lnTo>
                    <a:pt x="639445" y="0"/>
                  </a:lnTo>
                  <a:lnTo>
                    <a:pt x="639445" y="639445"/>
                  </a:lnTo>
                  <a:lnTo>
                    <a:pt x="0" y="639445"/>
                  </a:lnTo>
                  <a:close/>
                </a:path>
              </a:pathLst>
            </a:custGeom>
            <a:solidFill>
              <a:srgbClr val="2E83C3"/>
            </a:solidFill>
          </p:spPr>
        </p:sp>
      </p:grpSp>
      <p:grpSp>
        <p:nvGrpSpPr>
          <p:cNvPr name="Group 33" id="33"/>
          <p:cNvGrpSpPr/>
          <p:nvPr/>
        </p:nvGrpSpPr>
        <p:grpSpPr>
          <a:xfrm rot="0">
            <a:off x="14031686" y="8846607"/>
            <a:ext cx="269965" cy="269966"/>
            <a:chOff x="0" y="0"/>
            <a:chExt cx="359954" cy="359954"/>
          </a:xfrm>
        </p:grpSpPr>
        <p:sp>
          <p:nvSpPr>
            <p:cNvPr name="Freeform 34" id="34"/>
            <p:cNvSpPr/>
            <p:nvPr/>
          </p:nvSpPr>
          <p:spPr>
            <a:xfrm flipH="false" flipV="false" rot="0">
              <a:off x="0" y="0"/>
              <a:ext cx="359918" cy="359918"/>
            </a:xfrm>
            <a:custGeom>
              <a:avLst/>
              <a:gdLst/>
              <a:ahLst/>
              <a:cxnLst/>
              <a:rect r="r" b="b" t="t" l="l"/>
              <a:pathLst>
                <a:path h="359918" w="359918">
                  <a:moveTo>
                    <a:pt x="0" y="0"/>
                  </a:moveTo>
                  <a:lnTo>
                    <a:pt x="359918" y="0"/>
                  </a:lnTo>
                  <a:lnTo>
                    <a:pt x="359918" y="359918"/>
                  </a:lnTo>
                  <a:lnTo>
                    <a:pt x="0" y="359918"/>
                  </a:lnTo>
                  <a:close/>
                </a:path>
              </a:pathLst>
            </a:custGeom>
            <a:solidFill>
              <a:srgbClr val="2E946B"/>
            </a:solidFill>
          </p:spPr>
        </p:sp>
      </p:grpSp>
      <p:sp>
        <p:nvSpPr>
          <p:cNvPr name="TextBox 35" id="35"/>
          <p:cNvSpPr txBox="true"/>
          <p:nvPr/>
        </p:nvSpPr>
        <p:spPr>
          <a:xfrm rot="0">
            <a:off x="1021452" y="1370171"/>
            <a:ext cx="14886225" cy="714375"/>
          </a:xfrm>
          <a:prstGeom prst="rect">
            <a:avLst/>
          </a:prstGeom>
        </p:spPr>
        <p:txBody>
          <a:bodyPr anchor="t" rtlCol="false" tIns="0" lIns="0" bIns="0" rIns="0">
            <a:spAutoFit/>
          </a:bodyPr>
          <a:lstStyle/>
          <a:p>
            <a:pPr algn="l">
              <a:lnSpc>
                <a:spcPts val="5759"/>
              </a:lnSpc>
            </a:pPr>
            <a:r>
              <a:rPr lang="en-US" sz="4800" b="true">
                <a:solidFill>
                  <a:srgbClr val="000000"/>
                </a:solidFill>
                <a:latin typeface="Canva Sans Bold"/>
                <a:ea typeface="Canva Sans Bold"/>
                <a:cs typeface="Canva Sans Bold"/>
                <a:sym typeface="Canva Sans Bold"/>
              </a:rPr>
              <a:t>WHO ARE THE END USERS?</a:t>
            </a:r>
          </a:p>
        </p:txBody>
      </p:sp>
      <p:grpSp>
        <p:nvGrpSpPr>
          <p:cNvPr name="Group 36" id="36"/>
          <p:cNvGrpSpPr>
            <a:grpSpLocks noChangeAspect="true"/>
          </p:cNvGrpSpPr>
          <p:nvPr/>
        </p:nvGrpSpPr>
        <p:grpSpPr>
          <a:xfrm rot="0">
            <a:off x="1082038" y="9265206"/>
            <a:ext cx="3271838" cy="728662"/>
            <a:chOff x="0" y="0"/>
            <a:chExt cx="4362450" cy="971550"/>
          </a:xfrm>
        </p:grpSpPr>
        <p:sp>
          <p:nvSpPr>
            <p:cNvPr name="Freeform 37" id="37"/>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
              <a:stretch>
                <a:fillRect l="0" t="0" r="0" b="0"/>
              </a:stretch>
            </a:blipFill>
          </p:spPr>
        </p:sp>
      </p:grpSp>
      <p:sp>
        <p:nvSpPr>
          <p:cNvPr name="TextBox 38" id="38"/>
          <p:cNvSpPr txBox="true"/>
          <p:nvPr/>
        </p:nvSpPr>
        <p:spPr>
          <a:xfrm rot="0">
            <a:off x="673100" y="2549833"/>
            <a:ext cx="16950427" cy="5829300"/>
          </a:xfrm>
          <a:prstGeom prst="rect">
            <a:avLst/>
          </a:prstGeom>
        </p:spPr>
        <p:txBody>
          <a:bodyPr anchor="t" rtlCol="false" tIns="0" lIns="0" bIns="0" rIns="0">
            <a:spAutoFit/>
          </a:bodyPr>
          <a:lstStyle/>
          <a:p>
            <a:pPr algn="just">
              <a:lnSpc>
                <a:spcPts val="3844"/>
              </a:lnSpc>
            </a:pPr>
            <a:r>
              <a:rPr lang="en-US" sz="3203" b="true">
                <a:solidFill>
                  <a:srgbClr val="000000"/>
                </a:solidFill>
                <a:latin typeface="Canva Sans Bold"/>
                <a:ea typeface="Canva Sans Bold"/>
                <a:cs typeface="Canva Sans Bold"/>
                <a:sym typeface="Canva Sans Bold"/>
              </a:rPr>
              <a:t>Airbnb Hosts</a:t>
            </a:r>
          </a:p>
          <a:p>
            <a:pPr algn="just">
              <a:lnSpc>
                <a:spcPts val="3844"/>
              </a:lnSpc>
            </a:pPr>
            <a:r>
              <a:rPr lang="en-US" sz="3203">
                <a:solidFill>
                  <a:srgbClr val="000000"/>
                </a:solidFill>
                <a:latin typeface="Canva Sans"/>
                <a:ea typeface="Canva Sans"/>
                <a:cs typeface="Canva Sans"/>
                <a:sym typeface="Canva Sans"/>
              </a:rPr>
              <a:t>      </a:t>
            </a:r>
            <a:r>
              <a:rPr lang="en-US" sz="3203">
                <a:solidFill>
                  <a:srgbClr val="000000"/>
                </a:solidFill>
                <a:latin typeface="Canva Sans"/>
                <a:ea typeface="Canva Sans"/>
                <a:cs typeface="Canva Sans"/>
                <a:sym typeface="Canva Sans"/>
              </a:rPr>
              <a:t>To optimize pricing of their listings based on property features and guest reviews.</a:t>
            </a:r>
          </a:p>
          <a:p>
            <a:pPr algn="just">
              <a:lnSpc>
                <a:spcPts val="3844"/>
              </a:lnSpc>
            </a:pPr>
          </a:p>
          <a:p>
            <a:pPr algn="just">
              <a:lnSpc>
                <a:spcPts val="3844"/>
              </a:lnSpc>
            </a:pPr>
            <a:r>
              <a:rPr lang="en-US" sz="3203" b="true">
                <a:solidFill>
                  <a:srgbClr val="000000"/>
                </a:solidFill>
                <a:latin typeface="Canva Sans Bold"/>
                <a:ea typeface="Canva Sans Bold"/>
                <a:cs typeface="Canva Sans Bold"/>
                <a:sym typeface="Canva Sans Bold"/>
              </a:rPr>
              <a:t>Travelers</a:t>
            </a:r>
          </a:p>
          <a:p>
            <a:pPr algn="just">
              <a:lnSpc>
                <a:spcPts val="3844"/>
              </a:lnSpc>
              <a:spcBef>
                <a:spcPct val="0"/>
              </a:spcBef>
            </a:pPr>
            <a:r>
              <a:rPr lang="en-US" sz="3203">
                <a:solidFill>
                  <a:srgbClr val="000000"/>
                </a:solidFill>
                <a:latin typeface="Canva Sans"/>
                <a:ea typeface="Canva Sans"/>
                <a:cs typeface="Canva Sans"/>
                <a:sym typeface="Canva Sans"/>
              </a:rPr>
              <a:t>      </a:t>
            </a:r>
            <a:r>
              <a:rPr lang="en-US" sz="3203">
                <a:solidFill>
                  <a:srgbClr val="000000"/>
                </a:solidFill>
                <a:latin typeface="Canva Sans"/>
                <a:ea typeface="Canva Sans"/>
                <a:cs typeface="Canva Sans"/>
                <a:sym typeface="Canva Sans"/>
              </a:rPr>
              <a:t>T</a:t>
            </a:r>
            <a:r>
              <a:rPr lang="en-US" sz="3203">
                <a:solidFill>
                  <a:srgbClr val="000000"/>
                </a:solidFill>
                <a:latin typeface="Canva Sans"/>
                <a:ea typeface="Canva Sans"/>
                <a:cs typeface="Canva Sans"/>
                <a:sym typeface="Canva Sans"/>
              </a:rPr>
              <a:t>o evaluate whether a listing is overpriced or reasonably priced.</a:t>
            </a:r>
          </a:p>
          <a:p>
            <a:pPr algn="just">
              <a:lnSpc>
                <a:spcPts val="3844"/>
              </a:lnSpc>
              <a:spcBef>
                <a:spcPct val="0"/>
              </a:spcBef>
            </a:pPr>
          </a:p>
          <a:p>
            <a:pPr algn="just">
              <a:lnSpc>
                <a:spcPts val="3844"/>
              </a:lnSpc>
              <a:spcBef>
                <a:spcPct val="0"/>
              </a:spcBef>
            </a:pPr>
            <a:r>
              <a:rPr lang="en-US" b="true" sz="3203">
                <a:solidFill>
                  <a:srgbClr val="000000"/>
                </a:solidFill>
                <a:latin typeface="Canva Sans Bold"/>
                <a:ea typeface="Canva Sans Bold"/>
                <a:cs typeface="Canva Sans Bold"/>
                <a:sym typeface="Canva Sans Bold"/>
              </a:rPr>
              <a:t>Airbnb Platform Analysts</a:t>
            </a:r>
          </a:p>
          <a:p>
            <a:pPr algn="just">
              <a:lnSpc>
                <a:spcPts val="3844"/>
              </a:lnSpc>
              <a:spcBef>
                <a:spcPct val="0"/>
              </a:spcBef>
            </a:pPr>
            <a:r>
              <a:rPr lang="en-US" sz="3203">
                <a:solidFill>
                  <a:srgbClr val="000000"/>
                </a:solidFill>
                <a:latin typeface="Canva Sans"/>
                <a:ea typeface="Canva Sans"/>
                <a:cs typeface="Canva Sans"/>
                <a:sym typeface="Canva Sans"/>
              </a:rPr>
              <a:t>      To improve automated pricing suggestions and increase platform trust.</a:t>
            </a:r>
          </a:p>
          <a:p>
            <a:pPr algn="just">
              <a:lnSpc>
                <a:spcPts val="3844"/>
              </a:lnSpc>
              <a:spcBef>
                <a:spcPct val="0"/>
              </a:spcBef>
            </a:pPr>
          </a:p>
          <a:p>
            <a:pPr algn="just">
              <a:lnSpc>
                <a:spcPts val="3844"/>
              </a:lnSpc>
              <a:spcBef>
                <a:spcPct val="0"/>
              </a:spcBef>
            </a:pPr>
            <a:r>
              <a:rPr lang="en-US" b="true" sz="3203">
                <a:solidFill>
                  <a:srgbClr val="000000"/>
                </a:solidFill>
                <a:latin typeface="Canva Sans Bold"/>
                <a:ea typeface="Canva Sans Bold"/>
                <a:cs typeface="Canva Sans Bold"/>
                <a:sym typeface="Canva Sans Bold"/>
              </a:rPr>
              <a:t>Researchers/Students</a:t>
            </a:r>
          </a:p>
          <a:p>
            <a:pPr algn="just">
              <a:lnSpc>
                <a:spcPts val="3844"/>
              </a:lnSpc>
              <a:spcBef>
                <a:spcPct val="0"/>
              </a:spcBef>
            </a:pPr>
            <a:r>
              <a:rPr lang="en-US" sz="3203">
                <a:solidFill>
                  <a:srgbClr val="000000"/>
                </a:solidFill>
                <a:latin typeface="Canva Sans"/>
                <a:ea typeface="Canva Sans"/>
                <a:cs typeface="Canva Sans"/>
                <a:sym typeface="Canva Sans"/>
              </a:rPr>
              <a:t>       To study the impact of property features and reviews on rental pricing.</a:t>
            </a:r>
          </a:p>
          <a:p>
            <a:pPr algn="just">
              <a:lnSpc>
                <a:spcPts val="3844"/>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12941"/>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3922"/>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43529"/>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24706"/>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48627"/>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63922"/>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43529"/>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48627"/>
              </a:srgbClr>
            </a:solidFill>
          </p:spPr>
        </p:sp>
      </p:grpSp>
      <p:grpSp>
        <p:nvGrpSpPr>
          <p:cNvPr name="Group 20" id="20"/>
          <p:cNvGrpSpPr/>
          <p:nvPr/>
        </p:nvGrpSpPr>
        <p:grpSpPr>
          <a:xfrm rot="0">
            <a:off x="990594" y="9568359"/>
            <a:ext cx="4114800" cy="547688"/>
            <a:chOff x="0" y="0"/>
            <a:chExt cx="5486400" cy="730250"/>
          </a:xfrm>
        </p:grpSpPr>
        <p:sp>
          <p:nvSpPr>
            <p:cNvPr name="Freeform 21" id="21"/>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2" id="22"/>
            <p:cNvSpPr txBox="true"/>
            <p:nvPr/>
          </p:nvSpPr>
          <p:spPr>
            <a:xfrm>
              <a:off x="0" y="0"/>
              <a:ext cx="5486400" cy="730250"/>
            </a:xfrm>
            <a:prstGeom prst="rect">
              <a:avLst/>
            </a:prstGeom>
          </p:spPr>
          <p:txBody>
            <a:bodyPr anchor="ctr" rtlCol="false" tIns="0" lIns="0" bIns="0" rIns="0"/>
            <a:lstStyle/>
            <a:p>
              <a:pPr algn="l">
                <a:lnSpc>
                  <a:spcPts val="1980"/>
                </a:lnSpc>
              </a:pPr>
              <a:r>
                <a:rPr lang="en-US" sz="1650">
                  <a:solidFill>
                    <a:srgbClr val="2E83C3"/>
                  </a:solidFill>
                  <a:latin typeface="Canva Sans"/>
                  <a:ea typeface="Canva Sans"/>
                  <a:cs typeface="Canva Sans"/>
                  <a:sym typeface="Canva Sans"/>
                </a:rPr>
                <a:t>12/29/2023</a:t>
              </a:r>
            </a:p>
          </p:txBody>
        </p:sp>
      </p:grpSp>
      <p:grpSp>
        <p:nvGrpSpPr>
          <p:cNvPr name="Group 23" id="23"/>
          <p:cNvGrpSpPr/>
          <p:nvPr/>
        </p:nvGrpSpPr>
        <p:grpSpPr>
          <a:xfrm rot="0">
            <a:off x="2168289" y="9568359"/>
            <a:ext cx="6172200" cy="547688"/>
            <a:chOff x="0" y="0"/>
            <a:chExt cx="8229600" cy="730250"/>
          </a:xfrm>
        </p:grpSpPr>
        <p:sp>
          <p:nvSpPr>
            <p:cNvPr name="Freeform 24" id="24"/>
            <p:cNvSpPr/>
            <p:nvPr/>
          </p:nvSpPr>
          <p:spPr>
            <a:xfrm flipH="false" flipV="false" rot="0">
              <a:off x="0" y="0"/>
              <a:ext cx="8229600" cy="730250"/>
            </a:xfrm>
            <a:custGeom>
              <a:avLst/>
              <a:gdLst/>
              <a:ahLst/>
              <a:cxnLst/>
              <a:rect r="r" b="b" t="t" l="l"/>
              <a:pathLst>
                <a:path h="730250" w="8229600">
                  <a:moveTo>
                    <a:pt x="0" y="0"/>
                  </a:moveTo>
                  <a:lnTo>
                    <a:pt x="8229600" y="0"/>
                  </a:lnTo>
                  <a:lnTo>
                    <a:pt x="8229600" y="730250"/>
                  </a:lnTo>
                  <a:lnTo>
                    <a:pt x="0" y="730250"/>
                  </a:lnTo>
                  <a:close/>
                </a:path>
              </a:pathLst>
            </a:custGeom>
            <a:solidFill>
              <a:srgbClr val="000000">
                <a:alpha val="0"/>
              </a:srgbClr>
            </a:solidFill>
          </p:spPr>
        </p:sp>
        <p:sp>
          <p:nvSpPr>
            <p:cNvPr name="TextBox 25" id="25"/>
            <p:cNvSpPr txBox="true"/>
            <p:nvPr/>
          </p:nvSpPr>
          <p:spPr>
            <a:xfrm>
              <a:off x="0" y="0"/>
              <a:ext cx="8229600" cy="730250"/>
            </a:xfrm>
            <a:prstGeom prst="rect">
              <a:avLst/>
            </a:prstGeom>
          </p:spPr>
          <p:txBody>
            <a:bodyPr anchor="ctr" rtlCol="false" tIns="0" lIns="0" bIns="0" rIns="0"/>
            <a:lstStyle/>
            <a:p>
              <a:pPr algn="l">
                <a:lnSpc>
                  <a:spcPts val="1980"/>
                </a:lnSpc>
              </a:pPr>
              <a:r>
                <a:rPr lang="en-US" sz="1650" b="true">
                  <a:solidFill>
                    <a:srgbClr val="2E83C3"/>
                  </a:solidFill>
                  <a:latin typeface="Canva Sans Bold"/>
                  <a:ea typeface="Canva Sans Bold"/>
                  <a:cs typeface="Canva Sans Bold"/>
                  <a:sym typeface="Canva Sans Bold"/>
                </a:rPr>
                <a:t>Annual Review</a:t>
              </a:r>
            </a:p>
          </p:txBody>
        </p:sp>
      </p:grpSp>
      <p:grpSp>
        <p:nvGrpSpPr>
          <p:cNvPr name="Group 26" id="26"/>
          <p:cNvGrpSpPr/>
          <p:nvPr/>
        </p:nvGrpSpPr>
        <p:grpSpPr>
          <a:xfrm rot="0">
            <a:off x="13208007" y="9568359"/>
            <a:ext cx="4114800" cy="547688"/>
            <a:chOff x="0" y="0"/>
            <a:chExt cx="5486400" cy="730250"/>
          </a:xfrm>
        </p:grpSpPr>
        <p:sp>
          <p:nvSpPr>
            <p:cNvPr name="Freeform 27" id="27"/>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8" id="28"/>
            <p:cNvSpPr txBox="true"/>
            <p:nvPr/>
          </p:nvSpPr>
          <p:spPr>
            <a:xfrm>
              <a:off x="0" y="0"/>
              <a:ext cx="5486400" cy="730250"/>
            </a:xfrm>
            <a:prstGeom prst="rect">
              <a:avLst/>
            </a:prstGeom>
          </p:spPr>
          <p:txBody>
            <a:bodyPr anchor="ctr" rtlCol="false" tIns="0" lIns="0" bIns="0" rIns="0"/>
            <a:lstStyle/>
            <a:p>
              <a:pPr algn="r">
                <a:lnSpc>
                  <a:spcPts val="1980"/>
                </a:lnSpc>
              </a:pPr>
              <a:r>
                <a:rPr lang="en-US" sz="1650">
                  <a:solidFill>
                    <a:srgbClr val="2E946B"/>
                  </a:solidFill>
                  <a:latin typeface="Canva Sans"/>
                  <a:ea typeface="Canva Sans"/>
                  <a:cs typeface="Canva Sans"/>
                  <a:sym typeface="Canva Sans"/>
                </a:rPr>
                <a:t>‹#›</a:t>
              </a:r>
            </a:p>
          </p:txBody>
        </p:sp>
      </p:grpSp>
      <p:grpSp>
        <p:nvGrpSpPr>
          <p:cNvPr name="Group 29" id="29"/>
          <p:cNvGrpSpPr/>
          <p:nvPr/>
        </p:nvGrpSpPr>
        <p:grpSpPr>
          <a:xfrm rot="0">
            <a:off x="11044238" y="664894"/>
            <a:ext cx="542925" cy="542925"/>
            <a:chOff x="0" y="0"/>
            <a:chExt cx="723900" cy="723900"/>
          </a:xfrm>
        </p:grpSpPr>
        <p:sp>
          <p:nvSpPr>
            <p:cNvPr name="Freeform 30" id="30"/>
            <p:cNvSpPr/>
            <p:nvPr/>
          </p:nvSpPr>
          <p:spPr>
            <a:xfrm flipH="false" flipV="false" rot="0">
              <a:off x="0" y="0"/>
              <a:ext cx="723900" cy="723900"/>
            </a:xfrm>
            <a:custGeom>
              <a:avLst/>
              <a:gdLst/>
              <a:ahLst/>
              <a:cxnLst/>
              <a:rect r="r" b="b" t="t" l="l"/>
              <a:pathLst>
                <a:path h="723900" w="723900">
                  <a:moveTo>
                    <a:pt x="0" y="361950"/>
                  </a:moveTo>
                  <a:cubicBezTo>
                    <a:pt x="0" y="162052"/>
                    <a:pt x="162052" y="0"/>
                    <a:pt x="361950" y="0"/>
                  </a:cubicBezTo>
                  <a:cubicBezTo>
                    <a:pt x="561848" y="0"/>
                    <a:pt x="723900" y="162052"/>
                    <a:pt x="723900" y="361950"/>
                  </a:cubicBezTo>
                  <a:cubicBezTo>
                    <a:pt x="723900" y="561848"/>
                    <a:pt x="561848" y="723900"/>
                    <a:pt x="361950" y="723900"/>
                  </a:cubicBezTo>
                  <a:cubicBezTo>
                    <a:pt x="162052" y="723900"/>
                    <a:pt x="0" y="561848"/>
                    <a:pt x="0" y="361950"/>
                  </a:cubicBezTo>
                  <a:close/>
                </a:path>
              </a:pathLst>
            </a:custGeom>
            <a:solidFill>
              <a:srgbClr val="EBEBEB"/>
            </a:solidFill>
          </p:spPr>
        </p:sp>
      </p:grpSp>
      <p:grpSp>
        <p:nvGrpSpPr>
          <p:cNvPr name="Group 31" id="31"/>
          <p:cNvGrpSpPr/>
          <p:nvPr/>
        </p:nvGrpSpPr>
        <p:grpSpPr>
          <a:xfrm rot="0">
            <a:off x="16510869" y="8408991"/>
            <a:ext cx="981340" cy="981340"/>
            <a:chOff x="0" y="0"/>
            <a:chExt cx="1308454" cy="1308454"/>
          </a:xfrm>
        </p:grpSpPr>
        <p:sp>
          <p:nvSpPr>
            <p:cNvPr name="Freeform 32" id="32"/>
            <p:cNvSpPr/>
            <p:nvPr/>
          </p:nvSpPr>
          <p:spPr>
            <a:xfrm flipH="false" flipV="false" rot="0">
              <a:off x="0" y="0"/>
              <a:ext cx="1308354" cy="1308354"/>
            </a:xfrm>
            <a:custGeom>
              <a:avLst/>
              <a:gdLst/>
              <a:ahLst/>
              <a:cxnLst/>
              <a:rect r="r" b="b" t="t" l="l"/>
              <a:pathLst>
                <a:path h="1308354" w="1308354">
                  <a:moveTo>
                    <a:pt x="0" y="654177"/>
                  </a:moveTo>
                  <a:cubicBezTo>
                    <a:pt x="0" y="292862"/>
                    <a:pt x="292862" y="0"/>
                    <a:pt x="654177" y="0"/>
                  </a:cubicBezTo>
                  <a:cubicBezTo>
                    <a:pt x="1015492" y="0"/>
                    <a:pt x="1308354" y="292862"/>
                    <a:pt x="1308354" y="654177"/>
                  </a:cubicBezTo>
                  <a:cubicBezTo>
                    <a:pt x="1308354" y="1015492"/>
                    <a:pt x="1015492" y="1308354"/>
                    <a:pt x="654177" y="1308354"/>
                  </a:cubicBezTo>
                  <a:cubicBezTo>
                    <a:pt x="292862" y="1308354"/>
                    <a:pt x="0" y="1015492"/>
                    <a:pt x="0" y="654177"/>
                  </a:cubicBezTo>
                  <a:close/>
                </a:path>
              </a:pathLst>
            </a:custGeom>
            <a:solidFill>
              <a:srgbClr val="2E83C3"/>
            </a:solidFill>
          </p:spPr>
        </p:sp>
      </p:grpSp>
      <p:grpSp>
        <p:nvGrpSpPr>
          <p:cNvPr name="Group 33" id="33"/>
          <p:cNvGrpSpPr/>
          <p:nvPr/>
        </p:nvGrpSpPr>
        <p:grpSpPr>
          <a:xfrm rot="0">
            <a:off x="16025686" y="9198658"/>
            <a:ext cx="376728" cy="376728"/>
            <a:chOff x="0" y="0"/>
            <a:chExt cx="502304" cy="502304"/>
          </a:xfrm>
        </p:grpSpPr>
        <p:sp>
          <p:nvSpPr>
            <p:cNvPr name="Freeform 34" id="34"/>
            <p:cNvSpPr/>
            <p:nvPr/>
          </p:nvSpPr>
          <p:spPr>
            <a:xfrm flipH="false" flipV="false" rot="0">
              <a:off x="0" y="0"/>
              <a:ext cx="502285" cy="502285"/>
            </a:xfrm>
            <a:custGeom>
              <a:avLst/>
              <a:gdLst/>
              <a:ahLst/>
              <a:cxnLst/>
              <a:rect r="r" b="b" t="t" l="l"/>
              <a:pathLst>
                <a:path h="502285" w="502285">
                  <a:moveTo>
                    <a:pt x="0" y="251206"/>
                  </a:moveTo>
                  <a:cubicBezTo>
                    <a:pt x="0" y="112395"/>
                    <a:pt x="112395" y="0"/>
                    <a:pt x="251206" y="0"/>
                  </a:cubicBezTo>
                  <a:cubicBezTo>
                    <a:pt x="390017" y="0"/>
                    <a:pt x="502285" y="112395"/>
                    <a:pt x="502285" y="251206"/>
                  </a:cubicBezTo>
                  <a:cubicBezTo>
                    <a:pt x="502285" y="390017"/>
                    <a:pt x="389890" y="502285"/>
                    <a:pt x="251206" y="502285"/>
                  </a:cubicBezTo>
                  <a:cubicBezTo>
                    <a:pt x="112522" y="502285"/>
                    <a:pt x="0" y="389890"/>
                    <a:pt x="0" y="251206"/>
                  </a:cubicBezTo>
                  <a:close/>
                </a:path>
              </a:pathLst>
            </a:custGeom>
            <a:solidFill>
              <a:srgbClr val="2E946B"/>
            </a:solidFill>
          </p:spPr>
        </p:sp>
      </p:grpSp>
      <p:grpSp>
        <p:nvGrpSpPr>
          <p:cNvPr name="Group 35" id="35"/>
          <p:cNvGrpSpPr>
            <a:grpSpLocks noChangeAspect="true"/>
          </p:cNvGrpSpPr>
          <p:nvPr/>
        </p:nvGrpSpPr>
        <p:grpSpPr>
          <a:xfrm rot="0">
            <a:off x="701038" y="9615692"/>
            <a:ext cx="5559380" cy="444138"/>
            <a:chOff x="0" y="0"/>
            <a:chExt cx="7412506" cy="592184"/>
          </a:xfrm>
        </p:grpSpPr>
        <p:sp>
          <p:nvSpPr>
            <p:cNvPr name="Freeform 36" id="36"/>
            <p:cNvSpPr/>
            <p:nvPr/>
          </p:nvSpPr>
          <p:spPr>
            <a:xfrm flipH="false" flipV="false" rot="0">
              <a:off x="0" y="0"/>
              <a:ext cx="7412482" cy="592201"/>
            </a:xfrm>
            <a:custGeom>
              <a:avLst/>
              <a:gdLst/>
              <a:ahLst/>
              <a:cxnLst/>
              <a:rect r="r" b="b" t="t" l="l"/>
              <a:pathLst>
                <a:path h="592201" w="7412482">
                  <a:moveTo>
                    <a:pt x="0" y="0"/>
                  </a:moveTo>
                  <a:lnTo>
                    <a:pt x="7412482" y="0"/>
                  </a:lnTo>
                  <a:lnTo>
                    <a:pt x="7412482" y="592201"/>
                  </a:lnTo>
                  <a:lnTo>
                    <a:pt x="0" y="592201"/>
                  </a:lnTo>
                  <a:lnTo>
                    <a:pt x="0" y="0"/>
                  </a:lnTo>
                  <a:close/>
                </a:path>
              </a:pathLst>
            </a:custGeom>
            <a:blipFill>
              <a:blip r:embed="rId3"/>
              <a:stretch>
                <a:fillRect l="0" t="0" r="0" b="2"/>
              </a:stretch>
            </a:blipFill>
          </p:spPr>
        </p:sp>
      </p:grpSp>
      <p:grpSp>
        <p:nvGrpSpPr>
          <p:cNvPr name="Group 37" id="37"/>
          <p:cNvGrpSpPr>
            <a:grpSpLocks noChangeAspect="true"/>
          </p:cNvGrpSpPr>
          <p:nvPr/>
        </p:nvGrpSpPr>
        <p:grpSpPr>
          <a:xfrm rot="0">
            <a:off x="76200" y="5730240"/>
            <a:ext cx="2590800" cy="4515036"/>
            <a:chOff x="0" y="0"/>
            <a:chExt cx="3454400" cy="6020048"/>
          </a:xfrm>
        </p:grpSpPr>
        <p:sp>
          <p:nvSpPr>
            <p:cNvPr name="Freeform 38" id="38"/>
            <p:cNvSpPr/>
            <p:nvPr/>
          </p:nvSpPr>
          <p:spPr>
            <a:xfrm flipH="true" flipV="false" rot="0">
              <a:off x="0" y="0"/>
              <a:ext cx="3454400" cy="6020054"/>
            </a:xfrm>
            <a:custGeom>
              <a:avLst/>
              <a:gdLst/>
              <a:ahLst/>
              <a:cxnLst/>
              <a:rect r="r" b="b" t="t" l="l"/>
              <a:pathLst>
                <a:path h="6020054" w="3454400">
                  <a:moveTo>
                    <a:pt x="3454400" y="0"/>
                  </a:moveTo>
                  <a:lnTo>
                    <a:pt x="0" y="0"/>
                  </a:lnTo>
                  <a:lnTo>
                    <a:pt x="0" y="6020054"/>
                  </a:lnTo>
                  <a:lnTo>
                    <a:pt x="3454400" y="6020054"/>
                  </a:lnTo>
                  <a:lnTo>
                    <a:pt x="3454400" y="0"/>
                  </a:lnTo>
                  <a:close/>
                </a:path>
              </a:pathLst>
            </a:custGeom>
            <a:blipFill>
              <a:blip r:embed="rId4"/>
              <a:stretch>
                <a:fillRect l="-5923" t="0" r="-5923" b="0"/>
              </a:stretch>
            </a:blipFill>
          </p:spPr>
        </p:sp>
      </p:grpSp>
      <p:sp>
        <p:nvSpPr>
          <p:cNvPr name="TextBox 39" id="39"/>
          <p:cNvSpPr txBox="true"/>
          <p:nvPr/>
        </p:nvSpPr>
        <p:spPr>
          <a:xfrm rot="0">
            <a:off x="1082038" y="691570"/>
            <a:ext cx="7776557" cy="1095375"/>
          </a:xfrm>
          <a:prstGeom prst="rect">
            <a:avLst/>
          </a:prstGeom>
        </p:spPr>
        <p:txBody>
          <a:bodyPr anchor="t" rtlCol="false" tIns="0" lIns="0" bIns="0" rIns="0">
            <a:spAutoFit/>
          </a:bodyPr>
          <a:lstStyle/>
          <a:p>
            <a:pPr algn="l">
              <a:lnSpc>
                <a:spcPts val="8640"/>
              </a:lnSpc>
            </a:pPr>
            <a:r>
              <a:rPr lang="en-US" sz="7200" b="true">
                <a:solidFill>
                  <a:srgbClr val="000000"/>
                </a:solidFill>
                <a:latin typeface="Canva Sans Bold"/>
                <a:ea typeface="Canva Sans Bold"/>
                <a:cs typeface="Canva Sans Bold"/>
                <a:sym typeface="Canva Sans Bold"/>
              </a:rPr>
              <a:t>Technology Used</a:t>
            </a:r>
          </a:p>
        </p:txBody>
      </p:sp>
      <p:sp>
        <p:nvSpPr>
          <p:cNvPr name="TextBox 40" id="40"/>
          <p:cNvSpPr txBox="true"/>
          <p:nvPr/>
        </p:nvSpPr>
        <p:spPr>
          <a:xfrm rot="0">
            <a:off x="1082038" y="2451211"/>
            <a:ext cx="16343561" cy="5972175"/>
          </a:xfrm>
          <a:prstGeom prst="rect">
            <a:avLst/>
          </a:prstGeom>
        </p:spPr>
        <p:txBody>
          <a:bodyPr anchor="t" rtlCol="false" tIns="0" lIns="0" bIns="0" rIns="0">
            <a:spAutoFit/>
          </a:bodyPr>
          <a:lstStyle/>
          <a:p>
            <a:pPr algn="just" marL="781581" indent="-390791" lvl="1">
              <a:lnSpc>
                <a:spcPts val="4344"/>
              </a:lnSpc>
              <a:buFont typeface="Arial"/>
              <a:buChar char="•"/>
            </a:pPr>
            <a:r>
              <a:rPr lang="en-US" b="true" sz="3620">
                <a:solidFill>
                  <a:srgbClr val="000000"/>
                </a:solidFill>
                <a:latin typeface="Canva Sans Bold"/>
                <a:ea typeface="Canva Sans Bold"/>
                <a:cs typeface="Canva Sans Bold"/>
                <a:sym typeface="Canva Sans Bold"/>
              </a:rPr>
              <a:t>Python</a:t>
            </a:r>
            <a:r>
              <a:rPr lang="en-US" sz="3620">
                <a:solidFill>
                  <a:srgbClr val="000000"/>
                </a:solidFill>
                <a:latin typeface="Canva Sans"/>
                <a:ea typeface="Canva Sans"/>
                <a:cs typeface="Canva Sans"/>
                <a:sym typeface="Canva Sans"/>
              </a:rPr>
              <a:t> – C</a:t>
            </a:r>
            <a:r>
              <a:rPr lang="en-US" sz="3620">
                <a:solidFill>
                  <a:srgbClr val="000000"/>
                </a:solidFill>
                <a:latin typeface="Canva Sans"/>
                <a:ea typeface="Canva Sans"/>
                <a:cs typeface="Canva Sans"/>
                <a:sym typeface="Canva Sans"/>
              </a:rPr>
              <a:t>ore programming language</a:t>
            </a:r>
          </a:p>
          <a:p>
            <a:pPr algn="just">
              <a:lnSpc>
                <a:spcPts val="4344"/>
              </a:lnSpc>
            </a:pPr>
          </a:p>
          <a:p>
            <a:pPr algn="just" marL="781581" indent="-390791" lvl="1">
              <a:lnSpc>
                <a:spcPts val="4344"/>
              </a:lnSpc>
              <a:buFont typeface="Arial"/>
              <a:buChar char="•"/>
            </a:pPr>
            <a:r>
              <a:rPr lang="en-US" b="true" sz="3620">
                <a:solidFill>
                  <a:srgbClr val="000000"/>
                </a:solidFill>
                <a:latin typeface="Canva Sans Bold"/>
                <a:ea typeface="Canva Sans Bold"/>
                <a:cs typeface="Canva Sans Bold"/>
                <a:sym typeface="Canva Sans Bold"/>
              </a:rPr>
              <a:t>Pandas &amp; NumPy</a:t>
            </a:r>
            <a:r>
              <a:rPr lang="en-US" sz="3620">
                <a:solidFill>
                  <a:srgbClr val="000000"/>
                </a:solidFill>
                <a:latin typeface="Canva Sans"/>
                <a:ea typeface="Canva Sans"/>
                <a:cs typeface="Canva Sans"/>
                <a:sym typeface="Canva Sans"/>
              </a:rPr>
              <a:t> – Data cleaning and preprocessing</a:t>
            </a:r>
          </a:p>
          <a:p>
            <a:pPr algn="just">
              <a:lnSpc>
                <a:spcPts val="4344"/>
              </a:lnSpc>
            </a:pPr>
          </a:p>
          <a:p>
            <a:pPr algn="just" marL="781581" indent="-390791" lvl="1">
              <a:lnSpc>
                <a:spcPts val="4344"/>
              </a:lnSpc>
              <a:buFont typeface="Arial"/>
              <a:buChar char="•"/>
            </a:pPr>
            <a:r>
              <a:rPr lang="en-US" b="true" sz="3620">
                <a:solidFill>
                  <a:srgbClr val="000000"/>
                </a:solidFill>
                <a:latin typeface="Canva Sans Bold"/>
                <a:ea typeface="Canva Sans Bold"/>
                <a:cs typeface="Canva Sans Bold"/>
                <a:sym typeface="Canva Sans Bold"/>
              </a:rPr>
              <a:t>Scikit-learn</a:t>
            </a:r>
            <a:r>
              <a:rPr lang="en-US" sz="3620">
                <a:solidFill>
                  <a:srgbClr val="000000"/>
                </a:solidFill>
                <a:latin typeface="Canva Sans"/>
                <a:ea typeface="Canva Sans"/>
                <a:cs typeface="Canva Sans"/>
                <a:sym typeface="Canva Sans"/>
              </a:rPr>
              <a:t> – Machine learning (model training, regression, evaluation)</a:t>
            </a:r>
          </a:p>
          <a:p>
            <a:pPr algn="just">
              <a:lnSpc>
                <a:spcPts val="4344"/>
              </a:lnSpc>
            </a:pPr>
          </a:p>
          <a:p>
            <a:pPr algn="just" marL="781581" indent="-390791" lvl="1">
              <a:lnSpc>
                <a:spcPts val="4344"/>
              </a:lnSpc>
              <a:buFont typeface="Arial"/>
              <a:buChar char="•"/>
            </a:pPr>
            <a:r>
              <a:rPr lang="en-US" b="true" sz="3620">
                <a:solidFill>
                  <a:srgbClr val="000000"/>
                </a:solidFill>
                <a:latin typeface="Canva Sans Bold"/>
                <a:ea typeface="Canva Sans Bold"/>
                <a:cs typeface="Canva Sans Bold"/>
                <a:sym typeface="Canva Sans Bold"/>
              </a:rPr>
              <a:t>Matplotlib/Seaborn</a:t>
            </a:r>
            <a:r>
              <a:rPr lang="en-US" sz="3620">
                <a:solidFill>
                  <a:srgbClr val="000000"/>
                </a:solidFill>
                <a:latin typeface="Canva Sans"/>
                <a:ea typeface="Canva Sans"/>
                <a:cs typeface="Canva Sans"/>
                <a:sym typeface="Canva Sans"/>
              </a:rPr>
              <a:t> – Data visualization and feature importance</a:t>
            </a:r>
          </a:p>
          <a:p>
            <a:pPr algn="just">
              <a:lnSpc>
                <a:spcPts val="4344"/>
              </a:lnSpc>
            </a:pPr>
          </a:p>
          <a:p>
            <a:pPr algn="just" marL="781581" indent="-390791" lvl="1">
              <a:lnSpc>
                <a:spcPts val="4344"/>
              </a:lnSpc>
              <a:buFont typeface="Arial"/>
              <a:buChar char="•"/>
            </a:pPr>
            <a:r>
              <a:rPr lang="en-US" b="true" sz="3620">
                <a:solidFill>
                  <a:srgbClr val="000000"/>
                </a:solidFill>
                <a:latin typeface="Canva Sans Bold"/>
                <a:ea typeface="Canva Sans Bold"/>
                <a:cs typeface="Canva Sans Bold"/>
                <a:sym typeface="Canva Sans Bold"/>
              </a:rPr>
              <a:t>Google Colab</a:t>
            </a:r>
            <a:r>
              <a:rPr lang="en-US" sz="3620">
                <a:solidFill>
                  <a:srgbClr val="000000"/>
                </a:solidFill>
                <a:latin typeface="Canva Sans"/>
                <a:ea typeface="Canva Sans"/>
                <a:cs typeface="Canva Sans"/>
                <a:sym typeface="Canva Sans"/>
              </a:rPr>
              <a:t> – Cloud-based environment for running the project</a:t>
            </a:r>
          </a:p>
          <a:p>
            <a:pPr algn="just">
              <a:lnSpc>
                <a:spcPts val="4344"/>
              </a:lnSpc>
            </a:pPr>
          </a:p>
          <a:p>
            <a:pPr algn="just" marL="781581" indent="-390791" lvl="1">
              <a:lnSpc>
                <a:spcPts val="4344"/>
              </a:lnSpc>
              <a:buFont typeface="Arial"/>
              <a:buChar char="•"/>
            </a:pPr>
            <a:r>
              <a:rPr lang="en-US" b="true" sz="3620">
                <a:solidFill>
                  <a:srgbClr val="000000"/>
                </a:solidFill>
                <a:latin typeface="Canva Sans Bold"/>
                <a:ea typeface="Canva Sans Bold"/>
                <a:cs typeface="Canva Sans Bold"/>
                <a:sym typeface="Canva Sans Bold"/>
              </a:rPr>
              <a:t>File handling libraries</a:t>
            </a:r>
            <a:r>
              <a:rPr lang="en-US" sz="3620">
                <a:solidFill>
                  <a:srgbClr val="000000"/>
                </a:solidFill>
                <a:latin typeface="Canva Sans"/>
                <a:ea typeface="Canva Sans"/>
                <a:cs typeface="Canva Sans"/>
                <a:sym typeface="Canva Sans"/>
              </a:rPr>
              <a:t> – openpyxl (for Excel) and built-in CSV handling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12941"/>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3922"/>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43529"/>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24706"/>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48627"/>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63922"/>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43529"/>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48627"/>
              </a:srgbClr>
            </a:solidFill>
          </p:spPr>
        </p:sp>
      </p:grpSp>
      <p:grpSp>
        <p:nvGrpSpPr>
          <p:cNvPr name="Group 20" id="20"/>
          <p:cNvGrpSpPr/>
          <p:nvPr/>
        </p:nvGrpSpPr>
        <p:grpSpPr>
          <a:xfrm rot="0">
            <a:off x="990594" y="9568359"/>
            <a:ext cx="4114800" cy="547688"/>
            <a:chOff x="0" y="0"/>
            <a:chExt cx="5486400" cy="730250"/>
          </a:xfrm>
        </p:grpSpPr>
        <p:sp>
          <p:nvSpPr>
            <p:cNvPr name="Freeform 21" id="21"/>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2" id="22"/>
            <p:cNvSpPr txBox="true"/>
            <p:nvPr/>
          </p:nvSpPr>
          <p:spPr>
            <a:xfrm>
              <a:off x="0" y="0"/>
              <a:ext cx="5486400" cy="730250"/>
            </a:xfrm>
            <a:prstGeom prst="rect">
              <a:avLst/>
            </a:prstGeom>
          </p:spPr>
          <p:txBody>
            <a:bodyPr anchor="ctr" rtlCol="false" tIns="0" lIns="0" bIns="0" rIns="0"/>
            <a:lstStyle/>
            <a:p>
              <a:pPr algn="l">
                <a:lnSpc>
                  <a:spcPts val="1980"/>
                </a:lnSpc>
              </a:pPr>
              <a:r>
                <a:rPr lang="en-US" sz="1650">
                  <a:solidFill>
                    <a:srgbClr val="2E83C3"/>
                  </a:solidFill>
                  <a:latin typeface="Canva Sans"/>
                  <a:ea typeface="Canva Sans"/>
                  <a:cs typeface="Canva Sans"/>
                  <a:sym typeface="Canva Sans"/>
                </a:rPr>
                <a:t>12/29/2023</a:t>
              </a:r>
            </a:p>
          </p:txBody>
        </p:sp>
      </p:grpSp>
      <p:grpSp>
        <p:nvGrpSpPr>
          <p:cNvPr name="Group 23" id="23"/>
          <p:cNvGrpSpPr/>
          <p:nvPr/>
        </p:nvGrpSpPr>
        <p:grpSpPr>
          <a:xfrm rot="0">
            <a:off x="2168289" y="9568359"/>
            <a:ext cx="6172200" cy="547688"/>
            <a:chOff x="0" y="0"/>
            <a:chExt cx="8229600" cy="730250"/>
          </a:xfrm>
        </p:grpSpPr>
        <p:sp>
          <p:nvSpPr>
            <p:cNvPr name="Freeform 24" id="24"/>
            <p:cNvSpPr/>
            <p:nvPr/>
          </p:nvSpPr>
          <p:spPr>
            <a:xfrm flipH="false" flipV="false" rot="0">
              <a:off x="0" y="0"/>
              <a:ext cx="8229600" cy="730250"/>
            </a:xfrm>
            <a:custGeom>
              <a:avLst/>
              <a:gdLst/>
              <a:ahLst/>
              <a:cxnLst/>
              <a:rect r="r" b="b" t="t" l="l"/>
              <a:pathLst>
                <a:path h="730250" w="8229600">
                  <a:moveTo>
                    <a:pt x="0" y="0"/>
                  </a:moveTo>
                  <a:lnTo>
                    <a:pt x="8229600" y="0"/>
                  </a:lnTo>
                  <a:lnTo>
                    <a:pt x="8229600" y="730250"/>
                  </a:lnTo>
                  <a:lnTo>
                    <a:pt x="0" y="730250"/>
                  </a:lnTo>
                  <a:close/>
                </a:path>
              </a:pathLst>
            </a:custGeom>
            <a:solidFill>
              <a:srgbClr val="000000">
                <a:alpha val="0"/>
              </a:srgbClr>
            </a:solidFill>
          </p:spPr>
        </p:sp>
        <p:sp>
          <p:nvSpPr>
            <p:cNvPr name="TextBox 25" id="25"/>
            <p:cNvSpPr txBox="true"/>
            <p:nvPr/>
          </p:nvSpPr>
          <p:spPr>
            <a:xfrm>
              <a:off x="0" y="0"/>
              <a:ext cx="8229600" cy="730250"/>
            </a:xfrm>
            <a:prstGeom prst="rect">
              <a:avLst/>
            </a:prstGeom>
          </p:spPr>
          <p:txBody>
            <a:bodyPr anchor="ctr" rtlCol="false" tIns="0" lIns="0" bIns="0" rIns="0"/>
            <a:lstStyle/>
            <a:p>
              <a:pPr algn="l">
                <a:lnSpc>
                  <a:spcPts val="1980"/>
                </a:lnSpc>
              </a:pPr>
              <a:r>
                <a:rPr lang="en-US" sz="1650" b="true">
                  <a:solidFill>
                    <a:srgbClr val="2E83C3"/>
                  </a:solidFill>
                  <a:latin typeface="Canva Sans Bold"/>
                  <a:ea typeface="Canva Sans Bold"/>
                  <a:cs typeface="Canva Sans Bold"/>
                  <a:sym typeface="Canva Sans Bold"/>
                </a:rPr>
                <a:t>Annual Review</a:t>
              </a:r>
            </a:p>
          </p:txBody>
        </p:sp>
      </p:grpSp>
      <p:grpSp>
        <p:nvGrpSpPr>
          <p:cNvPr name="Group 26" id="26"/>
          <p:cNvGrpSpPr/>
          <p:nvPr/>
        </p:nvGrpSpPr>
        <p:grpSpPr>
          <a:xfrm rot="0">
            <a:off x="13208007" y="9568359"/>
            <a:ext cx="4114800" cy="547688"/>
            <a:chOff x="0" y="0"/>
            <a:chExt cx="5486400" cy="730250"/>
          </a:xfrm>
        </p:grpSpPr>
        <p:sp>
          <p:nvSpPr>
            <p:cNvPr name="Freeform 27" id="27"/>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8" id="28"/>
            <p:cNvSpPr txBox="true"/>
            <p:nvPr/>
          </p:nvSpPr>
          <p:spPr>
            <a:xfrm>
              <a:off x="0" y="0"/>
              <a:ext cx="5486400" cy="730250"/>
            </a:xfrm>
            <a:prstGeom prst="rect">
              <a:avLst/>
            </a:prstGeom>
          </p:spPr>
          <p:txBody>
            <a:bodyPr anchor="ctr" rtlCol="false" tIns="0" lIns="0" bIns="0" rIns="0"/>
            <a:lstStyle/>
            <a:p>
              <a:pPr algn="r">
                <a:lnSpc>
                  <a:spcPts val="1980"/>
                </a:lnSpc>
              </a:pPr>
              <a:r>
                <a:rPr lang="en-US" sz="1650">
                  <a:solidFill>
                    <a:srgbClr val="2E946B"/>
                  </a:solidFill>
                  <a:latin typeface="Canva Sans"/>
                  <a:ea typeface="Canva Sans"/>
                  <a:cs typeface="Canva Sans"/>
                  <a:sym typeface="Canva Sans"/>
                </a:rPr>
                <a:t>‹#›</a:t>
              </a:r>
            </a:p>
          </p:txBody>
        </p:sp>
      </p:grpSp>
      <p:grpSp>
        <p:nvGrpSpPr>
          <p:cNvPr name="Group 29" id="29"/>
          <p:cNvGrpSpPr/>
          <p:nvPr/>
        </p:nvGrpSpPr>
        <p:grpSpPr>
          <a:xfrm rot="0">
            <a:off x="14031686" y="8045980"/>
            <a:ext cx="685800" cy="685800"/>
            <a:chOff x="0" y="0"/>
            <a:chExt cx="914400" cy="914400"/>
          </a:xfrm>
        </p:grpSpPr>
        <p:sp>
          <p:nvSpPr>
            <p:cNvPr name="Freeform 30" id="30"/>
            <p:cNvSpPr/>
            <p:nvPr/>
          </p:nvSpPr>
          <p:spPr>
            <a:xfrm flipH="false" flipV="false" rot="0">
              <a:off x="0" y="0"/>
              <a:ext cx="914400" cy="914400"/>
            </a:xfrm>
            <a:custGeom>
              <a:avLst/>
              <a:gdLst/>
              <a:ahLst/>
              <a:cxnLst/>
              <a:rect r="r" b="b" t="t" l="l"/>
              <a:pathLst>
                <a:path h="914400" w="914400">
                  <a:moveTo>
                    <a:pt x="0" y="0"/>
                  </a:moveTo>
                  <a:lnTo>
                    <a:pt x="914400" y="0"/>
                  </a:lnTo>
                  <a:lnTo>
                    <a:pt x="914400" y="914400"/>
                  </a:lnTo>
                  <a:lnTo>
                    <a:pt x="0" y="914400"/>
                  </a:lnTo>
                  <a:close/>
                </a:path>
              </a:pathLst>
            </a:custGeom>
            <a:solidFill>
              <a:srgbClr val="42B051"/>
            </a:solidFill>
          </p:spPr>
        </p:sp>
      </p:grpSp>
      <p:grpSp>
        <p:nvGrpSpPr>
          <p:cNvPr name="Group 31" id="31"/>
          <p:cNvGrpSpPr/>
          <p:nvPr/>
        </p:nvGrpSpPr>
        <p:grpSpPr>
          <a:xfrm rot="0">
            <a:off x="10039186" y="2549833"/>
            <a:ext cx="479624" cy="479623"/>
            <a:chOff x="0" y="0"/>
            <a:chExt cx="639498" cy="639498"/>
          </a:xfrm>
        </p:grpSpPr>
        <p:sp>
          <p:nvSpPr>
            <p:cNvPr name="Freeform 32" id="32"/>
            <p:cNvSpPr/>
            <p:nvPr/>
          </p:nvSpPr>
          <p:spPr>
            <a:xfrm flipH="false" flipV="false" rot="0">
              <a:off x="0" y="0"/>
              <a:ext cx="639445" cy="639445"/>
            </a:xfrm>
            <a:custGeom>
              <a:avLst/>
              <a:gdLst/>
              <a:ahLst/>
              <a:cxnLst/>
              <a:rect r="r" b="b" t="t" l="l"/>
              <a:pathLst>
                <a:path h="639445" w="639445">
                  <a:moveTo>
                    <a:pt x="0" y="0"/>
                  </a:moveTo>
                  <a:lnTo>
                    <a:pt x="639445" y="0"/>
                  </a:lnTo>
                  <a:lnTo>
                    <a:pt x="639445" y="639445"/>
                  </a:lnTo>
                  <a:lnTo>
                    <a:pt x="0" y="639445"/>
                  </a:lnTo>
                  <a:close/>
                </a:path>
              </a:pathLst>
            </a:custGeom>
            <a:solidFill>
              <a:srgbClr val="2E83C3"/>
            </a:solidFill>
          </p:spPr>
        </p:sp>
      </p:grpSp>
      <p:grpSp>
        <p:nvGrpSpPr>
          <p:cNvPr name="Group 33" id="33"/>
          <p:cNvGrpSpPr/>
          <p:nvPr/>
        </p:nvGrpSpPr>
        <p:grpSpPr>
          <a:xfrm rot="0">
            <a:off x="14031686" y="8846607"/>
            <a:ext cx="269965" cy="269966"/>
            <a:chOff x="0" y="0"/>
            <a:chExt cx="359954" cy="359954"/>
          </a:xfrm>
        </p:grpSpPr>
        <p:sp>
          <p:nvSpPr>
            <p:cNvPr name="Freeform 34" id="34"/>
            <p:cNvSpPr/>
            <p:nvPr/>
          </p:nvSpPr>
          <p:spPr>
            <a:xfrm flipH="false" flipV="false" rot="0">
              <a:off x="0" y="0"/>
              <a:ext cx="359918" cy="359918"/>
            </a:xfrm>
            <a:custGeom>
              <a:avLst/>
              <a:gdLst/>
              <a:ahLst/>
              <a:cxnLst/>
              <a:rect r="r" b="b" t="t" l="l"/>
              <a:pathLst>
                <a:path h="359918" w="359918">
                  <a:moveTo>
                    <a:pt x="0" y="0"/>
                  </a:moveTo>
                  <a:lnTo>
                    <a:pt x="359918" y="0"/>
                  </a:lnTo>
                  <a:lnTo>
                    <a:pt x="359918" y="359918"/>
                  </a:lnTo>
                  <a:lnTo>
                    <a:pt x="0" y="359918"/>
                  </a:lnTo>
                  <a:close/>
                </a:path>
              </a:pathLst>
            </a:custGeom>
            <a:solidFill>
              <a:srgbClr val="2E946B"/>
            </a:solidFill>
          </p:spPr>
        </p:sp>
      </p:grpSp>
      <p:grpSp>
        <p:nvGrpSpPr>
          <p:cNvPr name="Group 35" id="35"/>
          <p:cNvGrpSpPr>
            <a:grpSpLocks noChangeAspect="true"/>
          </p:cNvGrpSpPr>
          <p:nvPr/>
        </p:nvGrpSpPr>
        <p:grpSpPr>
          <a:xfrm rot="0">
            <a:off x="1013936" y="9707880"/>
            <a:ext cx="3214688" cy="289560"/>
            <a:chOff x="0" y="0"/>
            <a:chExt cx="4286250" cy="386080"/>
          </a:xfrm>
        </p:grpSpPr>
        <p:sp>
          <p:nvSpPr>
            <p:cNvPr name="Freeform 36" id="36"/>
            <p:cNvSpPr/>
            <p:nvPr/>
          </p:nvSpPr>
          <p:spPr>
            <a:xfrm flipH="false" flipV="false" rot="0">
              <a:off x="0" y="0"/>
              <a:ext cx="4286250" cy="386080"/>
            </a:xfrm>
            <a:custGeom>
              <a:avLst/>
              <a:gdLst/>
              <a:ahLst/>
              <a:cxnLst/>
              <a:rect r="r" b="b" t="t" l="l"/>
              <a:pathLst>
                <a:path h="386080" w="4286250">
                  <a:moveTo>
                    <a:pt x="0" y="0"/>
                  </a:moveTo>
                  <a:lnTo>
                    <a:pt x="4286250" y="0"/>
                  </a:lnTo>
                  <a:lnTo>
                    <a:pt x="4286250" y="386080"/>
                  </a:lnTo>
                  <a:lnTo>
                    <a:pt x="0" y="386080"/>
                  </a:lnTo>
                  <a:lnTo>
                    <a:pt x="0" y="0"/>
                  </a:lnTo>
                  <a:close/>
                </a:path>
              </a:pathLst>
            </a:custGeom>
            <a:blipFill>
              <a:blip r:embed="rId2"/>
              <a:stretch>
                <a:fillRect l="0" t="-2518486" r="-135857" b="0"/>
              </a:stretch>
            </a:blipFill>
          </p:spPr>
        </p:sp>
      </p:grpSp>
      <p:sp>
        <p:nvSpPr>
          <p:cNvPr name="Freeform 37" id="37"/>
          <p:cNvSpPr/>
          <p:nvPr/>
        </p:nvSpPr>
        <p:spPr>
          <a:xfrm flipH="false" flipV="false" rot="0">
            <a:off x="0" y="1696978"/>
            <a:ext cx="10794207" cy="5507781"/>
          </a:xfrm>
          <a:custGeom>
            <a:avLst/>
            <a:gdLst/>
            <a:ahLst/>
            <a:cxnLst/>
            <a:rect r="r" b="b" t="t" l="l"/>
            <a:pathLst>
              <a:path h="5507781" w="10794207">
                <a:moveTo>
                  <a:pt x="0" y="0"/>
                </a:moveTo>
                <a:lnTo>
                  <a:pt x="10794207" y="0"/>
                </a:lnTo>
                <a:lnTo>
                  <a:pt x="10794207" y="5507782"/>
                </a:lnTo>
                <a:lnTo>
                  <a:pt x="0" y="5507782"/>
                </a:lnTo>
                <a:lnTo>
                  <a:pt x="0" y="0"/>
                </a:lnTo>
                <a:close/>
              </a:path>
            </a:pathLst>
          </a:custGeom>
          <a:blipFill>
            <a:blip r:embed="rId3"/>
            <a:stretch>
              <a:fillRect l="0" t="-17482" r="0" b="-17482"/>
            </a:stretch>
          </a:blipFill>
        </p:spPr>
      </p:sp>
      <p:sp>
        <p:nvSpPr>
          <p:cNvPr name="Freeform 38" id="38"/>
          <p:cNvSpPr/>
          <p:nvPr/>
        </p:nvSpPr>
        <p:spPr>
          <a:xfrm flipH="false" flipV="false" rot="0">
            <a:off x="10704979" y="64284"/>
            <a:ext cx="5641602" cy="5930346"/>
          </a:xfrm>
          <a:custGeom>
            <a:avLst/>
            <a:gdLst/>
            <a:ahLst/>
            <a:cxnLst/>
            <a:rect r="r" b="b" t="t" l="l"/>
            <a:pathLst>
              <a:path h="5930346" w="5641602">
                <a:moveTo>
                  <a:pt x="0" y="0"/>
                </a:moveTo>
                <a:lnTo>
                  <a:pt x="5641603" y="0"/>
                </a:lnTo>
                <a:lnTo>
                  <a:pt x="5641603" y="5930346"/>
                </a:lnTo>
                <a:lnTo>
                  <a:pt x="0" y="5930346"/>
                </a:lnTo>
                <a:lnTo>
                  <a:pt x="0" y="0"/>
                </a:lnTo>
                <a:close/>
              </a:path>
            </a:pathLst>
          </a:custGeom>
          <a:blipFill>
            <a:blip r:embed="rId4"/>
            <a:stretch>
              <a:fillRect l="0" t="-1271" r="0" b="-1271"/>
            </a:stretch>
          </a:blipFill>
        </p:spPr>
      </p:sp>
      <p:sp>
        <p:nvSpPr>
          <p:cNvPr name="Freeform 39" id="39"/>
          <p:cNvSpPr/>
          <p:nvPr/>
        </p:nvSpPr>
        <p:spPr>
          <a:xfrm flipH="false" flipV="false" rot="0">
            <a:off x="10794207" y="4960778"/>
            <a:ext cx="5553888" cy="5338128"/>
          </a:xfrm>
          <a:custGeom>
            <a:avLst/>
            <a:gdLst/>
            <a:ahLst/>
            <a:cxnLst/>
            <a:rect r="r" b="b" t="t" l="l"/>
            <a:pathLst>
              <a:path h="5338128" w="5553888">
                <a:moveTo>
                  <a:pt x="0" y="0"/>
                </a:moveTo>
                <a:lnTo>
                  <a:pt x="5553888" y="0"/>
                </a:lnTo>
                <a:lnTo>
                  <a:pt x="5553888" y="5338128"/>
                </a:lnTo>
                <a:lnTo>
                  <a:pt x="0" y="5338128"/>
                </a:lnTo>
                <a:lnTo>
                  <a:pt x="0" y="0"/>
                </a:lnTo>
                <a:close/>
              </a:path>
            </a:pathLst>
          </a:custGeom>
          <a:blipFill>
            <a:blip r:embed="rId3"/>
            <a:stretch>
              <a:fillRect l="0" t="0" r="-39568" b="0"/>
            </a:stretch>
          </a:blipFill>
        </p:spPr>
      </p:sp>
      <p:sp>
        <p:nvSpPr>
          <p:cNvPr name="Freeform 40" id="40"/>
          <p:cNvSpPr/>
          <p:nvPr/>
        </p:nvSpPr>
        <p:spPr>
          <a:xfrm flipH="false" flipV="false" rot="0">
            <a:off x="-291117" y="5634990"/>
            <a:ext cx="11091011" cy="5507781"/>
          </a:xfrm>
          <a:custGeom>
            <a:avLst/>
            <a:gdLst/>
            <a:ahLst/>
            <a:cxnLst/>
            <a:rect r="r" b="b" t="t" l="l"/>
            <a:pathLst>
              <a:path h="5507781" w="11091011">
                <a:moveTo>
                  <a:pt x="0" y="0"/>
                </a:moveTo>
                <a:lnTo>
                  <a:pt x="11091012" y="0"/>
                </a:lnTo>
                <a:lnTo>
                  <a:pt x="11091012" y="5507781"/>
                </a:lnTo>
                <a:lnTo>
                  <a:pt x="0" y="5507781"/>
                </a:lnTo>
                <a:lnTo>
                  <a:pt x="0" y="0"/>
                </a:lnTo>
                <a:close/>
              </a:path>
            </a:pathLst>
          </a:custGeom>
          <a:blipFill>
            <a:blip r:embed="rId5"/>
            <a:stretch>
              <a:fillRect l="0" t="0" r="0" b="0"/>
            </a:stretch>
          </a:blipFill>
        </p:spPr>
      </p:sp>
      <p:sp>
        <p:nvSpPr>
          <p:cNvPr name="TextBox 41" id="41"/>
          <p:cNvSpPr txBox="true"/>
          <p:nvPr/>
        </p:nvSpPr>
        <p:spPr>
          <a:xfrm rot="0">
            <a:off x="1105375" y="601604"/>
            <a:ext cx="7461929" cy="1095375"/>
          </a:xfrm>
          <a:prstGeom prst="rect">
            <a:avLst/>
          </a:prstGeom>
        </p:spPr>
        <p:txBody>
          <a:bodyPr anchor="t" rtlCol="false" tIns="0" lIns="0" bIns="0" rIns="0">
            <a:spAutoFit/>
          </a:bodyPr>
          <a:lstStyle/>
          <a:p>
            <a:pPr algn="l">
              <a:lnSpc>
                <a:spcPts val="8640"/>
              </a:lnSpc>
            </a:pPr>
            <a:r>
              <a:rPr lang="en-US" sz="7200" b="true">
                <a:solidFill>
                  <a:srgbClr val="000000"/>
                </a:solidFill>
                <a:latin typeface="Canva Sans Bold"/>
                <a:ea typeface="Canva Sans Bold"/>
                <a:cs typeface="Canva Sans Bold"/>
                <a:sym typeface="Canva Sans Bold"/>
              </a:rPr>
              <a:t>PYTHON CODE</a:t>
            </a:r>
          </a:p>
        </p:txBody>
      </p:sp>
      <p:sp>
        <p:nvSpPr>
          <p:cNvPr name="TextBox 42" id="42"/>
          <p:cNvSpPr txBox="true"/>
          <p:nvPr/>
        </p:nvSpPr>
        <p:spPr>
          <a:xfrm rot="0">
            <a:off x="1302186" y="2193260"/>
            <a:ext cx="6229827" cy="457200"/>
          </a:xfrm>
          <a:prstGeom prst="rect">
            <a:avLst/>
          </a:prstGeom>
        </p:spPr>
        <p:txBody>
          <a:bodyPr anchor="t" rtlCol="false" tIns="0" lIns="0" bIns="0" rIns="0">
            <a:spAutoFit/>
          </a:bodyPr>
          <a:lstStyle/>
          <a:p>
            <a:pPr algn="l">
              <a:lnSpc>
                <a:spcPts val="3600"/>
              </a:lnSpc>
            </a:pPr>
            <a:r>
              <a:rPr lang="en-US" sz="3000">
                <a:solidFill>
                  <a:srgbClr val="404040"/>
                </a:solidFill>
                <a:latin typeface="Canva Sans"/>
                <a:ea typeface="Canva Sans"/>
                <a:cs typeface="Canva Sans"/>
                <a:sym typeface="Canva Sans"/>
              </a:rPr>
              <a:t>[Add screen shots of your code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12941"/>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3922"/>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43529"/>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24706"/>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48627"/>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63922"/>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43529"/>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48627"/>
              </a:srgbClr>
            </a:solidFill>
          </p:spPr>
        </p:sp>
      </p:grpSp>
      <p:grpSp>
        <p:nvGrpSpPr>
          <p:cNvPr name="Group 20" id="20"/>
          <p:cNvGrpSpPr/>
          <p:nvPr/>
        </p:nvGrpSpPr>
        <p:grpSpPr>
          <a:xfrm rot="0">
            <a:off x="990594" y="9568359"/>
            <a:ext cx="4114800" cy="547688"/>
            <a:chOff x="0" y="0"/>
            <a:chExt cx="5486400" cy="730250"/>
          </a:xfrm>
        </p:grpSpPr>
        <p:sp>
          <p:nvSpPr>
            <p:cNvPr name="Freeform 21" id="21"/>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2" id="22"/>
            <p:cNvSpPr txBox="true"/>
            <p:nvPr/>
          </p:nvSpPr>
          <p:spPr>
            <a:xfrm>
              <a:off x="0" y="0"/>
              <a:ext cx="5486400" cy="730250"/>
            </a:xfrm>
            <a:prstGeom prst="rect">
              <a:avLst/>
            </a:prstGeom>
          </p:spPr>
          <p:txBody>
            <a:bodyPr anchor="ctr" rtlCol="false" tIns="0" lIns="0" bIns="0" rIns="0"/>
            <a:lstStyle/>
            <a:p>
              <a:pPr algn="l">
                <a:lnSpc>
                  <a:spcPts val="1980"/>
                </a:lnSpc>
              </a:pPr>
              <a:r>
                <a:rPr lang="en-US" sz="1650">
                  <a:solidFill>
                    <a:srgbClr val="2E83C3"/>
                  </a:solidFill>
                  <a:latin typeface="Canva Sans"/>
                  <a:ea typeface="Canva Sans"/>
                  <a:cs typeface="Canva Sans"/>
                  <a:sym typeface="Canva Sans"/>
                </a:rPr>
                <a:t>12/29/2023</a:t>
              </a:r>
            </a:p>
          </p:txBody>
        </p:sp>
      </p:grpSp>
      <p:grpSp>
        <p:nvGrpSpPr>
          <p:cNvPr name="Group 23" id="23"/>
          <p:cNvGrpSpPr/>
          <p:nvPr/>
        </p:nvGrpSpPr>
        <p:grpSpPr>
          <a:xfrm rot="0">
            <a:off x="2168289" y="9568359"/>
            <a:ext cx="6172200" cy="547688"/>
            <a:chOff x="0" y="0"/>
            <a:chExt cx="8229600" cy="730250"/>
          </a:xfrm>
        </p:grpSpPr>
        <p:sp>
          <p:nvSpPr>
            <p:cNvPr name="Freeform 24" id="24"/>
            <p:cNvSpPr/>
            <p:nvPr/>
          </p:nvSpPr>
          <p:spPr>
            <a:xfrm flipH="false" flipV="false" rot="0">
              <a:off x="0" y="0"/>
              <a:ext cx="8229600" cy="730250"/>
            </a:xfrm>
            <a:custGeom>
              <a:avLst/>
              <a:gdLst/>
              <a:ahLst/>
              <a:cxnLst/>
              <a:rect r="r" b="b" t="t" l="l"/>
              <a:pathLst>
                <a:path h="730250" w="8229600">
                  <a:moveTo>
                    <a:pt x="0" y="0"/>
                  </a:moveTo>
                  <a:lnTo>
                    <a:pt x="8229600" y="0"/>
                  </a:lnTo>
                  <a:lnTo>
                    <a:pt x="8229600" y="730250"/>
                  </a:lnTo>
                  <a:lnTo>
                    <a:pt x="0" y="730250"/>
                  </a:lnTo>
                  <a:close/>
                </a:path>
              </a:pathLst>
            </a:custGeom>
            <a:solidFill>
              <a:srgbClr val="000000">
                <a:alpha val="0"/>
              </a:srgbClr>
            </a:solidFill>
          </p:spPr>
        </p:sp>
        <p:sp>
          <p:nvSpPr>
            <p:cNvPr name="TextBox 25" id="25"/>
            <p:cNvSpPr txBox="true"/>
            <p:nvPr/>
          </p:nvSpPr>
          <p:spPr>
            <a:xfrm>
              <a:off x="0" y="0"/>
              <a:ext cx="8229600" cy="730250"/>
            </a:xfrm>
            <a:prstGeom prst="rect">
              <a:avLst/>
            </a:prstGeom>
          </p:spPr>
          <p:txBody>
            <a:bodyPr anchor="ctr" rtlCol="false" tIns="0" lIns="0" bIns="0" rIns="0"/>
            <a:lstStyle/>
            <a:p>
              <a:pPr algn="l">
                <a:lnSpc>
                  <a:spcPts val="1980"/>
                </a:lnSpc>
              </a:pPr>
              <a:r>
                <a:rPr lang="en-US" sz="1650" b="true">
                  <a:solidFill>
                    <a:srgbClr val="2E83C3"/>
                  </a:solidFill>
                  <a:latin typeface="Canva Sans Bold"/>
                  <a:ea typeface="Canva Sans Bold"/>
                  <a:cs typeface="Canva Sans Bold"/>
                  <a:sym typeface="Canva Sans Bold"/>
                </a:rPr>
                <a:t>Annual Review</a:t>
              </a:r>
            </a:p>
          </p:txBody>
        </p:sp>
      </p:grpSp>
      <p:grpSp>
        <p:nvGrpSpPr>
          <p:cNvPr name="Group 26" id="26"/>
          <p:cNvGrpSpPr/>
          <p:nvPr/>
        </p:nvGrpSpPr>
        <p:grpSpPr>
          <a:xfrm rot="0">
            <a:off x="13208007" y="9568359"/>
            <a:ext cx="4114800" cy="547688"/>
            <a:chOff x="0" y="0"/>
            <a:chExt cx="5486400" cy="730250"/>
          </a:xfrm>
        </p:grpSpPr>
        <p:sp>
          <p:nvSpPr>
            <p:cNvPr name="Freeform 27" id="27"/>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8" id="28"/>
            <p:cNvSpPr txBox="true"/>
            <p:nvPr/>
          </p:nvSpPr>
          <p:spPr>
            <a:xfrm>
              <a:off x="0" y="0"/>
              <a:ext cx="5486400" cy="730250"/>
            </a:xfrm>
            <a:prstGeom prst="rect">
              <a:avLst/>
            </a:prstGeom>
          </p:spPr>
          <p:txBody>
            <a:bodyPr anchor="ctr" rtlCol="false" tIns="0" lIns="0" bIns="0" rIns="0"/>
            <a:lstStyle/>
            <a:p>
              <a:pPr algn="r">
                <a:lnSpc>
                  <a:spcPts val="1980"/>
                </a:lnSpc>
              </a:pPr>
              <a:r>
                <a:rPr lang="en-US" sz="1650">
                  <a:solidFill>
                    <a:srgbClr val="2E946B"/>
                  </a:solidFill>
                  <a:latin typeface="Canva Sans"/>
                  <a:ea typeface="Canva Sans"/>
                  <a:cs typeface="Canva Sans"/>
                  <a:sym typeface="Canva Sans"/>
                </a:rPr>
                <a:t>‹#›</a:t>
              </a:r>
            </a:p>
          </p:txBody>
        </p:sp>
      </p:grpSp>
      <p:grpSp>
        <p:nvGrpSpPr>
          <p:cNvPr name="Group 29" id="29"/>
          <p:cNvGrpSpPr/>
          <p:nvPr/>
        </p:nvGrpSpPr>
        <p:grpSpPr>
          <a:xfrm rot="0">
            <a:off x="14031686" y="8045980"/>
            <a:ext cx="685800" cy="685800"/>
            <a:chOff x="0" y="0"/>
            <a:chExt cx="914400" cy="914400"/>
          </a:xfrm>
        </p:grpSpPr>
        <p:sp>
          <p:nvSpPr>
            <p:cNvPr name="Freeform 30" id="30"/>
            <p:cNvSpPr/>
            <p:nvPr/>
          </p:nvSpPr>
          <p:spPr>
            <a:xfrm flipH="false" flipV="false" rot="0">
              <a:off x="0" y="0"/>
              <a:ext cx="914400" cy="914400"/>
            </a:xfrm>
            <a:custGeom>
              <a:avLst/>
              <a:gdLst/>
              <a:ahLst/>
              <a:cxnLst/>
              <a:rect r="r" b="b" t="t" l="l"/>
              <a:pathLst>
                <a:path h="914400" w="914400">
                  <a:moveTo>
                    <a:pt x="0" y="0"/>
                  </a:moveTo>
                  <a:lnTo>
                    <a:pt x="914400" y="0"/>
                  </a:lnTo>
                  <a:lnTo>
                    <a:pt x="914400" y="914400"/>
                  </a:lnTo>
                  <a:lnTo>
                    <a:pt x="0" y="914400"/>
                  </a:lnTo>
                  <a:close/>
                </a:path>
              </a:pathLst>
            </a:custGeom>
            <a:solidFill>
              <a:srgbClr val="42B051"/>
            </a:solidFill>
          </p:spPr>
        </p:sp>
      </p:grpSp>
      <p:grpSp>
        <p:nvGrpSpPr>
          <p:cNvPr name="Group 31" id="31"/>
          <p:cNvGrpSpPr/>
          <p:nvPr/>
        </p:nvGrpSpPr>
        <p:grpSpPr>
          <a:xfrm rot="0">
            <a:off x="10039186" y="2549833"/>
            <a:ext cx="479624" cy="479623"/>
            <a:chOff x="0" y="0"/>
            <a:chExt cx="639498" cy="639498"/>
          </a:xfrm>
        </p:grpSpPr>
        <p:sp>
          <p:nvSpPr>
            <p:cNvPr name="Freeform 32" id="32"/>
            <p:cNvSpPr/>
            <p:nvPr/>
          </p:nvSpPr>
          <p:spPr>
            <a:xfrm flipH="false" flipV="false" rot="0">
              <a:off x="0" y="0"/>
              <a:ext cx="639445" cy="639445"/>
            </a:xfrm>
            <a:custGeom>
              <a:avLst/>
              <a:gdLst/>
              <a:ahLst/>
              <a:cxnLst/>
              <a:rect r="r" b="b" t="t" l="l"/>
              <a:pathLst>
                <a:path h="639445" w="639445">
                  <a:moveTo>
                    <a:pt x="0" y="0"/>
                  </a:moveTo>
                  <a:lnTo>
                    <a:pt x="639445" y="0"/>
                  </a:lnTo>
                  <a:lnTo>
                    <a:pt x="639445" y="639445"/>
                  </a:lnTo>
                  <a:lnTo>
                    <a:pt x="0" y="639445"/>
                  </a:lnTo>
                  <a:close/>
                </a:path>
              </a:pathLst>
            </a:custGeom>
            <a:solidFill>
              <a:srgbClr val="2E83C3"/>
            </a:solidFill>
          </p:spPr>
        </p:sp>
      </p:grpSp>
      <p:grpSp>
        <p:nvGrpSpPr>
          <p:cNvPr name="Group 33" id="33"/>
          <p:cNvGrpSpPr/>
          <p:nvPr/>
        </p:nvGrpSpPr>
        <p:grpSpPr>
          <a:xfrm rot="0">
            <a:off x="14031686" y="8846607"/>
            <a:ext cx="269965" cy="269966"/>
            <a:chOff x="0" y="0"/>
            <a:chExt cx="359954" cy="359954"/>
          </a:xfrm>
        </p:grpSpPr>
        <p:sp>
          <p:nvSpPr>
            <p:cNvPr name="Freeform 34" id="34"/>
            <p:cNvSpPr/>
            <p:nvPr/>
          </p:nvSpPr>
          <p:spPr>
            <a:xfrm flipH="false" flipV="false" rot="0">
              <a:off x="0" y="0"/>
              <a:ext cx="359918" cy="359918"/>
            </a:xfrm>
            <a:custGeom>
              <a:avLst/>
              <a:gdLst/>
              <a:ahLst/>
              <a:cxnLst/>
              <a:rect r="r" b="b" t="t" l="l"/>
              <a:pathLst>
                <a:path h="359918" w="359918">
                  <a:moveTo>
                    <a:pt x="0" y="0"/>
                  </a:moveTo>
                  <a:lnTo>
                    <a:pt x="359918" y="0"/>
                  </a:lnTo>
                  <a:lnTo>
                    <a:pt x="359918" y="359918"/>
                  </a:lnTo>
                  <a:lnTo>
                    <a:pt x="0" y="359918"/>
                  </a:lnTo>
                  <a:close/>
                </a:path>
              </a:pathLst>
            </a:custGeom>
            <a:solidFill>
              <a:srgbClr val="2E946B"/>
            </a:solidFill>
          </p:spPr>
        </p:sp>
      </p:grpSp>
      <p:grpSp>
        <p:nvGrpSpPr>
          <p:cNvPr name="Group 35" id="35"/>
          <p:cNvGrpSpPr>
            <a:grpSpLocks noChangeAspect="true"/>
          </p:cNvGrpSpPr>
          <p:nvPr/>
        </p:nvGrpSpPr>
        <p:grpSpPr>
          <a:xfrm rot="0">
            <a:off x="1013936" y="9707880"/>
            <a:ext cx="3214688" cy="289560"/>
            <a:chOff x="0" y="0"/>
            <a:chExt cx="4286250" cy="386080"/>
          </a:xfrm>
        </p:grpSpPr>
        <p:sp>
          <p:nvSpPr>
            <p:cNvPr name="Freeform 36" id="36"/>
            <p:cNvSpPr/>
            <p:nvPr/>
          </p:nvSpPr>
          <p:spPr>
            <a:xfrm flipH="false" flipV="false" rot="0">
              <a:off x="0" y="0"/>
              <a:ext cx="4286250" cy="386080"/>
            </a:xfrm>
            <a:custGeom>
              <a:avLst/>
              <a:gdLst/>
              <a:ahLst/>
              <a:cxnLst/>
              <a:rect r="r" b="b" t="t" l="l"/>
              <a:pathLst>
                <a:path h="386080" w="4286250">
                  <a:moveTo>
                    <a:pt x="0" y="0"/>
                  </a:moveTo>
                  <a:lnTo>
                    <a:pt x="4286250" y="0"/>
                  </a:lnTo>
                  <a:lnTo>
                    <a:pt x="4286250" y="386080"/>
                  </a:lnTo>
                  <a:lnTo>
                    <a:pt x="0" y="386080"/>
                  </a:lnTo>
                  <a:lnTo>
                    <a:pt x="0" y="0"/>
                  </a:lnTo>
                  <a:close/>
                </a:path>
              </a:pathLst>
            </a:custGeom>
            <a:blipFill>
              <a:blip r:embed="rId2"/>
              <a:stretch>
                <a:fillRect l="0" t="-2518486" r="-135857" b="0"/>
              </a:stretch>
            </a:blipFill>
          </p:spPr>
        </p:sp>
      </p:grpSp>
      <p:sp>
        <p:nvSpPr>
          <p:cNvPr name="Freeform 37" id="37"/>
          <p:cNvSpPr/>
          <p:nvPr/>
        </p:nvSpPr>
        <p:spPr>
          <a:xfrm flipH="false" flipV="false" rot="0">
            <a:off x="4228623" y="1781128"/>
            <a:ext cx="10418659" cy="7703081"/>
          </a:xfrm>
          <a:custGeom>
            <a:avLst/>
            <a:gdLst/>
            <a:ahLst/>
            <a:cxnLst/>
            <a:rect r="r" b="b" t="t" l="l"/>
            <a:pathLst>
              <a:path h="7703081" w="10418659">
                <a:moveTo>
                  <a:pt x="0" y="0"/>
                </a:moveTo>
                <a:lnTo>
                  <a:pt x="10418659" y="0"/>
                </a:lnTo>
                <a:lnTo>
                  <a:pt x="10418659" y="7703081"/>
                </a:lnTo>
                <a:lnTo>
                  <a:pt x="0" y="7703081"/>
                </a:lnTo>
                <a:lnTo>
                  <a:pt x="0" y="0"/>
                </a:lnTo>
                <a:close/>
              </a:path>
            </a:pathLst>
          </a:custGeom>
          <a:blipFill>
            <a:blip r:embed="rId3"/>
            <a:stretch>
              <a:fillRect l="-52" t="0" r="-52" b="-5815"/>
            </a:stretch>
          </a:blipFill>
        </p:spPr>
      </p:sp>
      <p:sp>
        <p:nvSpPr>
          <p:cNvPr name="TextBox 38" id="38"/>
          <p:cNvSpPr txBox="true"/>
          <p:nvPr/>
        </p:nvSpPr>
        <p:spPr>
          <a:xfrm rot="0">
            <a:off x="1105375" y="601604"/>
            <a:ext cx="5059345" cy="1095375"/>
          </a:xfrm>
          <a:prstGeom prst="rect">
            <a:avLst/>
          </a:prstGeom>
        </p:spPr>
        <p:txBody>
          <a:bodyPr anchor="t" rtlCol="false" tIns="0" lIns="0" bIns="0" rIns="0">
            <a:spAutoFit/>
          </a:bodyPr>
          <a:lstStyle/>
          <a:p>
            <a:pPr algn="l">
              <a:lnSpc>
                <a:spcPts val="8640"/>
              </a:lnSpc>
            </a:pPr>
            <a:r>
              <a:rPr lang="en-US" sz="7200" b="true">
                <a:solidFill>
                  <a:srgbClr val="000000"/>
                </a:solidFill>
                <a:latin typeface="Canva Sans Bold"/>
                <a:ea typeface="Canva Sans Bold"/>
                <a:cs typeface="Canva Sans Bold"/>
                <a:sym typeface="Canva Sans Bold"/>
              </a:rPr>
              <a:t>RESULTS 1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12941"/>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3922"/>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43529"/>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24706"/>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48627"/>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63922"/>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43529"/>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48627"/>
              </a:srgbClr>
            </a:solidFill>
          </p:spPr>
        </p:sp>
      </p:grpSp>
      <p:grpSp>
        <p:nvGrpSpPr>
          <p:cNvPr name="Group 20" id="20"/>
          <p:cNvGrpSpPr/>
          <p:nvPr/>
        </p:nvGrpSpPr>
        <p:grpSpPr>
          <a:xfrm rot="0">
            <a:off x="990594" y="9568359"/>
            <a:ext cx="4114800" cy="547688"/>
            <a:chOff x="0" y="0"/>
            <a:chExt cx="5486400" cy="730250"/>
          </a:xfrm>
        </p:grpSpPr>
        <p:sp>
          <p:nvSpPr>
            <p:cNvPr name="Freeform 21" id="21"/>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2" id="22"/>
            <p:cNvSpPr txBox="true"/>
            <p:nvPr/>
          </p:nvSpPr>
          <p:spPr>
            <a:xfrm>
              <a:off x="0" y="0"/>
              <a:ext cx="5486400" cy="730250"/>
            </a:xfrm>
            <a:prstGeom prst="rect">
              <a:avLst/>
            </a:prstGeom>
          </p:spPr>
          <p:txBody>
            <a:bodyPr anchor="ctr" rtlCol="false" tIns="0" lIns="0" bIns="0" rIns="0"/>
            <a:lstStyle/>
            <a:p>
              <a:pPr algn="l">
                <a:lnSpc>
                  <a:spcPts val="1980"/>
                </a:lnSpc>
              </a:pPr>
              <a:r>
                <a:rPr lang="en-US" sz="1650">
                  <a:solidFill>
                    <a:srgbClr val="2E83C3"/>
                  </a:solidFill>
                  <a:latin typeface="Canva Sans"/>
                  <a:ea typeface="Canva Sans"/>
                  <a:cs typeface="Canva Sans"/>
                  <a:sym typeface="Canva Sans"/>
                </a:rPr>
                <a:t>12/29/2023</a:t>
              </a:r>
            </a:p>
          </p:txBody>
        </p:sp>
      </p:grpSp>
      <p:grpSp>
        <p:nvGrpSpPr>
          <p:cNvPr name="Group 23" id="23"/>
          <p:cNvGrpSpPr/>
          <p:nvPr/>
        </p:nvGrpSpPr>
        <p:grpSpPr>
          <a:xfrm rot="0">
            <a:off x="2168289" y="9568359"/>
            <a:ext cx="6172200" cy="547688"/>
            <a:chOff x="0" y="0"/>
            <a:chExt cx="8229600" cy="730250"/>
          </a:xfrm>
        </p:grpSpPr>
        <p:sp>
          <p:nvSpPr>
            <p:cNvPr name="Freeform 24" id="24"/>
            <p:cNvSpPr/>
            <p:nvPr/>
          </p:nvSpPr>
          <p:spPr>
            <a:xfrm flipH="false" flipV="false" rot="0">
              <a:off x="0" y="0"/>
              <a:ext cx="8229600" cy="730250"/>
            </a:xfrm>
            <a:custGeom>
              <a:avLst/>
              <a:gdLst/>
              <a:ahLst/>
              <a:cxnLst/>
              <a:rect r="r" b="b" t="t" l="l"/>
              <a:pathLst>
                <a:path h="730250" w="8229600">
                  <a:moveTo>
                    <a:pt x="0" y="0"/>
                  </a:moveTo>
                  <a:lnTo>
                    <a:pt x="8229600" y="0"/>
                  </a:lnTo>
                  <a:lnTo>
                    <a:pt x="8229600" y="730250"/>
                  </a:lnTo>
                  <a:lnTo>
                    <a:pt x="0" y="730250"/>
                  </a:lnTo>
                  <a:close/>
                </a:path>
              </a:pathLst>
            </a:custGeom>
            <a:solidFill>
              <a:srgbClr val="000000">
                <a:alpha val="0"/>
              </a:srgbClr>
            </a:solidFill>
          </p:spPr>
        </p:sp>
        <p:sp>
          <p:nvSpPr>
            <p:cNvPr name="TextBox 25" id="25"/>
            <p:cNvSpPr txBox="true"/>
            <p:nvPr/>
          </p:nvSpPr>
          <p:spPr>
            <a:xfrm>
              <a:off x="0" y="0"/>
              <a:ext cx="8229600" cy="730250"/>
            </a:xfrm>
            <a:prstGeom prst="rect">
              <a:avLst/>
            </a:prstGeom>
          </p:spPr>
          <p:txBody>
            <a:bodyPr anchor="ctr" rtlCol="false" tIns="0" lIns="0" bIns="0" rIns="0"/>
            <a:lstStyle/>
            <a:p>
              <a:pPr algn="l">
                <a:lnSpc>
                  <a:spcPts val="1980"/>
                </a:lnSpc>
              </a:pPr>
              <a:r>
                <a:rPr lang="en-US" sz="1650" b="true">
                  <a:solidFill>
                    <a:srgbClr val="2E83C3"/>
                  </a:solidFill>
                  <a:latin typeface="Canva Sans Bold"/>
                  <a:ea typeface="Canva Sans Bold"/>
                  <a:cs typeface="Canva Sans Bold"/>
                  <a:sym typeface="Canva Sans Bold"/>
                </a:rPr>
                <a:t>Annual Review</a:t>
              </a:r>
            </a:p>
          </p:txBody>
        </p:sp>
      </p:grpSp>
      <p:grpSp>
        <p:nvGrpSpPr>
          <p:cNvPr name="Group 26" id="26"/>
          <p:cNvGrpSpPr/>
          <p:nvPr/>
        </p:nvGrpSpPr>
        <p:grpSpPr>
          <a:xfrm rot="0">
            <a:off x="13208007" y="9568359"/>
            <a:ext cx="4114800" cy="547688"/>
            <a:chOff x="0" y="0"/>
            <a:chExt cx="5486400" cy="730250"/>
          </a:xfrm>
        </p:grpSpPr>
        <p:sp>
          <p:nvSpPr>
            <p:cNvPr name="Freeform 27" id="27"/>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8" id="28"/>
            <p:cNvSpPr txBox="true"/>
            <p:nvPr/>
          </p:nvSpPr>
          <p:spPr>
            <a:xfrm>
              <a:off x="0" y="0"/>
              <a:ext cx="5486400" cy="730250"/>
            </a:xfrm>
            <a:prstGeom prst="rect">
              <a:avLst/>
            </a:prstGeom>
          </p:spPr>
          <p:txBody>
            <a:bodyPr anchor="ctr" rtlCol="false" tIns="0" lIns="0" bIns="0" rIns="0"/>
            <a:lstStyle/>
            <a:p>
              <a:pPr algn="r">
                <a:lnSpc>
                  <a:spcPts val="1980"/>
                </a:lnSpc>
              </a:pPr>
              <a:r>
                <a:rPr lang="en-US" sz="1650">
                  <a:solidFill>
                    <a:srgbClr val="2E946B"/>
                  </a:solidFill>
                  <a:latin typeface="Canva Sans"/>
                  <a:ea typeface="Canva Sans"/>
                  <a:cs typeface="Canva Sans"/>
                  <a:sym typeface="Canva Sans"/>
                </a:rPr>
                <a:t>‹#›</a:t>
              </a:r>
            </a:p>
          </p:txBody>
        </p:sp>
      </p:grpSp>
      <p:grpSp>
        <p:nvGrpSpPr>
          <p:cNvPr name="Group 29" id="29"/>
          <p:cNvGrpSpPr/>
          <p:nvPr/>
        </p:nvGrpSpPr>
        <p:grpSpPr>
          <a:xfrm rot="0">
            <a:off x="14031686" y="8045980"/>
            <a:ext cx="685800" cy="685800"/>
            <a:chOff x="0" y="0"/>
            <a:chExt cx="914400" cy="914400"/>
          </a:xfrm>
        </p:grpSpPr>
        <p:sp>
          <p:nvSpPr>
            <p:cNvPr name="Freeform 30" id="30"/>
            <p:cNvSpPr/>
            <p:nvPr/>
          </p:nvSpPr>
          <p:spPr>
            <a:xfrm flipH="false" flipV="false" rot="0">
              <a:off x="0" y="0"/>
              <a:ext cx="914400" cy="914400"/>
            </a:xfrm>
            <a:custGeom>
              <a:avLst/>
              <a:gdLst/>
              <a:ahLst/>
              <a:cxnLst/>
              <a:rect r="r" b="b" t="t" l="l"/>
              <a:pathLst>
                <a:path h="914400" w="914400">
                  <a:moveTo>
                    <a:pt x="0" y="0"/>
                  </a:moveTo>
                  <a:lnTo>
                    <a:pt x="914400" y="0"/>
                  </a:lnTo>
                  <a:lnTo>
                    <a:pt x="914400" y="914400"/>
                  </a:lnTo>
                  <a:lnTo>
                    <a:pt x="0" y="914400"/>
                  </a:lnTo>
                  <a:close/>
                </a:path>
              </a:pathLst>
            </a:custGeom>
            <a:solidFill>
              <a:srgbClr val="42B051"/>
            </a:solidFill>
          </p:spPr>
        </p:sp>
      </p:grpSp>
      <p:grpSp>
        <p:nvGrpSpPr>
          <p:cNvPr name="Group 31" id="31"/>
          <p:cNvGrpSpPr/>
          <p:nvPr/>
        </p:nvGrpSpPr>
        <p:grpSpPr>
          <a:xfrm rot="0">
            <a:off x="10039186" y="2549833"/>
            <a:ext cx="479624" cy="479623"/>
            <a:chOff x="0" y="0"/>
            <a:chExt cx="639498" cy="639498"/>
          </a:xfrm>
        </p:grpSpPr>
        <p:sp>
          <p:nvSpPr>
            <p:cNvPr name="Freeform 32" id="32"/>
            <p:cNvSpPr/>
            <p:nvPr/>
          </p:nvSpPr>
          <p:spPr>
            <a:xfrm flipH="false" flipV="false" rot="0">
              <a:off x="0" y="0"/>
              <a:ext cx="639445" cy="639445"/>
            </a:xfrm>
            <a:custGeom>
              <a:avLst/>
              <a:gdLst/>
              <a:ahLst/>
              <a:cxnLst/>
              <a:rect r="r" b="b" t="t" l="l"/>
              <a:pathLst>
                <a:path h="639445" w="639445">
                  <a:moveTo>
                    <a:pt x="0" y="0"/>
                  </a:moveTo>
                  <a:lnTo>
                    <a:pt x="639445" y="0"/>
                  </a:lnTo>
                  <a:lnTo>
                    <a:pt x="639445" y="639445"/>
                  </a:lnTo>
                  <a:lnTo>
                    <a:pt x="0" y="639445"/>
                  </a:lnTo>
                  <a:close/>
                </a:path>
              </a:pathLst>
            </a:custGeom>
            <a:solidFill>
              <a:srgbClr val="2E83C3"/>
            </a:solidFill>
          </p:spPr>
        </p:sp>
      </p:grpSp>
      <p:grpSp>
        <p:nvGrpSpPr>
          <p:cNvPr name="Group 33" id="33"/>
          <p:cNvGrpSpPr/>
          <p:nvPr/>
        </p:nvGrpSpPr>
        <p:grpSpPr>
          <a:xfrm rot="0">
            <a:off x="14031686" y="8846607"/>
            <a:ext cx="269965" cy="269966"/>
            <a:chOff x="0" y="0"/>
            <a:chExt cx="359954" cy="359954"/>
          </a:xfrm>
        </p:grpSpPr>
        <p:sp>
          <p:nvSpPr>
            <p:cNvPr name="Freeform 34" id="34"/>
            <p:cNvSpPr/>
            <p:nvPr/>
          </p:nvSpPr>
          <p:spPr>
            <a:xfrm flipH="false" flipV="false" rot="0">
              <a:off x="0" y="0"/>
              <a:ext cx="359918" cy="359918"/>
            </a:xfrm>
            <a:custGeom>
              <a:avLst/>
              <a:gdLst/>
              <a:ahLst/>
              <a:cxnLst/>
              <a:rect r="r" b="b" t="t" l="l"/>
              <a:pathLst>
                <a:path h="359918" w="359918">
                  <a:moveTo>
                    <a:pt x="0" y="0"/>
                  </a:moveTo>
                  <a:lnTo>
                    <a:pt x="359918" y="0"/>
                  </a:lnTo>
                  <a:lnTo>
                    <a:pt x="359918" y="359918"/>
                  </a:lnTo>
                  <a:lnTo>
                    <a:pt x="0" y="359918"/>
                  </a:lnTo>
                  <a:close/>
                </a:path>
              </a:pathLst>
            </a:custGeom>
            <a:solidFill>
              <a:srgbClr val="2E946B"/>
            </a:solidFill>
          </p:spPr>
        </p:sp>
      </p:grpSp>
      <p:grpSp>
        <p:nvGrpSpPr>
          <p:cNvPr name="Group 35" id="35"/>
          <p:cNvGrpSpPr>
            <a:grpSpLocks noChangeAspect="true"/>
          </p:cNvGrpSpPr>
          <p:nvPr/>
        </p:nvGrpSpPr>
        <p:grpSpPr>
          <a:xfrm rot="0">
            <a:off x="1013936" y="9707880"/>
            <a:ext cx="3214688" cy="289560"/>
            <a:chOff x="0" y="0"/>
            <a:chExt cx="4286250" cy="386080"/>
          </a:xfrm>
        </p:grpSpPr>
        <p:sp>
          <p:nvSpPr>
            <p:cNvPr name="Freeform 36" id="36"/>
            <p:cNvSpPr/>
            <p:nvPr/>
          </p:nvSpPr>
          <p:spPr>
            <a:xfrm flipH="false" flipV="false" rot="0">
              <a:off x="0" y="0"/>
              <a:ext cx="4286250" cy="386080"/>
            </a:xfrm>
            <a:custGeom>
              <a:avLst/>
              <a:gdLst/>
              <a:ahLst/>
              <a:cxnLst/>
              <a:rect r="r" b="b" t="t" l="l"/>
              <a:pathLst>
                <a:path h="386080" w="4286250">
                  <a:moveTo>
                    <a:pt x="0" y="0"/>
                  </a:moveTo>
                  <a:lnTo>
                    <a:pt x="4286250" y="0"/>
                  </a:lnTo>
                  <a:lnTo>
                    <a:pt x="4286250" y="386080"/>
                  </a:lnTo>
                  <a:lnTo>
                    <a:pt x="0" y="386080"/>
                  </a:lnTo>
                  <a:lnTo>
                    <a:pt x="0" y="0"/>
                  </a:lnTo>
                  <a:close/>
                </a:path>
              </a:pathLst>
            </a:custGeom>
            <a:blipFill>
              <a:blip r:embed="rId2"/>
              <a:stretch>
                <a:fillRect l="0" t="-2518486" r="-135857" b="0"/>
              </a:stretch>
            </a:blipFill>
          </p:spPr>
        </p:sp>
      </p:grpSp>
      <p:sp>
        <p:nvSpPr>
          <p:cNvPr name="Freeform 37" id="37"/>
          <p:cNvSpPr/>
          <p:nvPr/>
        </p:nvSpPr>
        <p:spPr>
          <a:xfrm flipH="false" flipV="false" rot="0">
            <a:off x="9144000" y="2399451"/>
            <a:ext cx="9069758" cy="7887549"/>
          </a:xfrm>
          <a:custGeom>
            <a:avLst/>
            <a:gdLst/>
            <a:ahLst/>
            <a:cxnLst/>
            <a:rect r="r" b="b" t="t" l="l"/>
            <a:pathLst>
              <a:path h="7887549" w="9069758">
                <a:moveTo>
                  <a:pt x="0" y="0"/>
                </a:moveTo>
                <a:lnTo>
                  <a:pt x="9069758" y="0"/>
                </a:lnTo>
                <a:lnTo>
                  <a:pt x="9069758" y="7887549"/>
                </a:lnTo>
                <a:lnTo>
                  <a:pt x="0" y="7887549"/>
                </a:lnTo>
                <a:lnTo>
                  <a:pt x="0" y="0"/>
                </a:lnTo>
                <a:close/>
              </a:path>
            </a:pathLst>
          </a:custGeom>
          <a:blipFill>
            <a:blip r:embed="rId3"/>
            <a:stretch>
              <a:fillRect l="0" t="0" r="0" b="0"/>
            </a:stretch>
          </a:blipFill>
        </p:spPr>
      </p:sp>
      <p:sp>
        <p:nvSpPr>
          <p:cNvPr name="Freeform 38" id="38"/>
          <p:cNvSpPr/>
          <p:nvPr/>
        </p:nvSpPr>
        <p:spPr>
          <a:xfrm flipH="false" flipV="false" rot="0">
            <a:off x="237632" y="2721992"/>
            <a:ext cx="8906368" cy="5323988"/>
          </a:xfrm>
          <a:custGeom>
            <a:avLst/>
            <a:gdLst/>
            <a:ahLst/>
            <a:cxnLst/>
            <a:rect r="r" b="b" t="t" l="l"/>
            <a:pathLst>
              <a:path h="5323988" w="8906368">
                <a:moveTo>
                  <a:pt x="0" y="0"/>
                </a:moveTo>
                <a:lnTo>
                  <a:pt x="8906368" y="0"/>
                </a:lnTo>
                <a:lnTo>
                  <a:pt x="8906368" y="5323988"/>
                </a:lnTo>
                <a:lnTo>
                  <a:pt x="0" y="5323988"/>
                </a:lnTo>
                <a:lnTo>
                  <a:pt x="0" y="0"/>
                </a:lnTo>
                <a:close/>
              </a:path>
            </a:pathLst>
          </a:custGeom>
          <a:blipFill>
            <a:blip r:embed="rId4"/>
            <a:stretch>
              <a:fillRect l="0" t="0" r="0" b="-5009"/>
            </a:stretch>
          </a:blipFill>
        </p:spPr>
      </p:sp>
      <p:sp>
        <p:nvSpPr>
          <p:cNvPr name="TextBox 39" id="39"/>
          <p:cNvSpPr txBox="true"/>
          <p:nvPr/>
        </p:nvSpPr>
        <p:spPr>
          <a:xfrm rot="0">
            <a:off x="1105375" y="601604"/>
            <a:ext cx="4989366" cy="1095375"/>
          </a:xfrm>
          <a:prstGeom prst="rect">
            <a:avLst/>
          </a:prstGeom>
        </p:spPr>
        <p:txBody>
          <a:bodyPr anchor="t" rtlCol="false" tIns="0" lIns="0" bIns="0" rIns="0">
            <a:spAutoFit/>
          </a:bodyPr>
          <a:lstStyle/>
          <a:p>
            <a:pPr algn="l">
              <a:lnSpc>
                <a:spcPts val="8640"/>
              </a:lnSpc>
            </a:pPr>
            <a:r>
              <a:rPr lang="en-US" sz="7200" b="true">
                <a:solidFill>
                  <a:srgbClr val="000000"/>
                </a:solidFill>
                <a:latin typeface="Canva Sans Bold"/>
                <a:ea typeface="Canva Sans Bold"/>
                <a:cs typeface="Canva Sans Bold"/>
                <a:sym typeface="Canva Sans Bold"/>
              </a:rPr>
              <a:t>RESULTS 2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12941"/>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3922"/>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43529"/>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24706"/>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48627"/>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63922"/>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43529"/>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48627"/>
              </a:srgbClr>
            </a:solidFill>
          </p:spPr>
        </p:sp>
      </p:grpSp>
      <p:grpSp>
        <p:nvGrpSpPr>
          <p:cNvPr name="Group 20" id="20"/>
          <p:cNvGrpSpPr/>
          <p:nvPr/>
        </p:nvGrpSpPr>
        <p:grpSpPr>
          <a:xfrm rot="0">
            <a:off x="990594" y="9568359"/>
            <a:ext cx="4114800" cy="547688"/>
            <a:chOff x="0" y="0"/>
            <a:chExt cx="5486400" cy="730250"/>
          </a:xfrm>
        </p:grpSpPr>
        <p:sp>
          <p:nvSpPr>
            <p:cNvPr name="Freeform 21" id="21"/>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2" id="22"/>
            <p:cNvSpPr txBox="true"/>
            <p:nvPr/>
          </p:nvSpPr>
          <p:spPr>
            <a:xfrm>
              <a:off x="0" y="0"/>
              <a:ext cx="5486400" cy="730250"/>
            </a:xfrm>
            <a:prstGeom prst="rect">
              <a:avLst/>
            </a:prstGeom>
          </p:spPr>
          <p:txBody>
            <a:bodyPr anchor="ctr" rtlCol="false" tIns="0" lIns="0" bIns="0" rIns="0"/>
            <a:lstStyle/>
            <a:p>
              <a:pPr algn="l">
                <a:lnSpc>
                  <a:spcPts val="1980"/>
                </a:lnSpc>
              </a:pPr>
              <a:r>
                <a:rPr lang="en-US" sz="1650">
                  <a:solidFill>
                    <a:srgbClr val="2E83C3"/>
                  </a:solidFill>
                  <a:latin typeface="Canva Sans"/>
                  <a:ea typeface="Canva Sans"/>
                  <a:cs typeface="Canva Sans"/>
                  <a:sym typeface="Canva Sans"/>
                </a:rPr>
                <a:t>12/29/2023</a:t>
              </a:r>
            </a:p>
          </p:txBody>
        </p:sp>
      </p:grpSp>
      <p:grpSp>
        <p:nvGrpSpPr>
          <p:cNvPr name="Group 23" id="23"/>
          <p:cNvGrpSpPr/>
          <p:nvPr/>
        </p:nvGrpSpPr>
        <p:grpSpPr>
          <a:xfrm rot="0">
            <a:off x="2168289" y="9568359"/>
            <a:ext cx="6172200" cy="547688"/>
            <a:chOff x="0" y="0"/>
            <a:chExt cx="8229600" cy="730250"/>
          </a:xfrm>
        </p:grpSpPr>
        <p:sp>
          <p:nvSpPr>
            <p:cNvPr name="Freeform 24" id="24"/>
            <p:cNvSpPr/>
            <p:nvPr/>
          </p:nvSpPr>
          <p:spPr>
            <a:xfrm flipH="false" flipV="false" rot="0">
              <a:off x="0" y="0"/>
              <a:ext cx="8229600" cy="730250"/>
            </a:xfrm>
            <a:custGeom>
              <a:avLst/>
              <a:gdLst/>
              <a:ahLst/>
              <a:cxnLst/>
              <a:rect r="r" b="b" t="t" l="l"/>
              <a:pathLst>
                <a:path h="730250" w="8229600">
                  <a:moveTo>
                    <a:pt x="0" y="0"/>
                  </a:moveTo>
                  <a:lnTo>
                    <a:pt x="8229600" y="0"/>
                  </a:lnTo>
                  <a:lnTo>
                    <a:pt x="8229600" y="730250"/>
                  </a:lnTo>
                  <a:lnTo>
                    <a:pt x="0" y="730250"/>
                  </a:lnTo>
                  <a:close/>
                </a:path>
              </a:pathLst>
            </a:custGeom>
            <a:solidFill>
              <a:srgbClr val="000000">
                <a:alpha val="0"/>
              </a:srgbClr>
            </a:solidFill>
          </p:spPr>
        </p:sp>
        <p:sp>
          <p:nvSpPr>
            <p:cNvPr name="TextBox 25" id="25"/>
            <p:cNvSpPr txBox="true"/>
            <p:nvPr/>
          </p:nvSpPr>
          <p:spPr>
            <a:xfrm>
              <a:off x="0" y="0"/>
              <a:ext cx="8229600" cy="730250"/>
            </a:xfrm>
            <a:prstGeom prst="rect">
              <a:avLst/>
            </a:prstGeom>
          </p:spPr>
          <p:txBody>
            <a:bodyPr anchor="ctr" rtlCol="false" tIns="0" lIns="0" bIns="0" rIns="0"/>
            <a:lstStyle/>
            <a:p>
              <a:pPr algn="l">
                <a:lnSpc>
                  <a:spcPts val="1980"/>
                </a:lnSpc>
              </a:pPr>
              <a:r>
                <a:rPr lang="en-US" sz="1650" b="true">
                  <a:solidFill>
                    <a:srgbClr val="2E83C3"/>
                  </a:solidFill>
                  <a:latin typeface="Canva Sans Bold"/>
                  <a:ea typeface="Canva Sans Bold"/>
                  <a:cs typeface="Canva Sans Bold"/>
                  <a:sym typeface="Canva Sans Bold"/>
                </a:rPr>
                <a:t>Annual Review</a:t>
              </a:r>
            </a:p>
          </p:txBody>
        </p:sp>
      </p:grpSp>
      <p:grpSp>
        <p:nvGrpSpPr>
          <p:cNvPr name="Group 26" id="26"/>
          <p:cNvGrpSpPr/>
          <p:nvPr/>
        </p:nvGrpSpPr>
        <p:grpSpPr>
          <a:xfrm rot="0">
            <a:off x="13208007" y="9568359"/>
            <a:ext cx="4114800" cy="547688"/>
            <a:chOff x="0" y="0"/>
            <a:chExt cx="5486400" cy="730250"/>
          </a:xfrm>
        </p:grpSpPr>
        <p:sp>
          <p:nvSpPr>
            <p:cNvPr name="Freeform 27" id="27"/>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8" id="28"/>
            <p:cNvSpPr txBox="true"/>
            <p:nvPr/>
          </p:nvSpPr>
          <p:spPr>
            <a:xfrm>
              <a:off x="0" y="0"/>
              <a:ext cx="5486400" cy="730250"/>
            </a:xfrm>
            <a:prstGeom prst="rect">
              <a:avLst/>
            </a:prstGeom>
          </p:spPr>
          <p:txBody>
            <a:bodyPr anchor="ctr" rtlCol="false" tIns="0" lIns="0" bIns="0" rIns="0"/>
            <a:lstStyle/>
            <a:p>
              <a:pPr algn="r">
                <a:lnSpc>
                  <a:spcPts val="1980"/>
                </a:lnSpc>
              </a:pPr>
              <a:r>
                <a:rPr lang="en-US" sz="1650">
                  <a:solidFill>
                    <a:srgbClr val="2E946B"/>
                  </a:solidFill>
                  <a:latin typeface="Canva Sans"/>
                  <a:ea typeface="Canva Sans"/>
                  <a:cs typeface="Canva Sans"/>
                  <a:sym typeface="Canva Sans"/>
                </a:rPr>
                <a:t>‹#›</a:t>
              </a:r>
            </a:p>
          </p:txBody>
        </p:sp>
      </p:grpSp>
      <p:grpSp>
        <p:nvGrpSpPr>
          <p:cNvPr name="Group 29" id="29"/>
          <p:cNvGrpSpPr/>
          <p:nvPr/>
        </p:nvGrpSpPr>
        <p:grpSpPr>
          <a:xfrm rot="0">
            <a:off x="820004" y="5201332"/>
            <a:ext cx="687402" cy="592588"/>
            <a:chOff x="0" y="0"/>
            <a:chExt cx="916536" cy="790118"/>
          </a:xfrm>
        </p:grpSpPr>
        <p:sp>
          <p:nvSpPr>
            <p:cNvPr name="Freeform 30" id="30"/>
            <p:cNvSpPr/>
            <p:nvPr/>
          </p:nvSpPr>
          <p:spPr>
            <a:xfrm flipH="false" flipV="false" rot="0">
              <a:off x="0" y="0"/>
              <a:ext cx="916559" cy="790067"/>
            </a:xfrm>
            <a:custGeom>
              <a:avLst/>
              <a:gdLst/>
              <a:ahLst/>
              <a:cxnLst/>
              <a:rect r="r" b="b" t="t" l="l"/>
              <a:pathLst>
                <a:path h="790067" w="916559">
                  <a:moveTo>
                    <a:pt x="0" y="395097"/>
                  </a:moveTo>
                  <a:lnTo>
                    <a:pt x="197485" y="0"/>
                  </a:lnTo>
                  <a:lnTo>
                    <a:pt x="718947" y="0"/>
                  </a:lnTo>
                  <a:lnTo>
                    <a:pt x="916559" y="395097"/>
                  </a:lnTo>
                  <a:lnTo>
                    <a:pt x="718947" y="790067"/>
                  </a:lnTo>
                  <a:lnTo>
                    <a:pt x="197485" y="790067"/>
                  </a:lnTo>
                  <a:close/>
                </a:path>
              </a:pathLst>
            </a:custGeom>
            <a:solidFill>
              <a:srgbClr val="5FCBEF"/>
            </a:solidFill>
          </p:spPr>
        </p:sp>
      </p:grpSp>
      <p:grpSp>
        <p:nvGrpSpPr>
          <p:cNvPr name="Group 31" id="31"/>
          <p:cNvGrpSpPr/>
          <p:nvPr/>
        </p:nvGrpSpPr>
        <p:grpSpPr>
          <a:xfrm rot="0">
            <a:off x="16670005" y="3592083"/>
            <a:ext cx="537586" cy="463437"/>
            <a:chOff x="0" y="0"/>
            <a:chExt cx="716782" cy="617916"/>
          </a:xfrm>
        </p:grpSpPr>
        <p:sp>
          <p:nvSpPr>
            <p:cNvPr name="Freeform 32" id="32"/>
            <p:cNvSpPr/>
            <p:nvPr/>
          </p:nvSpPr>
          <p:spPr>
            <a:xfrm flipH="false" flipV="false" rot="0">
              <a:off x="0" y="0"/>
              <a:ext cx="716788" cy="617855"/>
            </a:xfrm>
            <a:custGeom>
              <a:avLst/>
              <a:gdLst/>
              <a:ahLst/>
              <a:cxnLst/>
              <a:rect r="r" b="b" t="t" l="l"/>
              <a:pathLst>
                <a:path h="617855" w="716788">
                  <a:moveTo>
                    <a:pt x="0" y="308991"/>
                  </a:moveTo>
                  <a:lnTo>
                    <a:pt x="154432" y="0"/>
                  </a:lnTo>
                  <a:lnTo>
                    <a:pt x="562356" y="0"/>
                  </a:lnTo>
                  <a:lnTo>
                    <a:pt x="716788" y="308991"/>
                  </a:lnTo>
                  <a:lnTo>
                    <a:pt x="562356" y="617855"/>
                  </a:lnTo>
                  <a:lnTo>
                    <a:pt x="154432" y="617855"/>
                  </a:lnTo>
                  <a:close/>
                </a:path>
              </a:pathLst>
            </a:custGeom>
            <a:solidFill>
              <a:srgbClr val="2E83C3"/>
            </a:solidFill>
          </p:spPr>
        </p:sp>
      </p:grpSp>
      <p:grpSp>
        <p:nvGrpSpPr>
          <p:cNvPr name="Group 33" id="33"/>
          <p:cNvGrpSpPr/>
          <p:nvPr/>
        </p:nvGrpSpPr>
        <p:grpSpPr>
          <a:xfrm rot="0">
            <a:off x="16323974" y="3303303"/>
            <a:ext cx="346032" cy="298304"/>
            <a:chOff x="0" y="0"/>
            <a:chExt cx="461376" cy="397738"/>
          </a:xfrm>
        </p:grpSpPr>
        <p:sp>
          <p:nvSpPr>
            <p:cNvPr name="Freeform 34" id="34"/>
            <p:cNvSpPr/>
            <p:nvPr/>
          </p:nvSpPr>
          <p:spPr>
            <a:xfrm flipH="false" flipV="false" rot="0">
              <a:off x="0" y="0"/>
              <a:ext cx="461391" cy="397764"/>
            </a:xfrm>
            <a:custGeom>
              <a:avLst/>
              <a:gdLst/>
              <a:ahLst/>
              <a:cxnLst/>
              <a:rect r="r" b="b" t="t" l="l"/>
              <a:pathLst>
                <a:path h="397764" w="461391">
                  <a:moveTo>
                    <a:pt x="0" y="198882"/>
                  </a:moveTo>
                  <a:lnTo>
                    <a:pt x="99441" y="0"/>
                  </a:lnTo>
                  <a:lnTo>
                    <a:pt x="361950" y="0"/>
                  </a:lnTo>
                  <a:lnTo>
                    <a:pt x="461391" y="198882"/>
                  </a:lnTo>
                  <a:lnTo>
                    <a:pt x="361950" y="397764"/>
                  </a:lnTo>
                  <a:lnTo>
                    <a:pt x="99441" y="397764"/>
                  </a:lnTo>
                  <a:close/>
                </a:path>
              </a:pathLst>
            </a:custGeom>
            <a:solidFill>
              <a:srgbClr val="EBEBEB"/>
            </a:solidFill>
          </p:spPr>
        </p:sp>
      </p:grpSp>
      <p:grpSp>
        <p:nvGrpSpPr>
          <p:cNvPr name="Group 35" id="35"/>
          <p:cNvGrpSpPr/>
          <p:nvPr/>
        </p:nvGrpSpPr>
        <p:grpSpPr>
          <a:xfrm rot="0">
            <a:off x="648000" y="971550"/>
            <a:ext cx="17010000" cy="1265634"/>
            <a:chOff x="0" y="0"/>
            <a:chExt cx="22680000" cy="1687512"/>
          </a:xfrm>
        </p:grpSpPr>
        <p:sp>
          <p:nvSpPr>
            <p:cNvPr name="Freeform 36" id="36"/>
            <p:cNvSpPr/>
            <p:nvPr/>
          </p:nvSpPr>
          <p:spPr>
            <a:xfrm flipH="false" flipV="false" rot="0">
              <a:off x="0" y="0"/>
              <a:ext cx="22680000" cy="1687512"/>
            </a:xfrm>
            <a:custGeom>
              <a:avLst/>
              <a:gdLst/>
              <a:ahLst/>
              <a:cxnLst/>
              <a:rect r="r" b="b" t="t" l="l"/>
              <a:pathLst>
                <a:path h="1687512" w="22680000">
                  <a:moveTo>
                    <a:pt x="0" y="0"/>
                  </a:moveTo>
                  <a:lnTo>
                    <a:pt x="22680000" y="0"/>
                  </a:lnTo>
                  <a:lnTo>
                    <a:pt x="22680000" y="1687512"/>
                  </a:lnTo>
                  <a:lnTo>
                    <a:pt x="0" y="1687512"/>
                  </a:lnTo>
                  <a:close/>
                </a:path>
              </a:pathLst>
            </a:custGeom>
            <a:solidFill>
              <a:srgbClr val="000000">
                <a:alpha val="0"/>
              </a:srgbClr>
            </a:solidFill>
          </p:spPr>
        </p:sp>
        <p:sp>
          <p:nvSpPr>
            <p:cNvPr name="TextBox 37" id="37"/>
            <p:cNvSpPr txBox="true"/>
            <p:nvPr/>
          </p:nvSpPr>
          <p:spPr>
            <a:xfrm>
              <a:off x="0" y="0"/>
              <a:ext cx="22680000" cy="1687512"/>
            </a:xfrm>
            <a:prstGeom prst="rect">
              <a:avLst/>
            </a:prstGeom>
          </p:spPr>
          <p:txBody>
            <a:bodyPr anchor="ctr" rtlCol="false" tIns="0" lIns="0" bIns="0" rIns="0"/>
            <a:lstStyle/>
            <a:p>
              <a:pPr algn="ctr">
                <a:lnSpc>
                  <a:spcPts val="7679"/>
                </a:lnSpc>
              </a:pPr>
              <a:r>
                <a:rPr lang="en-US" sz="6399" b="true">
                  <a:solidFill>
                    <a:srgbClr val="000000"/>
                  </a:solidFill>
                  <a:latin typeface="Canva Sans Bold"/>
                  <a:ea typeface="Canva Sans Bold"/>
                  <a:cs typeface="Canva Sans Bold"/>
                  <a:sym typeface="Canva Sans Bold"/>
                </a:rPr>
                <a:t>Github Repository</a:t>
              </a:r>
            </a:p>
          </p:txBody>
        </p:sp>
      </p:grpSp>
      <p:sp>
        <p:nvSpPr>
          <p:cNvPr name="TextBox 38" id="38"/>
          <p:cNvSpPr txBox="true"/>
          <p:nvPr/>
        </p:nvSpPr>
        <p:spPr>
          <a:xfrm rot="0">
            <a:off x="5683238" y="7018133"/>
            <a:ext cx="3026662" cy="352425"/>
          </a:xfrm>
          <a:prstGeom prst="rect">
            <a:avLst/>
          </a:prstGeom>
        </p:spPr>
        <p:txBody>
          <a:bodyPr anchor="t" rtlCol="false" tIns="0" lIns="0" bIns="0" rIns="0">
            <a:spAutoFit/>
          </a:bodyPr>
          <a:lstStyle/>
          <a:p>
            <a:pPr algn="ctr">
              <a:lnSpc>
                <a:spcPts val="2879"/>
              </a:lnSpc>
            </a:pPr>
            <a:r>
              <a:rPr lang="en-US" sz="2400">
                <a:solidFill>
                  <a:srgbClr val="000000"/>
                </a:solidFill>
                <a:latin typeface="Canva Sans"/>
                <a:ea typeface="Canva Sans"/>
                <a:cs typeface="Canva Sans"/>
                <a:sym typeface="Canva Sans"/>
              </a:rPr>
              <a:t>.</a:t>
            </a:r>
          </a:p>
        </p:txBody>
      </p:sp>
      <p:sp>
        <p:nvSpPr>
          <p:cNvPr name="TextBox 39" id="39"/>
          <p:cNvSpPr txBox="true"/>
          <p:nvPr/>
        </p:nvSpPr>
        <p:spPr>
          <a:xfrm rot="0">
            <a:off x="12978485" y="7018133"/>
            <a:ext cx="3026662" cy="352425"/>
          </a:xfrm>
          <a:prstGeom prst="rect">
            <a:avLst/>
          </a:prstGeom>
        </p:spPr>
        <p:txBody>
          <a:bodyPr anchor="t" rtlCol="false" tIns="0" lIns="0" bIns="0" rIns="0">
            <a:spAutoFit/>
          </a:bodyPr>
          <a:lstStyle/>
          <a:p>
            <a:pPr algn="ctr">
              <a:lnSpc>
                <a:spcPts val="2879"/>
              </a:lnSpc>
            </a:pPr>
            <a:r>
              <a:rPr lang="en-US" sz="2400">
                <a:solidFill>
                  <a:srgbClr val="000000"/>
                </a:solidFill>
                <a:latin typeface="Canva Sans"/>
                <a:ea typeface="Canva Sans"/>
                <a:cs typeface="Canva Sans"/>
                <a:sym typeface="Canva Sans"/>
              </a:rPr>
              <a:t>.</a:t>
            </a:r>
          </a:p>
        </p:txBody>
      </p:sp>
      <p:grpSp>
        <p:nvGrpSpPr>
          <p:cNvPr name="Group 40" id="40"/>
          <p:cNvGrpSpPr>
            <a:grpSpLocks noChangeAspect="true"/>
          </p:cNvGrpSpPr>
          <p:nvPr/>
        </p:nvGrpSpPr>
        <p:grpSpPr>
          <a:xfrm rot="0">
            <a:off x="1013936" y="9707880"/>
            <a:ext cx="3214688" cy="289560"/>
            <a:chOff x="0" y="0"/>
            <a:chExt cx="4286250" cy="386080"/>
          </a:xfrm>
        </p:grpSpPr>
        <p:sp>
          <p:nvSpPr>
            <p:cNvPr name="Freeform 41" id="41"/>
            <p:cNvSpPr/>
            <p:nvPr/>
          </p:nvSpPr>
          <p:spPr>
            <a:xfrm flipH="false" flipV="false" rot="0">
              <a:off x="0" y="0"/>
              <a:ext cx="4286250" cy="386080"/>
            </a:xfrm>
            <a:custGeom>
              <a:avLst/>
              <a:gdLst/>
              <a:ahLst/>
              <a:cxnLst/>
              <a:rect r="r" b="b" t="t" l="l"/>
              <a:pathLst>
                <a:path h="386080" w="4286250">
                  <a:moveTo>
                    <a:pt x="0" y="0"/>
                  </a:moveTo>
                  <a:lnTo>
                    <a:pt x="4286250" y="0"/>
                  </a:lnTo>
                  <a:lnTo>
                    <a:pt x="4286250" y="386080"/>
                  </a:lnTo>
                  <a:lnTo>
                    <a:pt x="0" y="386080"/>
                  </a:lnTo>
                  <a:lnTo>
                    <a:pt x="0" y="0"/>
                  </a:lnTo>
                  <a:close/>
                </a:path>
              </a:pathLst>
            </a:custGeom>
            <a:blipFill>
              <a:blip r:embed="rId2"/>
              <a:stretch>
                <a:fillRect l="0" t="-2518486" r="-135857" b="0"/>
              </a:stretch>
            </a:blipFill>
          </p:spPr>
        </p:sp>
      </p:grpSp>
      <p:sp>
        <p:nvSpPr>
          <p:cNvPr name="TextBox 42" id="42"/>
          <p:cNvSpPr txBox="true"/>
          <p:nvPr/>
        </p:nvSpPr>
        <p:spPr>
          <a:xfrm rot="0">
            <a:off x="4661403" y="3017295"/>
            <a:ext cx="9973876" cy="1038225"/>
          </a:xfrm>
          <a:prstGeom prst="rect">
            <a:avLst/>
          </a:prstGeom>
        </p:spPr>
        <p:txBody>
          <a:bodyPr anchor="t" rtlCol="false" tIns="0" lIns="0" bIns="0" rIns="0">
            <a:spAutoFit/>
          </a:bodyPr>
          <a:lstStyle/>
          <a:p>
            <a:pPr algn="ctr">
              <a:lnSpc>
                <a:spcPts val="8219"/>
              </a:lnSpc>
              <a:spcBef>
                <a:spcPct val="0"/>
              </a:spcBef>
            </a:pPr>
            <a:r>
              <a:rPr lang="en-US" sz="6849" u="sng">
                <a:solidFill>
                  <a:srgbClr val="000000"/>
                </a:solidFill>
                <a:latin typeface="Canva Sans"/>
                <a:ea typeface="Canva Sans"/>
                <a:cs typeface="Canva Sans"/>
                <a:sym typeface="Canva Sans"/>
                <a:hlinkClick r:id="rId3" tooltip="https://github.com/Utkarsh-omre/VOIS_AICTE_Oct2025_UtkarshOmre.git"/>
              </a:rPr>
              <a:t>Github repository link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DAG0SuGQ13o</dc:identifier>
  <dcterms:modified xsi:type="dcterms:W3CDTF">2011-08-01T06:04:30Z</dcterms:modified>
  <cp:revision>1</cp:revision>
  <dc:title>1730262489-1729507042-DIY Project ppt template.pptx</dc:title>
</cp:coreProperties>
</file>