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258" r:id="rId2"/>
    <p:sldId id="259" r:id="rId3"/>
    <p:sldId id="260" r:id="rId4"/>
    <p:sldId id="276" r:id="rId5"/>
    <p:sldId id="278" r:id="rId6"/>
    <p:sldId id="261" r:id="rId7"/>
    <p:sldId id="262" r:id="rId8"/>
    <p:sldId id="275" r:id="rId9"/>
    <p:sldId id="263" r:id="rId10"/>
    <p:sldId id="264" r:id="rId11"/>
    <p:sldId id="279" r:id="rId12"/>
    <p:sldId id="280" r:id="rId13"/>
    <p:sldId id="274" r:id="rId14"/>
    <p:sldId id="265" r:id="rId15"/>
    <p:sldId id="266" r:id="rId16"/>
    <p:sldId id="267" r:id="rId17"/>
    <p:sldId id="273" r:id="rId18"/>
    <p:sldId id="268" r:id="rId19"/>
    <p:sldId id="269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F8972-29A2-4D09-9FAC-370C241ED8DD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81E6D-8203-43F4-BD09-BBD46D5EE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934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A834-DE5D-46BD-8C5A-FBA2B355DEE5}" type="datetime1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59BF01-DAA9-4E52-B62B-A17CB920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96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94D0-A818-4BB1-8F66-BCAD57033440}" type="datetime1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59BF01-DAA9-4E52-B62B-A17CB920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69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435D-F88D-4D82-9A42-E78F7A55C996}" type="datetime1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59BF01-DAA9-4E52-B62B-A17CB920256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01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7334-F778-4F8E-832C-98F2DB575FB2}" type="datetime1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59BF01-DAA9-4E52-B62B-A17CB920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037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C751-4700-48B2-93CE-D2A31ECFB6BF}" type="datetime1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59BF01-DAA9-4E52-B62B-A17CB920256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950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071F-23ED-4443-AADC-548E27983D90}" type="datetime1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59BF01-DAA9-4E52-B62B-A17CB920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334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F8DD-2B5C-4806-AEE5-1237F36E38DD}" type="datetime1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850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ACC2-3509-4292-9416-EA89480AE195}" type="datetime1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51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CC19-564A-4196-A491-5E6F2D1EF470}" type="datetime1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56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B699-31FC-49B1-B2AE-BE8BC5EDD80F}" type="datetime1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59BF01-DAA9-4E52-B62B-A17CB920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38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C60F-98AB-4099-8F79-6601701B8682}" type="datetime1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59BF01-DAA9-4E52-B62B-A17CB920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1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BFEB-6DEF-40EA-99AC-E37F7AA99347}" type="datetime1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59BF01-DAA9-4E52-B62B-A17CB920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80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88F44-91C4-4789-A0FC-6F2B5320F4D7}" type="datetime1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9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57CF-B9AC-4AE5-BE9A-00E972FAFCED}" type="datetime1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0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60F4-4A1D-4D2F-B2B8-571C12AC7E2D}" type="datetime1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78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A254-18A0-4D38-93A1-13259DFB5918}" type="datetime1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59BF01-DAA9-4E52-B62B-A17CB920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88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5B8A5-48B8-4CC0-A4BF-F0E711C865FF}" type="datetime1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59BF01-DAA9-4E52-B62B-A17CB9202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29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dowandy.net/2017/09/my-blockchain-primer.htm/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ustry-of-things.de/3-schritte-zur-blockchain-so-schaffen-unternehmen-den-einstieg-a-797478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nsmes.com/2017/11/can-blockchain-technology-redefine-healthcare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peoplematters.in/article/outlook2020/eight-health-tech-hiring-trends-for-2020-24297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liancebuilding.com/tag/blockchai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dev.network/calculating-the-merkle-root-for-a-block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319F71-CFDF-4696-A08C-278780A0DDF2}"/>
              </a:ext>
            </a:extLst>
          </p:cNvPr>
          <p:cNvSpPr/>
          <p:nvPr/>
        </p:nvSpPr>
        <p:spPr>
          <a:xfrm>
            <a:off x="123260" y="2119052"/>
            <a:ext cx="4971495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rgbClr val="00206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Work in 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9A879C-D574-4BC0-BC53-4872E0A31AE9}"/>
              </a:ext>
            </a:extLst>
          </p:cNvPr>
          <p:cNvSpPr/>
          <p:nvPr/>
        </p:nvSpPr>
        <p:spPr>
          <a:xfrm>
            <a:off x="1857782" y="0"/>
            <a:ext cx="677131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Backend Process of Blockchain Technology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7328BB-4989-4447-A5F7-C8DFC297D011}"/>
              </a:ext>
            </a:extLst>
          </p:cNvPr>
          <p:cNvSpPr/>
          <p:nvPr/>
        </p:nvSpPr>
        <p:spPr>
          <a:xfrm>
            <a:off x="3975592" y="4054902"/>
            <a:ext cx="8199681" cy="187743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Developer  </a:t>
            </a:r>
            <a:r>
              <a:rPr lang="en-US" sz="32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6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8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Utkarsh Shukla</a:t>
            </a:r>
          </a:p>
          <a:p>
            <a:pPr algn="ctr"/>
            <a:r>
              <a:rPr lang="en-US" sz="2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Undergraduate Student</a:t>
            </a:r>
          </a:p>
          <a:p>
            <a:pPr algn="ctr"/>
            <a:r>
              <a:rPr lang="en-US" sz="2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RGIPT </a:t>
            </a:r>
            <a:endParaRPr lang="en-US" sz="28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A9490F-8EF7-46A7-AC75-2EEF6078F28F}"/>
              </a:ext>
            </a:extLst>
          </p:cNvPr>
          <p:cNvSpPr/>
          <p:nvPr/>
        </p:nvSpPr>
        <p:spPr>
          <a:xfrm>
            <a:off x="7268624" y="3136612"/>
            <a:ext cx="31261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INTRODUCTION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E5CBF4-B652-4884-91A4-CB947D0EA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727" y="3811182"/>
            <a:ext cx="5078028" cy="30468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895D1-6EDD-4B9D-B97F-7795A0D7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25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CE9755-6648-4224-9815-BE128169B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3" y="1060662"/>
            <a:ext cx="10120852" cy="560202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B33E1C-2AC3-40DD-A241-C0A5964D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901248-0D7E-4081-8C7D-F50815F6C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136" y="1151180"/>
            <a:ext cx="8359864" cy="23928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C8EB99-42B3-48DE-82E6-3DEB77F9E82B}"/>
              </a:ext>
            </a:extLst>
          </p:cNvPr>
          <p:cNvSpPr/>
          <p:nvPr/>
        </p:nvSpPr>
        <p:spPr>
          <a:xfrm>
            <a:off x="4248800" y="381739"/>
            <a:ext cx="79432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Algorithm for </a:t>
            </a:r>
            <a:r>
              <a:rPr lang="en-US" sz="4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addBlock</a:t>
            </a:r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()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A5402-24A5-445E-BF07-DBF8379667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" t="19683"/>
          <a:stretch/>
        </p:blipFill>
        <p:spPr>
          <a:xfrm>
            <a:off x="372862" y="5291091"/>
            <a:ext cx="10254603" cy="15669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1FB01F-7E64-4925-B97C-C448E42F7B17}"/>
              </a:ext>
            </a:extLst>
          </p:cNvPr>
          <p:cNvSpPr/>
          <p:nvPr/>
        </p:nvSpPr>
        <p:spPr>
          <a:xfrm>
            <a:off x="372862" y="4618582"/>
            <a:ext cx="97145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cap="none" spc="0" dirty="0">
                <a:ln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Algorithm for </a:t>
            </a:r>
            <a:r>
              <a:rPr lang="en-US" sz="4400" cap="none" spc="0" dirty="0" err="1">
                <a:ln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printallBLOCKS</a:t>
            </a:r>
            <a:r>
              <a:rPr lang="en-US" sz="4400" cap="none" spc="0" dirty="0">
                <a:ln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()</a:t>
            </a:r>
            <a:endParaRPr lang="en-IN" sz="4400" cap="none" spc="0" dirty="0">
              <a:ln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B1F3C-4652-4F3C-87A7-61888ACB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79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21B786-698D-4C3A-BEB6-20549FCE0EF9}"/>
              </a:ext>
            </a:extLst>
          </p:cNvPr>
          <p:cNvSpPr/>
          <p:nvPr/>
        </p:nvSpPr>
        <p:spPr>
          <a:xfrm>
            <a:off x="301752" y="1577447"/>
            <a:ext cx="1098535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ALGORITHM FOR VERICATION OF BLOCKCHAIN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7C347-983E-4671-8B8F-4D4FF109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12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5FB6D4-272B-4CE7-A952-299DE4DFBD53}"/>
              </a:ext>
            </a:extLst>
          </p:cNvPr>
          <p:cNvSpPr/>
          <p:nvPr/>
        </p:nvSpPr>
        <p:spPr>
          <a:xfrm>
            <a:off x="1406872" y="2499902"/>
            <a:ext cx="280878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Step 1: </a:t>
            </a:r>
            <a:r>
              <a:rPr lang="en-US" sz="36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Start</a:t>
            </a:r>
            <a:endParaRPr lang="en-IN" sz="36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1D933-24D4-48F6-BD25-C4964DC07F14}"/>
              </a:ext>
            </a:extLst>
          </p:cNvPr>
          <p:cNvSpPr/>
          <p:nvPr/>
        </p:nvSpPr>
        <p:spPr>
          <a:xfrm>
            <a:off x="1422100" y="3031948"/>
            <a:ext cx="83840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Step 2: </a:t>
            </a:r>
            <a:r>
              <a:rPr lang="en-US" sz="28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Check , Blockchain is empty or not Step</a:t>
            </a:r>
            <a:endParaRPr lang="en-IN" sz="28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F502D6-482D-4852-86AC-B9A55F28E697}"/>
              </a:ext>
            </a:extLst>
          </p:cNvPr>
          <p:cNvSpPr/>
          <p:nvPr/>
        </p:nvSpPr>
        <p:spPr>
          <a:xfrm>
            <a:off x="859293" y="3555168"/>
            <a:ext cx="11332707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Step3: </a:t>
            </a:r>
            <a:r>
              <a:rPr lang="en-US" sz="28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if blockchain is empty than print the message "Hey, Blockchain is empty!</a:t>
            </a:r>
          </a:p>
          <a:p>
            <a:pPr algn="ctr"/>
            <a:r>
              <a:rPr lang="en-US" sz="28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Please try after adding some block!“</a:t>
            </a:r>
          </a:p>
          <a:p>
            <a:pPr algn="ctr"/>
            <a:r>
              <a:rPr lang="en-US" sz="28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else print message of </a:t>
            </a:r>
            <a:r>
              <a:rPr lang="en-US" sz="2800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velidity</a:t>
            </a:r>
            <a:r>
              <a:rPr lang="en-US" sz="28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" Blockchain is valid !!“</a:t>
            </a:r>
            <a:endParaRPr lang="en-IN" sz="28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B4CF1E-000E-494E-ADAA-08E091BB09D4}"/>
              </a:ext>
            </a:extLst>
          </p:cNvPr>
          <p:cNvSpPr/>
          <p:nvPr/>
        </p:nvSpPr>
        <p:spPr>
          <a:xfrm>
            <a:off x="1422100" y="5276969"/>
            <a:ext cx="30780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Step 4: </a:t>
            </a:r>
            <a:r>
              <a:rPr lang="en-US" sz="40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Stop</a:t>
            </a:r>
            <a:endParaRPr lang="en-IN" sz="40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98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CA0E1B-B459-4AC0-B14E-213B2785B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1" y="1607803"/>
            <a:ext cx="11019644" cy="52501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3908BE-3B9B-41C0-9FF8-EC72FDFCE3C1}"/>
              </a:ext>
            </a:extLst>
          </p:cNvPr>
          <p:cNvSpPr/>
          <p:nvPr/>
        </p:nvSpPr>
        <p:spPr>
          <a:xfrm>
            <a:off x="1740024" y="0"/>
            <a:ext cx="89389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Flowchart </a:t>
            </a:r>
            <a:r>
              <a:rPr lang="en-US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for this problem</a:t>
            </a:r>
            <a:endParaRPr lang="en-US" sz="5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B91D9-6ED2-467D-9F37-9C3D6AC4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56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52DE95-97BD-4077-B8BF-032FBD69DDBD}"/>
              </a:ext>
            </a:extLst>
          </p:cNvPr>
          <p:cNvSpPr/>
          <p:nvPr/>
        </p:nvSpPr>
        <p:spPr>
          <a:xfrm>
            <a:off x="2398014" y="0"/>
            <a:ext cx="7715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Output we are getting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9F940-110E-4D14-ABFA-5451EDF9D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8" y="1239247"/>
            <a:ext cx="6845318" cy="3198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AF4AB0-0366-459C-B1CD-678222E5BAAC}"/>
              </a:ext>
            </a:extLst>
          </p:cNvPr>
          <p:cNvSpPr txBox="1"/>
          <p:nvPr/>
        </p:nvSpPr>
        <p:spPr>
          <a:xfrm>
            <a:off x="5382087" y="4741589"/>
            <a:ext cx="60945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Here we 5 choices , </a:t>
            </a:r>
          </a:p>
          <a:p>
            <a:pPr algn="ctr"/>
            <a:r>
              <a:rPr lang="en-US" sz="40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Choose one of them.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101F3-D6FC-4028-955E-68ECD838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09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41904F-9475-4526-AE2F-98D49C0CC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39" y="461665"/>
            <a:ext cx="6334861" cy="20242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E171C9-AD27-4C66-923A-80FFA6E8D99D}"/>
              </a:ext>
            </a:extLst>
          </p:cNvPr>
          <p:cNvSpPr/>
          <p:nvPr/>
        </p:nvSpPr>
        <p:spPr>
          <a:xfrm>
            <a:off x="3678977" y="2603349"/>
            <a:ext cx="51358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Select one of them.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894EA-153E-4A4D-96B0-410FA81F0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98" y="4648545"/>
            <a:ext cx="5663929" cy="1747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F5870F-EDDF-4E95-B0E8-A2392D025605}"/>
              </a:ext>
            </a:extLst>
          </p:cNvPr>
          <p:cNvSpPr/>
          <p:nvPr/>
        </p:nvSpPr>
        <p:spPr>
          <a:xfrm>
            <a:off x="217298" y="3674492"/>
            <a:ext cx="31758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I select 1: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08DF2E-AE7E-4CF7-9193-6C9BA44B04D3}"/>
              </a:ext>
            </a:extLst>
          </p:cNvPr>
          <p:cNvSpPr/>
          <p:nvPr/>
        </p:nvSpPr>
        <p:spPr>
          <a:xfrm>
            <a:off x="6432468" y="5934670"/>
            <a:ext cx="60740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Same for others…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73800E-3148-4C65-AB96-29002ED8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45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DA7095-70B0-44B2-B9D9-3086C49FD876}"/>
              </a:ext>
            </a:extLst>
          </p:cNvPr>
          <p:cNvSpPr/>
          <p:nvPr/>
        </p:nvSpPr>
        <p:spPr>
          <a:xfrm>
            <a:off x="3121755" y="-68828"/>
            <a:ext cx="46346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If I take choice 2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34310-F983-40C9-9192-93DEAC0B3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771" y="639058"/>
            <a:ext cx="7105292" cy="61523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43054-911A-4A7B-BA38-48BE928C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30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607B76-3A81-4891-8708-A029C53DC4CF}"/>
              </a:ext>
            </a:extLst>
          </p:cNvPr>
          <p:cNvSpPr/>
          <p:nvPr/>
        </p:nvSpPr>
        <p:spPr>
          <a:xfrm>
            <a:off x="2734323" y="112206"/>
            <a:ext cx="693899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I take choice 3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D41C1-3870-4134-B94B-1AE4609A4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268346"/>
            <a:ext cx="11668217" cy="31527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420521-1BBE-4063-83F1-2C987550775A}"/>
              </a:ext>
            </a:extLst>
          </p:cNvPr>
          <p:cNvSpPr/>
          <p:nvPr/>
        </p:nvSpPr>
        <p:spPr>
          <a:xfrm>
            <a:off x="6096000" y="5311040"/>
            <a:ext cx="554142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This is showing hash </a:t>
            </a:r>
          </a:p>
          <a:p>
            <a:pPr algn="ctr"/>
            <a:r>
              <a:rPr 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Value of the blocks and data .</a:t>
            </a:r>
          </a:p>
          <a:p>
            <a:pPr algn="ctr"/>
            <a:r>
              <a:rPr 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This data can be transferred</a:t>
            </a:r>
          </a:p>
          <a:p>
            <a:pPr algn="ctr"/>
            <a:r>
              <a:rPr lang="en-US" sz="20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lgerian" panose="04020705040A02060702" pitchFamily="82" charset="0"/>
              </a:rPr>
              <a:t>To our client 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1DDE6-A49A-4256-815A-7E4D0E9F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212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3754E-31EC-4703-A5B4-2BC7A1F33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5" y="2914146"/>
            <a:ext cx="6343791" cy="39438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52D386-0663-4E24-A466-97BFA7B04C89}"/>
              </a:ext>
            </a:extLst>
          </p:cNvPr>
          <p:cNvSpPr/>
          <p:nvPr/>
        </p:nvSpPr>
        <p:spPr>
          <a:xfrm>
            <a:off x="1453560" y="967666"/>
            <a:ext cx="441992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Rounded MT Bold" panose="020F0704030504030204" pitchFamily="34" charset="0"/>
              </a:rPr>
              <a:t>This we are getting</a:t>
            </a:r>
          </a:p>
          <a:p>
            <a:pPr algn="ctr"/>
            <a:r>
              <a:rPr lang="en-US" sz="36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Rounded MT Bold" panose="020F0704030504030204" pitchFamily="34" charset="0"/>
              </a:rPr>
              <a:t> with choice 4</a:t>
            </a:r>
          </a:p>
          <a:p>
            <a:pPr algn="ctr"/>
            <a:r>
              <a:rPr lang="en-US" sz="36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Rounded MT Bold" panose="020F0704030504030204" pitchFamily="34" charset="0"/>
              </a:rPr>
              <a:t>And 5</a:t>
            </a:r>
            <a:endParaRPr lang="en-US" sz="36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0A111-81D2-415B-BBE6-4D5F1F0EBA69}"/>
              </a:ext>
            </a:extLst>
          </p:cNvPr>
          <p:cNvSpPr txBox="1"/>
          <p:nvPr/>
        </p:nvSpPr>
        <p:spPr>
          <a:xfrm>
            <a:off x="6338656" y="4078368"/>
            <a:ext cx="628539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By this we are </a:t>
            </a:r>
          </a:p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Showing the backend </a:t>
            </a:r>
          </a:p>
          <a:p>
            <a:pPr algn="ctr"/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Process that what is</a:t>
            </a:r>
          </a:p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</a:rPr>
              <a:t>Actually done in Blockchain</a:t>
            </a:r>
            <a:endParaRPr lang="en-US" sz="3200" b="1" cap="none" spc="0" dirty="0">
              <a:ln w="12700">
                <a:solidFill>
                  <a:schemeClr val="accent1"/>
                </a:solidFill>
                <a:prstDash val="solid"/>
              </a:ln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C8C714-B21B-459B-ADC8-16C20049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38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2E0AE-8B76-4D12-843E-FE0F8EFBFC76}"/>
              </a:ext>
            </a:extLst>
          </p:cNvPr>
          <p:cNvSpPr/>
          <p:nvPr/>
        </p:nvSpPr>
        <p:spPr>
          <a:xfrm>
            <a:off x="1568593" y="126481"/>
            <a:ext cx="9179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Conclusion &amp; Future Scope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CD60EC-2D6A-4F01-9454-48B93D389ABD}"/>
              </a:ext>
            </a:extLst>
          </p:cNvPr>
          <p:cNvSpPr/>
          <p:nvPr/>
        </p:nvSpPr>
        <p:spPr>
          <a:xfrm>
            <a:off x="189892" y="2150589"/>
            <a:ext cx="11798423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gency FB" panose="020B0503020202020204" pitchFamily="34" charset="0"/>
              </a:rPr>
              <a:t>Our blockchain model implementation in C language is successful. In this project implementation  of structures,</a:t>
            </a:r>
          </a:p>
          <a:p>
            <a:r>
              <a:rPr lang="en-US" sz="2400" dirty="0">
                <a:solidFill>
                  <a:srgbClr val="0070C0"/>
                </a:solidFill>
                <a:latin typeface="Agency FB" panose="020B0503020202020204" pitchFamily="34" charset="0"/>
              </a:rPr>
              <a:t> pointers, linked lists, user define functions, control and jumping statements was initiated. File handling concept </a:t>
            </a:r>
          </a:p>
          <a:p>
            <a:r>
              <a:rPr lang="en-US" sz="2400" dirty="0">
                <a:solidFill>
                  <a:srgbClr val="0070C0"/>
                </a:solidFill>
                <a:latin typeface="Agency FB" panose="020B0503020202020204" pitchFamily="34" charset="0"/>
              </a:rPr>
              <a:t>is also applied. We know that since the starting of the era when blockchain technology was launched via bitcoin,</a:t>
            </a:r>
          </a:p>
          <a:p>
            <a:r>
              <a:rPr lang="en-US" sz="2400" dirty="0">
                <a:solidFill>
                  <a:srgbClr val="0070C0"/>
                </a:solidFill>
                <a:latin typeface="Agency FB" panose="020B0503020202020204" pitchFamily="34" charset="0"/>
              </a:rPr>
              <a:t> it was evolving into a general purpose technology with use cases in many industries including healthcare. The objective</a:t>
            </a:r>
          </a:p>
          <a:p>
            <a:r>
              <a:rPr lang="en-US" sz="2400" dirty="0">
                <a:solidFill>
                  <a:srgbClr val="0070C0"/>
                </a:solidFill>
                <a:latin typeface="Agency FB" panose="020B0503020202020204" pitchFamily="34" charset="0"/>
              </a:rPr>
              <a:t> of the study behind this model was to identify the blockchain technology use cases in healthcare, the example</a:t>
            </a:r>
          </a:p>
          <a:p>
            <a:r>
              <a:rPr lang="en-US" sz="2400" dirty="0">
                <a:solidFill>
                  <a:srgbClr val="0070C0"/>
                </a:solidFill>
                <a:latin typeface="Agency FB" panose="020B0503020202020204" pitchFamily="34" charset="0"/>
              </a:rPr>
              <a:t> applications that have been developed for these use cases, the challenges and limitations of the blockchain based</a:t>
            </a:r>
          </a:p>
          <a:p>
            <a:r>
              <a:rPr lang="en-US" sz="2400" dirty="0">
                <a:solidFill>
                  <a:srgbClr val="0070C0"/>
                </a:solidFill>
                <a:latin typeface="Agency FB" panose="020B0503020202020204" pitchFamily="34" charset="0"/>
              </a:rPr>
              <a:t> healthcare applications, the current approaches employed in developing these applications and areas for future </a:t>
            </a:r>
          </a:p>
          <a:p>
            <a:r>
              <a:rPr lang="en-US" sz="2400" dirty="0">
                <a:solidFill>
                  <a:srgbClr val="0070C0"/>
                </a:solidFill>
                <a:latin typeface="Agency FB" panose="020B0503020202020204" pitchFamily="34" charset="0"/>
              </a:rPr>
              <a:t>research. Since in our model we can create a block, add into the block and check the validity of the block. This will </a:t>
            </a:r>
          </a:p>
          <a:p>
            <a:r>
              <a:rPr lang="en-US" sz="2400" dirty="0">
                <a:solidFill>
                  <a:srgbClr val="0070C0"/>
                </a:solidFill>
                <a:latin typeface="Agency FB" panose="020B0503020202020204" pitchFamily="34" charset="0"/>
              </a:rPr>
              <a:t>improve in maintaining access control, scalability and the content or transactions information stays secure. Further</a:t>
            </a:r>
          </a:p>
          <a:p>
            <a:r>
              <a:rPr lang="en-US" sz="2400" dirty="0">
                <a:solidFill>
                  <a:srgbClr val="0070C0"/>
                </a:solidFill>
                <a:latin typeface="Agency FB" panose="020B0503020202020204" pitchFamily="34" charset="0"/>
              </a:rPr>
              <a:t> research is also needed to supplement ongoing efforts to address the challenges of better scalability, latency,</a:t>
            </a:r>
          </a:p>
          <a:p>
            <a:r>
              <a:rPr lang="en-US" sz="2400" dirty="0">
                <a:solidFill>
                  <a:srgbClr val="0070C0"/>
                </a:solidFill>
                <a:latin typeface="Agency FB" panose="020B0503020202020204" pitchFamily="34" charset="0"/>
              </a:rPr>
              <a:t> interoperability, security and privacy in relation to the use of blockchain technology in healthcare.</a:t>
            </a:r>
            <a:endParaRPr 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gency FB" panose="020B0503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7DF9A-DB11-4BAA-8AC1-188D8213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95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91FDEC-82FE-41A9-995E-965201938F2F}"/>
              </a:ext>
            </a:extLst>
          </p:cNvPr>
          <p:cNvSpPr/>
          <p:nvPr/>
        </p:nvSpPr>
        <p:spPr>
          <a:xfrm>
            <a:off x="2849857" y="99847"/>
            <a:ext cx="7451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What is Blockchain?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26F20-F4DD-4B47-A942-082D1C3736EB}"/>
              </a:ext>
            </a:extLst>
          </p:cNvPr>
          <p:cNvSpPr/>
          <p:nvPr/>
        </p:nvSpPr>
        <p:spPr>
          <a:xfrm>
            <a:off x="602804" y="1445969"/>
            <a:ext cx="821250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Blockchain is a distributed </a:t>
            </a:r>
          </a:p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decentralized immutable ledger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that is</a:t>
            </a:r>
          </a:p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very useful for security purpose .</a:t>
            </a:r>
          </a:p>
        </p:txBody>
      </p:sp>
      <p:pic>
        <p:nvPicPr>
          <p:cNvPr id="6" name="Picture 4" descr="Centralized vs Decentralized vs Distributed Ledger Technology">
            <a:extLst>
              <a:ext uri="{FF2B5EF4-FFF2-40B4-BE49-F238E27FC236}">
                <a16:creationId xmlns:a16="http://schemas.microsoft.com/office/drawing/2014/main" id="{D27097A4-BA46-403A-AB88-77A1322A6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921" y="4247105"/>
            <a:ext cx="7747079" cy="261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002CC-9749-4862-BD44-3F7BDBC7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106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F83885-77FE-4B63-98E7-6BC7F3AB1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5512" y="0"/>
            <a:ext cx="1185465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8365E9-721E-416D-A7A0-14EF77C444C3}"/>
              </a:ext>
            </a:extLst>
          </p:cNvPr>
          <p:cNvSpPr/>
          <p:nvPr/>
        </p:nvSpPr>
        <p:spPr>
          <a:xfrm>
            <a:off x="313673" y="5177874"/>
            <a:ext cx="11771790" cy="153888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THANK YOU</a:t>
            </a:r>
          </a:p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Condensed" panose="020B0502040204020203" pitchFamily="34" charset="0"/>
              </a:rPr>
              <a:t>HOPE YOU LIKED THE PROJECT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339EFF1-5B61-4B15-87F2-B5B70C91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1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D790CC-B79B-4372-AD60-6CF223441E8A}"/>
              </a:ext>
            </a:extLst>
          </p:cNvPr>
          <p:cNvSpPr/>
          <p:nvPr/>
        </p:nvSpPr>
        <p:spPr>
          <a:xfrm>
            <a:off x="230112" y="681335"/>
            <a:ext cx="688547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4000" b="1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n-US" sz="4000" b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Our</a:t>
            </a:r>
            <a:r>
              <a:rPr lang="en-US" sz="4000" b="1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 project is based on </a:t>
            </a:r>
          </a:p>
          <a:p>
            <a:pPr algn="ctr"/>
            <a:r>
              <a:rPr lang="en-US" sz="4000" b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The use of blockchain </a:t>
            </a:r>
          </a:p>
          <a:p>
            <a:pPr algn="ctr"/>
            <a:r>
              <a:rPr lang="en-US" sz="4000" b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in health </a:t>
            </a:r>
            <a:r>
              <a:rPr lang="en-US" sz="4000" b="1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care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36051-9931-4241-9463-4184D52A0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56816" y="4094987"/>
            <a:ext cx="3596640" cy="2398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6130BC-843F-4718-BD85-855C4ADBB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62800" y="243459"/>
            <a:ext cx="5029200" cy="41090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931F4-7712-42D0-94BF-8D7B17C9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8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B4EC31-ED0F-4122-A943-EE60DC828EC1}"/>
              </a:ext>
            </a:extLst>
          </p:cNvPr>
          <p:cNvSpPr/>
          <p:nvPr/>
        </p:nvSpPr>
        <p:spPr>
          <a:xfrm>
            <a:off x="132412" y="108725"/>
            <a:ext cx="12256560" cy="36933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Theme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: </a:t>
            </a:r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firm wants to use Blockchain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    Based health-care platform for 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The validation of patient ’ Id ,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         Name , test data and status. We want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       to show the backend process that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Are going to use for this 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658334-2D53-4B42-AA1C-834567909BBD}"/>
              </a:ext>
            </a:extLst>
          </p:cNvPr>
          <p:cNvSpPr/>
          <p:nvPr/>
        </p:nvSpPr>
        <p:spPr>
          <a:xfrm>
            <a:off x="3779323" y="5042118"/>
            <a:ext cx="852348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FF0000"/>
                </a:solidFill>
              </a:rPr>
              <a:t>In this project , We used  various concept of</a:t>
            </a:r>
          </a:p>
          <a:p>
            <a:pPr algn="ctr"/>
            <a:r>
              <a:rPr lang="en-US" sz="2800" b="0" cap="none" spc="0" dirty="0">
                <a:ln w="0"/>
                <a:solidFill>
                  <a:srgbClr val="FF0000"/>
                </a:solidFill>
                <a:effectLst/>
              </a:rPr>
              <a:t>C programming ,as : file handling , looping,</a:t>
            </a:r>
          </a:p>
          <a:p>
            <a:pPr algn="ctr"/>
            <a:r>
              <a:rPr lang="en-US" sz="2800" dirty="0">
                <a:ln w="0"/>
                <a:solidFill>
                  <a:srgbClr val="FF0000"/>
                </a:solidFill>
              </a:rPr>
              <a:t>Linked list , switch statement , break statement.</a:t>
            </a:r>
          </a:p>
          <a:p>
            <a:pPr algn="ctr"/>
            <a:r>
              <a:rPr lang="en-US" sz="2800" dirty="0">
                <a:ln w="0"/>
                <a:solidFill>
                  <a:srgbClr val="FF0000"/>
                </a:solidFill>
              </a:rPr>
              <a:t>I also access crypto library to use SHA function. </a:t>
            </a:r>
            <a:r>
              <a:rPr lang="en-US" sz="2800" b="0" cap="none" spc="0" dirty="0">
                <a:ln w="0"/>
                <a:solidFill>
                  <a:srgbClr val="FF0000"/>
                </a:solidFill>
                <a:effectLst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6EE9F-5E46-4D67-9111-2F42CE084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7246" y="2873158"/>
            <a:ext cx="2782003" cy="2337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B1A816-92D3-4074-BE5F-BF6AC85CCF1D}"/>
              </a:ext>
            </a:extLst>
          </p:cNvPr>
          <p:cNvSpPr txBox="1"/>
          <p:nvPr/>
        </p:nvSpPr>
        <p:spPr>
          <a:xfrm>
            <a:off x="-1220054" y="9731157"/>
            <a:ext cx="48593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compliancebuilding.com/tag/blockchain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E7996-5D3E-4B68-9632-69CC3D6A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66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E9DBF1-43DF-4036-8C73-266E852C396F}"/>
              </a:ext>
            </a:extLst>
          </p:cNvPr>
          <p:cNvSpPr/>
          <p:nvPr/>
        </p:nvSpPr>
        <p:spPr>
          <a:xfrm>
            <a:off x="4194678" y="0"/>
            <a:ext cx="3802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What I do?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CD42C2-371C-4496-B971-919101D27226}"/>
              </a:ext>
            </a:extLst>
          </p:cNvPr>
          <p:cNvSpPr/>
          <p:nvPr/>
        </p:nvSpPr>
        <p:spPr>
          <a:xfrm>
            <a:off x="624904" y="1200679"/>
            <a:ext cx="934422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 algn="ctr">
              <a:buAutoNum type="arabicPeriod"/>
            </a:pPr>
            <a:r>
              <a:rPr lang="en-US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Develop a blockchain model 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 C</a:t>
            </a:r>
          </a:p>
          <a:p>
            <a:pPr marL="742950" indent="-742950" algn="ctr">
              <a:buAutoNum type="arabicPeriod"/>
            </a:pP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84A09-FA04-477A-BB76-E4F9788CACB1}"/>
              </a:ext>
            </a:extLst>
          </p:cNvPr>
          <p:cNvSpPr/>
          <p:nvPr/>
        </p:nvSpPr>
        <p:spPr>
          <a:xfrm>
            <a:off x="624904" y="2039951"/>
            <a:ext cx="989565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2. Understand the theoretical concept  </a:t>
            </a:r>
          </a:p>
          <a:p>
            <a:pPr algn="ctr"/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Of hashing and role of SHA256. </a:t>
            </a:r>
          </a:p>
          <a:p>
            <a:pPr algn="ctr"/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70C5AD-A188-4F1C-99A3-61DD178D61B0}"/>
              </a:ext>
            </a:extLst>
          </p:cNvPr>
          <p:cNvSpPr/>
          <p:nvPr/>
        </p:nvSpPr>
        <p:spPr>
          <a:xfrm>
            <a:off x="1012054" y="3563444"/>
            <a:ext cx="922562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3. We use Ubuntu for convenience</a:t>
            </a:r>
            <a:r>
              <a:rPr lang="en-US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F09D7-DA27-475B-A4E5-03C02A91FBF8}"/>
              </a:ext>
            </a:extLst>
          </p:cNvPr>
          <p:cNvSpPr/>
          <p:nvPr/>
        </p:nvSpPr>
        <p:spPr>
          <a:xfrm>
            <a:off x="506026" y="4671017"/>
            <a:ext cx="998702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4.Understand the backend functionality</a:t>
            </a:r>
          </a:p>
          <a:p>
            <a:pPr algn="ctr"/>
            <a:r>
              <a:rPr lang="en-US" sz="4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of blockchain.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4F542-EF60-4EAB-AB75-3BD4E5B8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15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65B8FF-763B-4D78-AAFE-5350497CD1D4}"/>
              </a:ext>
            </a:extLst>
          </p:cNvPr>
          <p:cNvSpPr txBox="1"/>
          <p:nvPr/>
        </p:nvSpPr>
        <p:spPr>
          <a:xfrm>
            <a:off x="3048762" y="-70366"/>
            <a:ext cx="609447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How does Blockchain works?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81678-58B3-4623-A5E7-867459169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1460428"/>
            <a:ext cx="9985248" cy="50473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8A6D2-A825-47E0-9ED9-05677959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98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124310-064D-4D5E-A71C-1D902ACE9B37}"/>
              </a:ext>
            </a:extLst>
          </p:cNvPr>
          <p:cNvSpPr/>
          <p:nvPr/>
        </p:nvSpPr>
        <p:spPr>
          <a:xfrm>
            <a:off x="1755648" y="77830"/>
            <a:ext cx="947318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How WE provide security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Or what’s mean by SHA256?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C2A14-6EA3-42D6-9BD1-58A609DAC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44679" y="3429000"/>
            <a:ext cx="7669569" cy="14154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319356-EE7E-484D-BB3F-4DF64E682EC2}"/>
              </a:ext>
            </a:extLst>
          </p:cNvPr>
          <p:cNvSpPr/>
          <p:nvPr/>
        </p:nvSpPr>
        <p:spPr>
          <a:xfrm>
            <a:off x="1062621" y="5532428"/>
            <a:ext cx="464101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 256 is a math process that </a:t>
            </a:r>
          </a:p>
          <a:p>
            <a:pPr algn="ctr"/>
            <a:r>
              <a:rPr lang="en-US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generates a 256 bit (64 character long) </a:t>
            </a:r>
          </a:p>
          <a:p>
            <a:pPr algn="ctr"/>
            <a:r>
              <a:rPr lang="en-US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sequence of letters and </a:t>
            </a:r>
          </a:p>
          <a:p>
            <a:pPr algn="ctr"/>
            <a:r>
              <a:rPr lang="en-US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numbers (hash) out of any input.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E516A0-3BD9-4287-A1D3-343B91A2A868}"/>
              </a:ext>
            </a:extLst>
          </p:cNvPr>
          <p:cNvSpPr/>
          <p:nvPr/>
        </p:nvSpPr>
        <p:spPr>
          <a:xfrm>
            <a:off x="6379463" y="5244191"/>
            <a:ext cx="667827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SHA : Secure Hash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E3205-BDD7-470E-A981-89F3D7C1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76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1D761-EA73-4064-A223-DD4C077B4DEA}"/>
              </a:ext>
            </a:extLst>
          </p:cNvPr>
          <p:cNvSpPr/>
          <p:nvPr/>
        </p:nvSpPr>
        <p:spPr>
          <a:xfrm>
            <a:off x="2757693" y="126481"/>
            <a:ext cx="740459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Methodology we are </a:t>
            </a:r>
          </a:p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Going to use in this….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E601A-8000-43B7-9956-B42B81F4F9D7}"/>
              </a:ext>
            </a:extLst>
          </p:cNvPr>
          <p:cNvSpPr txBox="1"/>
          <p:nvPr/>
        </p:nvSpPr>
        <p:spPr>
          <a:xfrm>
            <a:off x="3591605" y="5218866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French Script MT" panose="03020402040607040605" pitchFamily="66" charset="0"/>
              </a:rPr>
              <a:t>This is use of hashing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9A687-ACA9-4FAB-A7DC-5BF2DF83D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82" y="2369728"/>
            <a:ext cx="7729802" cy="26994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19CAA-2E5A-4FB3-9670-D0BB3C95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10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D2A194-8577-4ADF-BC3F-66BFD2913E8A}"/>
              </a:ext>
            </a:extLst>
          </p:cNvPr>
          <p:cNvSpPr txBox="1"/>
          <p:nvPr/>
        </p:nvSpPr>
        <p:spPr>
          <a:xfrm>
            <a:off x="3286957" y="0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ALGORITHM OF CODE </a:t>
            </a:r>
            <a:endParaRPr lang="en-IN" sz="4800" dirty="0">
              <a:latin typeface="Algerian" panose="04020705040A020607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A7D835-0106-4077-B296-DACAB224A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8" y="1236367"/>
            <a:ext cx="9191489" cy="562163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3A60D8-6A56-419A-A454-25C29F36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BF01-DAA9-4E52-B62B-A17CB920256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012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472</TotalTime>
  <Words>654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Agency FB</vt:lpstr>
      <vt:lpstr>Algerian</vt:lpstr>
      <vt:lpstr>Arial</vt:lpstr>
      <vt:lpstr>Arial Black</vt:lpstr>
      <vt:lpstr>Arial Rounded MT Bold</vt:lpstr>
      <vt:lpstr>Bahnschrift Condensed</vt:lpstr>
      <vt:lpstr>Calibri</vt:lpstr>
      <vt:lpstr>Century Gothic</vt:lpstr>
      <vt:lpstr>French Script MT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</dc:creator>
  <cp:lastModifiedBy>Utkarsh Shukla</cp:lastModifiedBy>
  <cp:revision>9</cp:revision>
  <dcterms:created xsi:type="dcterms:W3CDTF">2021-07-31T20:13:02Z</dcterms:created>
  <dcterms:modified xsi:type="dcterms:W3CDTF">2022-10-06T01:45:24Z</dcterms:modified>
</cp:coreProperties>
</file>