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878C-9894-4D20-AE39-08BCC0E1B9C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D66E-9C76-45EB-8B13-AE536C07C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1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878C-9894-4D20-AE39-08BCC0E1B9C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D66E-9C76-45EB-8B13-AE536C07C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66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878C-9894-4D20-AE39-08BCC0E1B9C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D66E-9C76-45EB-8B13-AE536C07C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2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878C-9894-4D20-AE39-08BCC0E1B9C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D66E-9C76-45EB-8B13-AE536C07C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731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878C-9894-4D20-AE39-08BCC0E1B9C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D66E-9C76-45EB-8B13-AE536C07C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492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878C-9894-4D20-AE39-08BCC0E1B9C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D66E-9C76-45EB-8B13-AE536C07C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682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878C-9894-4D20-AE39-08BCC0E1B9C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D66E-9C76-45EB-8B13-AE536C07C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205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878C-9894-4D20-AE39-08BCC0E1B9C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D66E-9C76-45EB-8B13-AE536C07C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247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878C-9894-4D20-AE39-08BCC0E1B9C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D66E-9C76-45EB-8B13-AE536C07C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03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878C-9894-4D20-AE39-08BCC0E1B9C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376D66E-9C76-45EB-8B13-AE536C07C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05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878C-9894-4D20-AE39-08BCC0E1B9C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D66E-9C76-45EB-8B13-AE536C07C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4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878C-9894-4D20-AE39-08BCC0E1B9C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D66E-9C76-45EB-8B13-AE536C07C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84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878C-9894-4D20-AE39-08BCC0E1B9C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D66E-9C76-45EB-8B13-AE536C07C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4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878C-9894-4D20-AE39-08BCC0E1B9C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D66E-9C76-45EB-8B13-AE536C07C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53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878C-9894-4D20-AE39-08BCC0E1B9C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D66E-9C76-45EB-8B13-AE536C07C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28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878C-9894-4D20-AE39-08BCC0E1B9C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D66E-9C76-45EB-8B13-AE536C07C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66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C878C-9894-4D20-AE39-08BCC0E1B9C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6D66E-9C76-45EB-8B13-AE536C07C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69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7C878C-9894-4D20-AE39-08BCC0E1B9C5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76D66E-9C76-45EB-8B13-AE536C07C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5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osaic-grid-pixel-pattern-2696850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hyperlink" Target="https://pixabay.com/it/trama-pixel-tegola-sfondo-2484499/" TargetMode="Externa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digital-image-processing-basics/" TargetMode="External"/><Relationship Id="rId3" Type="http://schemas.openxmlformats.org/officeDocument/2006/relationships/image" Target="../media/image23.png"/><Relationship Id="rId7" Type="http://schemas.openxmlformats.org/officeDocument/2006/relationships/image" Target="../media/image25.jpeg"/><Relationship Id="rId2" Type="http://schemas.openxmlformats.org/officeDocument/2006/relationships/hyperlink" Target="https://www.bing.com/images/search?q=matlab&amp;qs=n&amp;form=QBIRMH&amp;sp=-1&amp;pq=matlab&amp;sc=10-6&amp;cvid=ED989FE3F4B6474EA0C2C086BAE506B2&amp;ghsh=0&amp;ghacc=0&amp;first=1&amp;tsc=ImageHoverTitl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implilearn.com/image-processing-article" TargetMode="External"/><Relationship Id="rId11" Type="http://schemas.openxmlformats.org/officeDocument/2006/relationships/image" Target="../media/image28.jpeg"/><Relationship Id="rId5" Type="http://schemas.openxmlformats.org/officeDocument/2006/relationships/image" Target="../media/image24.jpeg"/><Relationship Id="rId10" Type="http://schemas.openxmlformats.org/officeDocument/2006/relationships/image" Target="../media/image27.jpeg"/><Relationship Id="rId4" Type="http://schemas.openxmlformats.org/officeDocument/2006/relationships/hyperlink" Target="https://www.bing.com/images/search?view=detailV2&amp;ccid=1OIU41z2&amp;id=128B8877CD09AE24BEE8B6CDE81374804BE9B853&amp;thid=OIP.1OIU41z2ZN6cw5DWGxd4VAHaHa&amp;mediaurl=https%3a%2f%2fimages.bonanzastatic.com%2fafu%2fimages%2fdc55%2f9cd9%2fa8d2_8885391975%2f20200104_162326.jpg&amp;exph=1600&amp;expw=1600&amp;q=fake+currency+ideas&amp;simid=608039005957531962&amp;FORM=IRPRST&amp;ck=1C043B8CD2C631DC32B17134251B35FF&amp;selectedIndex=1&amp;ajaxhist=0&amp;ajaxserp=0" TargetMode="External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27D242-29C2-97D0-98E4-82F2988E6B23}"/>
              </a:ext>
            </a:extLst>
          </p:cNvPr>
          <p:cNvSpPr/>
          <p:nvPr/>
        </p:nvSpPr>
        <p:spPr>
          <a:xfrm>
            <a:off x="2734871" y="242065"/>
            <a:ext cx="7851829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FF0000"/>
                </a:solidFill>
                <a:effectLst/>
              </a:rPr>
              <a:t>Image Processing Project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F560B0-1BAD-6C34-4A4C-753606F310E8}"/>
              </a:ext>
            </a:extLst>
          </p:cNvPr>
          <p:cNvSpPr/>
          <p:nvPr/>
        </p:nvSpPr>
        <p:spPr>
          <a:xfrm>
            <a:off x="2734871" y="1237147"/>
            <a:ext cx="812987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Fake Currency Identification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61712-3836-C9BD-8B66-61EA7C4E1CA5}"/>
              </a:ext>
            </a:extLst>
          </p:cNvPr>
          <p:cNvSpPr/>
          <p:nvPr/>
        </p:nvSpPr>
        <p:spPr>
          <a:xfrm>
            <a:off x="1337947" y="2976571"/>
            <a:ext cx="650851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Submitted to :</a:t>
            </a:r>
          </a:p>
          <a:p>
            <a:r>
              <a:rPr lang="en-US" sz="2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Dr </a:t>
            </a:r>
            <a:r>
              <a:rPr lang="en-US" sz="20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Susham</a:t>
            </a:r>
            <a:r>
              <a:rPr lang="en-US" sz="2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 Biswas </a:t>
            </a:r>
          </a:p>
          <a:p>
            <a:r>
              <a:rPr lang="en-IN" sz="2000" i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Associate Professor</a:t>
            </a:r>
            <a:endParaRPr lang="en-US" sz="2000" i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  <a:p>
            <a:r>
              <a:rPr lang="en-US" sz="20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Department Of Computer Science &amp; Engineering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5E1AAF-BF6C-3CC7-3A31-091BE409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51" y="2188758"/>
            <a:ext cx="2056087" cy="2267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0F9ED9-4984-7031-4320-400C14374E94}"/>
              </a:ext>
            </a:extLst>
          </p:cNvPr>
          <p:cNvSpPr txBox="1"/>
          <p:nvPr/>
        </p:nvSpPr>
        <p:spPr>
          <a:xfrm>
            <a:off x="7781366" y="4967082"/>
            <a:ext cx="4410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cap="none" spc="0" dirty="0">
                <a:ln/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Submitted By</a:t>
            </a:r>
          </a:p>
          <a:p>
            <a:r>
              <a:rPr lang="en-US" sz="2400" cap="none" spc="0" dirty="0">
                <a:ln/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Utkarsh Shukla</a:t>
            </a:r>
          </a:p>
          <a:p>
            <a:r>
              <a:rPr lang="en-US" sz="2400" cap="none" spc="0" dirty="0" err="1">
                <a:ln/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B.Tech</a:t>
            </a:r>
            <a:r>
              <a:rPr lang="en-US" sz="2400" cap="none" spc="0" dirty="0">
                <a:ln/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, 3</a:t>
            </a:r>
            <a:r>
              <a:rPr lang="en-US" sz="2400" cap="none" spc="0" baseline="30000" dirty="0">
                <a:ln/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rd</a:t>
            </a:r>
            <a:r>
              <a:rPr lang="en-US" sz="2400" cap="none" spc="0" dirty="0">
                <a:ln/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 Year</a:t>
            </a:r>
          </a:p>
          <a:p>
            <a:r>
              <a:rPr lang="en-US" sz="2400" cap="none" spc="0" dirty="0">
                <a:ln/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Petroleum Engineering </a:t>
            </a:r>
            <a:endParaRPr lang="en-IN" sz="2400" cap="none" spc="0" dirty="0">
              <a:ln/>
              <a:solidFill>
                <a:srgbClr val="FF0000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2050" name="Picture 2" descr="Image result for image processing">
            <a:extLst>
              <a:ext uri="{FF2B5EF4-FFF2-40B4-BE49-F238E27FC236}">
                <a16:creationId xmlns:a16="http://schemas.microsoft.com/office/drawing/2014/main" id="{D7576F78-C950-91CD-DCA2-933FB7CF3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9150"/>
            <a:ext cx="5697152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62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36D54F1-F6DB-2721-035D-BB29DF498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24A832-321C-7E82-EB8E-17986333DF52}"/>
              </a:ext>
            </a:extLst>
          </p:cNvPr>
          <p:cNvSpPr/>
          <p:nvPr/>
        </p:nvSpPr>
        <p:spPr>
          <a:xfrm>
            <a:off x="4332258" y="5115020"/>
            <a:ext cx="3276474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852AA-84A0-4D4C-2DDF-7BD1797B249F}"/>
              </a:ext>
            </a:extLst>
          </p:cNvPr>
          <p:cNvSpPr/>
          <p:nvPr/>
        </p:nvSpPr>
        <p:spPr>
          <a:xfrm>
            <a:off x="3890973" y="6038350"/>
            <a:ext cx="4410053" cy="7694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Hope You Liked It</a:t>
            </a:r>
            <a:endParaRPr lang="en-IN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985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61D0D5-6C78-C611-5983-EB79D5E13AAF}"/>
              </a:ext>
            </a:extLst>
          </p:cNvPr>
          <p:cNvSpPr/>
          <p:nvPr/>
        </p:nvSpPr>
        <p:spPr>
          <a:xfrm>
            <a:off x="1631575" y="184727"/>
            <a:ext cx="56749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Image Processing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E52EB-C2EB-7102-4534-5535562B558B}"/>
              </a:ext>
            </a:extLst>
          </p:cNvPr>
          <p:cNvSpPr/>
          <p:nvPr/>
        </p:nvSpPr>
        <p:spPr>
          <a:xfrm rot="10800000" flipV="1">
            <a:off x="1631575" y="1320661"/>
            <a:ext cx="991061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i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</a:rPr>
              <a:t>Image processing is the process of transforming an image into a digital form and performing certain operations to get some useful information from it.</a:t>
            </a:r>
            <a:endParaRPr lang="en-IN" sz="200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What Is Image Processing? Overview, Applications, Benefits, and Who Should Learn It">
            <a:extLst>
              <a:ext uri="{FF2B5EF4-FFF2-40B4-BE49-F238E27FC236}">
                <a16:creationId xmlns:a16="http://schemas.microsoft.com/office/drawing/2014/main" id="{C156BF7D-87E2-B178-D322-3529A2535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781" y="2212590"/>
            <a:ext cx="4509091" cy="253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097DC9-0AC0-D02B-3C9E-061F2B53CB99}"/>
              </a:ext>
            </a:extLst>
          </p:cNvPr>
          <p:cNvSpPr/>
          <p:nvPr/>
        </p:nvSpPr>
        <p:spPr>
          <a:xfrm>
            <a:off x="1570082" y="3134347"/>
            <a:ext cx="45259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Fundamental Step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4179B6-E9A5-47ED-DDD5-6F8B3938AEF0}"/>
              </a:ext>
            </a:extLst>
          </p:cNvPr>
          <p:cNvSpPr txBox="1"/>
          <p:nvPr/>
        </p:nvSpPr>
        <p:spPr>
          <a:xfrm>
            <a:off x="1644151" y="40809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B050"/>
                </a:solidFill>
                <a:effectLst/>
                <a:latin typeface="Algerian" panose="04020705040A02060702" pitchFamily="82" charset="0"/>
              </a:rPr>
              <a:t>Image 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FD035D-024C-B041-10BA-1D35753CF220}"/>
              </a:ext>
            </a:extLst>
          </p:cNvPr>
          <p:cNvSpPr txBox="1"/>
          <p:nvPr/>
        </p:nvSpPr>
        <p:spPr>
          <a:xfrm>
            <a:off x="1648690" y="44960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B050"/>
                </a:solidFill>
                <a:effectLst/>
                <a:latin typeface="Algerian" panose="04020705040A02060702" pitchFamily="82" charset="0"/>
              </a:rPr>
              <a:t>Image enhancement</a:t>
            </a:r>
            <a:endParaRPr lang="en-IN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85AD62-F124-0917-D286-841E558283FC}"/>
              </a:ext>
            </a:extLst>
          </p:cNvPr>
          <p:cNvSpPr txBox="1"/>
          <p:nvPr/>
        </p:nvSpPr>
        <p:spPr>
          <a:xfrm>
            <a:off x="1648690" y="4865344"/>
            <a:ext cx="627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B050"/>
                </a:solidFill>
                <a:effectLst/>
                <a:latin typeface="Algerian" panose="04020705040A02060702" pitchFamily="82" charset="0"/>
              </a:rPr>
              <a:t>Image Restoration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036E0E-7CA5-D446-21F7-A4DCC996E89F}"/>
              </a:ext>
            </a:extLst>
          </p:cNvPr>
          <p:cNvSpPr txBox="1"/>
          <p:nvPr/>
        </p:nvSpPr>
        <p:spPr>
          <a:xfrm>
            <a:off x="1631575" y="52346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B050"/>
                </a:solidFill>
                <a:effectLst/>
                <a:latin typeface="Algerian" panose="04020705040A02060702" pitchFamily="82" charset="0"/>
              </a:rPr>
              <a:t>Colour Image Processing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6A9999-F636-178D-D5F7-658EA990D657}"/>
              </a:ext>
            </a:extLst>
          </p:cNvPr>
          <p:cNvSpPr txBox="1"/>
          <p:nvPr/>
        </p:nvSpPr>
        <p:spPr>
          <a:xfrm>
            <a:off x="1570082" y="56467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B050"/>
                </a:solidFill>
                <a:effectLst/>
                <a:latin typeface="Algerian" panose="04020705040A02060702" pitchFamily="82" charset="0"/>
              </a:rPr>
              <a:t>Wavelets and Multiresolution Processing</a:t>
            </a:r>
          </a:p>
        </p:txBody>
      </p:sp>
      <p:pic>
        <p:nvPicPr>
          <p:cNvPr id="3076" name="Picture 4" descr="ImageProcessing_2">
            <a:extLst>
              <a:ext uri="{FF2B5EF4-FFF2-40B4-BE49-F238E27FC236}">
                <a16:creationId xmlns:a16="http://schemas.microsoft.com/office/drawing/2014/main" id="{54CFE442-DDAF-B094-DC7F-F5236D5BC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" t="6690" r="1246" b="1522"/>
          <a:stretch/>
        </p:blipFill>
        <p:spPr bwMode="auto">
          <a:xfrm>
            <a:off x="7937296" y="4825074"/>
            <a:ext cx="4251830" cy="203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2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/>
      <p:bldP spid="13" grpId="0"/>
      <p:bldP spid="15" grpId="0"/>
      <p:bldP spid="17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61D246-CE96-FA5C-81E1-119335663AB7}"/>
              </a:ext>
            </a:extLst>
          </p:cNvPr>
          <p:cNvSpPr/>
          <p:nvPr/>
        </p:nvSpPr>
        <p:spPr>
          <a:xfrm>
            <a:off x="1671781" y="301515"/>
            <a:ext cx="270625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8F18E-5C80-8D5C-6E01-C6F44A95B56D}"/>
              </a:ext>
            </a:extLst>
          </p:cNvPr>
          <p:cNvSpPr txBox="1"/>
          <p:nvPr/>
        </p:nvSpPr>
        <p:spPr>
          <a:xfrm>
            <a:off x="1671781" y="1314353"/>
            <a:ext cx="84973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This pixel is a point on the image that takes on a specific shade, opacity or </a:t>
            </a:r>
            <a:r>
              <a:rPr lang="en-US" sz="2000" i="0" dirty="0" err="1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colour</a:t>
            </a:r>
            <a:r>
              <a:rPr lang="en-US" sz="200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.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0C865-E6A8-C597-E560-B10068D0E9E7}"/>
              </a:ext>
            </a:extLst>
          </p:cNvPr>
          <p:cNvSpPr txBox="1"/>
          <p:nvPr/>
        </p:nvSpPr>
        <p:spPr>
          <a:xfrm>
            <a:off x="1671781" y="2111748"/>
            <a:ext cx="925454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Grayscale - A pixel is an integer with a value between 0 to 255 (0 is completely black and 255 is completely white).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B050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RGB - A pixel is made up of 3 integers between 0 to 255 (the integers represent the intensity of red, green, and blue).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B050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RGBA - It is an extension of RGB with an added alpha field presenting the image’s opacity.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D8329D-AA2E-5435-D702-A2AAF299BE1D}"/>
              </a:ext>
            </a:extLst>
          </p:cNvPr>
          <p:cNvSpPr/>
          <p:nvPr/>
        </p:nvSpPr>
        <p:spPr>
          <a:xfrm>
            <a:off x="2017288" y="70712"/>
            <a:ext cx="1793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Pixel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82B807-5DD7-248D-047B-5BF6E0908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44858" y="4755802"/>
            <a:ext cx="1950720" cy="19507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E92CCE-B497-6E4C-9DC9-B181A0B0F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99052" y="4756726"/>
            <a:ext cx="2518486" cy="1949795"/>
          </a:xfrm>
          <a:prstGeom prst="rect">
            <a:avLst/>
          </a:prstGeom>
        </p:spPr>
      </p:pic>
      <p:pic>
        <p:nvPicPr>
          <p:cNvPr id="4098" name="Picture 2" descr="All images">
            <a:extLst>
              <a:ext uri="{FF2B5EF4-FFF2-40B4-BE49-F238E27FC236}">
                <a16:creationId xmlns:a16="http://schemas.microsoft.com/office/drawing/2014/main" id="{A299856A-F70F-9E7B-F232-2BCA3BD9E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67" y="4756726"/>
            <a:ext cx="2769191" cy="194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91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6069E7-FFFF-6625-8D0F-4CEBCB9ABAE3}"/>
              </a:ext>
            </a:extLst>
          </p:cNvPr>
          <p:cNvSpPr/>
          <p:nvPr/>
        </p:nvSpPr>
        <p:spPr>
          <a:xfrm>
            <a:off x="1616323" y="187189"/>
            <a:ext cx="5911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About The Project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A0826A-BA8F-7616-67B0-9E5767A92D05}"/>
              </a:ext>
            </a:extLst>
          </p:cNvPr>
          <p:cNvSpPr/>
          <p:nvPr/>
        </p:nvSpPr>
        <p:spPr>
          <a:xfrm>
            <a:off x="1616323" y="1258607"/>
            <a:ext cx="102616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I have taken 2 images of currency notes in which one is a real note and another one is a fake note.</a:t>
            </a:r>
          </a:p>
          <a:p>
            <a:endParaRPr lang="en-US" sz="2000" dirty="0">
              <a:ln w="0"/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r>
              <a:rPr lang="en-US" sz="2000" dirty="0">
                <a:ln w="0"/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My aim is to detect fake currency with this project.</a:t>
            </a:r>
            <a:endParaRPr lang="en-US" sz="2000" b="0" cap="none" spc="0" dirty="0">
              <a:ln w="0"/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C2A7B-1702-62FA-49FA-4C637BB52C5C}"/>
              </a:ext>
            </a:extLst>
          </p:cNvPr>
          <p:cNvSpPr txBox="1"/>
          <p:nvPr/>
        </p:nvSpPr>
        <p:spPr>
          <a:xfrm>
            <a:off x="5179879" y="5791463"/>
            <a:ext cx="4839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cap="none" spc="0" dirty="0">
                <a:ln w="0"/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For my project, I used MATLAB as an IDE</a:t>
            </a:r>
            <a:r>
              <a:rPr lang="en-US" sz="2000" b="1" cap="none" spc="0" dirty="0">
                <a:ln w="0"/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06D160F1-550C-6CF9-A299-3E0D896FE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59" y="2851395"/>
            <a:ext cx="2573626" cy="208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fake currency ideas">
            <a:extLst>
              <a:ext uri="{FF2B5EF4-FFF2-40B4-BE49-F238E27FC236}">
                <a16:creationId xmlns:a16="http://schemas.microsoft.com/office/drawing/2014/main" id="{79866D64-D165-5912-C926-4333330A1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146" y="2851396"/>
            <a:ext cx="3297381" cy="208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fake currency ideas">
            <a:extLst>
              <a:ext uri="{FF2B5EF4-FFF2-40B4-BE49-F238E27FC236}">
                <a16:creationId xmlns:a16="http://schemas.microsoft.com/office/drawing/2014/main" id="{8C8415AD-34BC-081B-4B38-32034CFAC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9" b="17070"/>
          <a:stretch/>
        </p:blipFill>
        <p:spPr bwMode="auto">
          <a:xfrm>
            <a:off x="1160329" y="2851395"/>
            <a:ext cx="4019550" cy="208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matlab">
            <a:extLst>
              <a:ext uri="{FF2B5EF4-FFF2-40B4-BE49-F238E27FC236}">
                <a16:creationId xmlns:a16="http://schemas.microsoft.com/office/drawing/2014/main" id="{B0F03E8B-CE02-1C93-B562-6CB7DB192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28" y="5201567"/>
            <a:ext cx="1853653" cy="154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matlab">
            <a:extLst>
              <a:ext uri="{FF2B5EF4-FFF2-40B4-BE49-F238E27FC236}">
                <a16:creationId xmlns:a16="http://schemas.microsoft.com/office/drawing/2014/main" id="{F2C81BF4-CBB9-8027-6285-9A30E8E17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36" y="5253105"/>
            <a:ext cx="2466109" cy="154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43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96117-0220-DB96-1E3E-0A9531DC9451}"/>
              </a:ext>
            </a:extLst>
          </p:cNvPr>
          <p:cNvSpPr/>
          <p:nvPr/>
        </p:nvSpPr>
        <p:spPr>
          <a:xfrm>
            <a:off x="1719319" y="125523"/>
            <a:ext cx="7103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The Note I have Taken :</a:t>
            </a:r>
            <a:endParaRPr lang="en-IN" sz="54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CE13150-8CA5-3DFA-62D1-24CB0EE50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12" y="1694124"/>
            <a:ext cx="5513294" cy="196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6731102-47B3-B669-DDFC-8E01F00C0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718" y="4100082"/>
            <a:ext cx="5943599" cy="196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F1DB69-AFC3-2AD7-2085-9BAC30EB4372}"/>
              </a:ext>
            </a:extLst>
          </p:cNvPr>
          <p:cNvSpPr/>
          <p:nvPr/>
        </p:nvSpPr>
        <p:spPr>
          <a:xfrm>
            <a:off x="2897556" y="1048853"/>
            <a:ext cx="202542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 Image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2E7DB-2D88-369B-C918-4C4C7D8FB0FE}"/>
              </a:ext>
            </a:extLst>
          </p:cNvPr>
          <p:cNvSpPr txBox="1"/>
          <p:nvPr/>
        </p:nvSpPr>
        <p:spPr>
          <a:xfrm>
            <a:off x="8202705" y="3316052"/>
            <a:ext cx="34783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Fake</a:t>
            </a:r>
            <a:r>
              <a:rPr lang="en-US" sz="30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Image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288CB89-7213-DAF8-BD6B-9CC6CBAF3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977" y="3725798"/>
            <a:ext cx="18480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http://i.stack.imgur.com/SqbnIm.jpg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435B35B-FD52-58EA-8528-9EC80DB80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506" y="6110372"/>
            <a:ext cx="186465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http://i.stack.imgur.com/2U3DEm.jpg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5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5AD05-29F2-84A4-FA8D-755C0344F07F}"/>
              </a:ext>
            </a:extLst>
          </p:cNvPr>
          <p:cNvSpPr/>
          <p:nvPr/>
        </p:nvSpPr>
        <p:spPr>
          <a:xfrm>
            <a:off x="1881032" y="233100"/>
            <a:ext cx="46826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By Processing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5CE94-E8B4-DDEC-D22B-14FDBED21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8" t="28103" r="5513" b="38263"/>
          <a:stretch/>
        </p:blipFill>
        <p:spPr>
          <a:xfrm>
            <a:off x="1344706" y="1815352"/>
            <a:ext cx="10560423" cy="2196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5C955A-FB5B-EDAE-3437-BB28978112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8" t="30025" r="5515" b="38537"/>
          <a:stretch/>
        </p:blipFill>
        <p:spPr>
          <a:xfrm>
            <a:off x="1344706" y="4401669"/>
            <a:ext cx="10685929" cy="20529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0A9FA9-41B4-DA34-90ED-7CC876E7BD40}"/>
              </a:ext>
            </a:extLst>
          </p:cNvPr>
          <p:cNvSpPr/>
          <p:nvPr/>
        </p:nvSpPr>
        <p:spPr>
          <a:xfrm>
            <a:off x="1374914" y="1156430"/>
            <a:ext cx="1043839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1. Decompose Image to HSV (Hue-Saturation Value</a:t>
            </a:r>
          </a:p>
        </p:txBody>
      </p:sp>
    </p:spTree>
    <p:extLst>
      <p:ext uri="{BB962C8B-B14F-4D97-AF65-F5344CB8AC3E}">
        <p14:creationId xmlns:p14="http://schemas.microsoft.com/office/powerpoint/2010/main" val="3547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8A9D57-C400-0CA0-E398-88E38B845183}"/>
              </a:ext>
            </a:extLst>
          </p:cNvPr>
          <p:cNvSpPr txBox="1"/>
          <p:nvPr/>
        </p:nvSpPr>
        <p:spPr>
          <a:xfrm>
            <a:off x="1801905" y="268942"/>
            <a:ext cx="101659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2. Threshold the saturation and value planes to create a binary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22493-AB3E-E653-B35C-1C7E7CFCCB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6" t="12453" r="8099" b="8447"/>
          <a:stretch/>
        </p:blipFill>
        <p:spPr>
          <a:xfrm>
            <a:off x="5342965" y="1692338"/>
            <a:ext cx="6624917" cy="33167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F4F91C-6D55-FA7E-5447-3C08903A3BB2}"/>
              </a:ext>
            </a:extLst>
          </p:cNvPr>
          <p:cNvSpPr txBox="1"/>
          <p:nvPr/>
        </p:nvSpPr>
        <p:spPr>
          <a:xfrm>
            <a:off x="1939764" y="5355243"/>
            <a:ext cx="60422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3. Do some minor closings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462D71-0C64-075D-FCEA-F62FEB69DA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6" t="17589" r="10514" b="6879"/>
          <a:stretch/>
        </p:blipFill>
        <p:spPr>
          <a:xfrm>
            <a:off x="6887087" y="5095186"/>
            <a:ext cx="5080796" cy="16896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3C7364-39A7-EC52-34B8-335F6AEF9ACB}"/>
              </a:ext>
            </a:extLst>
          </p:cNvPr>
          <p:cNvSpPr txBox="1"/>
          <p:nvPr/>
        </p:nvSpPr>
        <p:spPr>
          <a:xfrm>
            <a:off x="1801905" y="1762814"/>
            <a:ext cx="36038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 I'm going to threshold the image looking at the saturation and value planes. Any points that have a combined saturation that is rather high and values that are rather low are candidates that are part of the black strip. I am going to crop out just the strips by themselves to make things easier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0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941086-07FC-8654-A578-2C939C0D5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43" t="3408" r="11393" b="4341"/>
          <a:stretch/>
        </p:blipFill>
        <p:spPr>
          <a:xfrm>
            <a:off x="2605636" y="2375241"/>
            <a:ext cx="2127729" cy="3864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2704D7-373B-EC3F-AEB0-387EC6025814}"/>
              </a:ext>
            </a:extLst>
          </p:cNvPr>
          <p:cNvSpPr txBox="1"/>
          <p:nvPr/>
        </p:nvSpPr>
        <p:spPr>
          <a:xfrm>
            <a:off x="2294965" y="281355"/>
            <a:ext cx="3801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4</a:t>
            </a:r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. Final Clean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C98998-D2FC-0F0F-4DC9-68203E3E6621}"/>
              </a:ext>
            </a:extLst>
          </p:cNvPr>
          <p:cNvSpPr/>
          <p:nvPr/>
        </p:nvSpPr>
        <p:spPr>
          <a:xfrm>
            <a:off x="8130986" y="4150676"/>
            <a:ext cx="2698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Output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213E8-7BF8-C655-CE42-6DA1D3CB6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244" y="5354865"/>
            <a:ext cx="6683319" cy="1417443"/>
          </a:xfrm>
          <a:prstGeom prst="rect">
            <a:avLst/>
          </a:prstGeom>
        </p:spPr>
      </p:pic>
      <p:pic>
        <p:nvPicPr>
          <p:cNvPr id="7170" name="Picture 2" descr="Image result for image progression in camera">
            <a:extLst>
              <a:ext uri="{FF2B5EF4-FFF2-40B4-BE49-F238E27FC236}">
                <a16:creationId xmlns:a16="http://schemas.microsoft.com/office/drawing/2014/main" id="{6BDE94AC-60EB-4239-1677-AE53F0139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888" b="6184"/>
          <a:stretch/>
        </p:blipFill>
        <p:spPr bwMode="auto">
          <a:xfrm>
            <a:off x="8125666" y="1099213"/>
            <a:ext cx="4066334" cy="171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6F59D8-8ECC-F3E5-1EE9-7F31E5E4E29B}"/>
              </a:ext>
            </a:extLst>
          </p:cNvPr>
          <p:cNvSpPr txBox="1"/>
          <p:nvPr/>
        </p:nvSpPr>
        <p:spPr>
          <a:xfrm>
            <a:off x="1586751" y="11906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Now the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 function removes pixel areas in a black-and-white image that have less than a certain area. I'm going to choose 15 to get rid of the pixels along the edges that don't belong to the strip.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6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3CD327-7E5D-FF63-B0C2-B1E721A76D13}"/>
              </a:ext>
            </a:extLst>
          </p:cNvPr>
          <p:cNvSpPr/>
          <p:nvPr/>
        </p:nvSpPr>
        <p:spPr>
          <a:xfrm>
            <a:off x="2061582" y="134488"/>
            <a:ext cx="3819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References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95E84-3172-D4C5-B352-FE6A1509AA31}"/>
              </a:ext>
            </a:extLst>
          </p:cNvPr>
          <p:cNvSpPr txBox="1"/>
          <p:nvPr/>
        </p:nvSpPr>
        <p:spPr>
          <a:xfrm>
            <a:off x="2178348" y="13446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hlinkClick r:id="rId2"/>
              </a:rPr>
              <a:t>matlab</a:t>
            </a:r>
            <a:r>
              <a:rPr lang="en-IN" dirty="0">
                <a:hlinkClick r:id="rId2"/>
              </a:rPr>
              <a:t> - Bing images</a:t>
            </a:r>
            <a:endParaRPr lang="en-IN" dirty="0"/>
          </a:p>
        </p:txBody>
      </p:sp>
      <p:pic>
        <p:nvPicPr>
          <p:cNvPr id="8194" name="Picture 2" descr="See the source image">
            <a:extLst>
              <a:ext uri="{FF2B5EF4-FFF2-40B4-BE49-F238E27FC236}">
                <a16:creationId xmlns:a16="http://schemas.microsoft.com/office/drawing/2014/main" id="{60161DC0-D066-583A-F3A6-E329ED6E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381" y="519063"/>
            <a:ext cx="3164842" cy="14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4EB160-B043-1111-26BF-3F2269DF6714}"/>
              </a:ext>
            </a:extLst>
          </p:cNvPr>
          <p:cNvSpPr txBox="1"/>
          <p:nvPr/>
        </p:nvSpPr>
        <p:spPr>
          <a:xfrm>
            <a:off x="2178348" y="17714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fake currency ideas - Bing images</a:t>
            </a:r>
            <a:endParaRPr lang="en-IN" dirty="0"/>
          </a:p>
        </p:txBody>
      </p:sp>
      <p:pic>
        <p:nvPicPr>
          <p:cNvPr id="8196" name="Picture 4" descr="See the source image">
            <a:extLst>
              <a:ext uri="{FF2B5EF4-FFF2-40B4-BE49-F238E27FC236}">
                <a16:creationId xmlns:a16="http://schemas.microsoft.com/office/drawing/2014/main" id="{745AB768-C362-B95A-27D6-5A4C6E21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802" y="1771436"/>
            <a:ext cx="249667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2954D6-30EF-C121-5DD8-485F874A83D8}"/>
              </a:ext>
            </a:extLst>
          </p:cNvPr>
          <p:cNvSpPr txBox="1"/>
          <p:nvPr/>
        </p:nvSpPr>
        <p:spPr>
          <a:xfrm>
            <a:off x="2178348" y="22457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What is Image Processing? Meaning, Techniques, Segmentation &amp; Important Facts to Know (simplilearn.com)</a:t>
            </a:r>
            <a:endParaRPr lang="en-IN" dirty="0"/>
          </a:p>
        </p:txBody>
      </p:sp>
      <p:pic>
        <p:nvPicPr>
          <p:cNvPr id="8198" name="Picture 6" descr="Image result for image processing">
            <a:extLst>
              <a:ext uri="{FF2B5EF4-FFF2-40B4-BE49-F238E27FC236}">
                <a16:creationId xmlns:a16="http://schemas.microsoft.com/office/drawing/2014/main" id="{CFC8E783-065D-53A2-EDB0-1ECCD73D0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879" y="3174923"/>
            <a:ext cx="3164842" cy="163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312148-728E-40E8-5472-8B9C033F95CC}"/>
              </a:ext>
            </a:extLst>
          </p:cNvPr>
          <p:cNvSpPr txBox="1"/>
          <p:nvPr/>
        </p:nvSpPr>
        <p:spPr>
          <a:xfrm>
            <a:off x="2166599" y="29476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Digital Image Processing Basics - </a:t>
            </a:r>
            <a:r>
              <a:rPr lang="en-US" dirty="0" err="1">
                <a:hlinkClick r:id="rId8"/>
              </a:rPr>
              <a:t>GeeksforGeeks</a:t>
            </a:r>
            <a:endParaRPr lang="en-IN" dirty="0"/>
          </a:p>
        </p:txBody>
      </p:sp>
      <p:pic>
        <p:nvPicPr>
          <p:cNvPr id="8200" name="Picture 8" descr="Lightbox">
            <a:extLst>
              <a:ext uri="{FF2B5EF4-FFF2-40B4-BE49-F238E27FC236}">
                <a16:creationId xmlns:a16="http://schemas.microsoft.com/office/drawing/2014/main" id="{E47E5A0A-A076-F3FB-75C8-B4FD9ACA5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582" y="4957566"/>
            <a:ext cx="38957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journal of image processing">
            <a:extLst>
              <a:ext uri="{FF2B5EF4-FFF2-40B4-BE49-F238E27FC236}">
                <a16:creationId xmlns:a16="http://schemas.microsoft.com/office/drawing/2014/main" id="{01BE1139-76C3-F9D5-4E89-C3D155D6D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348" y="3486150"/>
            <a:ext cx="25050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Image result for journal of image processing">
            <a:extLst>
              <a:ext uri="{FF2B5EF4-FFF2-40B4-BE49-F238E27FC236}">
                <a16:creationId xmlns:a16="http://schemas.microsoft.com/office/drawing/2014/main" id="{C55C1CB2-2E7F-9F89-ABCF-E773C7B9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44" y="3704166"/>
            <a:ext cx="2505075" cy="315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79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80</TotalTime>
  <Words>431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-apple-system</vt:lpstr>
      <vt:lpstr>Arial</vt:lpstr>
      <vt:lpstr>Corbel</vt:lpstr>
      <vt:lpstr>inherit</vt:lpstr>
      <vt:lpstr>Roboto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 Shukla</dc:creator>
  <cp:lastModifiedBy>Utkarsh Shukla</cp:lastModifiedBy>
  <cp:revision>1</cp:revision>
  <dcterms:created xsi:type="dcterms:W3CDTF">2022-11-22T06:15:57Z</dcterms:created>
  <dcterms:modified xsi:type="dcterms:W3CDTF">2022-11-22T07:36:12Z</dcterms:modified>
</cp:coreProperties>
</file>