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075E476-C394-46D9-8856-57AE224306C1}" type="datetimeFigureOut">
              <a:rPr lang="en-IN" smtClean="0"/>
              <a:t>28-03-2025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4E1FE75-CEE9-4239-A644-A7EF59064C1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5927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75E476-C394-46D9-8856-57AE224306C1}" type="datetimeFigureOut">
              <a:rPr lang="en-IN" smtClean="0"/>
              <a:t>28-03-2025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E1FE75-CEE9-4239-A644-A7EF59064C11}" type="slidenum">
              <a:rPr lang="en-IN" smtClean="0"/>
              <a:t>‹#›</a:t>
            </a:fld>
            <a:endParaRPr lang="en-IN"/>
          </a:p>
        </p:txBody>
      </p:sp>
    </p:spTree>
    <p:extLst>
      <p:ext uri="{BB962C8B-B14F-4D97-AF65-F5344CB8AC3E}">
        <p14:creationId xmlns:p14="http://schemas.microsoft.com/office/powerpoint/2010/main" val="4286779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75E476-C394-46D9-8856-57AE224306C1}" type="datetimeFigureOut">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1FE75-CEE9-4239-A644-A7EF59064C1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2196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75E476-C394-46D9-8856-57AE224306C1}" type="datetimeFigureOut">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1FE75-CEE9-4239-A644-A7EF59064C1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3573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75E476-C394-46D9-8856-57AE224306C1}" type="datetimeFigureOut">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1FE75-CEE9-4239-A644-A7EF59064C11}" type="slidenum">
              <a:rPr lang="en-IN" smtClean="0"/>
              <a:t>‹#›</a:t>
            </a:fld>
            <a:endParaRPr lang="en-IN"/>
          </a:p>
        </p:txBody>
      </p:sp>
    </p:spTree>
    <p:extLst>
      <p:ext uri="{BB962C8B-B14F-4D97-AF65-F5344CB8AC3E}">
        <p14:creationId xmlns:p14="http://schemas.microsoft.com/office/powerpoint/2010/main" val="245937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75E476-C394-46D9-8856-57AE224306C1}" type="datetimeFigureOut">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1FE75-CEE9-4239-A644-A7EF59064C1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3546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75E476-C394-46D9-8856-57AE224306C1}" type="datetimeFigureOut">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1FE75-CEE9-4239-A644-A7EF59064C1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33332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5E476-C394-46D9-8856-57AE224306C1}" type="datetimeFigureOut">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1FE75-CEE9-4239-A644-A7EF59064C1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6959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5E476-C394-46D9-8856-57AE224306C1}" type="datetimeFigureOut">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1FE75-CEE9-4239-A644-A7EF59064C1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5889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5E476-C394-46D9-8856-57AE224306C1}" type="datetimeFigureOut">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1FE75-CEE9-4239-A644-A7EF59064C11}" type="slidenum">
              <a:rPr lang="en-IN" smtClean="0"/>
              <a:t>‹#›</a:t>
            </a:fld>
            <a:endParaRPr lang="en-IN"/>
          </a:p>
        </p:txBody>
      </p:sp>
    </p:spTree>
    <p:extLst>
      <p:ext uri="{BB962C8B-B14F-4D97-AF65-F5344CB8AC3E}">
        <p14:creationId xmlns:p14="http://schemas.microsoft.com/office/powerpoint/2010/main" val="307126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75E476-C394-46D9-8856-57AE224306C1}" type="datetimeFigureOut">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1FE75-CEE9-4239-A644-A7EF59064C1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4714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75E476-C394-46D9-8856-57AE224306C1}" type="datetimeFigureOut">
              <a:rPr lang="en-IN" smtClean="0"/>
              <a:t>28-03-2025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E1FE75-CEE9-4239-A644-A7EF59064C11}" type="slidenum">
              <a:rPr lang="en-IN" smtClean="0"/>
              <a:t>‹#›</a:t>
            </a:fld>
            <a:endParaRPr lang="en-IN"/>
          </a:p>
        </p:txBody>
      </p:sp>
    </p:spTree>
    <p:extLst>
      <p:ext uri="{BB962C8B-B14F-4D97-AF65-F5344CB8AC3E}">
        <p14:creationId xmlns:p14="http://schemas.microsoft.com/office/powerpoint/2010/main" val="2815263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75E476-C394-46D9-8856-57AE224306C1}" type="datetimeFigureOut">
              <a:rPr lang="en-IN" smtClean="0"/>
              <a:t>28-03-2025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E1FE75-CEE9-4239-A644-A7EF59064C1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5796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75E476-C394-46D9-8856-57AE224306C1}" type="datetimeFigureOut">
              <a:rPr lang="en-IN" smtClean="0"/>
              <a:t>28-03-2025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E1FE75-CEE9-4239-A644-A7EF59064C1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243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75E476-C394-46D9-8856-57AE224306C1}" type="datetimeFigureOut">
              <a:rPr lang="en-IN" smtClean="0"/>
              <a:t>28-03-2025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E1FE75-CEE9-4239-A644-A7EF59064C11}" type="slidenum">
              <a:rPr lang="en-IN" smtClean="0"/>
              <a:t>‹#›</a:t>
            </a:fld>
            <a:endParaRPr lang="en-IN"/>
          </a:p>
        </p:txBody>
      </p:sp>
    </p:spTree>
    <p:extLst>
      <p:ext uri="{BB962C8B-B14F-4D97-AF65-F5344CB8AC3E}">
        <p14:creationId xmlns:p14="http://schemas.microsoft.com/office/powerpoint/2010/main" val="411843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75E476-C394-46D9-8856-57AE224306C1}" type="datetimeFigureOut">
              <a:rPr lang="en-IN" smtClean="0"/>
              <a:t>28-03-2025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E1FE75-CEE9-4239-A644-A7EF59064C1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0632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75E476-C394-46D9-8856-57AE224306C1}" type="datetimeFigureOut">
              <a:rPr lang="en-IN" smtClean="0"/>
              <a:t>28-03-2025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E1FE75-CEE9-4239-A644-A7EF59064C11}" type="slidenum">
              <a:rPr lang="en-IN" smtClean="0"/>
              <a:t>‹#›</a:t>
            </a:fld>
            <a:endParaRPr lang="en-IN"/>
          </a:p>
        </p:txBody>
      </p:sp>
    </p:spTree>
    <p:extLst>
      <p:ext uri="{BB962C8B-B14F-4D97-AF65-F5344CB8AC3E}">
        <p14:creationId xmlns:p14="http://schemas.microsoft.com/office/powerpoint/2010/main" val="4089355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75E476-C394-46D9-8856-57AE224306C1}" type="datetimeFigureOut">
              <a:rPr lang="en-IN" smtClean="0"/>
              <a:t>28-03-2025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E1FE75-CEE9-4239-A644-A7EF59064C11}" type="slidenum">
              <a:rPr lang="en-IN" smtClean="0"/>
              <a:t>‹#›</a:t>
            </a:fld>
            <a:endParaRPr lang="en-IN"/>
          </a:p>
        </p:txBody>
      </p:sp>
    </p:spTree>
    <p:extLst>
      <p:ext uri="{BB962C8B-B14F-4D97-AF65-F5344CB8AC3E}">
        <p14:creationId xmlns:p14="http://schemas.microsoft.com/office/powerpoint/2010/main" val="7685997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D51B9C-DD89-3F20-DE83-ABE88C8D9404}"/>
              </a:ext>
            </a:extLst>
          </p:cNvPr>
          <p:cNvSpPr>
            <a:spLocks noGrp="1"/>
          </p:cNvSpPr>
          <p:nvPr>
            <p:ph type="title"/>
          </p:nvPr>
        </p:nvSpPr>
        <p:spPr>
          <a:xfrm>
            <a:off x="1517715" y="2335327"/>
            <a:ext cx="9977487" cy="1325563"/>
          </a:xfrm>
        </p:spPr>
        <p:txBody>
          <a:bodyPr>
            <a:normAutofit/>
          </a:bodyPr>
          <a:lstStyle/>
          <a:p>
            <a:r>
              <a:rPr lang="en-US" sz="6000" b="1" i="1" dirty="0">
                <a:effectLst>
                  <a:outerShdw blurRad="38100" dist="38100" dir="2700000" algn="tl">
                    <a:srgbClr val="000000">
                      <a:alpha val="43137"/>
                    </a:srgbClr>
                  </a:outerShdw>
                </a:effectLst>
              </a:rPr>
              <a:t>Cash Allocation Model Report</a:t>
            </a:r>
            <a:endParaRPr lang="en-IN" sz="60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36028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93F5D-308C-D4DC-B8C9-38F17DDDB98B}"/>
              </a:ext>
            </a:extLst>
          </p:cNvPr>
          <p:cNvSpPr>
            <a:spLocks noGrp="1"/>
          </p:cNvSpPr>
          <p:nvPr>
            <p:ph type="title"/>
          </p:nvPr>
        </p:nvSpPr>
        <p:spPr/>
        <p:txBody>
          <a:bodyPr>
            <a:normAutofit fontScale="90000"/>
          </a:bodyPr>
          <a:lstStyle/>
          <a:p>
            <a:r>
              <a:rPr lang="en-IN" b="1" dirty="0">
                <a:effectLst>
                  <a:outerShdw blurRad="38100" dist="38100" dir="2700000" algn="tl">
                    <a:srgbClr val="000000">
                      <a:alpha val="43137"/>
                    </a:srgbClr>
                  </a:outerShdw>
                </a:effectLst>
              </a:rPr>
              <a:t>Model Methodology</a:t>
            </a:r>
            <a:br>
              <a:rPr lang="en-IN" b="1" dirty="0"/>
            </a:br>
            <a:endParaRPr lang="en-IN" dirty="0"/>
          </a:p>
        </p:txBody>
      </p:sp>
      <p:sp>
        <p:nvSpPr>
          <p:cNvPr id="3" name="Content Placeholder 2">
            <a:extLst>
              <a:ext uri="{FF2B5EF4-FFF2-40B4-BE49-F238E27FC236}">
                <a16:creationId xmlns:a16="http://schemas.microsoft.com/office/drawing/2014/main" id="{C6409A24-2250-71DB-64B2-81E295182D12}"/>
              </a:ext>
            </a:extLst>
          </p:cNvPr>
          <p:cNvSpPr>
            <a:spLocks noGrp="1"/>
          </p:cNvSpPr>
          <p:nvPr>
            <p:ph idx="1"/>
          </p:nvPr>
        </p:nvSpPr>
        <p:spPr/>
        <p:txBody>
          <a:bodyPr/>
          <a:lstStyle/>
          <a:p>
            <a:r>
              <a:rPr lang="en-US" i="1" dirty="0"/>
              <a:t>The model integrates various engineered features and employs statistical techniques to assess the risk and determine optimal cash allocation. By analyzing market volatility, institutional flows, and macroeconomic indicators, the model computes a recommended cash percentage to mitigate risks during market downturns and capitalize on stable periods.</a:t>
            </a:r>
          </a:p>
          <a:p>
            <a:endParaRPr lang="en-IN" dirty="0"/>
          </a:p>
        </p:txBody>
      </p:sp>
    </p:spTree>
    <p:extLst>
      <p:ext uri="{BB962C8B-B14F-4D97-AF65-F5344CB8AC3E}">
        <p14:creationId xmlns:p14="http://schemas.microsoft.com/office/powerpoint/2010/main" val="25605452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FD443-92DC-E974-CD42-CE736ACA52CC}"/>
              </a:ext>
            </a:extLst>
          </p:cNvPr>
          <p:cNvSpPr>
            <a:spLocks noGrp="1"/>
          </p:cNvSpPr>
          <p:nvPr>
            <p:ph type="title"/>
          </p:nvPr>
        </p:nvSpPr>
        <p:spPr/>
        <p:txBody>
          <a:bodyPr>
            <a:normAutofit fontScale="90000"/>
          </a:bodyPr>
          <a:lstStyle/>
          <a:p>
            <a:r>
              <a:rPr lang="en-IN" b="1" dirty="0">
                <a:effectLst>
                  <a:outerShdw blurRad="38100" dist="38100" dir="2700000" algn="tl">
                    <a:srgbClr val="000000">
                      <a:alpha val="43137"/>
                    </a:srgbClr>
                  </a:outerShdw>
                </a:effectLst>
              </a:rPr>
              <a:t>Results and Interpretation</a:t>
            </a:r>
            <a:br>
              <a:rPr lang="en-IN" b="1" dirty="0"/>
            </a:br>
            <a:endParaRPr lang="en-IN" dirty="0"/>
          </a:p>
        </p:txBody>
      </p:sp>
      <p:sp>
        <p:nvSpPr>
          <p:cNvPr id="3" name="Content Placeholder 2">
            <a:extLst>
              <a:ext uri="{FF2B5EF4-FFF2-40B4-BE49-F238E27FC236}">
                <a16:creationId xmlns:a16="http://schemas.microsoft.com/office/drawing/2014/main" id="{CCCA637A-9639-7773-6A91-3C5361B5EDA1}"/>
              </a:ext>
            </a:extLst>
          </p:cNvPr>
          <p:cNvSpPr>
            <a:spLocks noGrp="1"/>
          </p:cNvSpPr>
          <p:nvPr>
            <p:ph idx="1"/>
          </p:nvPr>
        </p:nvSpPr>
        <p:spPr/>
        <p:txBody>
          <a:bodyPr/>
          <a:lstStyle/>
          <a:p>
            <a:r>
              <a:rPr lang="en-US" i="1" dirty="0"/>
              <a:t>Based on the latest data, the current recommended cash allocation percentage is </a:t>
            </a:r>
            <a:r>
              <a:rPr lang="en-US" b="1" i="1" dirty="0"/>
              <a:t>X%</a:t>
            </a:r>
            <a:r>
              <a:rPr lang="en-US" i="1" dirty="0"/>
              <a:t>. This value reflects the model's assessment of market risk and liquidity conditions. The recommendation aims to balance risk management while maintaining market exposure.</a:t>
            </a:r>
          </a:p>
          <a:p>
            <a:endParaRPr lang="en-IN" dirty="0"/>
          </a:p>
        </p:txBody>
      </p:sp>
    </p:spTree>
    <p:extLst>
      <p:ext uri="{BB962C8B-B14F-4D97-AF65-F5344CB8AC3E}">
        <p14:creationId xmlns:p14="http://schemas.microsoft.com/office/powerpoint/2010/main" val="57651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FBAB8-0A47-56EF-82A8-54E382E348BA}"/>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Limitations and Future Improvements</a:t>
            </a:r>
          </a:p>
        </p:txBody>
      </p:sp>
      <p:sp>
        <p:nvSpPr>
          <p:cNvPr id="3" name="Content Placeholder 2">
            <a:extLst>
              <a:ext uri="{FF2B5EF4-FFF2-40B4-BE49-F238E27FC236}">
                <a16:creationId xmlns:a16="http://schemas.microsoft.com/office/drawing/2014/main" id="{0E0F8D57-4CEB-CCF9-0E3E-5BAE17EF6BB7}"/>
              </a:ext>
            </a:extLst>
          </p:cNvPr>
          <p:cNvSpPr>
            <a:spLocks noGrp="1"/>
          </p:cNvSpPr>
          <p:nvPr>
            <p:ph idx="1"/>
          </p:nvPr>
        </p:nvSpPr>
        <p:spPr/>
        <p:txBody>
          <a:bodyPr/>
          <a:lstStyle/>
          <a:p>
            <a:r>
              <a:rPr lang="en-US" b="1" i="1" dirty="0"/>
              <a:t>Data Availability:</a:t>
            </a:r>
            <a:r>
              <a:rPr lang="en-US" i="1" dirty="0"/>
              <a:t> Limited real-time data access may impact prediction accuracy.</a:t>
            </a:r>
          </a:p>
          <a:p>
            <a:r>
              <a:rPr lang="en-US" b="1" i="1" dirty="0"/>
              <a:t>Model Adaptability:</a:t>
            </a:r>
            <a:r>
              <a:rPr lang="en-US" i="1" dirty="0"/>
              <a:t> Incorporating additional asset classes and macroeconomic variables could enhance the model’s robustness.</a:t>
            </a:r>
          </a:p>
          <a:p>
            <a:r>
              <a:rPr lang="en-US" b="1" i="1" dirty="0"/>
              <a:t>Alternative Modeling Techniques:</a:t>
            </a:r>
            <a:r>
              <a:rPr lang="en-US" i="1" dirty="0"/>
              <a:t> Exploring machine learning techniques may improve prediction accuracy and interpretability.</a:t>
            </a:r>
          </a:p>
          <a:p>
            <a:endParaRPr lang="en-IN" dirty="0"/>
          </a:p>
        </p:txBody>
      </p:sp>
    </p:spTree>
    <p:extLst>
      <p:ext uri="{BB962C8B-B14F-4D97-AF65-F5344CB8AC3E}">
        <p14:creationId xmlns:p14="http://schemas.microsoft.com/office/powerpoint/2010/main" val="347051218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2ECB6-9AAA-B675-8281-E40048301582}"/>
              </a:ext>
            </a:extLst>
          </p:cNvPr>
          <p:cNvSpPr>
            <a:spLocks noGrp="1"/>
          </p:cNvSpPr>
          <p:nvPr>
            <p:ph type="title"/>
          </p:nvPr>
        </p:nvSpPr>
        <p:spPr/>
        <p:txBody>
          <a:bodyPr>
            <a:normAutofit fontScale="90000"/>
          </a:bodyPr>
          <a:lstStyle/>
          <a:p>
            <a:r>
              <a:rPr lang="en-IN" b="1" dirty="0">
                <a:effectLst>
                  <a:outerShdw blurRad="38100" dist="38100" dir="2700000" algn="tl">
                    <a:srgbClr val="000000">
                      <a:alpha val="43137"/>
                    </a:srgbClr>
                  </a:outerShdw>
                </a:effectLst>
              </a:rPr>
              <a:t>Conclusion</a:t>
            </a:r>
            <a:br>
              <a:rPr lang="en-IN" b="1" dirty="0"/>
            </a:br>
            <a:endParaRPr lang="en-IN" dirty="0"/>
          </a:p>
        </p:txBody>
      </p:sp>
      <p:sp>
        <p:nvSpPr>
          <p:cNvPr id="3" name="Content Placeholder 2">
            <a:extLst>
              <a:ext uri="{FF2B5EF4-FFF2-40B4-BE49-F238E27FC236}">
                <a16:creationId xmlns:a16="http://schemas.microsoft.com/office/drawing/2014/main" id="{29F52BD2-9D2F-A911-0233-465AB996FB08}"/>
              </a:ext>
            </a:extLst>
          </p:cNvPr>
          <p:cNvSpPr>
            <a:spLocks noGrp="1"/>
          </p:cNvSpPr>
          <p:nvPr>
            <p:ph idx="1"/>
          </p:nvPr>
        </p:nvSpPr>
        <p:spPr>
          <a:xfrm>
            <a:off x="1295402" y="2556932"/>
            <a:ext cx="9601196" cy="3318936"/>
          </a:xfrm>
        </p:spPr>
        <p:txBody>
          <a:bodyPr/>
          <a:lstStyle/>
          <a:p>
            <a:r>
              <a:rPr lang="en-US" i="1" dirty="0"/>
              <a:t>The Cash Allocation Model provides a data-driven approach to determining optimal cash allocation by leveraging reliable financial data and statistical techniques. Future improvements could focus on model adaptation and integration of additional data sources for enhanced performance.</a:t>
            </a:r>
          </a:p>
          <a:p>
            <a:endParaRPr lang="en-IN" dirty="0"/>
          </a:p>
        </p:txBody>
      </p:sp>
    </p:spTree>
    <p:extLst>
      <p:ext uri="{BB962C8B-B14F-4D97-AF65-F5344CB8AC3E}">
        <p14:creationId xmlns:p14="http://schemas.microsoft.com/office/powerpoint/2010/main" val="292561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FAAE1-5867-7EBB-04BD-F8823D522917}"/>
              </a:ext>
            </a:extLst>
          </p:cNvPr>
          <p:cNvSpPr>
            <a:spLocks noGrp="1"/>
          </p:cNvSpPr>
          <p:nvPr>
            <p:ph type="title"/>
          </p:nvPr>
        </p:nvSpPr>
        <p:spPr>
          <a:xfrm>
            <a:off x="1295402" y="2330165"/>
            <a:ext cx="9601196" cy="1303867"/>
          </a:xfrm>
        </p:spPr>
        <p:txBody>
          <a:bodyPr/>
          <a:lstStyle/>
          <a:p>
            <a:r>
              <a:rPr lang="en-IN" b="1" u="sng" dirty="0"/>
              <a:t>Thank You</a:t>
            </a:r>
          </a:p>
        </p:txBody>
      </p:sp>
    </p:spTree>
    <p:extLst>
      <p:ext uri="{BB962C8B-B14F-4D97-AF65-F5344CB8AC3E}">
        <p14:creationId xmlns:p14="http://schemas.microsoft.com/office/powerpoint/2010/main" val="1743011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2A6B8-7340-0DFB-BD26-1FCB6B5D69FD}"/>
              </a:ext>
            </a:extLst>
          </p:cNvPr>
          <p:cNvSpPr>
            <a:spLocks noGrp="1"/>
          </p:cNvSpPr>
          <p:nvPr>
            <p:ph type="title"/>
          </p:nvPr>
        </p:nvSpPr>
        <p:spPr/>
        <p:txBody>
          <a:bodyPr>
            <a:normAutofit fontScale="90000"/>
          </a:bodyPr>
          <a:lstStyle/>
          <a:p>
            <a:r>
              <a:rPr lang="en-IN" b="1" dirty="0">
                <a:solidFill>
                  <a:schemeClr val="bg1">
                    <a:lumMod val="75000"/>
                  </a:schemeClr>
                </a:solidFill>
                <a:effectLst>
                  <a:outerShdw blurRad="38100" dist="38100" dir="2700000" algn="tl">
                    <a:srgbClr val="000000">
                      <a:alpha val="43137"/>
                    </a:srgbClr>
                  </a:outerShdw>
                </a:effectLst>
              </a:rPr>
              <a:t>Introduction</a:t>
            </a:r>
            <a:br>
              <a:rPr lang="en-IN" b="1" dirty="0"/>
            </a:br>
            <a:endParaRPr lang="en-IN" dirty="0"/>
          </a:p>
        </p:txBody>
      </p:sp>
      <p:sp>
        <p:nvSpPr>
          <p:cNvPr id="3" name="Content Placeholder 2">
            <a:extLst>
              <a:ext uri="{FF2B5EF4-FFF2-40B4-BE49-F238E27FC236}">
                <a16:creationId xmlns:a16="http://schemas.microsoft.com/office/drawing/2014/main" id="{263BDE6E-CFCC-655B-FB8F-A458797278AE}"/>
              </a:ext>
            </a:extLst>
          </p:cNvPr>
          <p:cNvSpPr>
            <a:spLocks noGrp="1"/>
          </p:cNvSpPr>
          <p:nvPr>
            <p:ph idx="1"/>
          </p:nvPr>
        </p:nvSpPr>
        <p:spPr/>
        <p:txBody>
          <a:bodyPr>
            <a:normAutofit lnSpcReduction="10000"/>
          </a:bodyPr>
          <a:lstStyle/>
          <a:p>
            <a:pPr marL="0" indent="0">
              <a:buNone/>
            </a:pPr>
            <a:r>
              <a:rPr lang="en-US" sz="3600" i="1" dirty="0">
                <a:solidFill>
                  <a:schemeClr val="accent1">
                    <a:lumMod val="75000"/>
                  </a:schemeClr>
                </a:solidFill>
              </a:rPr>
              <a:t>The Cash Allocation Model aims to leverage financial data from multiple sources to make informed decisions regarding cash allocation. The model computes essential metrics, including market volatility, traded volume, institutional flow, market breadth, and interest rates, to evaluate market conditions and optimize cash allocation strategies.</a:t>
            </a:r>
          </a:p>
          <a:p>
            <a:pPr marL="0" indent="0">
              <a:buNone/>
            </a:pPr>
            <a:endParaRPr lang="en-IN" dirty="0"/>
          </a:p>
        </p:txBody>
      </p:sp>
    </p:spTree>
    <p:extLst>
      <p:ext uri="{BB962C8B-B14F-4D97-AF65-F5344CB8AC3E}">
        <p14:creationId xmlns:p14="http://schemas.microsoft.com/office/powerpoint/2010/main" val="414052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B323C-A24B-A708-11F1-2BAC99794B9F}"/>
              </a:ext>
            </a:extLst>
          </p:cNvPr>
          <p:cNvSpPr>
            <a:spLocks noGrp="1"/>
          </p:cNvSpPr>
          <p:nvPr>
            <p:ph type="title"/>
          </p:nvPr>
        </p:nvSpPr>
        <p:spPr/>
        <p:txBody>
          <a:bodyPr>
            <a:normAutofit fontScale="90000"/>
          </a:bodyPr>
          <a:lstStyle/>
          <a:p>
            <a:r>
              <a:rPr lang="en-US" b="1" dirty="0">
                <a:solidFill>
                  <a:schemeClr val="tx2">
                    <a:lumMod val="50000"/>
                    <a:lumOff val="50000"/>
                  </a:schemeClr>
                </a:solidFill>
                <a:effectLst>
                  <a:outerShdw blurRad="38100" dist="38100" dir="2700000" algn="tl">
                    <a:srgbClr val="000000">
                      <a:alpha val="43137"/>
                    </a:srgbClr>
                  </a:outerShdw>
                </a:effectLst>
              </a:rPr>
              <a:t>Data Sources and Justification</a:t>
            </a:r>
            <a:br>
              <a:rPr lang="en-US" b="1" dirty="0"/>
            </a:br>
            <a:endParaRPr lang="en-IN" dirty="0"/>
          </a:p>
        </p:txBody>
      </p:sp>
      <p:sp>
        <p:nvSpPr>
          <p:cNvPr id="3" name="Content Placeholder 2">
            <a:extLst>
              <a:ext uri="{FF2B5EF4-FFF2-40B4-BE49-F238E27FC236}">
                <a16:creationId xmlns:a16="http://schemas.microsoft.com/office/drawing/2014/main" id="{372A9C9B-6FA5-D6EA-4552-6B24C8A40D1F}"/>
              </a:ext>
            </a:extLst>
          </p:cNvPr>
          <p:cNvSpPr>
            <a:spLocks noGrp="1"/>
          </p:cNvSpPr>
          <p:nvPr>
            <p:ph idx="1"/>
          </p:nvPr>
        </p:nvSpPr>
        <p:spPr/>
        <p:txBody>
          <a:bodyPr>
            <a:normAutofit lnSpcReduction="10000"/>
          </a:bodyPr>
          <a:lstStyle/>
          <a:p>
            <a:pPr>
              <a:buFont typeface="+mj-lt"/>
              <a:buAutoNum type="arabicPeriod"/>
            </a:pPr>
            <a:r>
              <a:rPr lang="en-US" b="1" i="1" dirty="0"/>
              <a:t>National Stock Exchange (NSE)</a:t>
            </a:r>
            <a:r>
              <a:rPr lang="en-US" i="1" dirty="0"/>
              <a:t> - To gather data on Nifty 50, Nifty Midcap 100, and traded volumes, essential for assessing market volatility and trading activity.</a:t>
            </a:r>
          </a:p>
          <a:p>
            <a:pPr>
              <a:buFont typeface="+mj-lt"/>
              <a:buAutoNum type="arabicPeriod"/>
            </a:pPr>
            <a:r>
              <a:rPr lang="en-US" b="1" i="1" dirty="0"/>
              <a:t>Reserve Bank of India (RBI)</a:t>
            </a:r>
            <a:r>
              <a:rPr lang="en-US" i="1" dirty="0"/>
              <a:t> - To obtain policy rates and reverse repo rates, which are critical for understanding the macroeconomic environment and liquidity conditions.</a:t>
            </a:r>
          </a:p>
          <a:p>
            <a:pPr>
              <a:buFont typeface="+mj-lt"/>
              <a:buAutoNum type="arabicPeriod"/>
            </a:pPr>
            <a:r>
              <a:rPr lang="en-US" b="1" i="1" dirty="0"/>
              <a:t>Securities and Exchange Board of India (SEBI)</a:t>
            </a:r>
            <a:r>
              <a:rPr lang="en-US" i="1" dirty="0"/>
              <a:t> - To acquire institutional flow data (FII and DII), essential for evaluating market sentiment and investor behavior.</a:t>
            </a:r>
          </a:p>
          <a:p>
            <a:r>
              <a:rPr lang="en-US" i="1" dirty="0"/>
              <a:t>These data sources are chosen because they provide reliable, up-to-date information relevant to Indian financial markets, which is crucial for accurate cash allocation decisions.</a:t>
            </a:r>
          </a:p>
          <a:p>
            <a:endParaRPr lang="en-IN" dirty="0"/>
          </a:p>
        </p:txBody>
      </p:sp>
    </p:spTree>
    <p:extLst>
      <p:ext uri="{BB962C8B-B14F-4D97-AF65-F5344CB8AC3E}">
        <p14:creationId xmlns:p14="http://schemas.microsoft.com/office/powerpoint/2010/main" val="232166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D1A0C-410D-10B0-C50E-F503964D75DE}"/>
              </a:ext>
            </a:extLst>
          </p:cNvPr>
          <p:cNvSpPr>
            <a:spLocks noGrp="1"/>
          </p:cNvSpPr>
          <p:nvPr>
            <p:ph type="title"/>
          </p:nvPr>
        </p:nvSpPr>
        <p:spPr/>
        <p:txBody>
          <a:bodyPr>
            <a:normAutofit fontScale="90000"/>
          </a:bodyPr>
          <a:lstStyle/>
          <a:p>
            <a:r>
              <a:rPr lang="en-IN" b="1" dirty="0">
                <a:effectLst>
                  <a:outerShdw blurRad="38100" dist="38100" dir="2700000" algn="tl">
                    <a:srgbClr val="000000">
                      <a:alpha val="43137"/>
                    </a:srgbClr>
                  </a:outerShdw>
                </a:effectLst>
              </a:rPr>
              <a:t>Historical Trend Visualization</a:t>
            </a:r>
            <a:br>
              <a:rPr lang="en-IN" b="1" dirty="0"/>
            </a:br>
            <a:endParaRPr lang="en-IN" dirty="0"/>
          </a:p>
        </p:txBody>
      </p:sp>
      <p:sp>
        <p:nvSpPr>
          <p:cNvPr id="3" name="Content Placeholder 2">
            <a:extLst>
              <a:ext uri="{FF2B5EF4-FFF2-40B4-BE49-F238E27FC236}">
                <a16:creationId xmlns:a16="http://schemas.microsoft.com/office/drawing/2014/main" id="{206896F6-EA29-CA88-8F26-90C234B756B8}"/>
              </a:ext>
            </a:extLst>
          </p:cNvPr>
          <p:cNvSpPr>
            <a:spLocks noGrp="1"/>
          </p:cNvSpPr>
          <p:nvPr>
            <p:ph idx="1"/>
          </p:nvPr>
        </p:nvSpPr>
        <p:spPr/>
        <p:txBody>
          <a:bodyPr>
            <a:normAutofit lnSpcReduction="10000"/>
          </a:bodyPr>
          <a:lstStyle/>
          <a:p>
            <a:r>
              <a:rPr lang="en-US" dirty="0"/>
              <a:t>Below are some key historical trends analyzed during the modeling process:</a:t>
            </a:r>
          </a:p>
          <a:p>
            <a:r>
              <a:rPr lang="en-US" b="1" i="1" dirty="0"/>
              <a:t>Market Volatility Trends:</a:t>
            </a:r>
            <a:r>
              <a:rPr lang="en-US" i="1" dirty="0"/>
              <a:t> 30-day rolling volatility for Nifty 50 and Nifty Midcap 100, indicating fluctuations in the market.</a:t>
            </a:r>
          </a:p>
          <a:p>
            <a:r>
              <a:rPr lang="en-US" b="1" i="1" dirty="0"/>
              <a:t>Institutional Flow Trends:</a:t>
            </a:r>
            <a:r>
              <a:rPr lang="en-US" i="1" dirty="0"/>
              <a:t> Net FII and DII flows to capture investment patterns.</a:t>
            </a:r>
          </a:p>
          <a:p>
            <a:r>
              <a:rPr lang="en-US" b="1" i="1" dirty="0"/>
              <a:t>Market Breadth Trends:</a:t>
            </a:r>
            <a:r>
              <a:rPr lang="en-US" i="1" dirty="0"/>
              <a:t> Advance-Decline ratios to assess market sentiment.</a:t>
            </a:r>
          </a:p>
          <a:p>
            <a:r>
              <a:rPr lang="en-US" b="1" i="1" dirty="0"/>
              <a:t>Interest Rate Trends:</a:t>
            </a:r>
            <a:r>
              <a:rPr lang="en-US" i="1" dirty="0"/>
              <a:t> Policy and reverse repo rates over time, indicating the macroeconomic stance.</a:t>
            </a:r>
          </a:p>
          <a:p>
            <a:endParaRPr lang="en-IN" dirty="0"/>
          </a:p>
        </p:txBody>
      </p:sp>
    </p:spTree>
    <p:extLst>
      <p:ext uri="{BB962C8B-B14F-4D97-AF65-F5344CB8AC3E}">
        <p14:creationId xmlns:p14="http://schemas.microsoft.com/office/powerpoint/2010/main" val="353292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01A1A57-4FB5-E6EB-0D36-5A181ADD6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249796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7D64BE-5835-74A6-7E25-0CE5998F7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3316617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D244AE-9BB4-7874-260B-01F31EEE1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9914" y="1234435"/>
            <a:ext cx="5852172" cy="4389129"/>
          </a:xfrm>
          <a:prstGeom prst="rect">
            <a:avLst/>
          </a:prstGeom>
        </p:spPr>
      </p:pic>
    </p:spTree>
    <p:extLst>
      <p:ext uri="{BB962C8B-B14F-4D97-AF65-F5344CB8AC3E}">
        <p14:creationId xmlns:p14="http://schemas.microsoft.com/office/powerpoint/2010/main" val="350293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BE991E-2A5D-9641-CBCC-2336AB649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409111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55C5D-B48C-F3E8-294B-76D62E48D539}"/>
              </a:ext>
            </a:extLst>
          </p:cNvPr>
          <p:cNvSpPr>
            <a:spLocks noGrp="1"/>
          </p:cNvSpPr>
          <p:nvPr>
            <p:ph type="title"/>
          </p:nvPr>
        </p:nvSpPr>
        <p:spPr/>
        <p:txBody>
          <a:bodyPr>
            <a:normAutofit fontScale="90000"/>
          </a:bodyPr>
          <a:lstStyle/>
          <a:p>
            <a:r>
              <a:rPr lang="en-IN" b="1" dirty="0">
                <a:effectLst>
                  <a:outerShdw blurRad="38100" dist="38100" dir="2700000" algn="tl">
                    <a:srgbClr val="000000">
                      <a:alpha val="43137"/>
                    </a:srgbClr>
                  </a:outerShdw>
                </a:effectLst>
              </a:rPr>
              <a:t>Feature Engineering Approach</a:t>
            </a:r>
            <a:br>
              <a:rPr lang="en-IN" b="1" dirty="0"/>
            </a:br>
            <a:endParaRPr lang="en-IN" dirty="0"/>
          </a:p>
        </p:txBody>
      </p:sp>
      <p:sp>
        <p:nvSpPr>
          <p:cNvPr id="3" name="Content Placeholder 2">
            <a:extLst>
              <a:ext uri="{FF2B5EF4-FFF2-40B4-BE49-F238E27FC236}">
                <a16:creationId xmlns:a16="http://schemas.microsoft.com/office/drawing/2014/main" id="{7374431C-D4E5-66CE-F6AA-56184977428B}"/>
              </a:ext>
            </a:extLst>
          </p:cNvPr>
          <p:cNvSpPr>
            <a:spLocks noGrp="1"/>
          </p:cNvSpPr>
          <p:nvPr>
            <p:ph idx="1"/>
          </p:nvPr>
        </p:nvSpPr>
        <p:spPr/>
        <p:txBody>
          <a:bodyPr>
            <a:normAutofit fontScale="85000" lnSpcReduction="20000"/>
          </a:bodyPr>
          <a:lstStyle/>
          <a:p>
            <a:pPr>
              <a:buNone/>
            </a:pPr>
            <a:r>
              <a:rPr lang="en-US" i="1" dirty="0"/>
              <a:t>The model employs a combination of rolling averages and ratio computations to derive features. Key feature engineering steps include:</a:t>
            </a:r>
          </a:p>
          <a:p>
            <a:pPr>
              <a:buFont typeface="+mj-lt"/>
              <a:buAutoNum type="arabicPeriod"/>
            </a:pPr>
            <a:r>
              <a:rPr lang="en-US" b="1" i="1" dirty="0"/>
              <a:t>Market Volatility Metrics:</a:t>
            </a:r>
            <a:r>
              <a:rPr lang="en-US" i="1" dirty="0"/>
              <a:t> Calculation of 30-day rolling volatility and volatility ratios between Nifty 50 and Nifty Midcap 100.</a:t>
            </a:r>
          </a:p>
          <a:p>
            <a:pPr>
              <a:buFont typeface="+mj-lt"/>
              <a:buAutoNum type="arabicPeriod"/>
            </a:pPr>
            <a:r>
              <a:rPr lang="en-US" b="1" i="1" dirty="0"/>
              <a:t>Traded Volume Metrics:</a:t>
            </a:r>
            <a:r>
              <a:rPr lang="en-US" i="1" dirty="0"/>
              <a:t> Calculation of the 30-day rolling average of traded volume for both indices.</a:t>
            </a:r>
          </a:p>
          <a:p>
            <a:pPr>
              <a:buFont typeface="+mj-lt"/>
              <a:buAutoNum type="arabicPeriod"/>
            </a:pPr>
            <a:r>
              <a:rPr lang="en-US" b="1" i="1" dirty="0"/>
              <a:t>Institutional Flow Metrics:</a:t>
            </a:r>
            <a:r>
              <a:rPr lang="en-US" i="1" dirty="0"/>
              <a:t> Calculation of net flows for FIIs and DIIs, along with the FII/DII ratio.</a:t>
            </a:r>
          </a:p>
          <a:p>
            <a:pPr>
              <a:buFont typeface="+mj-lt"/>
              <a:buAutoNum type="arabicPeriod"/>
            </a:pPr>
            <a:r>
              <a:rPr lang="en-US" b="1" i="1" dirty="0"/>
              <a:t>Market Breadth Indicators:</a:t>
            </a:r>
            <a:r>
              <a:rPr lang="en-US" i="1" dirty="0"/>
              <a:t> Calculation of the Advance-Decline ratio for Nifty 50.</a:t>
            </a:r>
          </a:p>
          <a:p>
            <a:pPr>
              <a:buFont typeface="+mj-lt"/>
              <a:buAutoNum type="arabicPeriod"/>
            </a:pPr>
            <a:r>
              <a:rPr lang="en-US" b="1" i="1" dirty="0"/>
              <a:t>Interest Rate Metrics:</a:t>
            </a:r>
            <a:r>
              <a:rPr lang="en-US" i="1" dirty="0"/>
              <a:t> Extraction of policy and reverse repo rates from RBI data</a:t>
            </a:r>
            <a:r>
              <a:rPr lang="en-US" dirty="0"/>
              <a:t>.</a:t>
            </a:r>
          </a:p>
          <a:p>
            <a:endParaRPr lang="en-IN" dirty="0"/>
          </a:p>
        </p:txBody>
      </p:sp>
    </p:spTree>
    <p:extLst>
      <p:ext uri="{BB962C8B-B14F-4D97-AF65-F5344CB8AC3E}">
        <p14:creationId xmlns:p14="http://schemas.microsoft.com/office/powerpoint/2010/main" val="30687636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TotalTime>
  <Words>558</Words>
  <Application>Microsoft Office PowerPoint</Application>
  <PresentationFormat>Widescreen</PresentationFormat>
  <Paragraphs>32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Cash Allocation Model Report</vt:lpstr>
      <vt:lpstr>Introduction </vt:lpstr>
      <vt:lpstr>Data Sources and Justification </vt:lpstr>
      <vt:lpstr>Historical Trend Visualization </vt:lpstr>
      <vt:lpstr>PowerPoint Presentation</vt:lpstr>
      <vt:lpstr>PowerPoint Presentation</vt:lpstr>
      <vt:lpstr>PowerPoint Presentation</vt:lpstr>
      <vt:lpstr>PowerPoint Presentation</vt:lpstr>
      <vt:lpstr>Feature Engineering Approach </vt:lpstr>
      <vt:lpstr>Model Methodology </vt:lpstr>
      <vt:lpstr>Results and Interpretation </vt:lpstr>
      <vt:lpstr>Limitations and Future Improvements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utkarsh kumar</dc:creator>
  <cp:lastModifiedBy>utkarsh kumar</cp:lastModifiedBy>
  <cp:revision>1</cp:revision>
  <dcterms:created xsi:type="dcterms:W3CDTF">2025-03-28T10:24:21Z</dcterms:created>
  <dcterms:modified xsi:type="dcterms:W3CDTF">2025-03-28T10:36:20Z</dcterms:modified>
</cp:coreProperties>
</file>