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7"/>
  </p:notesMasterIdLst>
  <p:handoutMasterIdLst>
    <p:handoutMasterId r:id="rId18"/>
  </p:handoutMasterIdLst>
  <p:sldIdLst>
    <p:sldId id="277" r:id="rId4"/>
    <p:sldId id="399" r:id="rId5"/>
    <p:sldId id="400" r:id="rId6"/>
    <p:sldId id="408" r:id="rId7"/>
    <p:sldId id="409" r:id="rId8"/>
    <p:sldId id="401" r:id="rId9"/>
    <p:sldId id="402" r:id="rId10"/>
    <p:sldId id="403" r:id="rId11"/>
    <p:sldId id="410" r:id="rId12"/>
    <p:sldId id="411" r:id="rId13"/>
    <p:sldId id="405" r:id="rId14"/>
    <p:sldId id="406" r:id="rId15"/>
    <p:sldId id="40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91" d="100"/>
          <a:sy n="91" d="100"/>
        </p:scale>
        <p:origin x="595"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11/30/2023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dirty="0"/>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dirty="0"/>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mdpi.com/1424-8220/9/11/1939" TargetMode="External"/><Relationship Id="rId2" Type="http://schemas.openxmlformats.org/officeDocument/2006/relationships/hyperlink" Target="https://arxiv.org/abs/1603.06121" TargetMode="External"/><Relationship Id="rId1" Type="http://schemas.openxmlformats.org/officeDocument/2006/relationships/slideLayout" Target="../slideLayouts/slideLayout2.xml"/><Relationship Id="rId4" Type="http://schemas.openxmlformats.org/officeDocument/2006/relationships/hyperlink" Target="https://www.pnas.org/content/115/25/E571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CSE (BDA)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GB" sz="3600" dirty="0" err="1"/>
              <a:t>Aotomated</a:t>
            </a:r>
            <a:r>
              <a:rPr lang="en-GB" sz="3600" dirty="0"/>
              <a:t> Animal Identification and Species Detection</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dirty="0"/>
          </a:p>
        </p:txBody>
      </p:sp>
      <p:sp>
        <p:nvSpPr>
          <p:cNvPr id="5" name="TextBox 4"/>
          <p:cNvSpPr txBox="1"/>
          <p:nvPr/>
        </p:nvSpPr>
        <p:spPr>
          <a:xfrm>
            <a:off x="1856200" y="4713444"/>
            <a:ext cx="3089806" cy="1631216"/>
          </a:xfrm>
          <a:prstGeom prst="rect">
            <a:avLst/>
          </a:prstGeom>
          <a:noFill/>
        </p:spPr>
        <p:txBody>
          <a:bodyPr wrap="square" rtlCol="0">
            <a:spAutoFit/>
          </a:bodyPr>
          <a:lstStyle/>
          <a:p>
            <a:r>
              <a:rPr lang="en-US" sz="2000" b="1" dirty="0"/>
              <a:t>Submitted by: </a:t>
            </a:r>
          </a:p>
          <a:p>
            <a:r>
              <a:rPr lang="en-US" sz="2000" dirty="0"/>
              <a:t>Sarthak Singh 20BCS4463 </a:t>
            </a:r>
          </a:p>
          <a:p>
            <a:r>
              <a:rPr lang="en-US" sz="2000" dirty="0"/>
              <a:t>Utkarsh Rastogi 20BCS4474</a:t>
            </a:r>
          </a:p>
          <a:p>
            <a:r>
              <a:rPr lang="en-US" sz="2000" dirty="0"/>
              <a:t> </a:t>
            </a:r>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endParaRPr lang="en-US" sz="2000" dirty="0"/>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545643" cy="767320"/>
          </a:xfrm>
        </p:spPr>
        <p:txBody>
          <a:bodyPr>
            <a:normAutofit fontScale="90000"/>
          </a:bodyPr>
          <a:lstStyle/>
          <a:p>
            <a:r>
              <a:rPr lang="en-US" dirty="0"/>
              <a:t>Results and Outputs</a:t>
            </a:r>
            <a:br>
              <a:rPr lang="en-US" dirty="0"/>
            </a:br>
            <a:endParaRPr lang="en-US" sz="2200" i="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dirty="0"/>
          </a:p>
        </p:txBody>
      </p:sp>
      <p:sp>
        <p:nvSpPr>
          <p:cNvPr id="3" name="Rectangle 9">
            <a:extLst>
              <a:ext uri="{FF2B5EF4-FFF2-40B4-BE49-F238E27FC236}">
                <a16:creationId xmlns:a16="http://schemas.microsoft.com/office/drawing/2014/main" id="{6E4715DB-66BD-4684-A83A-52294030498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82505" tIns="76176" rIns="504666" bIns="38088"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Pct val="100000"/>
              <a:buFontTx/>
              <a:buAutoNum type="romanUcPeriod"/>
              <a:tabLst/>
            </a:pPr>
            <a:r>
              <a:rPr kumimoji="0" lang="en-US" altLang="en-US" sz="10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Training Results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12">
            <a:extLst>
              <a:ext uri="{FF2B5EF4-FFF2-40B4-BE49-F238E27FC236}">
                <a16:creationId xmlns:a16="http://schemas.microsoft.com/office/drawing/2014/main" id="{95052046-2BAA-474F-95A7-9E09D7839C40}"/>
              </a:ext>
            </a:extLst>
          </p:cNvPr>
          <p:cNvSpPr>
            <a:spLocks noChangeArrowheads="1"/>
          </p:cNvSpPr>
          <p:nvPr/>
        </p:nvSpPr>
        <p:spPr bwMode="auto">
          <a:xfrm>
            <a:off x="0" y="93646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6" name="Picture 5" descr="A diagram of a diagram of a variety of objects&#10;&#10;Description automatically generated with medium confidence">
            <a:extLst>
              <a:ext uri="{FF2B5EF4-FFF2-40B4-BE49-F238E27FC236}">
                <a16:creationId xmlns:a16="http://schemas.microsoft.com/office/drawing/2014/main" id="{3FF9D46F-3C50-44B6-2FFD-AEF239C562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087" y="2026798"/>
            <a:ext cx="9525825" cy="2804403"/>
          </a:xfrm>
          <a:prstGeom prst="rect">
            <a:avLst/>
          </a:prstGeom>
        </p:spPr>
      </p:pic>
    </p:spTree>
    <p:extLst>
      <p:ext uri="{BB962C8B-B14F-4D97-AF65-F5344CB8AC3E}">
        <p14:creationId xmlns:p14="http://schemas.microsoft.com/office/powerpoint/2010/main" val="3684033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r>
              <a:rPr lang="en-US" b="0" i="0" dirty="0">
                <a:solidFill>
                  <a:srgbClr val="374151"/>
                </a:solidFill>
                <a:effectLst/>
                <a:latin typeface="Söhne"/>
              </a:rPr>
              <a:t>In conclusion, understanding and accurately identifying animal species are vital for conservation, research, and maintaining the delicate balance of our ecosystems. By exploring innovative methods and addressing challenges, we move closer to a world where every species is recognized and protected. The future of animal identification holds promising developments. Advancements in technology, combined with collaborative research efforts, offer opportunities for improved accuracy and efficiency in species detection.</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dirty="0"/>
          </a:p>
        </p:txBody>
      </p:sp>
    </p:spTree>
    <p:extLst>
      <p:ext uri="{BB962C8B-B14F-4D97-AF65-F5344CB8AC3E}">
        <p14:creationId xmlns:p14="http://schemas.microsoft.com/office/powerpoint/2010/main" val="880465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lstStyle/>
          <a:p>
            <a:r>
              <a:rPr lang="en-US" b="0" i="0" dirty="0">
                <a:solidFill>
                  <a:srgbClr val="374151"/>
                </a:solidFill>
                <a:effectLst/>
                <a:latin typeface="Söhne"/>
              </a:rPr>
              <a:t>The future scope for automated animal identification and species detection holds significant promise across various domains, including conservation, ecology, agriculture, and animal welfare. Advancements in technology, particularly in the fields of artificial intelligence (AI), computer vision, and sensor technology, are driving innovation in this area. Here are some potential developments and applications:  </a:t>
            </a:r>
          </a:p>
          <a:p>
            <a:pPr marL="0" indent="0">
              <a:buNone/>
            </a:pPr>
            <a:r>
              <a:rPr lang="en-US" dirty="0">
                <a:solidFill>
                  <a:srgbClr val="374151"/>
                </a:solidFill>
                <a:latin typeface="Söhne"/>
              </a:rPr>
              <a:t>    1. </a:t>
            </a:r>
            <a:r>
              <a:rPr lang="en-IN" b="1" i="0" dirty="0">
                <a:effectLst/>
                <a:latin typeface="Söhne"/>
              </a:rPr>
              <a:t>AI-Powered Image Recognition</a:t>
            </a:r>
            <a:endParaRPr lang="en-US" dirty="0">
              <a:solidFill>
                <a:srgbClr val="374151"/>
              </a:solidFill>
              <a:latin typeface="Söhne"/>
            </a:endParaRPr>
          </a:p>
          <a:p>
            <a:pPr marL="0" indent="0">
              <a:buNone/>
            </a:pPr>
            <a:r>
              <a:rPr lang="en-US" b="0" i="0" dirty="0">
                <a:solidFill>
                  <a:srgbClr val="374151"/>
                </a:solidFill>
                <a:effectLst/>
                <a:latin typeface="Söhne"/>
              </a:rPr>
              <a:t>    2.</a:t>
            </a:r>
            <a:r>
              <a:rPr lang="en-IN" b="1" i="0" dirty="0">
                <a:effectLst/>
                <a:latin typeface="Söhne"/>
              </a:rPr>
              <a:t> Remote Sensing and Drones</a:t>
            </a:r>
          </a:p>
          <a:p>
            <a:pPr marL="0" indent="0">
              <a:buNone/>
            </a:pPr>
            <a:r>
              <a:rPr lang="en-IN" b="1" dirty="0">
                <a:solidFill>
                  <a:srgbClr val="374151"/>
                </a:solidFill>
                <a:latin typeface="Söhne"/>
              </a:rPr>
              <a:t>    3.</a:t>
            </a:r>
            <a:r>
              <a:rPr lang="en-US" b="1" i="0" dirty="0">
                <a:effectLst/>
                <a:latin typeface="Söhne"/>
              </a:rPr>
              <a:t> Camera Traps and Sensor Networks</a:t>
            </a:r>
            <a:endParaRPr lang="en-US" b="0" i="0" dirty="0">
              <a:solidFill>
                <a:srgbClr val="374151"/>
              </a:solidFill>
              <a:effectLst/>
              <a:latin typeface="Söhne"/>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dirty="0"/>
          </a:p>
        </p:txBody>
      </p:sp>
    </p:spTree>
    <p:extLst>
      <p:ext uri="{BB962C8B-B14F-4D97-AF65-F5344CB8AC3E}">
        <p14:creationId xmlns:p14="http://schemas.microsoft.com/office/powerpoint/2010/main" val="1952428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119921" y="1199213"/>
            <a:ext cx="11662348" cy="5522262"/>
          </a:xfrm>
        </p:spPr>
        <p:txBody>
          <a:bodyPr>
            <a:normAutofit/>
          </a:bodyPr>
          <a:lstStyle/>
          <a:p>
            <a:pPr algn="l">
              <a:buFont typeface="+mj-lt"/>
              <a:buAutoNum type="arabicPeriod"/>
            </a:pPr>
            <a:r>
              <a:rPr lang="en-US" b="1" i="0" dirty="0">
                <a:solidFill>
                  <a:srgbClr val="374151"/>
                </a:solidFill>
                <a:effectLst/>
                <a:latin typeface="Söhne"/>
              </a:rPr>
              <a:t>Research Papers and Publications: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D. Lin, C. Shen, S. Taylor, et al. </a:t>
            </a:r>
            <a:r>
              <a:rPr lang="en-US" b="0" i="0" u="none" strike="noStrike" dirty="0">
                <a:solidFill>
                  <a:srgbClr val="374151"/>
                </a:solidFill>
                <a:effectLst/>
                <a:latin typeface="Söhne"/>
                <a:hlinkClick r:id="rId2"/>
              </a:rPr>
              <a:t>"Deep Learning for Automated Detection of Wildlife in Nature Images"</a:t>
            </a:r>
            <a:r>
              <a:rPr lang="en-US" b="0" i="0" dirty="0">
                <a:solidFill>
                  <a:srgbClr val="374151"/>
                </a:solidFill>
                <a:effectLst/>
                <a:latin typeface="Söhne"/>
              </a:rPr>
              <a:t> (2016) - This paper discusses the use of deep learning for wildlife detection in images.</a:t>
            </a:r>
          </a:p>
          <a:p>
            <a:pPr marL="742950" lvl="1" indent="-285750" algn="l">
              <a:buFont typeface="+mj-lt"/>
              <a:buAutoNum type="arabicPeriod"/>
            </a:pPr>
            <a:r>
              <a:rPr lang="en-US" b="0" i="0" dirty="0">
                <a:solidFill>
                  <a:srgbClr val="374151"/>
                </a:solidFill>
                <a:effectLst/>
                <a:latin typeface="Söhne"/>
              </a:rPr>
              <a:t>C. </a:t>
            </a:r>
            <a:r>
              <a:rPr lang="en-US" b="0" i="0" dirty="0" err="1">
                <a:solidFill>
                  <a:srgbClr val="374151"/>
                </a:solidFill>
                <a:effectLst/>
                <a:latin typeface="Söhne"/>
              </a:rPr>
              <a:t>Wäldchen</a:t>
            </a:r>
            <a:r>
              <a:rPr lang="en-US" b="0" i="0" dirty="0">
                <a:solidFill>
                  <a:srgbClr val="374151"/>
                </a:solidFill>
                <a:effectLst/>
                <a:latin typeface="Söhne"/>
              </a:rPr>
              <a:t>, M. </a:t>
            </a:r>
            <a:r>
              <a:rPr lang="en-US" b="0" i="0" dirty="0" err="1">
                <a:solidFill>
                  <a:srgbClr val="374151"/>
                </a:solidFill>
                <a:effectLst/>
                <a:latin typeface="Söhne"/>
              </a:rPr>
              <a:t>Rzanny</a:t>
            </a:r>
            <a:r>
              <a:rPr lang="en-US" b="0" i="0" dirty="0">
                <a:solidFill>
                  <a:srgbClr val="374151"/>
                </a:solidFill>
                <a:effectLst/>
                <a:latin typeface="Söhne"/>
              </a:rPr>
              <a:t>, P. Seeland, et al. </a:t>
            </a:r>
            <a:r>
              <a:rPr lang="en-US" b="0" i="0" u="none" strike="noStrike" dirty="0">
                <a:solidFill>
                  <a:srgbClr val="374151"/>
                </a:solidFill>
                <a:effectLst/>
                <a:latin typeface="Söhne"/>
                <a:hlinkClick r:id="rId3"/>
              </a:rPr>
              <a:t>"Automated Plant Species Identification—Trends and Future Directions"</a:t>
            </a:r>
            <a:r>
              <a:rPr lang="en-US" b="0" i="0" dirty="0">
                <a:solidFill>
                  <a:srgbClr val="374151"/>
                </a:solidFill>
                <a:effectLst/>
                <a:latin typeface="Söhne"/>
              </a:rPr>
              <a:t> (2009) - Focuses on automated plant species identification, but discusses methodologies applicable to animal species identification.</a:t>
            </a:r>
          </a:p>
          <a:p>
            <a:pPr marL="742950" lvl="1" indent="-285750" algn="l">
              <a:buFont typeface="+mj-lt"/>
              <a:buAutoNum type="arabicPeriod"/>
            </a:pPr>
            <a:r>
              <a:rPr lang="en-US" b="0" i="0" dirty="0">
                <a:solidFill>
                  <a:srgbClr val="374151"/>
                </a:solidFill>
                <a:effectLst/>
                <a:latin typeface="Söhne"/>
              </a:rPr>
              <a:t>T. </a:t>
            </a:r>
            <a:r>
              <a:rPr lang="en-US" b="0" i="0" dirty="0" err="1">
                <a:solidFill>
                  <a:srgbClr val="374151"/>
                </a:solidFill>
                <a:effectLst/>
                <a:latin typeface="Söhne"/>
              </a:rPr>
              <a:t>Norouzzadeh</a:t>
            </a:r>
            <a:r>
              <a:rPr lang="en-US" b="0" i="0" dirty="0">
                <a:solidFill>
                  <a:srgbClr val="374151"/>
                </a:solidFill>
                <a:effectLst/>
                <a:latin typeface="Söhne"/>
              </a:rPr>
              <a:t>, M. Nguyen, M. </a:t>
            </a:r>
            <a:r>
              <a:rPr lang="en-US" b="0" i="0" dirty="0" err="1">
                <a:solidFill>
                  <a:srgbClr val="374151"/>
                </a:solidFill>
                <a:effectLst/>
                <a:latin typeface="Söhne"/>
              </a:rPr>
              <a:t>Kosmala</a:t>
            </a:r>
            <a:r>
              <a:rPr lang="en-US" b="0" i="0" dirty="0">
                <a:solidFill>
                  <a:srgbClr val="374151"/>
                </a:solidFill>
                <a:effectLst/>
                <a:latin typeface="Söhne"/>
              </a:rPr>
              <a:t>, et al. </a:t>
            </a:r>
            <a:r>
              <a:rPr lang="en-US" b="0" i="0" u="none" strike="noStrike" dirty="0">
                <a:solidFill>
                  <a:srgbClr val="374151"/>
                </a:solidFill>
                <a:effectLst/>
                <a:latin typeface="Söhne"/>
                <a:hlinkClick r:id="rId4"/>
              </a:rPr>
              <a:t>"Automatically identifying, counting, and describing wild animals in camera-trap images with deep learning"</a:t>
            </a:r>
            <a:r>
              <a:rPr lang="en-US" b="0" i="0" dirty="0">
                <a:solidFill>
                  <a:srgbClr val="374151"/>
                </a:solidFill>
                <a:effectLst/>
                <a:latin typeface="Söhne"/>
              </a:rPr>
              <a:t> (2018) - Discusses the use of deep learning for animal identification in camera-trap images.</a:t>
            </a:r>
          </a:p>
          <a:p>
            <a:pPr algn="l">
              <a:buFont typeface="+mj-lt"/>
              <a:buAutoNum type="arabicPeriod"/>
            </a:pPr>
            <a:r>
              <a:rPr lang="en-US" b="1" i="0" dirty="0">
                <a:solidFill>
                  <a:srgbClr val="374151"/>
                </a:solidFill>
                <a:effectLst/>
                <a:latin typeface="Söhne"/>
              </a:rPr>
              <a:t>Books: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"Computer Vision Techniques for the Automated Identification of Animals" by V. A. Robb, D. M. G. Wishart - Explores computer vision techniques specifically for identifying animals.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dirty="0"/>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dirty="0"/>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p:txBody>
          <a:bodyPr/>
          <a:lstStyle/>
          <a:p>
            <a:pPr marL="0" indent="0" algn="l">
              <a:buNone/>
            </a:pPr>
            <a:r>
              <a:rPr lang="en-US" b="0" i="0" dirty="0">
                <a:solidFill>
                  <a:srgbClr val="374151"/>
                </a:solidFill>
                <a:effectLst/>
                <a:latin typeface="Söhne"/>
              </a:rPr>
              <a:t>In the vast tapestry of our planet's biodiversity, animals play an integral role. From the tiniest insects to the majestic mammals, our world is teeming with diverse species, each with its unique characteristics and importance in the ecosystem.</a:t>
            </a:r>
          </a:p>
          <a:p>
            <a:pPr marL="0" indent="0" algn="l">
              <a:buNone/>
            </a:pPr>
            <a:r>
              <a:rPr lang="en-US" b="0" i="0" dirty="0">
                <a:solidFill>
                  <a:srgbClr val="374151"/>
                </a:solidFill>
                <a:effectLst/>
                <a:latin typeface="Söhne"/>
              </a:rPr>
              <a:t>Today, we embark on a journey to delve deeper into the science and technologies involved in animal identification and species detection. This presentation aims to explore the methodologies, challenges, and significance of accurately identifying and classifying various animal species.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dirty="0"/>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p:txBody>
          <a:bodyPr>
            <a:normAutofit fontScale="92500" lnSpcReduction="20000"/>
          </a:bodyPr>
          <a:lstStyle/>
          <a:p>
            <a:pPr algn="l"/>
            <a:r>
              <a:rPr lang="en-US" b="1" i="0" dirty="0">
                <a:solidFill>
                  <a:srgbClr val="374151"/>
                </a:solidFill>
                <a:effectLst/>
                <a:latin typeface="Söhne"/>
              </a:rPr>
              <a:t>Importance of Animal Identification</a:t>
            </a:r>
            <a:endParaRPr lang="en-US" b="0" i="0" dirty="0">
              <a:solidFill>
                <a:srgbClr val="374151"/>
              </a:solidFill>
              <a:effectLst/>
              <a:latin typeface="Söhne"/>
            </a:endParaRPr>
          </a:p>
          <a:p>
            <a:pPr algn="l"/>
            <a:r>
              <a:rPr lang="en-US" b="0" i="0" dirty="0">
                <a:solidFill>
                  <a:srgbClr val="374151"/>
                </a:solidFill>
                <a:effectLst/>
                <a:latin typeface="Söhne"/>
              </a:rPr>
              <a:t>The ability to identify and understand animal species is crucial for numerous reasons:</a:t>
            </a:r>
          </a:p>
          <a:p>
            <a:pPr algn="l">
              <a:buFont typeface="+mj-lt"/>
              <a:buAutoNum type="arabicPeriod"/>
            </a:pPr>
            <a:r>
              <a:rPr lang="en-US" b="1" i="0" dirty="0">
                <a:solidFill>
                  <a:srgbClr val="374151"/>
                </a:solidFill>
                <a:effectLst/>
                <a:latin typeface="Söhne"/>
              </a:rPr>
              <a:t>Conservation</a:t>
            </a:r>
            <a:r>
              <a:rPr lang="en-US" b="0" i="0" dirty="0">
                <a:solidFill>
                  <a:srgbClr val="374151"/>
                </a:solidFill>
                <a:effectLst/>
                <a:latin typeface="Söhne"/>
              </a:rPr>
              <a:t>: Accurate species identification is fundamental to conservation efforts. It helps in preserving biodiversity and protecting endangered species.</a:t>
            </a:r>
          </a:p>
          <a:p>
            <a:pPr algn="l">
              <a:buFont typeface="+mj-lt"/>
              <a:buAutoNum type="arabicPeriod"/>
            </a:pPr>
            <a:r>
              <a:rPr lang="en-US" b="1" i="0" dirty="0">
                <a:solidFill>
                  <a:srgbClr val="374151"/>
                </a:solidFill>
                <a:effectLst/>
                <a:latin typeface="Söhne"/>
              </a:rPr>
              <a:t>Ecosystem Health</a:t>
            </a:r>
            <a:r>
              <a:rPr lang="en-US" b="0" i="0" dirty="0">
                <a:solidFill>
                  <a:srgbClr val="374151"/>
                </a:solidFill>
                <a:effectLst/>
                <a:latin typeface="Söhne"/>
              </a:rPr>
              <a:t>: Understanding the different species in an ecosystem aids in maintaining its balance and health.</a:t>
            </a:r>
          </a:p>
          <a:p>
            <a:pPr algn="l">
              <a:buFont typeface="+mj-lt"/>
              <a:buAutoNum type="arabicPeriod"/>
            </a:pPr>
            <a:r>
              <a:rPr lang="en-US" b="1" i="0" dirty="0">
                <a:solidFill>
                  <a:srgbClr val="374151"/>
                </a:solidFill>
                <a:effectLst/>
                <a:latin typeface="Söhne"/>
              </a:rPr>
              <a:t>Research and Study</a:t>
            </a:r>
            <a:r>
              <a:rPr lang="en-US" b="0" i="0" dirty="0">
                <a:solidFill>
                  <a:srgbClr val="374151"/>
                </a:solidFill>
                <a:effectLst/>
                <a:latin typeface="Söhne"/>
              </a:rPr>
              <a:t>: Identifying animals is essential for scientific research, behavioral studies, and ecological assessments.</a:t>
            </a:r>
          </a:p>
          <a:p>
            <a:pPr algn="l">
              <a:buFont typeface="+mj-lt"/>
              <a:buAutoNum type="arabicPeriod"/>
            </a:pPr>
            <a:r>
              <a:rPr lang="en-US" b="1" i="0" dirty="0">
                <a:solidFill>
                  <a:srgbClr val="374151"/>
                </a:solidFill>
                <a:effectLst/>
                <a:latin typeface="Söhne"/>
              </a:rPr>
              <a:t>Human-Wildlife Interactions</a:t>
            </a:r>
            <a:r>
              <a:rPr lang="en-US" b="0" i="0" dirty="0">
                <a:solidFill>
                  <a:srgbClr val="374151"/>
                </a:solidFill>
                <a:effectLst/>
                <a:latin typeface="Söhne"/>
              </a:rPr>
              <a:t>: Knowing about different species helps in managing human-wildlife interactions, reducing conflicts, and promoting coexistence.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dirty="0"/>
          </a:p>
        </p:txBody>
      </p:sp>
    </p:spTree>
    <p:extLst>
      <p:ext uri="{BB962C8B-B14F-4D97-AF65-F5344CB8AC3E}">
        <p14:creationId xmlns:p14="http://schemas.microsoft.com/office/powerpoint/2010/main" val="3322309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p:txBody>
          <a:bodyPr>
            <a:normAutofit fontScale="85000" lnSpcReduction="20000"/>
          </a:bodyPr>
          <a:lstStyle/>
          <a:p>
            <a:pPr algn="l"/>
            <a:r>
              <a:rPr lang="en-US" b="1" i="0" dirty="0">
                <a:solidFill>
                  <a:srgbClr val="374151"/>
                </a:solidFill>
                <a:effectLst/>
                <a:latin typeface="Söhne"/>
              </a:rPr>
              <a:t>Methods of Animal Identification</a:t>
            </a:r>
            <a:endParaRPr lang="en-US" b="0" i="0" dirty="0">
              <a:solidFill>
                <a:srgbClr val="374151"/>
              </a:solidFill>
              <a:effectLst/>
              <a:latin typeface="Söhne"/>
            </a:endParaRPr>
          </a:p>
          <a:p>
            <a:pPr algn="l"/>
            <a:r>
              <a:rPr lang="en-US" b="0" i="0" dirty="0">
                <a:solidFill>
                  <a:srgbClr val="374151"/>
                </a:solidFill>
                <a:effectLst/>
                <a:latin typeface="Söhne"/>
              </a:rPr>
              <a:t>Several methods are employed for animal identification and species detection:</a:t>
            </a:r>
          </a:p>
          <a:p>
            <a:pPr algn="l">
              <a:buFont typeface="+mj-lt"/>
              <a:buAutoNum type="arabicPeriod"/>
            </a:pPr>
            <a:r>
              <a:rPr lang="en-US" b="1" i="0" dirty="0">
                <a:solidFill>
                  <a:srgbClr val="374151"/>
                </a:solidFill>
                <a:effectLst/>
                <a:latin typeface="Söhne"/>
              </a:rPr>
              <a:t>Visual Identification</a:t>
            </a:r>
            <a:r>
              <a:rPr lang="en-US" b="0" i="0" dirty="0">
                <a:solidFill>
                  <a:srgbClr val="374151"/>
                </a:solidFill>
                <a:effectLst/>
                <a:latin typeface="Söhne"/>
              </a:rPr>
              <a:t>: Recognizing animals based on physical characteristics, markings, and behaviors.</a:t>
            </a:r>
          </a:p>
          <a:p>
            <a:pPr algn="l">
              <a:buFont typeface="+mj-lt"/>
              <a:buAutoNum type="arabicPeriod"/>
            </a:pPr>
            <a:r>
              <a:rPr lang="en-US" b="1" i="0" dirty="0">
                <a:solidFill>
                  <a:srgbClr val="374151"/>
                </a:solidFill>
                <a:effectLst/>
                <a:latin typeface="Söhne"/>
              </a:rPr>
              <a:t>DNA Analysis</a:t>
            </a:r>
            <a:r>
              <a:rPr lang="en-US" b="0" i="0" dirty="0">
                <a:solidFill>
                  <a:srgbClr val="374151"/>
                </a:solidFill>
                <a:effectLst/>
                <a:latin typeface="Söhne"/>
              </a:rPr>
              <a:t>: Utilizing genetic material to identify and differentiate species accurately.</a:t>
            </a:r>
          </a:p>
          <a:p>
            <a:pPr algn="l">
              <a:buFont typeface="+mj-lt"/>
              <a:buAutoNum type="arabicPeriod"/>
            </a:pPr>
            <a:r>
              <a:rPr lang="en-US" b="1" i="0" dirty="0">
                <a:solidFill>
                  <a:srgbClr val="374151"/>
                </a:solidFill>
                <a:effectLst/>
                <a:latin typeface="Söhne"/>
              </a:rPr>
              <a:t>Acoustic Monitoring</a:t>
            </a:r>
            <a:r>
              <a:rPr lang="en-US" b="0" i="0" dirty="0">
                <a:solidFill>
                  <a:srgbClr val="374151"/>
                </a:solidFill>
                <a:effectLst/>
                <a:latin typeface="Söhne"/>
              </a:rPr>
              <a:t>: Using sound recordings to identify species based on their unique vocalizations.</a:t>
            </a:r>
          </a:p>
          <a:p>
            <a:pPr algn="l">
              <a:buFont typeface="+mj-lt"/>
              <a:buAutoNum type="arabicPeriod"/>
            </a:pPr>
            <a:r>
              <a:rPr lang="en-US" b="1" i="0" dirty="0">
                <a:solidFill>
                  <a:srgbClr val="374151"/>
                </a:solidFill>
                <a:effectLst/>
                <a:latin typeface="Söhne"/>
              </a:rPr>
              <a:t>Remote Sensing and Imaging</a:t>
            </a:r>
            <a:r>
              <a:rPr lang="en-US" b="0" i="0" dirty="0">
                <a:solidFill>
                  <a:srgbClr val="374151"/>
                </a:solidFill>
                <a:effectLst/>
                <a:latin typeface="Söhne"/>
              </a:rPr>
              <a:t>: Employing drones, satellites, and cameras for aerial surveys and image analysis.</a:t>
            </a:r>
          </a:p>
          <a:p>
            <a:pPr algn="l">
              <a:buFont typeface="+mj-lt"/>
              <a:buAutoNum type="arabicPeriod"/>
            </a:pPr>
            <a:r>
              <a:rPr lang="en-US" b="1" i="0" dirty="0">
                <a:solidFill>
                  <a:srgbClr val="374151"/>
                </a:solidFill>
                <a:effectLst/>
                <a:latin typeface="Söhne"/>
              </a:rPr>
              <a:t>AI and Machine Learning</a:t>
            </a:r>
            <a:r>
              <a:rPr lang="en-US" b="0" i="0" dirty="0">
                <a:solidFill>
                  <a:srgbClr val="374151"/>
                </a:solidFill>
                <a:effectLst/>
                <a:latin typeface="Söhne"/>
              </a:rPr>
              <a:t>: Leveraging technology to process vast amounts of data and identify species through algorithms.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dirty="0"/>
          </a:p>
        </p:txBody>
      </p:sp>
    </p:spTree>
    <p:extLst>
      <p:ext uri="{BB962C8B-B14F-4D97-AF65-F5344CB8AC3E}">
        <p14:creationId xmlns:p14="http://schemas.microsoft.com/office/powerpoint/2010/main" val="2763486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a:xfrm>
            <a:off x="838200" y="1349115"/>
            <a:ext cx="10515600" cy="5372360"/>
          </a:xfrm>
        </p:spPr>
        <p:txBody>
          <a:bodyPr>
            <a:normAutofit lnSpcReduction="10000"/>
          </a:bodyPr>
          <a:lstStyle/>
          <a:p>
            <a:pPr marL="0" indent="0" algn="l">
              <a:buNone/>
            </a:pPr>
            <a:r>
              <a:rPr lang="en-US" b="0" i="0" dirty="0">
                <a:solidFill>
                  <a:srgbClr val="374151"/>
                </a:solidFill>
                <a:effectLst/>
                <a:latin typeface="Söhne"/>
              </a:rPr>
              <a:t>Developing an automated system to accurately identify and classify various animal species based on visual data, such as images or videos, to aid conservation efforts, wildlife monitoring, and research initiatives.</a:t>
            </a:r>
          </a:p>
          <a:p>
            <a:pPr marL="0" indent="0" algn="l">
              <a:buNone/>
            </a:pPr>
            <a:endParaRPr lang="en-US" sz="800"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Objective:</a:t>
            </a:r>
            <a:r>
              <a:rPr lang="en-US" b="0" i="0" dirty="0">
                <a:solidFill>
                  <a:srgbClr val="374151"/>
                </a:solidFill>
                <a:effectLst/>
                <a:latin typeface="Söhne"/>
              </a:rPr>
              <a:t> Create an intelligent system capable of:</a:t>
            </a:r>
          </a:p>
          <a:p>
            <a:pPr algn="l">
              <a:buFont typeface="+mj-lt"/>
              <a:buAutoNum type="arabicPeriod"/>
            </a:pP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Accurately identifying and classifying different animal species from visual data.</a:t>
            </a:r>
          </a:p>
          <a:p>
            <a:pPr marL="742950" lvl="1" indent="-285750" algn="l">
              <a:buFont typeface="+mj-lt"/>
              <a:buAutoNum type="arabicPeriod"/>
            </a:pPr>
            <a:r>
              <a:rPr lang="en-US" b="0" i="0" dirty="0">
                <a:solidFill>
                  <a:srgbClr val="374151"/>
                </a:solidFill>
                <a:effectLst/>
                <a:latin typeface="Söhne"/>
              </a:rPr>
              <a:t>Handling diverse environmental conditions, variations in animal appearance, and image quality.</a:t>
            </a:r>
          </a:p>
          <a:p>
            <a:pPr marL="742950" lvl="1" indent="-285750" algn="l">
              <a:buFont typeface="+mj-lt"/>
              <a:buAutoNum type="arabicPeriod"/>
            </a:pPr>
            <a:r>
              <a:rPr lang="en-US" b="0" i="0" dirty="0">
                <a:solidFill>
                  <a:srgbClr val="374151"/>
                </a:solidFill>
                <a:effectLst/>
                <a:latin typeface="Söhne"/>
              </a:rPr>
              <a:t>Scaling to process large datasets efficiently for real-time or near-real-time application.</a:t>
            </a:r>
          </a:p>
          <a:p>
            <a:pPr marL="742950" lvl="1" indent="-285750" algn="l">
              <a:buFont typeface="+mj-lt"/>
              <a:buAutoNum type="arabicPeriod"/>
            </a:pPr>
            <a:r>
              <a:rPr lang="en-US" b="0" i="0" dirty="0">
                <a:solidFill>
                  <a:srgbClr val="374151"/>
                </a:solidFill>
                <a:effectLst/>
                <a:latin typeface="Söhne"/>
              </a:rPr>
              <a:t>Providing user-friendly interfaces for researchers, conservationists, and wildlife managers.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dirty="0"/>
          </a:p>
        </p:txBody>
      </p:sp>
    </p:spTree>
    <p:extLst>
      <p:ext uri="{BB962C8B-B14F-4D97-AF65-F5344CB8AC3E}">
        <p14:creationId xmlns:p14="http://schemas.microsoft.com/office/powerpoint/2010/main" val="4093034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the Work</a:t>
            </a:r>
          </a:p>
        </p:txBody>
      </p:sp>
      <p:sp>
        <p:nvSpPr>
          <p:cNvPr id="3" name="Content Placeholder 2"/>
          <p:cNvSpPr>
            <a:spLocks noGrp="1"/>
          </p:cNvSpPr>
          <p:nvPr>
            <p:ph idx="1"/>
          </p:nvPr>
        </p:nvSpPr>
        <p:spPr/>
        <p:txBody>
          <a:bodyPr>
            <a:normAutofit fontScale="85000" lnSpcReduction="20000"/>
          </a:bodyPr>
          <a:lstStyle/>
          <a:p>
            <a:pPr algn="l"/>
            <a:r>
              <a:rPr lang="en-US" b="1" i="0" dirty="0">
                <a:solidFill>
                  <a:srgbClr val="374151"/>
                </a:solidFill>
                <a:effectLst/>
                <a:latin typeface="Söhne"/>
              </a:rPr>
              <a:t>Methods of Animal Identification</a:t>
            </a:r>
            <a:endParaRPr lang="en-US" b="0" i="0" dirty="0">
              <a:solidFill>
                <a:srgbClr val="374151"/>
              </a:solidFill>
              <a:effectLst/>
              <a:latin typeface="Söhne"/>
            </a:endParaRPr>
          </a:p>
          <a:p>
            <a:pPr algn="l"/>
            <a:r>
              <a:rPr lang="en-US" b="0" i="0" dirty="0">
                <a:solidFill>
                  <a:srgbClr val="374151"/>
                </a:solidFill>
                <a:effectLst/>
                <a:latin typeface="Söhne"/>
              </a:rPr>
              <a:t>Several methods are employed for animal identification and species detection:</a:t>
            </a:r>
          </a:p>
          <a:p>
            <a:pPr algn="l">
              <a:buFont typeface="+mj-lt"/>
              <a:buAutoNum type="arabicPeriod"/>
            </a:pPr>
            <a:r>
              <a:rPr lang="en-US" b="1" i="0" dirty="0">
                <a:solidFill>
                  <a:srgbClr val="374151"/>
                </a:solidFill>
                <a:effectLst/>
                <a:latin typeface="Söhne"/>
              </a:rPr>
              <a:t>Visual Identification</a:t>
            </a:r>
            <a:r>
              <a:rPr lang="en-US" b="0" i="0" dirty="0">
                <a:solidFill>
                  <a:srgbClr val="374151"/>
                </a:solidFill>
                <a:effectLst/>
                <a:latin typeface="Söhne"/>
              </a:rPr>
              <a:t>: Recognizing animals based on physical characteristics, markings, and behaviors.</a:t>
            </a:r>
          </a:p>
          <a:p>
            <a:pPr algn="l">
              <a:buFont typeface="+mj-lt"/>
              <a:buAutoNum type="arabicPeriod"/>
            </a:pPr>
            <a:r>
              <a:rPr lang="en-US" b="1" i="0" dirty="0">
                <a:solidFill>
                  <a:srgbClr val="374151"/>
                </a:solidFill>
                <a:effectLst/>
                <a:latin typeface="Söhne"/>
              </a:rPr>
              <a:t>DNA Analysis</a:t>
            </a:r>
            <a:r>
              <a:rPr lang="en-US" b="0" i="0" dirty="0">
                <a:solidFill>
                  <a:srgbClr val="374151"/>
                </a:solidFill>
                <a:effectLst/>
                <a:latin typeface="Söhne"/>
              </a:rPr>
              <a:t>: Utilizing genetic material to identify and differentiate species accurately.</a:t>
            </a:r>
          </a:p>
          <a:p>
            <a:pPr algn="l">
              <a:buFont typeface="+mj-lt"/>
              <a:buAutoNum type="arabicPeriod"/>
            </a:pPr>
            <a:r>
              <a:rPr lang="en-US" b="1" i="0" dirty="0">
                <a:solidFill>
                  <a:srgbClr val="374151"/>
                </a:solidFill>
                <a:effectLst/>
                <a:latin typeface="Söhne"/>
              </a:rPr>
              <a:t>Acoustic Monitoring</a:t>
            </a:r>
            <a:r>
              <a:rPr lang="en-US" b="0" i="0" dirty="0">
                <a:solidFill>
                  <a:srgbClr val="374151"/>
                </a:solidFill>
                <a:effectLst/>
                <a:latin typeface="Söhne"/>
              </a:rPr>
              <a:t>: Using sound recordings to identify species based on their unique vocalizations.</a:t>
            </a:r>
          </a:p>
          <a:p>
            <a:pPr algn="l">
              <a:buFont typeface="+mj-lt"/>
              <a:buAutoNum type="arabicPeriod"/>
            </a:pPr>
            <a:r>
              <a:rPr lang="en-US" b="1" i="0" dirty="0">
                <a:solidFill>
                  <a:srgbClr val="374151"/>
                </a:solidFill>
                <a:effectLst/>
                <a:latin typeface="Söhne"/>
              </a:rPr>
              <a:t>Remote Sensing and Imaging</a:t>
            </a:r>
            <a:r>
              <a:rPr lang="en-US" b="0" i="0" dirty="0">
                <a:solidFill>
                  <a:srgbClr val="374151"/>
                </a:solidFill>
                <a:effectLst/>
                <a:latin typeface="Söhne"/>
              </a:rPr>
              <a:t>: Employing drones, satellites, and cameras for aerial surveys and image analysis.</a:t>
            </a:r>
          </a:p>
          <a:p>
            <a:pPr algn="l">
              <a:buFont typeface="+mj-lt"/>
              <a:buAutoNum type="arabicPeriod"/>
            </a:pPr>
            <a:r>
              <a:rPr lang="en-US" b="1" i="0" dirty="0">
                <a:solidFill>
                  <a:srgbClr val="374151"/>
                </a:solidFill>
                <a:effectLst/>
                <a:latin typeface="Söhne"/>
              </a:rPr>
              <a:t>AI and Machine Learning</a:t>
            </a:r>
            <a:r>
              <a:rPr lang="en-US" b="0" i="0" dirty="0">
                <a:solidFill>
                  <a:srgbClr val="374151"/>
                </a:solidFill>
                <a:effectLst/>
                <a:latin typeface="Söhne"/>
              </a:rPr>
              <a:t>: Leveraging technology to process vast amounts of data and identify species through algorithms.</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dirty="0"/>
          </a:p>
        </p:txBody>
      </p:sp>
    </p:spTree>
    <p:extLst>
      <p:ext uri="{BB962C8B-B14F-4D97-AF65-F5344CB8AC3E}">
        <p14:creationId xmlns:p14="http://schemas.microsoft.com/office/powerpoint/2010/main" val="474965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dirty="0"/>
          </a:p>
        </p:txBody>
      </p:sp>
      <p:pic>
        <p:nvPicPr>
          <p:cNvPr id="9" name="Picture 8">
            <a:extLst>
              <a:ext uri="{FF2B5EF4-FFF2-40B4-BE49-F238E27FC236}">
                <a16:creationId xmlns:a16="http://schemas.microsoft.com/office/drawing/2014/main" id="{D59C25BB-5619-6A3F-9ADC-847919DCE8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724024"/>
            <a:ext cx="8289925" cy="3963711"/>
          </a:xfrm>
          <a:prstGeom prst="rect">
            <a:avLst/>
          </a:prstGeom>
        </p:spPr>
      </p:pic>
    </p:spTree>
    <p:extLst>
      <p:ext uri="{BB962C8B-B14F-4D97-AF65-F5344CB8AC3E}">
        <p14:creationId xmlns:p14="http://schemas.microsoft.com/office/powerpoint/2010/main" val="2285240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545643" cy="767320"/>
          </a:xfrm>
        </p:spPr>
        <p:txBody>
          <a:bodyPr>
            <a:normAutofit fontScale="90000"/>
          </a:bodyPr>
          <a:lstStyle/>
          <a:p>
            <a:r>
              <a:rPr lang="en-US" dirty="0"/>
              <a:t>Results and Outputs</a:t>
            </a:r>
            <a:br>
              <a:rPr lang="en-US" dirty="0"/>
            </a:br>
            <a:endParaRPr lang="en-US" sz="2200" i="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dirty="0"/>
          </a:p>
        </p:txBody>
      </p:sp>
      <p:sp>
        <p:nvSpPr>
          <p:cNvPr id="3" name="Rectangle 9">
            <a:extLst>
              <a:ext uri="{FF2B5EF4-FFF2-40B4-BE49-F238E27FC236}">
                <a16:creationId xmlns:a16="http://schemas.microsoft.com/office/drawing/2014/main" id="{6E4715DB-66BD-4684-A83A-52294030498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82505" tIns="76176" rIns="504666" bIns="38088"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Pct val="100000"/>
              <a:buFontTx/>
              <a:buAutoNum type="romanUcPeriod"/>
              <a:tabLst/>
            </a:pPr>
            <a:r>
              <a:rPr kumimoji="0" lang="en-US" altLang="en-US" sz="10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Training Results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12">
            <a:extLst>
              <a:ext uri="{FF2B5EF4-FFF2-40B4-BE49-F238E27FC236}">
                <a16:creationId xmlns:a16="http://schemas.microsoft.com/office/drawing/2014/main" id="{95052046-2BAA-474F-95A7-9E09D7839C40}"/>
              </a:ext>
            </a:extLst>
          </p:cNvPr>
          <p:cNvSpPr>
            <a:spLocks noChangeArrowheads="1"/>
          </p:cNvSpPr>
          <p:nvPr/>
        </p:nvSpPr>
        <p:spPr bwMode="auto">
          <a:xfrm>
            <a:off x="0" y="93646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6" name="Picture 5" descr="A collage of images of animals">
            <a:extLst>
              <a:ext uri="{FF2B5EF4-FFF2-40B4-BE49-F238E27FC236}">
                <a16:creationId xmlns:a16="http://schemas.microsoft.com/office/drawing/2014/main" id="{F00D584D-DED4-FD4F-AF9A-8188C92965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019337"/>
            <a:ext cx="6297118" cy="5702138"/>
          </a:xfrm>
          <a:prstGeom prst="rect">
            <a:avLst/>
          </a:prstGeom>
        </p:spPr>
      </p:pic>
    </p:spTree>
    <p:extLst>
      <p:ext uri="{BB962C8B-B14F-4D97-AF65-F5344CB8AC3E}">
        <p14:creationId xmlns:p14="http://schemas.microsoft.com/office/powerpoint/2010/main" val="213287170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6188</TotalTime>
  <Words>927</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13</vt:i4>
      </vt:variant>
    </vt:vector>
  </HeadingPairs>
  <TitlesOfParts>
    <vt:vector size="24" baseType="lpstr">
      <vt:lpstr>Arial</vt:lpstr>
      <vt:lpstr>Calibri</vt:lpstr>
      <vt:lpstr>Calibri Light</vt:lpstr>
      <vt:lpstr>Casper</vt:lpstr>
      <vt:lpstr>King</vt:lpstr>
      <vt:lpstr>Raleway ExtraBold</vt:lpstr>
      <vt:lpstr>Söhne</vt:lpstr>
      <vt:lpstr>Times New Roman</vt:lpstr>
      <vt:lpstr>1_Office Theme</vt:lpstr>
      <vt:lpstr>2_Office Theme</vt:lpstr>
      <vt:lpstr>Contents Slide Master</vt:lpstr>
      <vt:lpstr>PowerPoint Presentation</vt:lpstr>
      <vt:lpstr>Outline</vt:lpstr>
      <vt:lpstr>Introduction to Project</vt:lpstr>
      <vt:lpstr>Introduction to Project</vt:lpstr>
      <vt:lpstr>Introduction to Project</vt:lpstr>
      <vt:lpstr>Problem Formulation</vt:lpstr>
      <vt:lpstr>Objectives of the Work</vt:lpstr>
      <vt:lpstr>Methodology used</vt:lpstr>
      <vt:lpstr>Results and Outputs </vt:lpstr>
      <vt:lpstr>Results and Outputs </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sarthak sadana</cp:lastModifiedBy>
  <cp:revision>501</cp:revision>
  <dcterms:created xsi:type="dcterms:W3CDTF">2019-01-09T10:33:58Z</dcterms:created>
  <dcterms:modified xsi:type="dcterms:W3CDTF">2023-11-29T19:05:21Z</dcterms:modified>
</cp:coreProperties>
</file>