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3"/>
  </p:notesMasterIdLst>
  <p:sldIdLst>
    <p:sldId id="257" r:id="rId2"/>
    <p:sldId id="258" r:id="rId3"/>
    <p:sldId id="259" r:id="rId4"/>
    <p:sldId id="260" r:id="rId5"/>
    <p:sldId id="261" r:id="rId6"/>
    <p:sldId id="262" r:id="rId7"/>
    <p:sldId id="263" r:id="rId8"/>
    <p:sldId id="264" r:id="rId9"/>
    <p:sldId id="265" r:id="rId10"/>
    <p:sldId id="267" r:id="rId11"/>
    <p:sldId id="266" r:id="rId12"/>
    <p:sldId id="268" r:id="rId13"/>
    <p:sldId id="269" r:id="rId14"/>
    <p:sldId id="270" r:id="rId15"/>
    <p:sldId id="287" r:id="rId16"/>
    <p:sldId id="271" r:id="rId17"/>
    <p:sldId id="288" r:id="rId18"/>
    <p:sldId id="289" r:id="rId19"/>
    <p:sldId id="290" r:id="rId20"/>
    <p:sldId id="272" r:id="rId21"/>
    <p:sldId id="273" r:id="rId22"/>
    <p:sldId id="274" r:id="rId23"/>
    <p:sldId id="275" r:id="rId24"/>
    <p:sldId id="276" r:id="rId25"/>
    <p:sldId id="277" r:id="rId26"/>
    <p:sldId id="278" r:id="rId27"/>
    <p:sldId id="282" r:id="rId28"/>
    <p:sldId id="281" r:id="rId29"/>
    <p:sldId id="279" r:id="rId30"/>
    <p:sldId id="280" r:id="rId31"/>
    <p:sldId id="283" r:id="rId32"/>
    <p:sldId id="284" r:id="rId33"/>
    <p:sldId id="285" r:id="rId34"/>
    <p:sldId id="286"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8" r:id="rId70"/>
    <p:sldId id="326" r:id="rId71"/>
    <p:sldId id="327"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102076-10E9-4867-B40C-91B4DB6B2CF2}">
          <p14:sldIdLst>
            <p14:sldId id="257"/>
            <p14:sldId id="258"/>
            <p14:sldId id="259"/>
            <p14:sldId id="260"/>
            <p14:sldId id="261"/>
            <p14:sldId id="262"/>
            <p14:sldId id="263"/>
            <p14:sldId id="264"/>
            <p14:sldId id="265"/>
            <p14:sldId id="267"/>
            <p14:sldId id="266"/>
            <p14:sldId id="268"/>
            <p14:sldId id="269"/>
            <p14:sldId id="270"/>
            <p14:sldId id="287"/>
            <p14:sldId id="271"/>
            <p14:sldId id="288"/>
            <p14:sldId id="289"/>
            <p14:sldId id="290"/>
            <p14:sldId id="272"/>
            <p14:sldId id="273"/>
            <p14:sldId id="274"/>
            <p14:sldId id="275"/>
            <p14:sldId id="276"/>
            <p14:sldId id="277"/>
            <p14:sldId id="278"/>
            <p14:sldId id="282"/>
            <p14:sldId id="281"/>
            <p14:sldId id="279"/>
            <p14:sldId id="280"/>
            <p14:sldId id="283"/>
            <p14:sldId id="284"/>
            <p14:sldId id="285"/>
            <p14:sldId id="286"/>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8"/>
            <p14:sldId id="326"/>
            <p14:sldId id="32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7" autoAdjust="0"/>
  </p:normalViewPr>
  <p:slideViewPr>
    <p:cSldViewPr snapToGrid="0">
      <p:cViewPr varScale="1">
        <p:scale>
          <a:sx n="85" d="100"/>
          <a:sy n="85" d="100"/>
        </p:scale>
        <p:origin x="2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16T17:41:38.563" idx="2">
    <p:pos x="604" y="3512"/>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8FBE17-483C-4310-9FA7-593EEA82055F}" type="datetimeFigureOut">
              <a:rPr lang="en-IN" smtClean="0"/>
              <a:t>19-04-2024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1ABB73-F24A-42E3-AAC3-7CDCB1C75AA5}" type="slidenum">
              <a:rPr lang="en-IN" smtClean="0"/>
              <a:t>‹#›</a:t>
            </a:fld>
            <a:endParaRPr lang="en-IN"/>
          </a:p>
        </p:txBody>
      </p:sp>
    </p:spTree>
    <p:extLst>
      <p:ext uri="{BB962C8B-B14F-4D97-AF65-F5344CB8AC3E}">
        <p14:creationId xmlns:p14="http://schemas.microsoft.com/office/powerpoint/2010/main" val="2621628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1ABB73-F24A-42E3-AAC3-7CDCB1C75AA5}" type="slidenum">
              <a:rPr lang="en-IN" smtClean="0"/>
              <a:t>34</a:t>
            </a:fld>
            <a:endParaRPr lang="en-IN"/>
          </a:p>
        </p:txBody>
      </p:sp>
    </p:spTree>
    <p:extLst>
      <p:ext uri="{BB962C8B-B14F-4D97-AF65-F5344CB8AC3E}">
        <p14:creationId xmlns:p14="http://schemas.microsoft.com/office/powerpoint/2010/main" val="3553880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EC4207-F7DC-472A-91B3-96C2F1AA01C2}"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364551-A2D8-4313-955D-1361DAB187EE}" type="slidenum">
              <a:rPr lang="en-IN" smtClean="0"/>
              <a:t>‹#›</a:t>
            </a:fld>
            <a:endParaRPr lang="en-IN"/>
          </a:p>
        </p:txBody>
      </p:sp>
    </p:spTree>
    <p:extLst>
      <p:ext uri="{BB962C8B-B14F-4D97-AF65-F5344CB8AC3E}">
        <p14:creationId xmlns:p14="http://schemas.microsoft.com/office/powerpoint/2010/main" val="103449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C4207-F7DC-472A-91B3-96C2F1AA01C2}"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364551-A2D8-4313-955D-1361DAB187EE}" type="slidenum">
              <a:rPr lang="en-IN" smtClean="0"/>
              <a:t>‹#›</a:t>
            </a:fld>
            <a:endParaRPr lang="en-IN"/>
          </a:p>
        </p:txBody>
      </p:sp>
    </p:spTree>
    <p:extLst>
      <p:ext uri="{BB962C8B-B14F-4D97-AF65-F5344CB8AC3E}">
        <p14:creationId xmlns:p14="http://schemas.microsoft.com/office/powerpoint/2010/main" val="2886657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C4207-F7DC-472A-91B3-96C2F1AA01C2}"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364551-A2D8-4313-955D-1361DAB187EE}" type="slidenum">
              <a:rPr lang="en-IN" smtClean="0"/>
              <a:t>‹#›</a:t>
            </a:fld>
            <a:endParaRPr lang="en-IN"/>
          </a:p>
        </p:txBody>
      </p:sp>
    </p:spTree>
    <p:extLst>
      <p:ext uri="{BB962C8B-B14F-4D97-AF65-F5344CB8AC3E}">
        <p14:creationId xmlns:p14="http://schemas.microsoft.com/office/powerpoint/2010/main" val="89077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C4207-F7DC-472A-91B3-96C2F1AA01C2}"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364551-A2D8-4313-955D-1361DAB187EE}" type="slidenum">
              <a:rPr lang="en-IN" smtClean="0"/>
              <a:t>‹#›</a:t>
            </a:fld>
            <a:endParaRPr lang="en-IN"/>
          </a:p>
        </p:txBody>
      </p:sp>
    </p:spTree>
    <p:extLst>
      <p:ext uri="{BB962C8B-B14F-4D97-AF65-F5344CB8AC3E}">
        <p14:creationId xmlns:p14="http://schemas.microsoft.com/office/powerpoint/2010/main" val="389416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EC4207-F7DC-472A-91B3-96C2F1AA01C2}"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364551-A2D8-4313-955D-1361DAB187EE}" type="slidenum">
              <a:rPr lang="en-IN" smtClean="0"/>
              <a:t>‹#›</a:t>
            </a:fld>
            <a:endParaRPr lang="en-IN"/>
          </a:p>
        </p:txBody>
      </p:sp>
    </p:spTree>
    <p:extLst>
      <p:ext uri="{BB962C8B-B14F-4D97-AF65-F5344CB8AC3E}">
        <p14:creationId xmlns:p14="http://schemas.microsoft.com/office/powerpoint/2010/main" val="24094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EC4207-F7DC-472A-91B3-96C2F1AA01C2}"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364551-A2D8-4313-955D-1361DAB187EE}" type="slidenum">
              <a:rPr lang="en-IN" smtClean="0"/>
              <a:t>‹#›</a:t>
            </a:fld>
            <a:endParaRPr lang="en-IN"/>
          </a:p>
        </p:txBody>
      </p:sp>
    </p:spTree>
    <p:extLst>
      <p:ext uri="{BB962C8B-B14F-4D97-AF65-F5344CB8AC3E}">
        <p14:creationId xmlns:p14="http://schemas.microsoft.com/office/powerpoint/2010/main" val="3467851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EC4207-F7DC-472A-91B3-96C2F1AA01C2}" type="datetimeFigureOut">
              <a:rPr lang="en-IN" smtClean="0"/>
              <a:t>19-04-2024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364551-A2D8-4313-955D-1361DAB187EE}" type="slidenum">
              <a:rPr lang="en-IN" smtClean="0"/>
              <a:t>‹#›</a:t>
            </a:fld>
            <a:endParaRPr lang="en-IN"/>
          </a:p>
        </p:txBody>
      </p:sp>
    </p:spTree>
    <p:extLst>
      <p:ext uri="{BB962C8B-B14F-4D97-AF65-F5344CB8AC3E}">
        <p14:creationId xmlns:p14="http://schemas.microsoft.com/office/powerpoint/2010/main" val="4264349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EC4207-F7DC-472A-91B3-96C2F1AA01C2}" type="datetimeFigureOut">
              <a:rPr lang="en-IN" smtClean="0"/>
              <a:t>19-04-2024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364551-A2D8-4313-955D-1361DAB187EE}" type="slidenum">
              <a:rPr lang="en-IN" smtClean="0"/>
              <a:t>‹#›</a:t>
            </a:fld>
            <a:endParaRPr lang="en-IN"/>
          </a:p>
        </p:txBody>
      </p:sp>
    </p:spTree>
    <p:extLst>
      <p:ext uri="{BB962C8B-B14F-4D97-AF65-F5344CB8AC3E}">
        <p14:creationId xmlns:p14="http://schemas.microsoft.com/office/powerpoint/2010/main" val="1288554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C4207-F7DC-472A-91B3-96C2F1AA01C2}" type="datetimeFigureOut">
              <a:rPr lang="en-IN" smtClean="0"/>
              <a:t>19-04-2024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364551-A2D8-4313-955D-1361DAB187EE}" type="slidenum">
              <a:rPr lang="en-IN" smtClean="0"/>
              <a:t>‹#›</a:t>
            </a:fld>
            <a:endParaRPr lang="en-IN"/>
          </a:p>
        </p:txBody>
      </p:sp>
    </p:spTree>
    <p:extLst>
      <p:ext uri="{BB962C8B-B14F-4D97-AF65-F5344CB8AC3E}">
        <p14:creationId xmlns:p14="http://schemas.microsoft.com/office/powerpoint/2010/main" val="134629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C4207-F7DC-472A-91B3-96C2F1AA01C2}"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364551-A2D8-4313-955D-1361DAB187EE}" type="slidenum">
              <a:rPr lang="en-IN" smtClean="0"/>
              <a:t>‹#›</a:t>
            </a:fld>
            <a:endParaRPr lang="en-IN"/>
          </a:p>
        </p:txBody>
      </p:sp>
    </p:spTree>
    <p:extLst>
      <p:ext uri="{BB962C8B-B14F-4D97-AF65-F5344CB8AC3E}">
        <p14:creationId xmlns:p14="http://schemas.microsoft.com/office/powerpoint/2010/main" val="312577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C4207-F7DC-472A-91B3-96C2F1AA01C2}"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364551-A2D8-4313-955D-1361DAB187EE}" type="slidenum">
              <a:rPr lang="en-IN" smtClean="0"/>
              <a:t>‹#›</a:t>
            </a:fld>
            <a:endParaRPr lang="en-IN"/>
          </a:p>
        </p:txBody>
      </p:sp>
    </p:spTree>
    <p:extLst>
      <p:ext uri="{BB962C8B-B14F-4D97-AF65-F5344CB8AC3E}">
        <p14:creationId xmlns:p14="http://schemas.microsoft.com/office/powerpoint/2010/main" val="3630184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C4207-F7DC-472A-91B3-96C2F1AA01C2}" type="datetimeFigureOut">
              <a:rPr lang="en-IN" smtClean="0"/>
              <a:t>19-04-2024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364551-A2D8-4313-955D-1361DAB187EE}" type="slidenum">
              <a:rPr lang="en-IN" smtClean="0"/>
              <a:t>‹#›</a:t>
            </a:fld>
            <a:endParaRPr lang="en-IN"/>
          </a:p>
        </p:txBody>
      </p:sp>
    </p:spTree>
    <p:extLst>
      <p:ext uri="{BB962C8B-B14F-4D97-AF65-F5344CB8AC3E}">
        <p14:creationId xmlns:p14="http://schemas.microsoft.com/office/powerpoint/2010/main" val="11334079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www.w3schools.com/html/tryit.asp?filename=tryhtml_basic_link"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www.w3schools.com/html/tryit.asp?filename=tryhtml_styles_font-family"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www.w3schools.com/html/tryit.asp?filename=tryhtml_images_picture1"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s://www.w3schools.com/tags/tag_dt.asp" TargetMode="External"/><Relationship Id="rId2" Type="http://schemas.openxmlformats.org/officeDocument/2006/relationships/hyperlink" Target="https://www.w3schools.com/tags/tag_dl.asp" TargetMode="External"/><Relationship Id="rId1" Type="http://schemas.openxmlformats.org/officeDocument/2006/relationships/slideLayout" Target="../slideLayouts/slideLayout7.xml"/><Relationship Id="rId4" Type="http://schemas.openxmlformats.org/officeDocument/2006/relationships/hyperlink" Target="https://www.w3schools.com/tags/tag_dd.asp"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hyperlink" Target="https://www.w3schools.com/tags/tag_header.asp" TargetMode="External"/><Relationship Id="rId13" Type="http://schemas.openxmlformats.org/officeDocument/2006/relationships/hyperlink" Target="https://www.w3schools.com/tags/tag_blockquote.asp" TargetMode="External"/><Relationship Id="rId18" Type="http://schemas.openxmlformats.org/officeDocument/2006/relationships/hyperlink" Target="https://www.w3schools.com/tags/tag_section.asp" TargetMode="External"/><Relationship Id="rId26" Type="http://schemas.openxmlformats.org/officeDocument/2006/relationships/hyperlink" Target="https://www.w3schools.com/tags/tag_p.asp" TargetMode="External"/><Relationship Id="rId3" Type="http://schemas.openxmlformats.org/officeDocument/2006/relationships/hyperlink" Target="https://www.w3schools.com/tags/tag_video.asp" TargetMode="External"/><Relationship Id="rId21" Type="http://schemas.openxmlformats.org/officeDocument/2006/relationships/hyperlink" Target="https://www.w3schools.com/tags/tag_dd.asp" TargetMode="External"/><Relationship Id="rId7" Type="http://schemas.openxmlformats.org/officeDocument/2006/relationships/hyperlink" Target="https://www.w3schools.com/tags/tag_form.asp" TargetMode="External"/><Relationship Id="rId12" Type="http://schemas.openxmlformats.org/officeDocument/2006/relationships/hyperlink" Target="https://www.w3schools.com/tags/tag_hr.asp" TargetMode="External"/><Relationship Id="rId17" Type="http://schemas.openxmlformats.org/officeDocument/2006/relationships/hyperlink" Target="https://www.w3schools.com/tags/tag_canvas.asp" TargetMode="External"/><Relationship Id="rId25" Type="http://schemas.openxmlformats.org/officeDocument/2006/relationships/hyperlink" Target="https://www.w3schools.com/tags/tag_div.asp" TargetMode="External"/><Relationship Id="rId2" Type="http://schemas.openxmlformats.org/officeDocument/2006/relationships/hyperlink" Target="https://www.w3schools.com/tags/tag_address.asp" TargetMode="External"/><Relationship Id="rId16" Type="http://schemas.openxmlformats.org/officeDocument/2006/relationships/hyperlink" Target="https://www.w3schools.com/tags/tag_li.asp" TargetMode="External"/><Relationship Id="rId20" Type="http://schemas.openxmlformats.org/officeDocument/2006/relationships/hyperlink" Target="https://www.w3schools.com/tags/tag_main.asp" TargetMode="External"/><Relationship Id="rId29" Type="http://schemas.openxmlformats.org/officeDocument/2006/relationships/hyperlink" Target="https://www.w3schools.com/tags/tag_dl.asp" TargetMode="External"/><Relationship Id="rId1" Type="http://schemas.openxmlformats.org/officeDocument/2006/relationships/slideLayout" Target="../slideLayouts/slideLayout7.xml"/><Relationship Id="rId6" Type="http://schemas.openxmlformats.org/officeDocument/2006/relationships/hyperlink" Target="https://www.w3schools.com/tags/tag_ul.asp" TargetMode="External"/><Relationship Id="rId11" Type="http://schemas.openxmlformats.org/officeDocument/2006/relationships/hyperlink" Target="https://www.w3schools.com/tags/tag_footer.asp" TargetMode="External"/><Relationship Id="rId24" Type="http://schemas.openxmlformats.org/officeDocument/2006/relationships/hyperlink" Target="https://www.w3schools.com/tags/tag_nav.asp" TargetMode="External"/><Relationship Id="rId5" Type="http://schemas.openxmlformats.org/officeDocument/2006/relationships/hyperlink" Target="https://www.w3schools.com/tags/tag_article.asp" TargetMode="External"/><Relationship Id="rId15" Type="http://schemas.openxmlformats.org/officeDocument/2006/relationships/hyperlink" Target="https://www.w3schools.com/tags/tag_figure.asp" TargetMode="External"/><Relationship Id="rId23" Type="http://schemas.openxmlformats.org/officeDocument/2006/relationships/hyperlink" Target="https://www.w3schools.com/tags/tag_fieldset.asp" TargetMode="External"/><Relationship Id="rId28" Type="http://schemas.openxmlformats.org/officeDocument/2006/relationships/hyperlink" Target="https://www.w3schools.com/tags/tag_noscript.asp" TargetMode="External"/><Relationship Id="rId10" Type="http://schemas.openxmlformats.org/officeDocument/2006/relationships/hyperlink" Target="https://www.w3schools.com/tags/tag_tfoot.asp" TargetMode="External"/><Relationship Id="rId19" Type="http://schemas.openxmlformats.org/officeDocument/2006/relationships/hyperlink" Target="https://www.w3schools.com/tags/tag_figcaption.asp" TargetMode="External"/><Relationship Id="rId4" Type="http://schemas.openxmlformats.org/officeDocument/2006/relationships/hyperlink" Target="https://www.w3schools.com/tags/tag_hn.asp" TargetMode="External"/><Relationship Id="rId9" Type="http://schemas.openxmlformats.org/officeDocument/2006/relationships/hyperlink" Target="https://www.w3schools.com/tags/tag_aside.asp" TargetMode="External"/><Relationship Id="rId14" Type="http://schemas.openxmlformats.org/officeDocument/2006/relationships/hyperlink" Target="https://www.w3schools.com/tags/tag_table.asp" TargetMode="External"/><Relationship Id="rId22" Type="http://schemas.openxmlformats.org/officeDocument/2006/relationships/hyperlink" Target="https://www.w3schools.com/tags/tag_pre.asp" TargetMode="External"/><Relationship Id="rId27" Type="http://schemas.openxmlformats.org/officeDocument/2006/relationships/hyperlink" Target="https://www.w3schools.com/tags/tag_dt.asp" TargetMode="External"/><Relationship Id="rId30" Type="http://schemas.openxmlformats.org/officeDocument/2006/relationships/hyperlink" Target="https://www.w3schools.com/tags/tag_ol.asp" TargetMode="External"/></Relationships>
</file>

<file path=ppt/slides/_rels/slide54.xml.rels><?xml version="1.0" encoding="UTF-8" standalone="yes"?>
<Relationships xmlns="http://schemas.openxmlformats.org/package/2006/relationships"><Relationship Id="rId8" Type="http://schemas.openxmlformats.org/officeDocument/2006/relationships/hyperlink" Target="https://www.w3schools.com/tags/tag_b.asp" TargetMode="External"/><Relationship Id="rId13" Type="http://schemas.openxmlformats.org/officeDocument/2006/relationships/hyperlink" Target="https://www.w3schools.com/tags/tag_cite.asp" TargetMode="External"/><Relationship Id="rId18" Type="http://schemas.openxmlformats.org/officeDocument/2006/relationships/hyperlink" Target="https://www.w3schools.com/tags/tag_img.asp" TargetMode="External"/><Relationship Id="rId26" Type="http://schemas.openxmlformats.org/officeDocument/2006/relationships/hyperlink" Target="https://www.w3schools.com/tags/tag_samp.asp" TargetMode="External"/><Relationship Id="rId3" Type="http://schemas.openxmlformats.org/officeDocument/2006/relationships/hyperlink" Target="https://www.w3schools.com/tags/tag_time.asp" TargetMode="External"/><Relationship Id="rId21" Type="http://schemas.openxmlformats.org/officeDocument/2006/relationships/hyperlink" Target="https://www.w3schools.com/tags/tag_label.asp" TargetMode="External"/><Relationship Id="rId34" Type="http://schemas.openxmlformats.org/officeDocument/2006/relationships/hyperlink" Target="https://www.w3schools.com/tags/tag_textarea.asp" TargetMode="External"/><Relationship Id="rId7" Type="http://schemas.openxmlformats.org/officeDocument/2006/relationships/hyperlink" Target="https://www.w3schools.com/tags/tag_acronym.asp" TargetMode="External"/><Relationship Id="rId12" Type="http://schemas.openxmlformats.org/officeDocument/2006/relationships/hyperlink" Target="https://www.w3schools.com/tags/tag_button.asp" TargetMode="External"/><Relationship Id="rId17" Type="http://schemas.openxmlformats.org/officeDocument/2006/relationships/hyperlink" Target="https://www.w3schools.com/tags/tag_i.asp" TargetMode="External"/><Relationship Id="rId25" Type="http://schemas.openxmlformats.org/officeDocument/2006/relationships/hyperlink" Target="https://www.w3schools.com/tags/tag_q.asp" TargetMode="External"/><Relationship Id="rId33" Type="http://schemas.openxmlformats.org/officeDocument/2006/relationships/hyperlink" Target="https://www.w3schools.com/tags/tag_sup.asp" TargetMode="External"/><Relationship Id="rId2" Type="http://schemas.openxmlformats.org/officeDocument/2006/relationships/hyperlink" Target="https://www.w3schools.com/tags/tag_a.asp" TargetMode="External"/><Relationship Id="rId16" Type="http://schemas.openxmlformats.org/officeDocument/2006/relationships/hyperlink" Target="https://www.w3schools.com/tags/tag_em.asp" TargetMode="External"/><Relationship Id="rId20" Type="http://schemas.openxmlformats.org/officeDocument/2006/relationships/hyperlink" Target="https://www.w3schools.com/tags/tag_kbd.asp" TargetMode="External"/><Relationship Id="rId29" Type="http://schemas.openxmlformats.org/officeDocument/2006/relationships/hyperlink" Target="https://www.w3schools.com/tags/tag_small.asp" TargetMode="External"/><Relationship Id="rId1" Type="http://schemas.openxmlformats.org/officeDocument/2006/relationships/slideLayout" Target="../slideLayouts/slideLayout7.xml"/><Relationship Id="rId6" Type="http://schemas.openxmlformats.org/officeDocument/2006/relationships/hyperlink" Target="https://www.w3schools.com/tags/tag_abbr.asp" TargetMode="External"/><Relationship Id="rId11" Type="http://schemas.openxmlformats.org/officeDocument/2006/relationships/hyperlink" Target="https://www.w3schools.com/tags/tag_br.asp" TargetMode="External"/><Relationship Id="rId24" Type="http://schemas.openxmlformats.org/officeDocument/2006/relationships/hyperlink" Target="https://www.w3schools.com/tags/tag_output.asp" TargetMode="External"/><Relationship Id="rId32" Type="http://schemas.openxmlformats.org/officeDocument/2006/relationships/hyperlink" Target="https://www.w3schools.com/tags/tag_sub.asp" TargetMode="External"/><Relationship Id="rId5" Type="http://schemas.openxmlformats.org/officeDocument/2006/relationships/hyperlink" Target="https://www.w3schools.com/tags/tag_tt.asp" TargetMode="External"/><Relationship Id="rId15" Type="http://schemas.openxmlformats.org/officeDocument/2006/relationships/hyperlink" Target="https://www.w3schools.com/tags/tag_dfn.asp" TargetMode="External"/><Relationship Id="rId23" Type="http://schemas.openxmlformats.org/officeDocument/2006/relationships/hyperlink" Target="https://www.w3schools.com/tags/tag_object.asp" TargetMode="External"/><Relationship Id="rId28" Type="http://schemas.openxmlformats.org/officeDocument/2006/relationships/hyperlink" Target="https://www.w3schools.com/tags/tag_select.asp" TargetMode="External"/><Relationship Id="rId10" Type="http://schemas.openxmlformats.org/officeDocument/2006/relationships/hyperlink" Target="https://www.w3schools.com/tags/tag_big.asp" TargetMode="External"/><Relationship Id="rId19" Type="http://schemas.openxmlformats.org/officeDocument/2006/relationships/hyperlink" Target="https://www.w3schools.com/tags/tag_input.asp" TargetMode="External"/><Relationship Id="rId31" Type="http://schemas.openxmlformats.org/officeDocument/2006/relationships/hyperlink" Target="https://www.w3schools.com/tags/tag_strong.asp" TargetMode="External"/><Relationship Id="rId4" Type="http://schemas.openxmlformats.org/officeDocument/2006/relationships/hyperlink" Target="https://www.w3schools.com/tags/tag_var.asp" TargetMode="External"/><Relationship Id="rId9" Type="http://schemas.openxmlformats.org/officeDocument/2006/relationships/hyperlink" Target="https://www.w3schools.com/tags/tag_bdo.asp" TargetMode="External"/><Relationship Id="rId14" Type="http://schemas.openxmlformats.org/officeDocument/2006/relationships/hyperlink" Target="https://www.w3schools.com/tags/tag_code.asp" TargetMode="External"/><Relationship Id="rId22" Type="http://schemas.openxmlformats.org/officeDocument/2006/relationships/hyperlink" Target="https://www.w3schools.com/tags/tag_map.asp" TargetMode="External"/><Relationship Id="rId27" Type="http://schemas.openxmlformats.org/officeDocument/2006/relationships/hyperlink" Target="https://www.w3schools.com/tags/tag_script.asp" TargetMode="External"/><Relationship Id="rId30" Type="http://schemas.openxmlformats.org/officeDocument/2006/relationships/hyperlink" Target="https://www.w3schools.com/tags/tag_span.asp"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s://www.w3schools.com/html/html5_semantic_elements.asp" TargetMode="Externa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668638-06D0-7F96-2474-6221DB5F919E}"/>
              </a:ext>
            </a:extLst>
          </p:cNvPr>
          <p:cNvSpPr txBox="1"/>
          <p:nvPr/>
        </p:nvSpPr>
        <p:spPr>
          <a:xfrm>
            <a:off x="3270325" y="494415"/>
            <a:ext cx="4453666" cy="646331"/>
          </a:xfrm>
          <a:prstGeom prst="rect">
            <a:avLst/>
          </a:prstGeom>
          <a:solidFill>
            <a:schemeClr val="accent2"/>
          </a:solidFill>
        </p:spPr>
        <p:txBody>
          <a:bodyPr wrap="square" rtlCol="0">
            <a:spAutoFit/>
          </a:bodyPr>
          <a:lstStyle/>
          <a:p>
            <a:r>
              <a:rPr lang="en-US" sz="3600" dirty="0"/>
              <a:t>HTML INTRODUCTION</a:t>
            </a:r>
            <a:endParaRPr lang="en-IN" sz="3600" dirty="0"/>
          </a:p>
        </p:txBody>
      </p:sp>
      <p:sp>
        <p:nvSpPr>
          <p:cNvPr id="3" name="TextBox 2">
            <a:extLst>
              <a:ext uri="{FF2B5EF4-FFF2-40B4-BE49-F238E27FC236}">
                <a16:creationId xmlns:a16="http://schemas.microsoft.com/office/drawing/2014/main" id="{F62DC8A8-8629-7493-9100-8270CE7304AF}"/>
              </a:ext>
            </a:extLst>
          </p:cNvPr>
          <p:cNvSpPr txBox="1"/>
          <p:nvPr/>
        </p:nvSpPr>
        <p:spPr>
          <a:xfrm>
            <a:off x="1473798" y="1721224"/>
            <a:ext cx="8928847" cy="5262979"/>
          </a:xfrm>
          <a:prstGeom prst="rect">
            <a:avLst/>
          </a:prstGeom>
          <a:noFill/>
        </p:spPr>
        <p:txBody>
          <a:bodyPr wrap="square" rtlCol="0">
            <a:spAutoFit/>
          </a:bodyPr>
          <a:lstStyle/>
          <a:p>
            <a:pPr>
              <a:lnSpc>
                <a:spcPct val="150000"/>
              </a:lnSpc>
            </a:pPr>
            <a:r>
              <a:rPr lang="en-US" sz="2000" b="0" i="0" dirty="0">
                <a:solidFill>
                  <a:srgbClr val="000000"/>
                </a:solidFill>
                <a:effectLst/>
              </a:rPr>
              <a:t>HTML is the standard markup language for creating Web pages.</a:t>
            </a:r>
          </a:p>
          <a:p>
            <a:pPr>
              <a:lnSpc>
                <a:spcPct val="150000"/>
              </a:lnSpc>
            </a:pPr>
            <a:endParaRPr lang="en-US" sz="2000" dirty="0">
              <a:solidFill>
                <a:srgbClr val="000000"/>
              </a:solidFill>
            </a:endParaRPr>
          </a:p>
          <a:p>
            <a:pPr algn="l">
              <a:lnSpc>
                <a:spcPct val="150000"/>
              </a:lnSpc>
            </a:pPr>
            <a:r>
              <a:rPr lang="en-US" sz="2000" b="0" i="0" dirty="0">
                <a:solidFill>
                  <a:srgbClr val="000000"/>
                </a:solidFill>
                <a:effectLst/>
              </a:rPr>
              <a:t>What is HTML?</a:t>
            </a:r>
          </a:p>
          <a:p>
            <a:pPr algn="l">
              <a:lnSpc>
                <a:spcPct val="150000"/>
              </a:lnSpc>
              <a:buFont typeface="Arial" panose="020B0604020202020204" pitchFamily="34" charset="0"/>
              <a:buChar char="•"/>
            </a:pPr>
            <a:r>
              <a:rPr lang="en-US" sz="2000" b="0" i="0" dirty="0">
                <a:solidFill>
                  <a:srgbClr val="000000"/>
                </a:solidFill>
                <a:effectLst/>
              </a:rPr>
              <a:t>HTML stands for Hyper Text Markup Language</a:t>
            </a:r>
          </a:p>
          <a:p>
            <a:pPr algn="l">
              <a:lnSpc>
                <a:spcPct val="150000"/>
              </a:lnSpc>
              <a:buFont typeface="Arial" panose="020B0604020202020204" pitchFamily="34" charset="0"/>
              <a:buChar char="•"/>
            </a:pPr>
            <a:r>
              <a:rPr lang="en-US" sz="2000" b="0" i="0" dirty="0">
                <a:solidFill>
                  <a:srgbClr val="000000"/>
                </a:solidFill>
                <a:effectLst/>
              </a:rPr>
              <a:t>HTML is the standard markup language for creating Web pages</a:t>
            </a:r>
          </a:p>
          <a:p>
            <a:pPr algn="l">
              <a:lnSpc>
                <a:spcPct val="150000"/>
              </a:lnSpc>
              <a:buFont typeface="Arial" panose="020B0604020202020204" pitchFamily="34" charset="0"/>
              <a:buChar char="•"/>
            </a:pPr>
            <a:r>
              <a:rPr lang="en-US" sz="2000" b="0" i="0" dirty="0">
                <a:solidFill>
                  <a:srgbClr val="000000"/>
                </a:solidFill>
                <a:effectLst/>
              </a:rPr>
              <a:t>HTML describes the structure of a Web page</a:t>
            </a:r>
          </a:p>
          <a:p>
            <a:pPr algn="l">
              <a:lnSpc>
                <a:spcPct val="150000"/>
              </a:lnSpc>
              <a:buFont typeface="Arial" panose="020B0604020202020204" pitchFamily="34" charset="0"/>
              <a:buChar char="•"/>
            </a:pPr>
            <a:r>
              <a:rPr lang="en-US" sz="2000" b="0" i="0" dirty="0">
                <a:solidFill>
                  <a:srgbClr val="000000"/>
                </a:solidFill>
                <a:effectLst/>
              </a:rPr>
              <a:t>HTML consists of a series of elements</a:t>
            </a:r>
          </a:p>
          <a:p>
            <a:pPr algn="l">
              <a:lnSpc>
                <a:spcPct val="150000"/>
              </a:lnSpc>
              <a:buFont typeface="Arial" panose="020B0604020202020204" pitchFamily="34" charset="0"/>
              <a:buChar char="•"/>
            </a:pPr>
            <a:r>
              <a:rPr lang="en-US" sz="2000" b="0" i="0" dirty="0">
                <a:solidFill>
                  <a:srgbClr val="000000"/>
                </a:solidFill>
                <a:effectLst/>
              </a:rPr>
              <a:t>HTML elements tell the browser how to display the content</a:t>
            </a:r>
          </a:p>
          <a:p>
            <a:pPr algn="l">
              <a:lnSpc>
                <a:spcPct val="150000"/>
              </a:lnSpc>
              <a:buFont typeface="Arial" panose="020B0604020202020204" pitchFamily="34" charset="0"/>
              <a:buChar char="•"/>
            </a:pPr>
            <a:r>
              <a:rPr lang="en-US" sz="2000" b="0" i="0" dirty="0">
                <a:solidFill>
                  <a:srgbClr val="000000"/>
                </a:solidFill>
                <a:effectLst/>
              </a:rPr>
              <a:t>HTML elements label pieces of content such as "this is a heading", "this is a paragraph", "this is a link", etc.</a:t>
            </a:r>
          </a:p>
          <a:p>
            <a:br>
              <a:rPr lang="en-US" dirty="0"/>
            </a:br>
            <a:endParaRPr lang="en-IN" dirty="0"/>
          </a:p>
        </p:txBody>
      </p:sp>
    </p:spTree>
    <p:extLst>
      <p:ext uri="{BB962C8B-B14F-4D97-AF65-F5344CB8AC3E}">
        <p14:creationId xmlns:p14="http://schemas.microsoft.com/office/powerpoint/2010/main" val="1221338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6689A2-A845-A605-F960-F5B54E7426F6}"/>
              </a:ext>
            </a:extLst>
          </p:cNvPr>
          <p:cNvSpPr>
            <a:spLocks noChangeArrowheads="1"/>
          </p:cNvSpPr>
          <p:nvPr/>
        </p:nvSpPr>
        <p:spPr bwMode="auto">
          <a:xfrm>
            <a:off x="378054" y="5222"/>
            <a:ext cx="4914743" cy="10294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HTML Paragraphs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HTML paragraphs are defined with the </a:t>
            </a:r>
            <a:r>
              <a:rPr kumimoji="0" lang="en-US" altLang="en-US" sz="2000" b="0" i="0" u="none" strike="noStrike" cap="none" normalizeH="0" baseline="0" dirty="0">
                <a:ln>
                  <a:noFill/>
                </a:ln>
                <a:solidFill>
                  <a:srgbClr val="DC143C"/>
                </a:solidFill>
                <a:effectLst/>
                <a:latin typeface="+mn-lt"/>
              </a:rPr>
              <a:t>&lt;p&gt;</a:t>
            </a:r>
            <a:r>
              <a:rPr kumimoji="0" lang="en-US" altLang="en-US" sz="2000" b="0" i="0" u="none" strike="noStrike" cap="none" normalizeH="0" baseline="0" dirty="0">
                <a:ln>
                  <a:noFill/>
                </a:ln>
                <a:solidFill>
                  <a:srgbClr val="000000"/>
                </a:solidFill>
                <a:effectLst/>
                <a:latin typeface="+mn-lt"/>
              </a:rPr>
              <a:t> tag:</a:t>
            </a:r>
            <a:endParaRPr kumimoji="0" lang="en-US" altLang="en-US" sz="2000" b="0" i="0" u="none" strike="noStrike" cap="none" normalizeH="0" baseline="0" dirty="0">
              <a:ln>
                <a:noFill/>
              </a:ln>
              <a:solidFill>
                <a:schemeClr val="tx1"/>
              </a:solidFill>
              <a:effectLst/>
              <a:latin typeface="+mn-lt"/>
            </a:endParaRPr>
          </a:p>
        </p:txBody>
      </p:sp>
      <p:sp>
        <p:nvSpPr>
          <p:cNvPr id="4" name="TextBox 3">
            <a:extLst>
              <a:ext uri="{FF2B5EF4-FFF2-40B4-BE49-F238E27FC236}">
                <a16:creationId xmlns:a16="http://schemas.microsoft.com/office/drawing/2014/main" id="{917F8F39-5C47-A5E3-5DB6-175773B152E4}"/>
              </a:ext>
            </a:extLst>
          </p:cNvPr>
          <p:cNvSpPr txBox="1"/>
          <p:nvPr/>
        </p:nvSpPr>
        <p:spPr>
          <a:xfrm>
            <a:off x="378054" y="1034686"/>
            <a:ext cx="6096000" cy="967957"/>
          </a:xfrm>
          <a:prstGeom prst="rect">
            <a:avLst/>
          </a:prstGeom>
          <a:noFill/>
        </p:spPr>
        <p:txBody>
          <a:bodyPr wrap="square">
            <a:spAutoFit/>
          </a:bodyPr>
          <a:lstStyle/>
          <a:p>
            <a:pPr>
              <a:lnSpc>
                <a:spcPct val="150000"/>
              </a:lnSpc>
            </a:pP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r>
              <a:rPr lang="en-US" sz="2000" b="0" i="0" dirty="0">
                <a:solidFill>
                  <a:srgbClr val="000000"/>
                </a:solidFill>
                <a:effectLst/>
              </a:rPr>
              <a:t>This is a paragraph.</a:t>
            </a: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r>
              <a:rPr lang="en-US" sz="2000" b="0" i="0" dirty="0">
                <a:solidFill>
                  <a:srgbClr val="000000"/>
                </a:solidFill>
                <a:effectLst/>
              </a:rPr>
              <a:t>This is another paragraph.</a:t>
            </a: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endParaRPr lang="en-IN" sz="2000" dirty="0"/>
          </a:p>
        </p:txBody>
      </p:sp>
      <p:sp>
        <p:nvSpPr>
          <p:cNvPr id="5" name="Rectangle 2">
            <a:extLst>
              <a:ext uri="{FF2B5EF4-FFF2-40B4-BE49-F238E27FC236}">
                <a16:creationId xmlns:a16="http://schemas.microsoft.com/office/drawing/2014/main" id="{0E5F2C3C-5ABF-B01C-2ACD-DE27767D38D5}"/>
              </a:ext>
            </a:extLst>
          </p:cNvPr>
          <p:cNvSpPr>
            <a:spLocks noChangeArrowheads="1"/>
          </p:cNvSpPr>
          <p:nvPr/>
        </p:nvSpPr>
        <p:spPr bwMode="auto">
          <a:xfrm>
            <a:off x="695788" y="2276505"/>
            <a:ext cx="7678022" cy="39532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34895" tIns="152352" rIns="-134895"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HTML Links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HTML links are defined with the </a:t>
            </a:r>
            <a:r>
              <a:rPr kumimoji="0" lang="en-US" altLang="en-US" sz="2000" b="0" i="0" u="none" strike="noStrike" cap="none" normalizeH="0" baseline="0" dirty="0">
                <a:ln>
                  <a:noFill/>
                </a:ln>
                <a:solidFill>
                  <a:srgbClr val="DC143C"/>
                </a:solidFill>
                <a:effectLst/>
                <a:latin typeface="+mn-lt"/>
              </a:rPr>
              <a:t>&lt;a&gt;</a:t>
            </a:r>
            <a:r>
              <a:rPr kumimoji="0" lang="en-US" altLang="en-US" sz="2000" b="0" i="0" u="none" strike="noStrike" cap="none" normalizeH="0" baseline="0" dirty="0">
                <a:ln>
                  <a:noFill/>
                </a:ln>
                <a:solidFill>
                  <a:srgbClr val="000000"/>
                </a:solidFill>
                <a:effectLst/>
                <a:latin typeface="+mn-lt"/>
              </a:rPr>
              <a:t> tag:</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mn-lt"/>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a</a:t>
            </a:r>
            <a:r>
              <a:rPr kumimoji="0" lang="en-US" altLang="en-US" sz="2000" b="0" i="0" u="none" strike="noStrike" cap="none" normalizeH="0" baseline="0" dirty="0">
                <a:ln>
                  <a:noFill/>
                </a:ln>
                <a:solidFill>
                  <a:srgbClr val="FF0000"/>
                </a:solidFill>
                <a:effectLst/>
                <a:latin typeface="+mn-lt"/>
              </a:rPr>
              <a:t> href</a:t>
            </a:r>
            <a:r>
              <a:rPr kumimoji="0" lang="en-US" altLang="en-US" sz="2000" b="0" i="0" u="none" strike="noStrike" cap="none" normalizeH="0" baseline="0" dirty="0">
                <a:ln>
                  <a:noFill/>
                </a:ln>
                <a:solidFill>
                  <a:srgbClr val="0000CD"/>
                </a:solidFill>
                <a:effectLst/>
                <a:latin typeface="+mn-lt"/>
              </a:rPr>
              <a:t>="https://www.google.com"&gt;</a:t>
            </a:r>
            <a:r>
              <a:rPr kumimoji="0" lang="en-US" altLang="en-US" sz="2000" b="0" i="0" u="none" strike="noStrike" cap="none" normalizeH="0" baseline="0" dirty="0">
                <a:ln>
                  <a:noFill/>
                </a:ln>
                <a:solidFill>
                  <a:srgbClr val="000000"/>
                </a:solidFill>
                <a:effectLst/>
                <a:latin typeface="+mn-lt"/>
              </a:rPr>
              <a:t>This is a link</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/a</a:t>
            </a:r>
            <a:r>
              <a:rPr kumimoji="0" lang="en-US" altLang="en-US" sz="2000" b="0" i="0" u="none" strike="noStrike" cap="none" normalizeH="0" baseline="0" dirty="0">
                <a:ln>
                  <a:noFill/>
                </a:ln>
                <a:solidFill>
                  <a:srgbClr val="0000CD"/>
                </a:solidFill>
                <a:effectLst/>
                <a:latin typeface="+mn-lt"/>
              </a:rPr>
              <a:t>&gt;</a:t>
            </a:r>
            <a:endParaRPr kumimoji="0" lang="en-US" altLang="en-US" sz="2000" b="0" i="0" u="none" strike="noStrike" cap="none" normalizeH="0" baseline="0" dirty="0">
              <a:ln>
                <a:noFill/>
              </a:ln>
              <a:solidFill>
                <a:srgbClr val="FFFFFF"/>
              </a:solidFill>
              <a:effectLst/>
              <a:latin typeface="+mn-lt"/>
              <a:hlinkClick r:id="rId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link's destination is specified in the </a:t>
            </a:r>
            <a:r>
              <a:rPr kumimoji="0" lang="en-US" altLang="en-US" sz="2000" b="0" i="0" u="none" strike="noStrike" cap="none" normalizeH="0" baseline="0" dirty="0">
                <a:ln>
                  <a:noFill/>
                </a:ln>
                <a:solidFill>
                  <a:srgbClr val="DC143C"/>
                </a:solidFill>
                <a:effectLst/>
                <a:latin typeface="+mn-lt"/>
              </a:rPr>
              <a:t>href</a:t>
            </a:r>
            <a:r>
              <a:rPr kumimoji="0" lang="en-US" altLang="en-US" sz="2000" b="0" i="0" u="none" strike="noStrike" cap="none" normalizeH="0" baseline="0" dirty="0">
                <a:ln>
                  <a:noFill/>
                </a:ln>
                <a:solidFill>
                  <a:srgbClr val="000000"/>
                </a:solidFill>
                <a:effectLst/>
                <a:latin typeface="+mn-lt"/>
              </a:rPr>
              <a:t> attribute. </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Attributes are used to provide additional information about HTML elements.</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You will learn more about attributes in a later chapter.</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060409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E8FF37A-D5B1-B90D-2036-7101B625475A}"/>
              </a:ext>
            </a:extLst>
          </p:cNvPr>
          <p:cNvSpPr>
            <a:spLocks noChangeArrowheads="1"/>
          </p:cNvSpPr>
          <p:nvPr/>
        </p:nvSpPr>
        <p:spPr bwMode="auto">
          <a:xfrm>
            <a:off x="150607" y="0"/>
            <a:ext cx="8993616" cy="14911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HTML Images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HTML images are defined with the </a:t>
            </a:r>
            <a:r>
              <a:rPr kumimoji="0" lang="en-US" altLang="en-US" sz="2000" b="0" i="0" u="none" strike="noStrike" cap="none" normalizeH="0" baseline="0" dirty="0">
                <a:ln>
                  <a:noFill/>
                </a:ln>
                <a:solidFill>
                  <a:srgbClr val="DC143C"/>
                </a:solidFill>
                <a:effectLst/>
                <a:latin typeface="+mn-lt"/>
              </a:rPr>
              <a:t>&lt;</a:t>
            </a:r>
            <a:r>
              <a:rPr kumimoji="0" lang="en-US" altLang="en-US" sz="2000" b="0" i="0" u="none" strike="noStrike" cap="none" normalizeH="0" baseline="0" dirty="0" err="1">
                <a:ln>
                  <a:noFill/>
                </a:ln>
                <a:solidFill>
                  <a:srgbClr val="DC143C"/>
                </a:solidFill>
                <a:effectLst/>
                <a:latin typeface="+mn-lt"/>
              </a:rPr>
              <a:t>img</a:t>
            </a:r>
            <a:r>
              <a:rPr kumimoji="0" lang="en-US" altLang="en-US" sz="2000" b="0" i="0" u="none" strike="noStrike" cap="none" normalizeH="0" baseline="0" dirty="0">
                <a:ln>
                  <a:noFill/>
                </a:ln>
                <a:solidFill>
                  <a:srgbClr val="DC143C"/>
                </a:solidFill>
                <a:effectLst/>
                <a:latin typeface="+mn-lt"/>
              </a:rPr>
              <a:t>&gt;</a:t>
            </a:r>
            <a:r>
              <a:rPr kumimoji="0" lang="en-US" altLang="en-US" sz="2000" b="0" i="0" u="none" strike="noStrike" cap="none" normalizeH="0" baseline="0" dirty="0">
                <a:ln>
                  <a:noFill/>
                </a:ln>
                <a:solidFill>
                  <a:srgbClr val="000000"/>
                </a:solidFill>
                <a:effectLst/>
                <a:latin typeface="+mn-lt"/>
              </a:rPr>
              <a:t> tag.</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source file (</a:t>
            </a:r>
            <a:r>
              <a:rPr kumimoji="0" lang="en-US" altLang="en-US" sz="2000" b="0" i="0" u="none" strike="noStrike" cap="none" normalizeH="0" baseline="0" dirty="0" err="1">
                <a:ln>
                  <a:noFill/>
                </a:ln>
                <a:solidFill>
                  <a:srgbClr val="DC143C"/>
                </a:solidFill>
                <a:effectLst/>
                <a:latin typeface="+mn-lt"/>
              </a:rPr>
              <a:t>src</a:t>
            </a:r>
            <a:r>
              <a:rPr kumimoji="0" lang="en-US" altLang="en-US" sz="2000" b="0" i="0" u="none" strike="noStrike" cap="none" normalizeH="0" baseline="0" dirty="0">
                <a:ln>
                  <a:noFill/>
                </a:ln>
                <a:solidFill>
                  <a:srgbClr val="000000"/>
                </a:solidFill>
                <a:effectLst/>
                <a:latin typeface="+mn-lt"/>
              </a:rPr>
              <a:t>), alternative text (</a:t>
            </a:r>
            <a:r>
              <a:rPr kumimoji="0" lang="en-US" altLang="en-US" sz="2000" b="0" i="0" u="none" strike="noStrike" cap="none" normalizeH="0" baseline="0" dirty="0">
                <a:ln>
                  <a:noFill/>
                </a:ln>
                <a:solidFill>
                  <a:srgbClr val="DC143C"/>
                </a:solidFill>
                <a:effectLst/>
                <a:latin typeface="+mn-lt"/>
              </a:rPr>
              <a:t>alt</a:t>
            </a:r>
            <a:r>
              <a:rPr kumimoji="0" lang="en-US" altLang="en-US" sz="2000" b="0" i="0" u="none" strike="noStrike" cap="none" normalizeH="0" baseline="0" dirty="0">
                <a:ln>
                  <a:noFill/>
                </a:ln>
                <a:solidFill>
                  <a:srgbClr val="000000"/>
                </a:solidFill>
                <a:effectLst/>
                <a:latin typeface="+mn-lt"/>
              </a:rPr>
              <a:t>), </a:t>
            </a:r>
            <a:r>
              <a:rPr kumimoji="0" lang="en-US" altLang="en-US" sz="2000" b="0" i="0" u="none" strike="noStrike" cap="none" normalizeH="0" baseline="0" dirty="0">
                <a:ln>
                  <a:noFill/>
                </a:ln>
                <a:solidFill>
                  <a:srgbClr val="DC143C"/>
                </a:solidFill>
                <a:effectLst/>
                <a:latin typeface="+mn-lt"/>
              </a:rPr>
              <a:t>width</a:t>
            </a:r>
            <a:r>
              <a:rPr kumimoji="0" lang="en-US" altLang="en-US" sz="2000" b="0" i="0" u="none" strike="noStrike" cap="none" normalizeH="0" baseline="0" dirty="0">
                <a:ln>
                  <a:noFill/>
                </a:ln>
                <a:solidFill>
                  <a:srgbClr val="000000"/>
                </a:solidFill>
                <a:effectLst/>
                <a:latin typeface="+mn-lt"/>
              </a:rPr>
              <a:t>, and </a:t>
            </a:r>
            <a:r>
              <a:rPr kumimoji="0" lang="en-US" altLang="en-US" sz="2000" b="0" i="0" u="none" strike="noStrike" cap="none" normalizeH="0" baseline="0" dirty="0">
                <a:ln>
                  <a:noFill/>
                </a:ln>
                <a:solidFill>
                  <a:srgbClr val="DC143C"/>
                </a:solidFill>
                <a:effectLst/>
                <a:latin typeface="+mn-lt"/>
              </a:rPr>
              <a:t>height</a:t>
            </a:r>
            <a:r>
              <a:rPr kumimoji="0" lang="en-US" altLang="en-US" sz="2000" b="0" i="0" u="none" strike="noStrike" cap="none" normalizeH="0" baseline="0" dirty="0">
                <a:ln>
                  <a:noFill/>
                </a:ln>
                <a:solidFill>
                  <a:srgbClr val="000000"/>
                </a:solidFill>
                <a:effectLst/>
                <a:latin typeface="+mn-lt"/>
              </a:rPr>
              <a:t> are provided as attributes:</a:t>
            </a:r>
            <a:endParaRPr kumimoji="0" lang="en-US" altLang="en-US" sz="2000" b="0" i="0" u="none" strike="noStrike" cap="none" normalizeH="0" baseline="0" dirty="0">
              <a:ln>
                <a:noFill/>
              </a:ln>
              <a:solidFill>
                <a:schemeClr val="tx1"/>
              </a:solidFill>
              <a:effectLst/>
              <a:latin typeface="+mn-lt"/>
            </a:endParaRPr>
          </a:p>
        </p:txBody>
      </p:sp>
      <p:sp>
        <p:nvSpPr>
          <p:cNvPr id="6" name="TextBox 5">
            <a:extLst>
              <a:ext uri="{FF2B5EF4-FFF2-40B4-BE49-F238E27FC236}">
                <a16:creationId xmlns:a16="http://schemas.microsoft.com/office/drawing/2014/main" id="{D4F479C7-1B07-067F-3A00-DF0A077DC659}"/>
              </a:ext>
            </a:extLst>
          </p:cNvPr>
          <p:cNvSpPr txBox="1"/>
          <p:nvPr/>
        </p:nvSpPr>
        <p:spPr>
          <a:xfrm>
            <a:off x="150607" y="1688515"/>
            <a:ext cx="6094206" cy="967957"/>
          </a:xfrm>
          <a:prstGeom prst="rect">
            <a:avLst/>
          </a:prstGeom>
          <a:noFill/>
        </p:spPr>
        <p:txBody>
          <a:bodyPr wrap="square">
            <a:spAutoFit/>
          </a:bodyPr>
          <a:lstStyle/>
          <a:p>
            <a:pPr>
              <a:lnSpc>
                <a:spcPct val="150000"/>
              </a:lnSpc>
            </a:pPr>
            <a:r>
              <a:rPr lang="en-IN" sz="2000" b="0" i="0" dirty="0">
                <a:solidFill>
                  <a:srgbClr val="0000CD"/>
                </a:solidFill>
                <a:effectLst/>
              </a:rPr>
              <a:t>&lt;</a:t>
            </a:r>
            <a:r>
              <a:rPr lang="en-IN" sz="2000" b="0" i="0" dirty="0">
                <a:solidFill>
                  <a:srgbClr val="A52A2A"/>
                </a:solidFill>
                <a:effectLst/>
              </a:rPr>
              <a:t>img</a:t>
            </a:r>
            <a:r>
              <a:rPr lang="en-IN" sz="2000" b="0" i="0" dirty="0">
                <a:solidFill>
                  <a:srgbClr val="FF0000"/>
                </a:solidFill>
                <a:effectLst/>
              </a:rPr>
              <a:t> src</a:t>
            </a:r>
            <a:r>
              <a:rPr lang="en-IN" sz="2000" b="0" i="0" dirty="0">
                <a:solidFill>
                  <a:srgbClr val="0000CD"/>
                </a:solidFill>
                <a:effectLst/>
              </a:rPr>
              <a:t>=img.jpg"</a:t>
            </a:r>
            <a:r>
              <a:rPr lang="en-IN" sz="2000" b="0" i="0" dirty="0">
                <a:solidFill>
                  <a:srgbClr val="FF0000"/>
                </a:solidFill>
                <a:effectLst/>
              </a:rPr>
              <a:t> </a:t>
            </a:r>
            <a:r>
              <a:rPr lang="en-IN" sz="2000" b="0" i="0">
                <a:solidFill>
                  <a:srgbClr val="FF0000"/>
                </a:solidFill>
                <a:effectLst/>
              </a:rPr>
              <a:t>alt</a:t>
            </a:r>
            <a:r>
              <a:rPr lang="en-IN" sz="2000" b="0" i="0">
                <a:solidFill>
                  <a:srgbClr val="0000CD"/>
                </a:solidFill>
                <a:effectLst/>
              </a:rPr>
              <a:t>=“img1.</a:t>
            </a:r>
            <a:r>
              <a:rPr lang="en-IN" sz="2000" b="0" i="0" dirty="0">
                <a:solidFill>
                  <a:srgbClr val="0000CD"/>
                </a:solidFill>
                <a:effectLst/>
              </a:rPr>
              <a:t>com"</a:t>
            </a:r>
            <a:r>
              <a:rPr lang="en-IN" sz="2000" b="0" i="0" dirty="0">
                <a:solidFill>
                  <a:srgbClr val="FF0000"/>
                </a:solidFill>
                <a:effectLst/>
              </a:rPr>
              <a:t> width</a:t>
            </a:r>
            <a:r>
              <a:rPr lang="en-IN" sz="2000" b="0" i="0" dirty="0">
                <a:solidFill>
                  <a:srgbClr val="0000CD"/>
                </a:solidFill>
                <a:effectLst/>
              </a:rPr>
              <a:t>="104"</a:t>
            </a:r>
            <a:r>
              <a:rPr lang="en-IN" sz="2000" b="0" i="0" dirty="0">
                <a:solidFill>
                  <a:srgbClr val="FF0000"/>
                </a:solidFill>
                <a:effectLst/>
              </a:rPr>
              <a:t> height</a:t>
            </a:r>
            <a:r>
              <a:rPr lang="en-IN" sz="2000" b="0" i="0" dirty="0">
                <a:solidFill>
                  <a:srgbClr val="0000CD"/>
                </a:solidFill>
                <a:effectLst/>
              </a:rPr>
              <a:t>="142"&gt;</a:t>
            </a:r>
            <a:endParaRPr lang="en-IN" sz="2000" dirty="0"/>
          </a:p>
        </p:txBody>
      </p:sp>
      <p:sp>
        <p:nvSpPr>
          <p:cNvPr id="8" name="TextBox 7">
            <a:extLst>
              <a:ext uri="{FF2B5EF4-FFF2-40B4-BE49-F238E27FC236}">
                <a16:creationId xmlns:a16="http://schemas.microsoft.com/office/drawing/2014/main" id="{F4E442FC-D9B6-BB21-1B15-D76E32217E29}"/>
              </a:ext>
            </a:extLst>
          </p:cNvPr>
          <p:cNvSpPr txBox="1"/>
          <p:nvPr/>
        </p:nvSpPr>
        <p:spPr>
          <a:xfrm>
            <a:off x="150607" y="2656472"/>
            <a:ext cx="6094206" cy="3276282"/>
          </a:xfrm>
          <a:prstGeom prst="rect">
            <a:avLst/>
          </a:prstGeom>
          <a:noFill/>
        </p:spPr>
        <p:txBody>
          <a:bodyPr wrap="square">
            <a:spAutoFit/>
          </a:bodyPr>
          <a:lstStyle/>
          <a:p>
            <a:pPr algn="l">
              <a:lnSpc>
                <a:spcPct val="150000"/>
              </a:lnSpc>
            </a:pPr>
            <a:r>
              <a:rPr lang="en-US" sz="2000" b="0" i="0" dirty="0">
                <a:solidFill>
                  <a:srgbClr val="000000"/>
                </a:solidFill>
                <a:effectLst/>
              </a:rPr>
              <a:t>HTML Elements</a:t>
            </a:r>
          </a:p>
          <a:p>
            <a:pPr algn="l">
              <a:lnSpc>
                <a:spcPct val="150000"/>
              </a:lnSpc>
            </a:pPr>
            <a:r>
              <a:rPr lang="en-US" sz="2000" b="0" i="0" dirty="0">
                <a:solidFill>
                  <a:srgbClr val="000000"/>
                </a:solidFill>
                <a:effectLst/>
              </a:rPr>
              <a:t>The HTML </a:t>
            </a:r>
            <a:r>
              <a:rPr lang="en-US" sz="2000" b="1" i="0" dirty="0">
                <a:solidFill>
                  <a:srgbClr val="000000"/>
                </a:solidFill>
                <a:effectLst/>
              </a:rPr>
              <a:t>element</a:t>
            </a:r>
            <a:r>
              <a:rPr lang="en-US" sz="2000" b="0" i="0" dirty="0">
                <a:solidFill>
                  <a:srgbClr val="000000"/>
                </a:solidFill>
                <a:effectLst/>
              </a:rPr>
              <a:t> is everything from the start tag to the end tag:</a:t>
            </a:r>
          </a:p>
          <a:p>
            <a:pPr algn="l">
              <a:lnSpc>
                <a:spcPct val="150000"/>
              </a:lnSpc>
            </a:pPr>
            <a:r>
              <a:rPr lang="en-US" sz="2000" b="0" i="0" dirty="0">
                <a:solidFill>
                  <a:srgbClr val="0000CD"/>
                </a:solidFill>
                <a:effectLst/>
              </a:rPr>
              <a:t>&lt;</a:t>
            </a:r>
            <a:r>
              <a:rPr lang="en-US" sz="2000" b="0" i="0" dirty="0">
                <a:solidFill>
                  <a:srgbClr val="A52A2A"/>
                </a:solidFill>
                <a:effectLst/>
              </a:rPr>
              <a:t>tagname</a:t>
            </a:r>
            <a:r>
              <a:rPr lang="en-US" sz="2000" b="0" i="0" dirty="0">
                <a:solidFill>
                  <a:srgbClr val="0000CD"/>
                </a:solidFill>
                <a:effectLst/>
              </a:rPr>
              <a:t>&gt;</a:t>
            </a:r>
            <a:r>
              <a:rPr lang="en-US" sz="2000" b="0" i="0" dirty="0">
                <a:solidFill>
                  <a:srgbClr val="000000"/>
                </a:solidFill>
                <a:effectLst/>
              </a:rPr>
              <a:t>Content goes here...</a:t>
            </a:r>
            <a:r>
              <a:rPr lang="en-US" sz="2000" b="0" i="0" dirty="0">
                <a:solidFill>
                  <a:srgbClr val="0000CD"/>
                </a:solidFill>
                <a:effectLst/>
              </a:rPr>
              <a:t>&lt;</a:t>
            </a:r>
            <a:r>
              <a:rPr lang="en-US" sz="2000" b="0" i="0" dirty="0">
                <a:solidFill>
                  <a:srgbClr val="A52A2A"/>
                </a:solidFill>
                <a:effectLst/>
              </a:rPr>
              <a:t>/tagname</a:t>
            </a:r>
            <a:r>
              <a:rPr lang="en-US" sz="2000" b="0" i="0" dirty="0">
                <a:solidFill>
                  <a:srgbClr val="0000CD"/>
                </a:solidFill>
                <a:effectLst/>
              </a:rPr>
              <a:t>&gt;</a:t>
            </a:r>
            <a:endParaRPr lang="en-US" sz="2000" b="0" i="0" dirty="0">
              <a:solidFill>
                <a:srgbClr val="000000"/>
              </a:solidFill>
              <a:effectLst/>
            </a:endParaRPr>
          </a:p>
          <a:p>
            <a:pPr algn="l">
              <a:lnSpc>
                <a:spcPct val="150000"/>
              </a:lnSpc>
            </a:pPr>
            <a:r>
              <a:rPr lang="en-US" sz="2000" b="0" i="0" dirty="0">
                <a:solidFill>
                  <a:srgbClr val="000000"/>
                </a:solidFill>
                <a:effectLst/>
              </a:rPr>
              <a:t>Examples of some HTML elements:</a:t>
            </a:r>
          </a:p>
          <a:p>
            <a:pPr algn="l">
              <a:lnSpc>
                <a:spcPct val="150000"/>
              </a:lnSpc>
            </a:pPr>
            <a:r>
              <a:rPr lang="en-US" sz="2000" b="0" i="0" dirty="0">
                <a:solidFill>
                  <a:srgbClr val="0000CD"/>
                </a:solidFill>
                <a:effectLst/>
              </a:rPr>
              <a:t>&lt;</a:t>
            </a:r>
            <a:r>
              <a:rPr lang="en-US" sz="2000" b="0" i="0" dirty="0">
                <a:solidFill>
                  <a:srgbClr val="A52A2A"/>
                </a:solidFill>
                <a:effectLst/>
              </a:rPr>
              <a:t>h1</a:t>
            </a:r>
            <a:r>
              <a:rPr lang="en-US" sz="2000" b="0" i="0" dirty="0">
                <a:solidFill>
                  <a:srgbClr val="0000CD"/>
                </a:solidFill>
                <a:effectLst/>
              </a:rPr>
              <a:t>&gt;</a:t>
            </a:r>
            <a:r>
              <a:rPr lang="en-US" sz="2000" b="0" i="0" dirty="0">
                <a:solidFill>
                  <a:srgbClr val="000000"/>
                </a:solidFill>
                <a:effectLst/>
              </a:rPr>
              <a:t>My First Heading</a:t>
            </a:r>
            <a:r>
              <a:rPr lang="en-US" sz="2000" b="0" i="0" dirty="0">
                <a:solidFill>
                  <a:srgbClr val="0000CD"/>
                </a:solidFill>
                <a:effectLst/>
              </a:rPr>
              <a:t>&lt;</a:t>
            </a:r>
            <a:r>
              <a:rPr lang="en-US" sz="2000" b="0" i="0" dirty="0">
                <a:solidFill>
                  <a:srgbClr val="A52A2A"/>
                </a:solidFill>
                <a:effectLst/>
              </a:rPr>
              <a:t>/h1</a:t>
            </a:r>
            <a:r>
              <a:rPr lang="en-US" sz="2000" b="0" i="0" dirty="0">
                <a:solidFill>
                  <a:srgbClr val="0000CD"/>
                </a:solidFill>
                <a:effectLst/>
              </a:rPr>
              <a:t>&gt;</a:t>
            </a:r>
            <a:endParaRPr lang="en-US" sz="2000" b="0" i="0" dirty="0">
              <a:solidFill>
                <a:srgbClr val="000000"/>
              </a:solidFill>
              <a:effectLst/>
            </a:endParaRPr>
          </a:p>
          <a:p>
            <a:pPr algn="l">
              <a:lnSpc>
                <a:spcPct val="150000"/>
              </a:lnSpc>
            </a:pP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r>
              <a:rPr lang="en-US" sz="2000" b="0" i="0" dirty="0">
                <a:solidFill>
                  <a:srgbClr val="000000"/>
                </a:solidFill>
                <a:effectLst/>
              </a:rPr>
              <a:t>My first paragraph.</a:t>
            </a: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endParaRPr lang="en-US" sz="2000" b="0" i="0" dirty="0">
              <a:solidFill>
                <a:srgbClr val="000000"/>
              </a:solidFill>
              <a:effectLst/>
            </a:endParaRPr>
          </a:p>
        </p:txBody>
      </p:sp>
    </p:spTree>
    <p:extLst>
      <p:ext uri="{BB962C8B-B14F-4D97-AF65-F5344CB8AC3E}">
        <p14:creationId xmlns:p14="http://schemas.microsoft.com/office/powerpoint/2010/main" val="140196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7C853-1321-A057-9871-D0AF2B4D2C94}"/>
              </a:ext>
            </a:extLst>
          </p:cNvPr>
          <p:cNvSpPr>
            <a:spLocks noChangeArrowheads="1"/>
          </p:cNvSpPr>
          <p:nvPr/>
        </p:nvSpPr>
        <p:spPr bwMode="auto">
          <a:xfrm>
            <a:off x="247426" y="91300"/>
            <a:ext cx="8985088" cy="19527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Nested HTML Elements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HTML elements can be nested (this means that elements can contain other elements).</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All HTML documents consist of nested HTML elements.</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following example contains four HTML elements (</a:t>
            </a:r>
            <a:r>
              <a:rPr kumimoji="0" lang="en-US" altLang="en-US" sz="2000" b="0" i="0" u="none" strike="noStrike" cap="none" normalizeH="0" baseline="0" dirty="0">
                <a:ln>
                  <a:noFill/>
                </a:ln>
                <a:solidFill>
                  <a:srgbClr val="DC143C"/>
                </a:solidFill>
                <a:effectLst/>
                <a:latin typeface="+mn-lt"/>
              </a:rPr>
              <a:t>&lt;html&gt;</a:t>
            </a:r>
            <a:r>
              <a:rPr kumimoji="0" lang="en-US" altLang="en-US" sz="2000" b="0" i="0" u="none" strike="noStrike" cap="none" normalizeH="0" baseline="0" dirty="0">
                <a:ln>
                  <a:noFill/>
                </a:ln>
                <a:solidFill>
                  <a:srgbClr val="000000"/>
                </a:solidFill>
                <a:effectLst/>
                <a:latin typeface="+mn-lt"/>
              </a:rPr>
              <a:t>, </a:t>
            </a:r>
            <a:r>
              <a:rPr kumimoji="0" lang="en-US" altLang="en-US" sz="2000" b="0" i="0" u="none" strike="noStrike" cap="none" normalizeH="0" baseline="0" dirty="0">
                <a:ln>
                  <a:noFill/>
                </a:ln>
                <a:solidFill>
                  <a:srgbClr val="DC143C"/>
                </a:solidFill>
                <a:effectLst/>
                <a:latin typeface="+mn-lt"/>
              </a:rPr>
              <a:t>&lt;body&gt;</a:t>
            </a:r>
            <a:r>
              <a:rPr kumimoji="0" lang="en-US" altLang="en-US" sz="2000" b="0" i="0" u="none" strike="noStrike" cap="none" normalizeH="0" baseline="0" dirty="0">
                <a:ln>
                  <a:noFill/>
                </a:ln>
                <a:solidFill>
                  <a:srgbClr val="000000"/>
                </a:solidFill>
                <a:effectLst/>
                <a:latin typeface="+mn-lt"/>
              </a:rPr>
              <a:t>, </a:t>
            </a:r>
            <a:r>
              <a:rPr kumimoji="0" lang="en-US" altLang="en-US" sz="2000" b="0" i="0" u="none" strike="noStrike" cap="none" normalizeH="0" baseline="0" dirty="0">
                <a:ln>
                  <a:noFill/>
                </a:ln>
                <a:solidFill>
                  <a:srgbClr val="DC143C"/>
                </a:solidFill>
                <a:effectLst/>
                <a:latin typeface="+mn-lt"/>
              </a:rPr>
              <a:t>&lt;h1&gt;</a:t>
            </a:r>
            <a:r>
              <a:rPr kumimoji="0" lang="en-US" altLang="en-US" sz="2000" b="0" i="0" u="none" strike="noStrike" cap="none" normalizeH="0" baseline="0" dirty="0">
                <a:ln>
                  <a:noFill/>
                </a:ln>
                <a:solidFill>
                  <a:srgbClr val="000000"/>
                </a:solidFill>
                <a:effectLst/>
                <a:latin typeface="+mn-lt"/>
              </a:rPr>
              <a:t> and </a:t>
            </a:r>
            <a:r>
              <a:rPr kumimoji="0" lang="en-US" altLang="en-US" sz="2000" b="0" i="0" u="none" strike="noStrike" cap="none" normalizeH="0" baseline="0" dirty="0">
                <a:ln>
                  <a:noFill/>
                </a:ln>
                <a:solidFill>
                  <a:srgbClr val="DC143C"/>
                </a:solidFill>
                <a:effectLst/>
                <a:latin typeface="+mn-lt"/>
              </a:rPr>
              <a:t>&lt;p&gt;</a:t>
            </a:r>
            <a:r>
              <a:rPr kumimoji="0" lang="en-US" altLang="en-US" sz="2000" b="0" i="0" u="none" strike="noStrike" cap="none" normalizeH="0" baseline="0" dirty="0">
                <a:ln>
                  <a:noFill/>
                </a:ln>
                <a:solidFill>
                  <a:srgbClr val="000000"/>
                </a:solidFill>
                <a:effectLst/>
                <a:latin typeface="+mn-lt"/>
              </a:rPr>
              <a:t>):</a:t>
            </a:r>
            <a:endParaRPr kumimoji="0" lang="en-US" altLang="en-US" sz="2000" b="0" i="0" u="none" strike="noStrike" cap="none" normalizeH="0" baseline="0" dirty="0">
              <a:ln>
                <a:noFill/>
              </a:ln>
              <a:solidFill>
                <a:schemeClr val="tx1"/>
              </a:solidFill>
              <a:effectLst/>
              <a:latin typeface="+mn-lt"/>
            </a:endParaRPr>
          </a:p>
        </p:txBody>
      </p:sp>
      <p:sp>
        <p:nvSpPr>
          <p:cNvPr id="4" name="TextBox 3">
            <a:extLst>
              <a:ext uri="{FF2B5EF4-FFF2-40B4-BE49-F238E27FC236}">
                <a16:creationId xmlns:a16="http://schemas.microsoft.com/office/drawing/2014/main" id="{D84D4279-6AC8-AEA4-235B-539FD2DAE567}"/>
              </a:ext>
            </a:extLst>
          </p:cNvPr>
          <p:cNvSpPr txBox="1"/>
          <p:nvPr/>
        </p:nvSpPr>
        <p:spPr>
          <a:xfrm>
            <a:off x="247426" y="2228584"/>
            <a:ext cx="6094206" cy="4199611"/>
          </a:xfrm>
          <a:prstGeom prst="rect">
            <a:avLst/>
          </a:prstGeom>
          <a:noFill/>
        </p:spPr>
        <p:txBody>
          <a:bodyPr wrap="square">
            <a:spAutoFit/>
          </a:bodyPr>
          <a:lstStyle/>
          <a:p>
            <a:pPr>
              <a:lnSpc>
                <a:spcPct val="150000"/>
              </a:lnSpc>
            </a:pPr>
            <a:r>
              <a:rPr lang="en-US" sz="2000" b="0" i="0" dirty="0">
                <a:solidFill>
                  <a:srgbClr val="0000CD"/>
                </a:solidFill>
                <a:effectLst/>
              </a:rPr>
              <a:t>&lt;</a:t>
            </a:r>
            <a:r>
              <a:rPr lang="en-US" sz="2000" b="0" i="0" dirty="0">
                <a:solidFill>
                  <a:srgbClr val="A52A2A"/>
                </a:solidFill>
                <a:effectLst/>
              </a:rPr>
              <a:t>!DOCTYPE</a:t>
            </a:r>
            <a:r>
              <a:rPr lang="en-US" sz="2000" b="0" i="0" dirty="0">
                <a:solidFill>
                  <a:srgbClr val="FF0000"/>
                </a:solidFill>
                <a:effectLst/>
              </a:rPr>
              <a:t> html</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html</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body</a:t>
            </a:r>
            <a:r>
              <a:rPr lang="en-US" sz="2000" b="0" i="0" dirty="0">
                <a:solidFill>
                  <a:srgbClr val="0000CD"/>
                </a:solidFill>
                <a:effectLst/>
              </a:rPr>
              <a:t>&gt;</a:t>
            </a:r>
            <a:br>
              <a:rPr lang="en-US" sz="2000" dirty="0"/>
            </a:br>
            <a:br>
              <a:rPr lang="en-US" sz="2000" dirty="0"/>
            </a:br>
            <a:r>
              <a:rPr lang="en-US" sz="2000" b="0" i="0" dirty="0">
                <a:solidFill>
                  <a:srgbClr val="0000CD"/>
                </a:solidFill>
                <a:effectLst/>
              </a:rPr>
              <a:t>&lt;</a:t>
            </a:r>
            <a:r>
              <a:rPr lang="en-US" sz="2000" b="0" i="0" dirty="0">
                <a:solidFill>
                  <a:srgbClr val="A52A2A"/>
                </a:solidFill>
                <a:effectLst/>
              </a:rPr>
              <a:t>h1</a:t>
            </a:r>
            <a:r>
              <a:rPr lang="en-US" sz="2000" b="0" i="0" dirty="0">
                <a:solidFill>
                  <a:srgbClr val="0000CD"/>
                </a:solidFill>
                <a:effectLst/>
              </a:rPr>
              <a:t>&gt;</a:t>
            </a:r>
            <a:r>
              <a:rPr lang="en-US" sz="2000" b="0" i="0" dirty="0">
                <a:solidFill>
                  <a:srgbClr val="000000"/>
                </a:solidFill>
                <a:effectLst/>
              </a:rPr>
              <a:t>My First Heading</a:t>
            </a:r>
            <a:r>
              <a:rPr lang="en-US" sz="2000" b="0" i="0" dirty="0">
                <a:solidFill>
                  <a:srgbClr val="0000CD"/>
                </a:solidFill>
                <a:effectLst/>
              </a:rPr>
              <a:t>&lt;</a:t>
            </a:r>
            <a:r>
              <a:rPr lang="en-US" sz="2000" b="0" i="0" dirty="0">
                <a:solidFill>
                  <a:srgbClr val="A52A2A"/>
                </a:solidFill>
                <a:effectLst/>
              </a:rPr>
              <a:t>/h1</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r>
              <a:rPr lang="en-US" sz="2000" b="0" i="0" dirty="0">
                <a:solidFill>
                  <a:srgbClr val="000000"/>
                </a:solidFill>
                <a:effectLst/>
              </a:rPr>
              <a:t>My first paragraph.</a:t>
            </a: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br>
              <a:rPr lang="en-US" sz="2000" dirty="0"/>
            </a:br>
            <a:br>
              <a:rPr lang="en-US" sz="2000" dirty="0"/>
            </a:br>
            <a:r>
              <a:rPr lang="en-US" sz="2000" b="0" i="0" dirty="0">
                <a:solidFill>
                  <a:srgbClr val="0000CD"/>
                </a:solidFill>
                <a:effectLst/>
              </a:rPr>
              <a:t>&lt;</a:t>
            </a:r>
            <a:r>
              <a:rPr lang="en-US" sz="2000" b="0" i="0" dirty="0">
                <a:solidFill>
                  <a:srgbClr val="A52A2A"/>
                </a:solidFill>
                <a:effectLst/>
              </a:rPr>
              <a:t>/body</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/html</a:t>
            </a:r>
            <a:r>
              <a:rPr lang="en-US" sz="2000" b="0" i="0" dirty="0">
                <a:solidFill>
                  <a:srgbClr val="0000CD"/>
                </a:solidFill>
                <a:effectLst/>
              </a:rPr>
              <a:t>&gt;</a:t>
            </a:r>
            <a:endParaRPr lang="en-IN" sz="2000" dirty="0"/>
          </a:p>
        </p:txBody>
      </p:sp>
    </p:spTree>
    <p:extLst>
      <p:ext uri="{BB962C8B-B14F-4D97-AF65-F5344CB8AC3E}">
        <p14:creationId xmlns:p14="http://schemas.microsoft.com/office/powerpoint/2010/main" val="343640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2E03B1-566F-1596-72BC-D66E6CFE3D1F}"/>
              </a:ext>
            </a:extLst>
          </p:cNvPr>
          <p:cNvSpPr>
            <a:spLocks noChangeArrowheads="1"/>
          </p:cNvSpPr>
          <p:nvPr/>
        </p:nvSpPr>
        <p:spPr bwMode="auto">
          <a:xfrm>
            <a:off x="204396" y="0"/>
            <a:ext cx="8597097" cy="19527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Example Explained</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&lt;html&gt;</a:t>
            </a:r>
            <a:r>
              <a:rPr kumimoji="0" lang="en-US" altLang="en-US" sz="2000" b="0" i="0" u="none" strike="noStrike" cap="none" normalizeH="0" baseline="0" dirty="0">
                <a:ln>
                  <a:noFill/>
                </a:ln>
                <a:solidFill>
                  <a:srgbClr val="000000"/>
                </a:solidFill>
                <a:effectLst/>
                <a:latin typeface="+mn-lt"/>
              </a:rPr>
              <a:t> element is the root element and it defines the whole HTML document.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It has a start tag </a:t>
            </a:r>
            <a:r>
              <a:rPr kumimoji="0" lang="en-US" altLang="en-US" sz="2000" b="0" i="0" u="none" strike="noStrike" cap="none" normalizeH="0" baseline="0" dirty="0">
                <a:ln>
                  <a:noFill/>
                </a:ln>
                <a:solidFill>
                  <a:srgbClr val="DC143C"/>
                </a:solidFill>
                <a:effectLst/>
                <a:latin typeface="+mn-lt"/>
              </a:rPr>
              <a:t>&lt;html&gt;</a:t>
            </a:r>
            <a:r>
              <a:rPr kumimoji="0" lang="en-US" altLang="en-US" sz="2000" b="0" i="0" u="none" strike="noStrike" cap="none" normalizeH="0" baseline="0" dirty="0">
                <a:ln>
                  <a:noFill/>
                </a:ln>
                <a:solidFill>
                  <a:srgbClr val="000000"/>
                </a:solidFill>
                <a:effectLst/>
                <a:latin typeface="+mn-lt"/>
              </a:rPr>
              <a:t> and an end tag </a:t>
            </a:r>
            <a:r>
              <a:rPr kumimoji="0" lang="en-US" altLang="en-US" sz="2000" b="0" i="0" u="none" strike="noStrike" cap="none" normalizeH="0" baseline="0" dirty="0">
                <a:ln>
                  <a:noFill/>
                </a:ln>
                <a:solidFill>
                  <a:srgbClr val="DC143C"/>
                </a:solidFill>
                <a:effectLst/>
                <a:latin typeface="+mn-lt"/>
              </a:rPr>
              <a:t>&lt;/html&gt;</a:t>
            </a:r>
            <a:r>
              <a:rPr kumimoji="0" lang="en-US" altLang="en-US" sz="2000" b="0" i="0" u="none" strike="noStrike" cap="none" normalizeH="0" baseline="0" dirty="0">
                <a:ln>
                  <a:noFill/>
                </a:ln>
                <a:solidFill>
                  <a:srgbClr val="000000"/>
                </a:solidFill>
                <a:effectLst/>
                <a:latin typeface="+mn-lt"/>
              </a:rPr>
              <a: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Then, inside the </a:t>
            </a:r>
            <a:r>
              <a:rPr kumimoji="0" lang="en-US" altLang="en-US" sz="2000" b="0" i="0" u="none" strike="noStrike" cap="none" normalizeH="0" baseline="0" dirty="0">
                <a:ln>
                  <a:noFill/>
                </a:ln>
                <a:solidFill>
                  <a:srgbClr val="DC143C"/>
                </a:solidFill>
                <a:effectLst/>
                <a:latin typeface="+mn-lt"/>
              </a:rPr>
              <a:t>&lt;html&gt;</a:t>
            </a:r>
            <a:r>
              <a:rPr kumimoji="0" lang="en-US" altLang="en-US" sz="2000" b="0" i="0" u="none" strike="noStrike" cap="none" normalizeH="0" baseline="0" dirty="0">
                <a:ln>
                  <a:noFill/>
                </a:ln>
                <a:solidFill>
                  <a:srgbClr val="000000"/>
                </a:solidFill>
                <a:effectLst/>
                <a:latin typeface="+mn-lt"/>
              </a:rPr>
              <a:t> element there is a </a:t>
            </a:r>
            <a:r>
              <a:rPr kumimoji="0" lang="en-US" altLang="en-US" sz="2000" b="0" i="0" u="none" strike="noStrike" cap="none" normalizeH="0" baseline="0" dirty="0">
                <a:ln>
                  <a:noFill/>
                </a:ln>
                <a:solidFill>
                  <a:srgbClr val="DC143C"/>
                </a:solidFill>
                <a:effectLst/>
                <a:latin typeface="+mn-lt"/>
              </a:rPr>
              <a:t>&lt;body&gt;</a:t>
            </a:r>
            <a:r>
              <a:rPr kumimoji="0" lang="en-US" altLang="en-US" sz="2000" b="0" i="0" u="none" strike="noStrike" cap="none" normalizeH="0" baseline="0" dirty="0">
                <a:ln>
                  <a:noFill/>
                </a:ln>
                <a:solidFill>
                  <a:srgbClr val="000000"/>
                </a:solidFill>
                <a:effectLst/>
                <a:latin typeface="+mn-lt"/>
              </a:rPr>
              <a:t> element:</a:t>
            </a:r>
            <a:endParaRPr kumimoji="0" lang="en-US" altLang="en-US" sz="2000" b="0" i="0" u="none" strike="noStrike" cap="none" normalizeH="0" baseline="0" dirty="0">
              <a:ln>
                <a:noFill/>
              </a:ln>
              <a:solidFill>
                <a:schemeClr val="tx1"/>
              </a:solidFill>
              <a:effectLst/>
              <a:latin typeface="+mn-lt"/>
            </a:endParaRPr>
          </a:p>
        </p:txBody>
      </p:sp>
      <p:sp>
        <p:nvSpPr>
          <p:cNvPr id="4" name="TextBox 3">
            <a:extLst>
              <a:ext uri="{FF2B5EF4-FFF2-40B4-BE49-F238E27FC236}">
                <a16:creationId xmlns:a16="http://schemas.microsoft.com/office/drawing/2014/main" id="{9857325C-A7EB-33C6-F78E-660F6A73BAE8}"/>
              </a:ext>
            </a:extLst>
          </p:cNvPr>
          <p:cNvSpPr txBox="1"/>
          <p:nvPr/>
        </p:nvSpPr>
        <p:spPr>
          <a:xfrm>
            <a:off x="204396" y="1952794"/>
            <a:ext cx="6094206" cy="1891287"/>
          </a:xfrm>
          <a:prstGeom prst="rect">
            <a:avLst/>
          </a:prstGeom>
          <a:noFill/>
        </p:spPr>
        <p:txBody>
          <a:bodyPr wrap="square">
            <a:spAutoFit/>
          </a:bodyPr>
          <a:lstStyle/>
          <a:p>
            <a:pPr>
              <a:lnSpc>
                <a:spcPct val="150000"/>
              </a:lnSpc>
            </a:pPr>
            <a:r>
              <a:rPr lang="en-US" sz="2000" b="0" i="0" dirty="0">
                <a:solidFill>
                  <a:srgbClr val="0000CD"/>
                </a:solidFill>
                <a:effectLst/>
              </a:rPr>
              <a:t>&lt;</a:t>
            </a:r>
            <a:r>
              <a:rPr lang="en-US" sz="2000" b="0" i="0" dirty="0">
                <a:solidFill>
                  <a:srgbClr val="A52A2A"/>
                </a:solidFill>
                <a:effectLst/>
              </a:rPr>
              <a:t>body</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h1</a:t>
            </a:r>
            <a:r>
              <a:rPr lang="en-US" sz="2000" b="0" i="0" dirty="0">
                <a:solidFill>
                  <a:srgbClr val="0000CD"/>
                </a:solidFill>
                <a:effectLst/>
              </a:rPr>
              <a:t>&gt;</a:t>
            </a:r>
            <a:r>
              <a:rPr lang="en-US" sz="2000" b="0" i="0" dirty="0">
                <a:solidFill>
                  <a:srgbClr val="000000"/>
                </a:solidFill>
                <a:effectLst/>
              </a:rPr>
              <a:t>My First Heading</a:t>
            </a:r>
            <a:r>
              <a:rPr lang="en-US" sz="2000" b="0" i="0" dirty="0">
                <a:solidFill>
                  <a:srgbClr val="0000CD"/>
                </a:solidFill>
                <a:effectLst/>
              </a:rPr>
              <a:t>&lt;</a:t>
            </a:r>
            <a:r>
              <a:rPr lang="en-US" sz="2000" b="0" i="0" dirty="0">
                <a:solidFill>
                  <a:srgbClr val="A52A2A"/>
                </a:solidFill>
                <a:effectLst/>
              </a:rPr>
              <a:t>/h1</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r>
              <a:rPr lang="en-US" sz="2000" b="0" i="0" dirty="0">
                <a:solidFill>
                  <a:srgbClr val="000000"/>
                </a:solidFill>
                <a:effectLst/>
              </a:rPr>
              <a:t>My first paragraph.</a:t>
            </a: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/body</a:t>
            </a:r>
            <a:r>
              <a:rPr lang="en-US" sz="2000" b="0" i="0" dirty="0">
                <a:solidFill>
                  <a:srgbClr val="0000CD"/>
                </a:solidFill>
                <a:effectLst/>
              </a:rPr>
              <a:t>&gt;</a:t>
            </a:r>
            <a:endParaRPr lang="en-IN" sz="2000" dirty="0"/>
          </a:p>
        </p:txBody>
      </p:sp>
      <p:sp>
        <p:nvSpPr>
          <p:cNvPr id="5" name="Rectangle 1">
            <a:extLst>
              <a:ext uri="{FF2B5EF4-FFF2-40B4-BE49-F238E27FC236}">
                <a16:creationId xmlns:a16="http://schemas.microsoft.com/office/drawing/2014/main" id="{763C14C9-B4E0-92EA-136B-26ADE136833E}"/>
              </a:ext>
            </a:extLst>
          </p:cNvPr>
          <p:cNvSpPr>
            <a:spLocks noChangeArrowheads="1"/>
          </p:cNvSpPr>
          <p:nvPr/>
        </p:nvSpPr>
        <p:spPr bwMode="auto">
          <a:xfrm>
            <a:off x="247427" y="3036235"/>
            <a:ext cx="8363700" cy="37379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&lt;body&gt;</a:t>
            </a:r>
            <a:r>
              <a:rPr kumimoji="0" lang="en-US" altLang="en-US" sz="2000" b="0" i="0" u="none" strike="noStrike" cap="none" normalizeH="0" baseline="0" dirty="0">
                <a:ln>
                  <a:noFill/>
                </a:ln>
                <a:solidFill>
                  <a:srgbClr val="000000"/>
                </a:solidFill>
                <a:effectLst/>
                <a:latin typeface="+mn-lt"/>
              </a:rPr>
              <a:t> element defines the document's body.</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It has a start tag </a:t>
            </a:r>
            <a:r>
              <a:rPr kumimoji="0" lang="en-US" altLang="en-US" sz="2000" b="0" i="0" u="none" strike="noStrike" cap="none" normalizeH="0" baseline="0" dirty="0">
                <a:ln>
                  <a:noFill/>
                </a:ln>
                <a:solidFill>
                  <a:srgbClr val="DC143C"/>
                </a:solidFill>
                <a:effectLst/>
                <a:latin typeface="+mn-lt"/>
              </a:rPr>
              <a:t>&lt;body&gt;</a:t>
            </a:r>
            <a:r>
              <a:rPr kumimoji="0" lang="en-US" altLang="en-US" sz="2000" b="0" i="0" u="none" strike="noStrike" cap="none" normalizeH="0" baseline="0" dirty="0">
                <a:ln>
                  <a:noFill/>
                </a:ln>
                <a:solidFill>
                  <a:srgbClr val="000000"/>
                </a:solidFill>
                <a:effectLst/>
                <a:latin typeface="+mn-lt"/>
              </a:rPr>
              <a:t> and an end tag </a:t>
            </a:r>
            <a:r>
              <a:rPr kumimoji="0" lang="en-US" altLang="en-US" sz="2000" b="0" i="0" u="none" strike="noStrike" cap="none" normalizeH="0" baseline="0" dirty="0">
                <a:ln>
                  <a:noFill/>
                </a:ln>
                <a:solidFill>
                  <a:srgbClr val="DC143C"/>
                </a:solidFill>
                <a:effectLst/>
                <a:latin typeface="+mn-lt"/>
              </a:rPr>
              <a:t>&lt;/body&gt;</a:t>
            </a:r>
            <a:r>
              <a:rPr kumimoji="0" lang="en-US" altLang="en-US" sz="2000" b="0" i="0" u="none" strike="noStrike" cap="none" normalizeH="0" baseline="0" dirty="0">
                <a:ln>
                  <a:noFill/>
                </a:ln>
                <a:solidFill>
                  <a:srgbClr val="000000"/>
                </a:solidFill>
                <a:effectLst/>
                <a:latin typeface="+mn-lt"/>
              </a:rPr>
              <a: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Then, inside the </a:t>
            </a:r>
            <a:r>
              <a:rPr kumimoji="0" lang="en-US" altLang="en-US" sz="2000" b="0" i="0" u="none" strike="noStrike" cap="none" normalizeH="0" baseline="0" dirty="0">
                <a:ln>
                  <a:noFill/>
                </a:ln>
                <a:solidFill>
                  <a:srgbClr val="DC143C"/>
                </a:solidFill>
                <a:effectLst/>
                <a:latin typeface="+mn-lt"/>
              </a:rPr>
              <a:t>&lt;body&gt;</a:t>
            </a:r>
            <a:r>
              <a:rPr kumimoji="0" lang="en-US" altLang="en-US" sz="2000" b="0" i="0" u="none" strike="noStrike" cap="none" normalizeH="0" baseline="0" dirty="0">
                <a:ln>
                  <a:noFill/>
                </a:ln>
                <a:solidFill>
                  <a:srgbClr val="000000"/>
                </a:solidFill>
                <a:effectLst/>
                <a:latin typeface="+mn-lt"/>
              </a:rPr>
              <a:t> element there are two other elements: </a:t>
            </a:r>
            <a:r>
              <a:rPr kumimoji="0" lang="en-US" altLang="en-US" sz="2000" b="0" i="0" u="none" strike="noStrike" cap="none" normalizeH="0" baseline="0" dirty="0">
                <a:ln>
                  <a:noFill/>
                </a:ln>
                <a:solidFill>
                  <a:srgbClr val="DC143C"/>
                </a:solidFill>
                <a:effectLst/>
                <a:latin typeface="+mn-lt"/>
              </a:rPr>
              <a:t>&lt;h1&gt;</a:t>
            </a:r>
            <a:r>
              <a:rPr kumimoji="0" lang="en-US" altLang="en-US" sz="2000" b="0" i="0" u="none" strike="noStrike" cap="none" normalizeH="0" baseline="0" dirty="0">
                <a:ln>
                  <a:noFill/>
                </a:ln>
                <a:solidFill>
                  <a:srgbClr val="000000"/>
                </a:solidFill>
                <a:effectLst/>
                <a:latin typeface="+mn-lt"/>
              </a:rPr>
              <a:t> and </a:t>
            </a:r>
            <a:r>
              <a:rPr kumimoji="0" lang="en-US" altLang="en-US" sz="2000" b="0" i="0" u="none" strike="noStrike" cap="none" normalizeH="0" baseline="0" dirty="0">
                <a:ln>
                  <a:noFill/>
                </a:ln>
                <a:solidFill>
                  <a:srgbClr val="DC143C"/>
                </a:solidFill>
                <a:effectLst/>
                <a:latin typeface="+mn-lt"/>
              </a:rPr>
              <a:t>&lt;p&gt;</a:t>
            </a:r>
            <a:r>
              <a:rPr kumimoji="0" lang="en-US" altLang="en-US" sz="2000" b="0" i="0" u="none" strike="noStrike" cap="none" normalizeH="0" baseline="0" dirty="0">
                <a:ln>
                  <a:noFill/>
                </a:ln>
                <a:solidFill>
                  <a:srgbClr val="000000"/>
                </a:solidFill>
                <a:effectLst/>
                <a:latin typeface="+mn-lt"/>
              </a:rPr>
              <a: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h1</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My First Heading</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/h1</a:t>
            </a:r>
            <a:r>
              <a:rPr kumimoji="0" lang="en-US" altLang="en-US" sz="2000" b="0" i="0" u="none" strike="noStrike" cap="none" normalizeH="0" baseline="0" dirty="0">
                <a:ln>
                  <a:noFill/>
                </a:ln>
                <a:solidFill>
                  <a:srgbClr val="0000CD"/>
                </a:solidFill>
                <a:effectLst/>
                <a:latin typeface="+mn-lt"/>
              </a:rPr>
              <a:t>&gt;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My first paragraph.</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a:t>
            </a:r>
            <a:r>
              <a:rPr kumimoji="0" lang="en-US" altLang="en-US" sz="2000" b="0" i="0" u="none" strike="noStrike" cap="none" normalizeH="0" baseline="0" dirty="0">
                <a:ln>
                  <a:noFill/>
                </a:ln>
                <a:solidFill>
                  <a:srgbClr val="0000CD"/>
                </a:solidFill>
                <a:effectLst/>
                <a:latin typeface="+mn-lt"/>
              </a:rPr>
              <a:t>&gt;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&lt;h1&gt;</a:t>
            </a:r>
            <a:r>
              <a:rPr kumimoji="0" lang="en-US" altLang="en-US" sz="2000" b="0" i="0" u="none" strike="noStrike" cap="none" normalizeH="0" baseline="0" dirty="0">
                <a:ln>
                  <a:noFill/>
                </a:ln>
                <a:solidFill>
                  <a:srgbClr val="000000"/>
                </a:solidFill>
                <a:effectLst/>
                <a:latin typeface="+mn-lt"/>
              </a:rPr>
              <a:t> element defines a heading.</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It has a start tag </a:t>
            </a:r>
            <a:r>
              <a:rPr kumimoji="0" lang="en-US" altLang="en-US" sz="2000" b="0" i="0" u="none" strike="noStrike" cap="none" normalizeH="0" baseline="0" dirty="0">
                <a:ln>
                  <a:noFill/>
                </a:ln>
                <a:solidFill>
                  <a:srgbClr val="DC143C"/>
                </a:solidFill>
                <a:effectLst/>
                <a:latin typeface="+mn-lt"/>
              </a:rPr>
              <a:t>&lt;h1&gt;</a:t>
            </a:r>
            <a:r>
              <a:rPr kumimoji="0" lang="en-US" altLang="en-US" sz="2000" b="0" i="0" u="none" strike="noStrike" cap="none" normalizeH="0" baseline="0" dirty="0">
                <a:ln>
                  <a:noFill/>
                </a:ln>
                <a:solidFill>
                  <a:srgbClr val="000000"/>
                </a:solidFill>
                <a:effectLst/>
                <a:latin typeface="+mn-lt"/>
              </a:rPr>
              <a:t> and an end tag </a:t>
            </a:r>
            <a:r>
              <a:rPr kumimoji="0" lang="en-US" altLang="en-US" sz="2000" b="0" i="0" u="none" strike="noStrike" cap="none" normalizeH="0" baseline="0" dirty="0">
                <a:ln>
                  <a:noFill/>
                </a:ln>
                <a:solidFill>
                  <a:srgbClr val="DC143C"/>
                </a:solidFill>
                <a:effectLst/>
                <a:latin typeface="+mn-lt"/>
              </a:rPr>
              <a:t>&lt;/h1&gt;</a:t>
            </a:r>
            <a:r>
              <a:rPr kumimoji="0" lang="en-US" altLang="en-US" sz="2000" b="0" i="0" u="none" strike="noStrike" cap="none" normalizeH="0" baseline="0" dirty="0">
                <a:ln>
                  <a:noFill/>
                </a:ln>
                <a:solidFill>
                  <a:srgbClr val="000000"/>
                </a:solidFill>
                <a:effectLst/>
                <a:latin typeface="+mn-lt"/>
              </a:rPr>
              <a: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h1</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My First Heading</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/h1</a:t>
            </a:r>
            <a:r>
              <a:rPr kumimoji="0" lang="en-US" altLang="en-US" sz="2000" b="0" i="0" u="none" strike="noStrike" cap="none" normalizeH="0" baseline="0" dirty="0">
                <a:ln>
                  <a:noFill/>
                </a:ln>
                <a:solidFill>
                  <a:srgbClr val="0000CD"/>
                </a:solidFill>
                <a:effectLst/>
                <a:latin typeface="+mn-lt"/>
              </a:rPr>
              <a:t>&gt;</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138004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19E004-2842-8EDC-755C-71A99E036B2B}"/>
              </a:ext>
            </a:extLst>
          </p:cNvPr>
          <p:cNvSpPr>
            <a:spLocks noChangeArrowheads="1"/>
          </p:cNvSpPr>
          <p:nvPr/>
        </p:nvSpPr>
        <p:spPr bwMode="auto">
          <a:xfrm>
            <a:off x="838200" y="352244"/>
            <a:ext cx="12192000" cy="6154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4895" tIns="152352" rIns="-134895"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HTML attributes provide additional information about HTML elements.</a:t>
            </a:r>
            <a:endParaRPr kumimoji="0" lang="en-US" altLang="en-US" sz="2000" b="0" i="0" u="none" strike="noStrike" cap="none" normalizeH="0" baseline="0" dirty="0">
              <a:ln>
                <a:noFill/>
              </a:ln>
              <a:solidFill>
                <a:schemeClr val="tx1"/>
              </a:solidFill>
              <a:effectLst/>
            </a:endParaRPr>
          </a:p>
        </p:txBody>
      </p:sp>
      <p:sp>
        <p:nvSpPr>
          <p:cNvPr id="4" name="Rectangle 3">
            <a:extLst>
              <a:ext uri="{FF2B5EF4-FFF2-40B4-BE49-F238E27FC236}">
                <a16:creationId xmlns:a16="http://schemas.microsoft.com/office/drawing/2014/main" id="{5622FFDB-35F7-8F45-B600-F2C1D4C40BF7}"/>
              </a:ext>
            </a:extLst>
          </p:cNvPr>
          <p:cNvSpPr>
            <a:spLocks noChangeArrowheads="1"/>
          </p:cNvSpPr>
          <p:nvPr/>
        </p:nvSpPr>
        <p:spPr bwMode="auto">
          <a:xfrm>
            <a:off x="838200" y="1036375"/>
            <a:ext cx="8893629" cy="28930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4895" tIns="152352" rIns="-134895" bIns="152352"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Segoe UI" panose="020B0502040204020203" pitchFamily="34" charset="0"/>
              </a:rPr>
              <a:t>HTML Attributes</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rgbClr val="000000"/>
                </a:solidFill>
                <a:effectLst/>
              </a:rPr>
              <a:t>All HTML elements can have </a:t>
            </a:r>
            <a:r>
              <a:rPr kumimoji="0" lang="en-US" altLang="en-US" sz="2000" b="1" i="0" u="none" strike="noStrike" cap="none" normalizeH="0" baseline="0" dirty="0">
                <a:ln>
                  <a:noFill/>
                </a:ln>
                <a:solidFill>
                  <a:srgbClr val="000000"/>
                </a:solidFill>
                <a:effectLst/>
              </a:rPr>
              <a:t>attributes</a:t>
            </a:r>
            <a:endParaRPr kumimoji="0" lang="en-US" altLang="en-US" sz="2000" b="0" i="0" u="none" strike="noStrike" cap="none" normalizeH="0" baseline="0" dirty="0">
              <a:ln>
                <a:noFill/>
              </a:ln>
              <a:solidFill>
                <a:srgbClr val="00000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rPr>
              <a:t>Attributes provide </a:t>
            </a:r>
            <a:r>
              <a:rPr kumimoji="0" lang="en-US" altLang="en-US" sz="2000" b="1" i="0" u="none" strike="noStrike" cap="none" normalizeH="0" baseline="0" dirty="0">
                <a:ln>
                  <a:noFill/>
                </a:ln>
                <a:solidFill>
                  <a:srgbClr val="000000"/>
                </a:solidFill>
                <a:effectLst/>
              </a:rPr>
              <a:t>additional information</a:t>
            </a:r>
            <a:r>
              <a:rPr kumimoji="0" lang="en-US" altLang="en-US" sz="2000" b="0" i="0" u="none" strike="noStrike" cap="none" normalizeH="0" baseline="0" dirty="0">
                <a:ln>
                  <a:noFill/>
                </a:ln>
                <a:solidFill>
                  <a:srgbClr val="000000"/>
                </a:solidFill>
                <a:effectLst/>
              </a:rPr>
              <a:t> about elements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rPr>
              <a:t>Attributes are always specified in </a:t>
            </a:r>
            <a:r>
              <a:rPr kumimoji="0" lang="en-US" altLang="en-US" sz="2000" b="1" i="0" u="none" strike="noStrike" cap="none" normalizeH="0" baseline="0" dirty="0">
                <a:ln>
                  <a:noFill/>
                </a:ln>
                <a:solidFill>
                  <a:srgbClr val="000000"/>
                </a:solidFill>
                <a:effectLst/>
              </a:rPr>
              <a:t>the start tag</a:t>
            </a:r>
            <a:endParaRPr kumimoji="0" lang="en-US" altLang="en-US" sz="2000" b="0" i="0" u="none" strike="noStrike" cap="none" normalizeH="0" baseline="0" dirty="0">
              <a:ln>
                <a:noFill/>
              </a:ln>
              <a:solidFill>
                <a:srgbClr val="00000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rPr>
              <a:t>Attributes usually come in name/value pairs like: </a:t>
            </a:r>
            <a:r>
              <a:rPr kumimoji="0" lang="en-US" altLang="en-US" sz="2000" b="1" i="0" u="none" strike="noStrike" cap="none" normalizeH="0" baseline="0" dirty="0">
                <a:ln>
                  <a:noFill/>
                </a:ln>
                <a:solidFill>
                  <a:srgbClr val="000000"/>
                </a:solidFill>
                <a:effectLst/>
              </a:rPr>
              <a:t>name="value"</a:t>
            </a:r>
            <a:endParaRPr kumimoji="0" lang="en-US" altLang="en-US" sz="20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78DBDD9D-D9E5-7335-1239-0EA82BDED7DE}"/>
              </a:ext>
            </a:extLst>
          </p:cNvPr>
          <p:cNvSpPr>
            <a:spLocks noChangeArrowheads="1"/>
          </p:cNvSpPr>
          <p:nvPr/>
        </p:nvSpPr>
        <p:spPr bwMode="auto">
          <a:xfrm>
            <a:off x="587829" y="3929378"/>
            <a:ext cx="10003892" cy="2414459"/>
          </a:xfrm>
          <a:prstGeom prst="rect">
            <a:avLst/>
          </a:prstGeom>
          <a:solidFill>
            <a:schemeClr val="bg1"/>
          </a:solidFill>
          <a:ln>
            <a:noFill/>
          </a:ln>
          <a:effec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The href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&lt;a&gt;</a:t>
            </a:r>
            <a:r>
              <a:rPr kumimoji="0" lang="en-US" altLang="en-US" sz="2000" b="0" i="0" u="none" strike="noStrike" cap="none" normalizeH="0" baseline="0" dirty="0">
                <a:ln>
                  <a:noFill/>
                </a:ln>
                <a:solidFill>
                  <a:srgbClr val="000000"/>
                </a:solidFill>
                <a:effectLst/>
                <a:latin typeface="+mn-lt"/>
              </a:rPr>
              <a:t> tag defines a hyperlink. The </a:t>
            </a:r>
            <a:r>
              <a:rPr kumimoji="0" lang="en-US" altLang="en-US" sz="2000" b="0" i="0" u="none" strike="noStrike" cap="none" normalizeH="0" baseline="0" dirty="0">
                <a:ln>
                  <a:noFill/>
                </a:ln>
                <a:solidFill>
                  <a:srgbClr val="DC143C"/>
                </a:solidFill>
                <a:effectLst/>
                <a:latin typeface="+mn-lt"/>
              </a:rPr>
              <a:t>href</a:t>
            </a:r>
            <a:r>
              <a:rPr kumimoji="0" lang="en-US" altLang="en-US" sz="2000" b="0" i="0" u="none" strike="noStrike" cap="none" normalizeH="0" baseline="0" dirty="0">
                <a:ln>
                  <a:noFill/>
                </a:ln>
                <a:solidFill>
                  <a:srgbClr val="000000"/>
                </a:solidFill>
                <a:effectLst/>
                <a:latin typeface="+mn-lt"/>
              </a:rPr>
              <a:t> attribute specifies the URL of the page the link goes to:</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mn-lt"/>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a</a:t>
            </a:r>
            <a:r>
              <a:rPr kumimoji="0" lang="en-US" altLang="en-US" sz="2000" b="0" i="0" u="none" strike="noStrike" cap="none" normalizeH="0" baseline="0" dirty="0">
                <a:ln>
                  <a:noFill/>
                </a:ln>
                <a:solidFill>
                  <a:srgbClr val="FF0000"/>
                </a:solidFill>
                <a:effectLst/>
                <a:latin typeface="+mn-lt"/>
              </a:rPr>
              <a:t> href</a:t>
            </a:r>
            <a:r>
              <a:rPr kumimoji="0" lang="en-US" altLang="en-US" sz="2000" b="0" i="0" u="none" strike="noStrike" cap="none" normalizeH="0" baseline="0" dirty="0">
                <a:ln>
                  <a:noFill/>
                </a:ln>
                <a:solidFill>
                  <a:srgbClr val="0000CD"/>
                </a:solidFill>
                <a:effectLst/>
                <a:latin typeface="+mn-lt"/>
              </a:rPr>
              <a:t>="https://www.w3schools.com"&gt;</a:t>
            </a:r>
            <a:r>
              <a:rPr kumimoji="0" lang="en-US" altLang="en-US" sz="2000" b="0" i="0" u="none" strike="noStrike" cap="none" normalizeH="0" baseline="0" dirty="0">
                <a:ln>
                  <a:noFill/>
                </a:ln>
                <a:solidFill>
                  <a:srgbClr val="000000"/>
                </a:solidFill>
                <a:effectLst/>
                <a:latin typeface="+mn-lt"/>
              </a:rPr>
              <a:t>Visit W3Schools</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/a</a:t>
            </a:r>
            <a:r>
              <a:rPr kumimoji="0" lang="en-US" altLang="en-US" sz="2000" b="0" i="0" u="none" strike="noStrike" cap="none" normalizeH="0" baseline="0" dirty="0">
                <a:ln>
                  <a:noFill/>
                </a:ln>
                <a:solidFill>
                  <a:srgbClr val="0000CD"/>
                </a:solidFill>
                <a:effectLst/>
                <a:latin typeface="+mn-lt"/>
              </a:rPr>
              <a:t>&gt;</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705008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24AA35-AD55-09DF-0B20-7830520832B1}"/>
              </a:ext>
            </a:extLst>
          </p:cNvPr>
          <p:cNvSpPr txBox="1"/>
          <p:nvPr/>
        </p:nvSpPr>
        <p:spPr>
          <a:xfrm>
            <a:off x="99508" y="152718"/>
            <a:ext cx="8205395" cy="3276282"/>
          </a:xfrm>
          <a:prstGeom prst="rect">
            <a:avLst/>
          </a:prstGeom>
          <a:noFill/>
        </p:spPr>
        <p:txBody>
          <a:bodyPr wrap="square">
            <a:spAutoFit/>
          </a:bodyPr>
          <a:lstStyle/>
          <a:p>
            <a:pPr>
              <a:lnSpc>
                <a:spcPct val="150000"/>
              </a:lnSpc>
            </a:pPr>
            <a:r>
              <a:rPr lang="en-IN" sz="2000" b="0" i="0" dirty="0">
                <a:solidFill>
                  <a:srgbClr val="0000CD"/>
                </a:solidFill>
                <a:effectLst/>
              </a:rPr>
              <a:t>&lt;</a:t>
            </a:r>
            <a:r>
              <a:rPr lang="en-IN" sz="2000" b="0" i="0" dirty="0">
                <a:solidFill>
                  <a:srgbClr val="A52A2A"/>
                </a:solidFill>
                <a:effectLst/>
              </a:rPr>
              <a:t>h2</a:t>
            </a:r>
            <a:r>
              <a:rPr lang="en-IN" sz="2000" b="0" i="0" dirty="0">
                <a:solidFill>
                  <a:srgbClr val="0000CD"/>
                </a:solidFill>
                <a:effectLst/>
              </a:rPr>
              <a:t>&gt;</a:t>
            </a:r>
            <a:r>
              <a:rPr lang="en-IN" sz="2000" b="0" i="0" dirty="0">
                <a:solidFill>
                  <a:srgbClr val="000000"/>
                </a:solidFill>
                <a:effectLst/>
              </a:rPr>
              <a:t>Absolute URLs</a:t>
            </a:r>
            <a:r>
              <a:rPr lang="en-IN" sz="2000" b="0" i="0" dirty="0">
                <a:solidFill>
                  <a:srgbClr val="0000CD"/>
                </a:solidFill>
                <a:effectLst/>
              </a:rPr>
              <a:t>&lt;</a:t>
            </a:r>
            <a:r>
              <a:rPr lang="en-IN" sz="2000" b="0" i="0" dirty="0">
                <a:solidFill>
                  <a:srgbClr val="A52A2A"/>
                </a:solidFill>
                <a:effectLst/>
              </a:rPr>
              <a:t>/h2</a:t>
            </a:r>
            <a:r>
              <a:rPr lang="en-IN" sz="2000" b="0" i="0" dirty="0">
                <a:solidFill>
                  <a:srgbClr val="0000CD"/>
                </a:solidFill>
                <a:effectLst/>
              </a:rPr>
              <a:t>&gt;</a:t>
            </a:r>
            <a:br>
              <a:rPr lang="en-IN" sz="2000" dirty="0"/>
            </a:br>
            <a:r>
              <a:rPr lang="en-IN" sz="2000" b="0" i="0" dirty="0">
                <a:solidFill>
                  <a:srgbClr val="0000CD"/>
                </a:solidFill>
                <a:effectLst/>
              </a:rPr>
              <a:t>&lt;</a:t>
            </a:r>
            <a:r>
              <a:rPr lang="en-IN" sz="2000" b="0" i="0" dirty="0">
                <a:solidFill>
                  <a:srgbClr val="A52A2A"/>
                </a:solidFill>
                <a:effectLst/>
              </a:rPr>
              <a:t>p</a:t>
            </a:r>
            <a:r>
              <a:rPr lang="en-IN" sz="2000" b="0" i="0" dirty="0">
                <a:solidFill>
                  <a:srgbClr val="0000CD"/>
                </a:solidFill>
                <a:effectLst/>
              </a:rPr>
              <a:t>&gt;&lt;</a:t>
            </a:r>
            <a:r>
              <a:rPr lang="en-IN" sz="2000" b="0" i="0" dirty="0">
                <a:solidFill>
                  <a:srgbClr val="A52A2A"/>
                </a:solidFill>
                <a:effectLst/>
              </a:rPr>
              <a:t>a</a:t>
            </a:r>
            <a:r>
              <a:rPr lang="en-IN" sz="2000" b="0" i="0" dirty="0">
                <a:solidFill>
                  <a:srgbClr val="FF0000"/>
                </a:solidFill>
                <a:effectLst/>
              </a:rPr>
              <a:t> href</a:t>
            </a:r>
            <a:r>
              <a:rPr lang="en-IN" sz="2000" b="0" i="0" dirty="0">
                <a:solidFill>
                  <a:srgbClr val="0000CD"/>
                </a:solidFill>
                <a:effectLst/>
              </a:rPr>
              <a:t>="https://www.w3.org/"&gt;</a:t>
            </a:r>
            <a:r>
              <a:rPr lang="en-IN" sz="2000" b="0" i="0" dirty="0">
                <a:solidFill>
                  <a:srgbClr val="000000"/>
                </a:solidFill>
                <a:effectLst/>
              </a:rPr>
              <a:t>W3C</a:t>
            </a:r>
            <a:r>
              <a:rPr lang="en-IN" sz="2000" b="0" i="0" dirty="0">
                <a:solidFill>
                  <a:srgbClr val="0000CD"/>
                </a:solidFill>
                <a:effectLst/>
              </a:rPr>
              <a:t>&lt;</a:t>
            </a:r>
            <a:r>
              <a:rPr lang="en-IN" sz="2000" b="0" i="0" dirty="0">
                <a:solidFill>
                  <a:srgbClr val="A52A2A"/>
                </a:solidFill>
                <a:effectLst/>
              </a:rPr>
              <a:t>/a</a:t>
            </a:r>
            <a:r>
              <a:rPr lang="en-IN" sz="2000" b="0" i="0" dirty="0">
                <a:solidFill>
                  <a:srgbClr val="0000CD"/>
                </a:solidFill>
                <a:effectLst/>
              </a:rPr>
              <a:t>&gt;&lt;</a:t>
            </a:r>
            <a:r>
              <a:rPr lang="en-IN" sz="2000" b="0" i="0" dirty="0">
                <a:solidFill>
                  <a:srgbClr val="A52A2A"/>
                </a:solidFill>
                <a:effectLst/>
              </a:rPr>
              <a:t>/p</a:t>
            </a:r>
            <a:r>
              <a:rPr lang="en-IN" sz="2000" b="0" i="0" dirty="0">
                <a:solidFill>
                  <a:srgbClr val="0000CD"/>
                </a:solidFill>
                <a:effectLst/>
              </a:rPr>
              <a:t>&gt;</a:t>
            </a:r>
            <a:br>
              <a:rPr lang="en-IN" sz="2000" dirty="0"/>
            </a:br>
            <a:r>
              <a:rPr lang="en-IN" sz="2000" b="0" i="0" dirty="0">
                <a:solidFill>
                  <a:srgbClr val="0000CD"/>
                </a:solidFill>
                <a:effectLst/>
              </a:rPr>
              <a:t>&lt;</a:t>
            </a:r>
            <a:r>
              <a:rPr lang="en-IN" sz="2000" b="0" i="0" dirty="0">
                <a:solidFill>
                  <a:srgbClr val="A52A2A"/>
                </a:solidFill>
                <a:effectLst/>
              </a:rPr>
              <a:t>p</a:t>
            </a:r>
            <a:r>
              <a:rPr lang="en-IN" sz="2000" b="0" i="0" dirty="0">
                <a:solidFill>
                  <a:srgbClr val="0000CD"/>
                </a:solidFill>
                <a:effectLst/>
              </a:rPr>
              <a:t>&gt;&lt;</a:t>
            </a:r>
            <a:r>
              <a:rPr lang="en-IN" sz="2000" b="0" i="0" dirty="0">
                <a:solidFill>
                  <a:srgbClr val="A52A2A"/>
                </a:solidFill>
                <a:effectLst/>
              </a:rPr>
              <a:t>a</a:t>
            </a:r>
            <a:r>
              <a:rPr lang="en-IN" sz="2000" b="0" i="0" dirty="0">
                <a:solidFill>
                  <a:srgbClr val="FF0000"/>
                </a:solidFill>
                <a:effectLst/>
              </a:rPr>
              <a:t> href</a:t>
            </a:r>
            <a:r>
              <a:rPr lang="en-IN" sz="2000" b="0" i="0" dirty="0">
                <a:solidFill>
                  <a:srgbClr val="0000CD"/>
                </a:solidFill>
                <a:effectLst/>
              </a:rPr>
              <a:t>="https://www.google.com/"&gt;</a:t>
            </a:r>
            <a:r>
              <a:rPr lang="en-IN" sz="2000" b="0" i="0" dirty="0">
                <a:solidFill>
                  <a:srgbClr val="000000"/>
                </a:solidFill>
                <a:effectLst/>
              </a:rPr>
              <a:t>Google</a:t>
            </a:r>
            <a:r>
              <a:rPr lang="en-IN" sz="2000" b="0" i="0" dirty="0">
                <a:solidFill>
                  <a:srgbClr val="0000CD"/>
                </a:solidFill>
                <a:effectLst/>
              </a:rPr>
              <a:t>&lt;</a:t>
            </a:r>
            <a:r>
              <a:rPr lang="en-IN" sz="2000" b="0" i="0" dirty="0">
                <a:solidFill>
                  <a:srgbClr val="A52A2A"/>
                </a:solidFill>
                <a:effectLst/>
              </a:rPr>
              <a:t>/a</a:t>
            </a:r>
            <a:r>
              <a:rPr lang="en-IN" sz="2000" b="0" i="0" dirty="0">
                <a:solidFill>
                  <a:srgbClr val="0000CD"/>
                </a:solidFill>
                <a:effectLst/>
              </a:rPr>
              <a:t>&gt;&lt;</a:t>
            </a:r>
            <a:r>
              <a:rPr lang="en-IN" sz="2000" b="0" i="0" dirty="0">
                <a:solidFill>
                  <a:srgbClr val="A52A2A"/>
                </a:solidFill>
                <a:effectLst/>
              </a:rPr>
              <a:t>/p</a:t>
            </a:r>
            <a:r>
              <a:rPr lang="en-IN" sz="2000" b="0" i="0" dirty="0">
                <a:solidFill>
                  <a:srgbClr val="0000CD"/>
                </a:solidFill>
                <a:effectLst/>
              </a:rPr>
              <a:t>&gt;</a:t>
            </a:r>
            <a:br>
              <a:rPr lang="en-IN" sz="2000" dirty="0"/>
            </a:br>
            <a:br>
              <a:rPr lang="en-IN" sz="2000" dirty="0"/>
            </a:br>
            <a:r>
              <a:rPr lang="en-IN" sz="2000" b="0" i="0" dirty="0">
                <a:solidFill>
                  <a:srgbClr val="0000CD"/>
                </a:solidFill>
                <a:effectLst/>
              </a:rPr>
              <a:t>&lt;</a:t>
            </a:r>
            <a:r>
              <a:rPr lang="en-IN" sz="2000" b="0" i="0" dirty="0">
                <a:solidFill>
                  <a:srgbClr val="A52A2A"/>
                </a:solidFill>
                <a:effectLst/>
              </a:rPr>
              <a:t>h2</a:t>
            </a:r>
            <a:r>
              <a:rPr lang="en-IN" sz="2000" b="0" i="0" dirty="0">
                <a:solidFill>
                  <a:srgbClr val="0000CD"/>
                </a:solidFill>
                <a:effectLst/>
              </a:rPr>
              <a:t>&gt;</a:t>
            </a:r>
            <a:r>
              <a:rPr lang="en-IN" sz="2000" b="0" i="0" dirty="0">
                <a:solidFill>
                  <a:srgbClr val="000000"/>
                </a:solidFill>
                <a:effectLst/>
              </a:rPr>
              <a:t>Relative URLs</a:t>
            </a:r>
            <a:r>
              <a:rPr lang="en-IN" sz="2000" b="0" i="0" dirty="0">
                <a:solidFill>
                  <a:srgbClr val="0000CD"/>
                </a:solidFill>
                <a:effectLst/>
              </a:rPr>
              <a:t>&lt;</a:t>
            </a:r>
            <a:r>
              <a:rPr lang="en-IN" sz="2000" b="0" i="0" dirty="0">
                <a:solidFill>
                  <a:srgbClr val="A52A2A"/>
                </a:solidFill>
                <a:effectLst/>
              </a:rPr>
              <a:t>/h2</a:t>
            </a:r>
            <a:r>
              <a:rPr lang="en-IN" sz="2000" b="0" i="0" dirty="0">
                <a:solidFill>
                  <a:srgbClr val="0000CD"/>
                </a:solidFill>
                <a:effectLst/>
              </a:rPr>
              <a:t>&gt;</a:t>
            </a:r>
            <a:br>
              <a:rPr lang="en-IN" sz="2000" dirty="0"/>
            </a:br>
            <a:r>
              <a:rPr lang="en-IN" sz="2000" b="0" i="0" dirty="0">
                <a:solidFill>
                  <a:srgbClr val="0000CD"/>
                </a:solidFill>
                <a:effectLst/>
              </a:rPr>
              <a:t>&lt;</a:t>
            </a:r>
            <a:r>
              <a:rPr lang="en-IN" sz="2000" b="0" i="0" dirty="0">
                <a:solidFill>
                  <a:srgbClr val="A52A2A"/>
                </a:solidFill>
                <a:effectLst/>
              </a:rPr>
              <a:t>p</a:t>
            </a:r>
            <a:r>
              <a:rPr lang="en-IN" sz="2000" b="0" i="0" dirty="0">
                <a:solidFill>
                  <a:srgbClr val="0000CD"/>
                </a:solidFill>
                <a:effectLst/>
              </a:rPr>
              <a:t>&gt;&lt;</a:t>
            </a:r>
            <a:r>
              <a:rPr lang="en-IN" sz="2000" b="0" i="0" dirty="0">
                <a:solidFill>
                  <a:srgbClr val="A52A2A"/>
                </a:solidFill>
                <a:effectLst/>
              </a:rPr>
              <a:t>a</a:t>
            </a:r>
            <a:r>
              <a:rPr lang="en-IN" sz="2000" b="0" i="0" dirty="0">
                <a:solidFill>
                  <a:srgbClr val="FF0000"/>
                </a:solidFill>
                <a:effectLst/>
              </a:rPr>
              <a:t> href</a:t>
            </a:r>
            <a:r>
              <a:rPr lang="en-IN" sz="2000" b="0" i="0" dirty="0">
                <a:solidFill>
                  <a:srgbClr val="0000CD"/>
                </a:solidFill>
                <a:effectLst/>
              </a:rPr>
              <a:t>="html_images.asp"&gt;</a:t>
            </a:r>
            <a:r>
              <a:rPr lang="en-IN" sz="2000" b="0" i="0" dirty="0">
                <a:solidFill>
                  <a:srgbClr val="000000"/>
                </a:solidFill>
                <a:effectLst/>
              </a:rPr>
              <a:t>HTML Images</a:t>
            </a:r>
            <a:r>
              <a:rPr lang="en-IN" sz="2000" b="0" i="0" dirty="0">
                <a:solidFill>
                  <a:srgbClr val="0000CD"/>
                </a:solidFill>
                <a:effectLst/>
              </a:rPr>
              <a:t>&lt;</a:t>
            </a:r>
            <a:r>
              <a:rPr lang="en-IN" sz="2000" b="0" i="0" dirty="0">
                <a:solidFill>
                  <a:srgbClr val="A52A2A"/>
                </a:solidFill>
                <a:effectLst/>
              </a:rPr>
              <a:t>/a</a:t>
            </a:r>
            <a:r>
              <a:rPr lang="en-IN" sz="2000" b="0" i="0" dirty="0">
                <a:solidFill>
                  <a:srgbClr val="0000CD"/>
                </a:solidFill>
                <a:effectLst/>
              </a:rPr>
              <a:t>&gt;&lt;</a:t>
            </a:r>
            <a:r>
              <a:rPr lang="en-IN" sz="2000" b="0" i="0" dirty="0">
                <a:solidFill>
                  <a:srgbClr val="A52A2A"/>
                </a:solidFill>
                <a:effectLst/>
              </a:rPr>
              <a:t>/p</a:t>
            </a:r>
            <a:r>
              <a:rPr lang="en-IN" sz="2000" b="0" i="0" dirty="0">
                <a:solidFill>
                  <a:srgbClr val="0000CD"/>
                </a:solidFill>
                <a:effectLst/>
              </a:rPr>
              <a:t>&gt;</a:t>
            </a:r>
            <a:br>
              <a:rPr lang="en-IN" sz="2000" dirty="0"/>
            </a:br>
            <a:r>
              <a:rPr lang="en-IN" sz="2000" b="0" i="0" dirty="0">
                <a:solidFill>
                  <a:srgbClr val="0000CD"/>
                </a:solidFill>
                <a:effectLst/>
              </a:rPr>
              <a:t>&lt;</a:t>
            </a:r>
            <a:r>
              <a:rPr lang="en-IN" sz="2000" b="0" i="0" dirty="0">
                <a:solidFill>
                  <a:srgbClr val="A52A2A"/>
                </a:solidFill>
                <a:effectLst/>
              </a:rPr>
              <a:t>p</a:t>
            </a:r>
            <a:r>
              <a:rPr lang="en-IN" sz="2000" b="0" i="0" dirty="0">
                <a:solidFill>
                  <a:srgbClr val="0000CD"/>
                </a:solidFill>
                <a:effectLst/>
              </a:rPr>
              <a:t>&gt;&lt;</a:t>
            </a:r>
            <a:r>
              <a:rPr lang="en-IN" sz="2000" b="0" i="0" dirty="0">
                <a:solidFill>
                  <a:srgbClr val="A52A2A"/>
                </a:solidFill>
                <a:effectLst/>
              </a:rPr>
              <a:t>a</a:t>
            </a:r>
            <a:r>
              <a:rPr lang="en-IN" sz="2000" b="0" i="0" dirty="0">
                <a:solidFill>
                  <a:srgbClr val="FF0000"/>
                </a:solidFill>
                <a:effectLst/>
              </a:rPr>
              <a:t> href</a:t>
            </a:r>
            <a:r>
              <a:rPr lang="en-IN" sz="2000" b="0" i="0" dirty="0">
                <a:solidFill>
                  <a:srgbClr val="0000CD"/>
                </a:solidFill>
                <a:effectLst/>
              </a:rPr>
              <a:t>="/</a:t>
            </a:r>
            <a:r>
              <a:rPr lang="en-IN" sz="2000" b="0" i="0" dirty="0" err="1">
                <a:solidFill>
                  <a:srgbClr val="0000CD"/>
                </a:solidFill>
                <a:effectLst/>
              </a:rPr>
              <a:t>css</a:t>
            </a:r>
            <a:r>
              <a:rPr lang="en-IN" sz="2000" b="0" i="0" dirty="0">
                <a:solidFill>
                  <a:srgbClr val="0000CD"/>
                </a:solidFill>
                <a:effectLst/>
              </a:rPr>
              <a:t>/default.asp"&gt;</a:t>
            </a:r>
            <a:r>
              <a:rPr lang="en-IN" sz="2000" b="0" i="0" dirty="0">
                <a:solidFill>
                  <a:srgbClr val="000000"/>
                </a:solidFill>
                <a:effectLst/>
              </a:rPr>
              <a:t>CSS Tutorial</a:t>
            </a:r>
            <a:r>
              <a:rPr lang="en-IN" sz="2000" b="0" i="0" dirty="0">
                <a:solidFill>
                  <a:srgbClr val="0000CD"/>
                </a:solidFill>
                <a:effectLst/>
              </a:rPr>
              <a:t>&lt;</a:t>
            </a:r>
            <a:r>
              <a:rPr lang="en-IN" sz="2000" b="0" i="0" dirty="0">
                <a:solidFill>
                  <a:srgbClr val="A52A2A"/>
                </a:solidFill>
                <a:effectLst/>
              </a:rPr>
              <a:t>/a</a:t>
            </a:r>
            <a:r>
              <a:rPr lang="en-IN" sz="2000" b="0" i="0" dirty="0">
                <a:solidFill>
                  <a:srgbClr val="0000CD"/>
                </a:solidFill>
                <a:effectLst/>
              </a:rPr>
              <a:t>&gt;&lt;</a:t>
            </a:r>
            <a:r>
              <a:rPr lang="en-IN" sz="2000" b="0" i="0" dirty="0">
                <a:solidFill>
                  <a:srgbClr val="A52A2A"/>
                </a:solidFill>
                <a:effectLst/>
              </a:rPr>
              <a:t>/p</a:t>
            </a:r>
            <a:r>
              <a:rPr lang="en-IN" sz="2000" b="0" i="0" dirty="0">
                <a:solidFill>
                  <a:srgbClr val="0000CD"/>
                </a:solidFill>
                <a:effectLst/>
              </a:rPr>
              <a:t>&gt;</a:t>
            </a:r>
            <a:endParaRPr lang="en-IN" sz="2000" dirty="0"/>
          </a:p>
        </p:txBody>
      </p:sp>
      <p:sp>
        <p:nvSpPr>
          <p:cNvPr id="5" name="TextBox 4">
            <a:extLst>
              <a:ext uri="{FF2B5EF4-FFF2-40B4-BE49-F238E27FC236}">
                <a16:creationId xmlns:a16="http://schemas.microsoft.com/office/drawing/2014/main" id="{C9569714-9791-72FF-9D7F-BA56AAE2B8B7}"/>
              </a:ext>
            </a:extLst>
          </p:cNvPr>
          <p:cNvSpPr txBox="1"/>
          <p:nvPr/>
        </p:nvSpPr>
        <p:spPr>
          <a:xfrm>
            <a:off x="99508" y="3993351"/>
            <a:ext cx="6094206" cy="1891287"/>
          </a:xfrm>
          <a:prstGeom prst="rect">
            <a:avLst/>
          </a:prstGeom>
          <a:noFill/>
        </p:spPr>
        <p:txBody>
          <a:bodyPr wrap="square">
            <a:spAutoFit/>
          </a:bodyPr>
          <a:lstStyle/>
          <a:p>
            <a:pPr>
              <a:lnSpc>
                <a:spcPct val="150000"/>
              </a:lnSpc>
            </a:pPr>
            <a:r>
              <a:rPr lang="en-IN" sz="2000" b="0" i="0" dirty="0">
                <a:solidFill>
                  <a:srgbClr val="0000CD"/>
                </a:solidFill>
                <a:effectLst/>
              </a:rPr>
              <a:t>&lt;</a:t>
            </a:r>
            <a:r>
              <a:rPr lang="en-IN" sz="2000" b="0" i="0" dirty="0">
                <a:solidFill>
                  <a:srgbClr val="A52A2A"/>
                </a:solidFill>
                <a:effectLst/>
              </a:rPr>
              <a:t>a</a:t>
            </a:r>
            <a:r>
              <a:rPr lang="en-IN" sz="2000" b="0" i="0" dirty="0">
                <a:solidFill>
                  <a:srgbClr val="FF0000"/>
                </a:solidFill>
                <a:effectLst/>
              </a:rPr>
              <a:t> href</a:t>
            </a:r>
            <a:r>
              <a:rPr lang="en-IN" sz="2000" b="0" i="0" dirty="0">
                <a:solidFill>
                  <a:srgbClr val="0000CD"/>
                </a:solidFill>
                <a:effectLst/>
              </a:rPr>
              <a:t>="default.asp"&gt;</a:t>
            </a:r>
            <a:br>
              <a:rPr lang="en-IN" sz="2000" dirty="0"/>
            </a:br>
            <a:r>
              <a:rPr lang="en-IN" sz="2000" b="0" i="0" dirty="0">
                <a:solidFill>
                  <a:srgbClr val="0000CD"/>
                </a:solidFill>
                <a:effectLst/>
              </a:rPr>
              <a:t>&lt;</a:t>
            </a:r>
            <a:r>
              <a:rPr lang="en-IN" sz="2000" b="0" i="0" dirty="0">
                <a:solidFill>
                  <a:srgbClr val="A52A2A"/>
                </a:solidFill>
                <a:effectLst/>
              </a:rPr>
              <a:t>img</a:t>
            </a:r>
            <a:r>
              <a:rPr lang="en-IN" sz="2000" b="0" i="0" dirty="0">
                <a:solidFill>
                  <a:srgbClr val="FF0000"/>
                </a:solidFill>
                <a:effectLst/>
              </a:rPr>
              <a:t> src</a:t>
            </a:r>
            <a:r>
              <a:rPr lang="en-IN" sz="2000" b="0" i="0" dirty="0">
                <a:solidFill>
                  <a:srgbClr val="0000CD"/>
                </a:solidFill>
                <a:effectLst/>
              </a:rPr>
              <a:t>="smiley.gif"</a:t>
            </a:r>
            <a:r>
              <a:rPr lang="en-IN" sz="2000" b="0" i="0" dirty="0">
                <a:solidFill>
                  <a:srgbClr val="FF0000"/>
                </a:solidFill>
                <a:effectLst/>
              </a:rPr>
              <a:t> alt</a:t>
            </a:r>
            <a:r>
              <a:rPr lang="en-IN" sz="2000" b="0" i="0" dirty="0">
                <a:solidFill>
                  <a:srgbClr val="0000CD"/>
                </a:solidFill>
                <a:effectLst/>
              </a:rPr>
              <a:t>="HTML tutorial"</a:t>
            </a:r>
            <a:r>
              <a:rPr lang="en-IN" sz="2000" b="0" i="0" dirty="0">
                <a:solidFill>
                  <a:srgbClr val="FF0000"/>
                </a:solidFill>
                <a:effectLst/>
              </a:rPr>
              <a:t> style</a:t>
            </a:r>
            <a:r>
              <a:rPr lang="en-IN" sz="2000" b="0" i="0" dirty="0">
                <a:solidFill>
                  <a:srgbClr val="0000CD"/>
                </a:solidFill>
                <a:effectLst/>
              </a:rPr>
              <a:t>="width:42px;height:42px;"&gt;</a:t>
            </a:r>
            <a:br>
              <a:rPr lang="en-IN" sz="2000" dirty="0"/>
            </a:br>
            <a:r>
              <a:rPr lang="en-IN" sz="2000" b="0" i="0" dirty="0">
                <a:solidFill>
                  <a:srgbClr val="0000CD"/>
                </a:solidFill>
                <a:effectLst/>
              </a:rPr>
              <a:t>&lt;</a:t>
            </a:r>
            <a:r>
              <a:rPr lang="en-IN" sz="2000" b="0" i="0" dirty="0">
                <a:solidFill>
                  <a:srgbClr val="A52A2A"/>
                </a:solidFill>
                <a:effectLst/>
              </a:rPr>
              <a:t>/a</a:t>
            </a:r>
            <a:r>
              <a:rPr lang="en-IN" sz="2000" b="0" i="0" dirty="0">
                <a:solidFill>
                  <a:srgbClr val="0000CD"/>
                </a:solidFill>
                <a:effectLst/>
              </a:rPr>
              <a:t>&gt;</a:t>
            </a:r>
            <a:endParaRPr lang="en-IN" sz="2000" dirty="0"/>
          </a:p>
        </p:txBody>
      </p:sp>
    </p:spTree>
    <p:extLst>
      <p:ext uri="{BB962C8B-B14F-4D97-AF65-F5344CB8AC3E}">
        <p14:creationId xmlns:p14="http://schemas.microsoft.com/office/powerpoint/2010/main" val="1176612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58ED64-62AE-B450-4FF9-5A4E22C4400C}"/>
              </a:ext>
            </a:extLst>
          </p:cNvPr>
          <p:cNvSpPr>
            <a:spLocks noChangeArrowheads="1"/>
          </p:cNvSpPr>
          <p:nvPr/>
        </p:nvSpPr>
        <p:spPr bwMode="auto">
          <a:xfrm>
            <a:off x="87086" y="0"/>
            <a:ext cx="12104914" cy="19524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The src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&lt;img&gt;</a:t>
            </a:r>
            <a:r>
              <a:rPr kumimoji="0" lang="en-US" altLang="en-US" sz="2000" b="0" i="0" u="none" strike="noStrike" cap="none" normalizeH="0" baseline="0" dirty="0">
                <a:ln>
                  <a:noFill/>
                </a:ln>
                <a:solidFill>
                  <a:srgbClr val="000000"/>
                </a:solidFill>
                <a:effectLst/>
                <a:latin typeface="+mn-lt"/>
              </a:rPr>
              <a:t> tag is used to embed an image in an HTML page. The </a:t>
            </a:r>
            <a:r>
              <a:rPr kumimoji="0" lang="en-US" altLang="en-US" sz="2000" b="0" i="0" u="none" strike="noStrike" cap="none" normalizeH="0" baseline="0" dirty="0">
                <a:ln>
                  <a:noFill/>
                </a:ln>
                <a:solidFill>
                  <a:srgbClr val="DC143C"/>
                </a:solidFill>
                <a:effectLst/>
                <a:latin typeface="+mn-lt"/>
              </a:rPr>
              <a:t>src</a:t>
            </a:r>
            <a:r>
              <a:rPr kumimoji="0" lang="en-US" altLang="en-US" sz="2000" b="0" i="0" u="none" strike="noStrike" cap="none" normalizeH="0" baseline="0" dirty="0">
                <a:ln>
                  <a:noFill/>
                </a:ln>
                <a:solidFill>
                  <a:srgbClr val="000000"/>
                </a:solidFill>
                <a:effectLst/>
                <a:latin typeface="+mn-lt"/>
              </a:rPr>
              <a:t> attribute specifies the path to the image to be displayed:</a:t>
            </a:r>
          </a:p>
          <a:p>
            <a:pPr marL="0" marR="0" lvl="0" indent="0" algn="l" defTabSz="914400" rtl="0" eaLnBrk="0" fontAlgn="base" latinLnBrk="0" hangingPunct="0">
              <a:lnSpc>
                <a:spcPct val="150000"/>
              </a:lnSpc>
              <a:spcBef>
                <a:spcPct val="0"/>
              </a:spcBef>
              <a:spcAft>
                <a:spcPct val="0"/>
              </a:spcAft>
              <a:buClrTx/>
              <a:buSzTx/>
              <a:buFontTx/>
              <a:buNone/>
              <a:tabLst/>
            </a:pPr>
            <a:r>
              <a:rPr lang="en-IN" sz="2000" b="0" i="0" dirty="0">
                <a:solidFill>
                  <a:srgbClr val="0000CD"/>
                </a:solidFill>
                <a:effectLst/>
                <a:latin typeface="+mn-lt"/>
              </a:rPr>
              <a:t>&lt;</a:t>
            </a:r>
            <a:r>
              <a:rPr lang="en-IN" sz="2000" b="0" i="0" dirty="0">
                <a:solidFill>
                  <a:srgbClr val="A52A2A"/>
                </a:solidFill>
                <a:effectLst/>
                <a:latin typeface="+mn-lt"/>
              </a:rPr>
              <a:t>img</a:t>
            </a:r>
            <a:r>
              <a:rPr lang="en-IN" sz="2000" b="0" i="0" dirty="0">
                <a:solidFill>
                  <a:srgbClr val="FF0000"/>
                </a:solidFill>
                <a:effectLst/>
                <a:latin typeface="+mn-lt"/>
              </a:rPr>
              <a:t> src</a:t>
            </a:r>
            <a:r>
              <a:rPr lang="en-IN" sz="2000" b="0" i="0" dirty="0">
                <a:solidFill>
                  <a:srgbClr val="0000CD"/>
                </a:solidFill>
                <a:effectLst/>
                <a:latin typeface="+mn-lt"/>
              </a:rPr>
              <a:t>="img_girl.jpg"&gt;</a:t>
            </a:r>
            <a:endParaRPr lang="en-US" sz="2000" dirty="0">
              <a:solidFill>
                <a:srgbClr val="000000"/>
              </a:solidFill>
              <a:latin typeface="+mn-lt"/>
            </a:endParaRPr>
          </a:p>
        </p:txBody>
      </p:sp>
      <p:sp>
        <p:nvSpPr>
          <p:cNvPr id="4" name="Rectangle 3">
            <a:extLst>
              <a:ext uri="{FF2B5EF4-FFF2-40B4-BE49-F238E27FC236}">
                <a16:creationId xmlns:a16="http://schemas.microsoft.com/office/drawing/2014/main" id="{B5600B98-9F2C-7C10-C7A5-A23FA9290619}"/>
              </a:ext>
            </a:extLst>
          </p:cNvPr>
          <p:cNvSpPr>
            <a:spLocks noChangeArrowheads="1"/>
          </p:cNvSpPr>
          <p:nvPr/>
        </p:nvSpPr>
        <p:spPr bwMode="auto">
          <a:xfrm>
            <a:off x="43543" y="2030108"/>
            <a:ext cx="11843657" cy="41996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There are two ways to specify the URL in the </a:t>
            </a:r>
            <a:r>
              <a:rPr kumimoji="0" lang="en-US" altLang="en-US" sz="2000" b="0" i="0" u="none" strike="noStrike" cap="none" normalizeH="0" baseline="0" dirty="0">
                <a:ln>
                  <a:noFill/>
                </a:ln>
                <a:solidFill>
                  <a:srgbClr val="DC143C"/>
                </a:solidFill>
                <a:effectLst/>
                <a:latin typeface="+mn-lt"/>
              </a:rPr>
              <a:t>src</a:t>
            </a:r>
            <a:r>
              <a:rPr kumimoji="0" lang="en-US" altLang="en-US" sz="2000" b="0" i="0" u="none" strike="noStrike" cap="none" normalizeH="0" baseline="0" dirty="0">
                <a:ln>
                  <a:noFill/>
                </a:ln>
                <a:solidFill>
                  <a:srgbClr val="000000"/>
                </a:solidFill>
                <a:effectLst/>
                <a:latin typeface="+mn-lt"/>
              </a:rPr>
              <a:t> attribute:</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mn-lt"/>
              </a:rPr>
              <a:t>1. Absolute URL</a:t>
            </a:r>
            <a:r>
              <a:rPr kumimoji="0" lang="en-US" altLang="en-US" sz="2000" b="0" i="0" u="none" strike="noStrike" cap="none" normalizeH="0" baseline="0" dirty="0">
                <a:ln>
                  <a:noFill/>
                </a:ln>
                <a:solidFill>
                  <a:srgbClr val="000000"/>
                </a:solidFill>
                <a:effectLst/>
                <a:latin typeface="+mn-lt"/>
              </a:rPr>
              <a:t> - Links to an external image that is hosted on another website. Example: src="https://www.w3schools.com/images/img_girl.jpg".</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mn-lt"/>
              </a:rPr>
              <a:t>Notes:</a:t>
            </a:r>
            <a:r>
              <a:rPr kumimoji="0" lang="en-US" altLang="en-US" sz="2000" b="0" i="0" u="none" strike="noStrike" cap="none" normalizeH="0" baseline="0" dirty="0">
                <a:ln>
                  <a:noFill/>
                </a:ln>
                <a:solidFill>
                  <a:srgbClr val="000000"/>
                </a:solidFill>
                <a:effectLst/>
                <a:latin typeface="+mn-lt"/>
              </a:rPr>
              <a:t> External images might be under copyright. If you do not get permission to use it, you may be in violation of copyright laws. In addition, you cannot control external images; it can suddenly be removed or changed.</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mn-lt"/>
              </a:rPr>
              <a:t>2. Relative URL</a:t>
            </a:r>
            <a:r>
              <a:rPr kumimoji="0" lang="en-US" altLang="en-US" sz="2000" b="0" i="0" u="none" strike="noStrike" cap="none" normalizeH="0" baseline="0" dirty="0">
                <a:ln>
                  <a:noFill/>
                </a:ln>
                <a:solidFill>
                  <a:srgbClr val="000000"/>
                </a:solidFill>
                <a:effectLst/>
                <a:latin typeface="+mn-lt"/>
              </a:rPr>
              <a:t> - Links to an image that is hosted within the website. Here, the URL does not include the domain name. If the URL begins without a slash, it will be relative to the current page. Example: src="img_girl.jpg". If the URL begins with a slash, it will be relative to the domain. Example: src="/images/img_girl.jpg".</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mn-lt"/>
              </a:rPr>
              <a:t>Tip:</a:t>
            </a:r>
            <a:r>
              <a:rPr kumimoji="0" lang="en-US" altLang="en-US" sz="2000" b="0" i="0" u="none" strike="noStrike" cap="none" normalizeH="0" baseline="0" dirty="0">
                <a:ln>
                  <a:noFill/>
                </a:ln>
                <a:solidFill>
                  <a:srgbClr val="000000"/>
                </a:solidFill>
                <a:effectLst/>
                <a:latin typeface="+mn-lt"/>
              </a:rPr>
              <a:t> It is almost always best to use relative URLs. They will not break if you change domain.</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241552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642077-F468-0BD3-281A-3F826DF7412C}"/>
              </a:ext>
            </a:extLst>
          </p:cNvPr>
          <p:cNvSpPr>
            <a:spLocks noChangeArrowheads="1"/>
          </p:cNvSpPr>
          <p:nvPr/>
        </p:nvSpPr>
        <p:spPr bwMode="auto">
          <a:xfrm>
            <a:off x="96371" y="0"/>
            <a:ext cx="11999258" cy="19527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Image Maps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HTML </a:t>
            </a:r>
            <a:r>
              <a:rPr kumimoji="0" lang="en-US" altLang="en-US" sz="2000" b="0" i="0" u="none" strike="noStrike" cap="none" normalizeH="0" baseline="0" dirty="0">
                <a:ln>
                  <a:noFill/>
                </a:ln>
                <a:solidFill>
                  <a:srgbClr val="DC143C"/>
                </a:solidFill>
                <a:effectLst/>
                <a:latin typeface="+mn-lt"/>
              </a:rPr>
              <a:t>&lt;map&gt;</a:t>
            </a:r>
            <a:r>
              <a:rPr kumimoji="0" lang="en-US" altLang="en-US" sz="2000" b="0" i="0" u="none" strike="noStrike" cap="none" normalizeH="0" baseline="0" dirty="0">
                <a:ln>
                  <a:noFill/>
                </a:ln>
                <a:solidFill>
                  <a:srgbClr val="000000"/>
                </a:solidFill>
                <a:effectLst/>
                <a:latin typeface="+mn-lt"/>
              </a:rPr>
              <a:t> tag defines an image map. An image map is an image with clickable areas. The areas are defined with one or more </a:t>
            </a:r>
            <a:r>
              <a:rPr kumimoji="0" lang="en-US" altLang="en-US" sz="2000" b="0" i="0" u="none" strike="noStrike" cap="none" normalizeH="0" baseline="0" dirty="0">
                <a:ln>
                  <a:noFill/>
                </a:ln>
                <a:solidFill>
                  <a:srgbClr val="DC143C"/>
                </a:solidFill>
                <a:effectLst/>
                <a:latin typeface="+mn-lt"/>
              </a:rPr>
              <a:t>&lt;area&gt;</a:t>
            </a:r>
            <a:r>
              <a:rPr kumimoji="0" lang="en-US" altLang="en-US" sz="2000" b="0" i="0" u="none" strike="noStrike" cap="none" normalizeH="0" baseline="0" dirty="0">
                <a:ln>
                  <a:noFill/>
                </a:ln>
                <a:solidFill>
                  <a:srgbClr val="000000"/>
                </a:solidFill>
                <a:effectLst/>
                <a:latin typeface="+mn-lt"/>
              </a:rPr>
              <a:t> tags.</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Try to click on the computer, phone, or the cup of coffee in the image below:</a:t>
            </a:r>
            <a:endParaRPr kumimoji="0" lang="en-US" altLang="en-US" sz="2000" b="0" i="0" u="none" strike="noStrike" cap="none" normalizeH="0" baseline="0" dirty="0">
              <a:ln>
                <a:noFill/>
              </a:ln>
              <a:solidFill>
                <a:schemeClr val="tx1"/>
              </a:solidFill>
              <a:effectLst/>
              <a:latin typeface="+mn-lt"/>
            </a:endParaRPr>
          </a:p>
        </p:txBody>
      </p:sp>
      <p:sp>
        <p:nvSpPr>
          <p:cNvPr id="4" name="TextBox 3">
            <a:extLst>
              <a:ext uri="{FF2B5EF4-FFF2-40B4-BE49-F238E27FC236}">
                <a16:creationId xmlns:a16="http://schemas.microsoft.com/office/drawing/2014/main" id="{87304E21-431C-0067-8CCC-9CFFB0FCC750}"/>
              </a:ext>
            </a:extLst>
          </p:cNvPr>
          <p:cNvSpPr txBox="1"/>
          <p:nvPr/>
        </p:nvSpPr>
        <p:spPr>
          <a:xfrm>
            <a:off x="96371" y="1952794"/>
            <a:ext cx="11442486" cy="2814617"/>
          </a:xfrm>
          <a:prstGeom prst="rect">
            <a:avLst/>
          </a:prstGeom>
          <a:noFill/>
        </p:spPr>
        <p:txBody>
          <a:bodyPr wrap="square">
            <a:spAutoFit/>
          </a:bodyPr>
          <a:lstStyle/>
          <a:p>
            <a:pPr>
              <a:lnSpc>
                <a:spcPct val="150000"/>
              </a:lnSpc>
            </a:pPr>
            <a:r>
              <a:rPr lang="en-IN" sz="2000" b="0" i="0" dirty="0">
                <a:solidFill>
                  <a:srgbClr val="0000CD"/>
                </a:solidFill>
                <a:effectLst/>
              </a:rPr>
              <a:t>&lt;</a:t>
            </a:r>
            <a:r>
              <a:rPr lang="en-IN" sz="2000" b="0" i="0" dirty="0">
                <a:solidFill>
                  <a:srgbClr val="A52A2A"/>
                </a:solidFill>
                <a:effectLst/>
              </a:rPr>
              <a:t>img</a:t>
            </a:r>
            <a:r>
              <a:rPr lang="en-IN" sz="2000" b="0" i="0" dirty="0">
                <a:solidFill>
                  <a:srgbClr val="FF0000"/>
                </a:solidFill>
                <a:effectLst/>
              </a:rPr>
              <a:t> src</a:t>
            </a:r>
            <a:r>
              <a:rPr lang="en-IN" sz="2000" b="0" i="0" dirty="0">
                <a:solidFill>
                  <a:srgbClr val="0000CD"/>
                </a:solidFill>
                <a:effectLst/>
              </a:rPr>
              <a:t>="workplace.jpg"</a:t>
            </a:r>
            <a:r>
              <a:rPr lang="en-IN" sz="2000" b="0" i="0" dirty="0">
                <a:solidFill>
                  <a:srgbClr val="FF0000"/>
                </a:solidFill>
                <a:effectLst/>
              </a:rPr>
              <a:t> alt</a:t>
            </a:r>
            <a:r>
              <a:rPr lang="en-IN" sz="2000" b="0" i="0" dirty="0">
                <a:solidFill>
                  <a:srgbClr val="0000CD"/>
                </a:solidFill>
                <a:effectLst/>
              </a:rPr>
              <a:t>="Workplace"</a:t>
            </a:r>
            <a:r>
              <a:rPr lang="en-IN" sz="2000" b="0" i="0" dirty="0">
                <a:solidFill>
                  <a:srgbClr val="FF0000"/>
                </a:solidFill>
                <a:effectLst/>
              </a:rPr>
              <a:t> </a:t>
            </a:r>
            <a:r>
              <a:rPr lang="en-IN" sz="2000" b="0" i="0" dirty="0" err="1">
                <a:solidFill>
                  <a:srgbClr val="FF0000"/>
                </a:solidFill>
                <a:effectLst/>
              </a:rPr>
              <a:t>usemap</a:t>
            </a:r>
            <a:r>
              <a:rPr lang="en-IN" sz="2000" b="0" i="0" dirty="0">
                <a:solidFill>
                  <a:srgbClr val="0000CD"/>
                </a:solidFill>
                <a:effectLst/>
              </a:rPr>
              <a:t>="#</a:t>
            </a:r>
            <a:r>
              <a:rPr lang="en-IN" sz="2000" b="0" i="0" dirty="0" err="1">
                <a:solidFill>
                  <a:srgbClr val="0000CD"/>
                </a:solidFill>
                <a:effectLst/>
              </a:rPr>
              <a:t>workmap</a:t>
            </a:r>
            <a:r>
              <a:rPr lang="en-IN" sz="2000" b="0" i="0" dirty="0">
                <a:solidFill>
                  <a:srgbClr val="0000CD"/>
                </a:solidFill>
                <a:effectLst/>
              </a:rPr>
              <a:t>"&gt;</a:t>
            </a:r>
            <a:br>
              <a:rPr lang="en-IN" sz="2000" dirty="0"/>
            </a:br>
            <a:r>
              <a:rPr lang="en-IN" sz="2000" b="0" i="0" dirty="0">
                <a:solidFill>
                  <a:srgbClr val="0000CD"/>
                </a:solidFill>
                <a:effectLst/>
              </a:rPr>
              <a:t>&lt;</a:t>
            </a:r>
            <a:r>
              <a:rPr lang="en-IN" sz="2000" b="0" i="0" dirty="0">
                <a:solidFill>
                  <a:srgbClr val="A52A2A"/>
                </a:solidFill>
                <a:effectLst/>
              </a:rPr>
              <a:t>map</a:t>
            </a:r>
            <a:r>
              <a:rPr lang="en-IN" sz="2000" b="0" i="0" dirty="0">
                <a:solidFill>
                  <a:srgbClr val="FF0000"/>
                </a:solidFill>
                <a:effectLst/>
              </a:rPr>
              <a:t> name</a:t>
            </a:r>
            <a:r>
              <a:rPr lang="en-IN" sz="2000" b="0" i="0" dirty="0">
                <a:solidFill>
                  <a:srgbClr val="0000CD"/>
                </a:solidFill>
                <a:effectLst/>
              </a:rPr>
              <a:t>="</a:t>
            </a:r>
            <a:r>
              <a:rPr lang="en-IN" sz="2000" b="0" i="0" dirty="0" err="1">
                <a:solidFill>
                  <a:srgbClr val="0000CD"/>
                </a:solidFill>
                <a:effectLst/>
              </a:rPr>
              <a:t>workmap</a:t>
            </a:r>
            <a:r>
              <a:rPr lang="en-IN" sz="2000" b="0" i="0" dirty="0">
                <a:solidFill>
                  <a:srgbClr val="0000CD"/>
                </a:solidFill>
                <a:effectLst/>
              </a:rPr>
              <a:t>"&gt;</a:t>
            </a:r>
            <a:br>
              <a:rPr lang="en-IN" sz="2000" dirty="0"/>
            </a:br>
            <a:r>
              <a:rPr lang="en-IN" sz="2000" b="0" i="0" dirty="0">
                <a:solidFill>
                  <a:srgbClr val="000000"/>
                </a:solidFill>
                <a:effectLst/>
              </a:rPr>
              <a:t>  </a:t>
            </a:r>
            <a:r>
              <a:rPr lang="en-IN" sz="2000" b="0" i="0" dirty="0">
                <a:solidFill>
                  <a:srgbClr val="0000CD"/>
                </a:solidFill>
                <a:effectLst/>
              </a:rPr>
              <a:t>&lt;</a:t>
            </a:r>
            <a:r>
              <a:rPr lang="en-IN" sz="2000" b="0" i="0" dirty="0">
                <a:solidFill>
                  <a:srgbClr val="A52A2A"/>
                </a:solidFill>
                <a:effectLst/>
              </a:rPr>
              <a:t>area</a:t>
            </a:r>
            <a:r>
              <a:rPr lang="en-IN" sz="2000" b="0" i="0" dirty="0">
                <a:solidFill>
                  <a:srgbClr val="FF0000"/>
                </a:solidFill>
                <a:effectLst/>
              </a:rPr>
              <a:t> shape</a:t>
            </a:r>
            <a:r>
              <a:rPr lang="en-IN" sz="2000" b="0" i="0" dirty="0">
                <a:solidFill>
                  <a:srgbClr val="0000CD"/>
                </a:solidFill>
                <a:effectLst/>
              </a:rPr>
              <a:t>="</a:t>
            </a:r>
            <a:r>
              <a:rPr lang="en-IN" sz="2000" b="0" i="0" dirty="0" err="1">
                <a:solidFill>
                  <a:srgbClr val="0000CD"/>
                </a:solidFill>
                <a:effectLst/>
              </a:rPr>
              <a:t>rect</a:t>
            </a:r>
            <a:r>
              <a:rPr lang="en-IN" sz="2000" b="0" i="0" dirty="0">
                <a:solidFill>
                  <a:srgbClr val="0000CD"/>
                </a:solidFill>
                <a:effectLst/>
              </a:rPr>
              <a:t>"</a:t>
            </a:r>
            <a:r>
              <a:rPr lang="en-IN" sz="2000" b="0" i="0" dirty="0">
                <a:solidFill>
                  <a:srgbClr val="FF0000"/>
                </a:solidFill>
                <a:effectLst/>
              </a:rPr>
              <a:t> </a:t>
            </a:r>
            <a:r>
              <a:rPr lang="en-IN" sz="2000" b="0" i="0" dirty="0" err="1">
                <a:solidFill>
                  <a:srgbClr val="FF0000"/>
                </a:solidFill>
                <a:effectLst/>
              </a:rPr>
              <a:t>coords</a:t>
            </a:r>
            <a:r>
              <a:rPr lang="en-IN" sz="2000" b="0" i="0" dirty="0">
                <a:solidFill>
                  <a:srgbClr val="0000CD"/>
                </a:solidFill>
                <a:effectLst/>
              </a:rPr>
              <a:t>="34,44,270,350"</a:t>
            </a:r>
            <a:r>
              <a:rPr lang="en-IN" sz="2000" b="0" i="0" dirty="0">
                <a:solidFill>
                  <a:srgbClr val="FF0000"/>
                </a:solidFill>
                <a:effectLst/>
              </a:rPr>
              <a:t> alt</a:t>
            </a:r>
            <a:r>
              <a:rPr lang="en-IN" sz="2000" b="0" i="0" dirty="0">
                <a:solidFill>
                  <a:srgbClr val="0000CD"/>
                </a:solidFill>
                <a:effectLst/>
              </a:rPr>
              <a:t>="Computer"</a:t>
            </a:r>
            <a:r>
              <a:rPr lang="en-IN" sz="2000" b="0" i="0" dirty="0">
                <a:solidFill>
                  <a:srgbClr val="FF0000"/>
                </a:solidFill>
                <a:effectLst/>
              </a:rPr>
              <a:t> href</a:t>
            </a:r>
            <a:r>
              <a:rPr lang="en-IN" sz="2000" b="0" i="0" dirty="0">
                <a:solidFill>
                  <a:srgbClr val="0000CD"/>
                </a:solidFill>
                <a:effectLst/>
              </a:rPr>
              <a:t>="computer.htm"&gt;</a:t>
            </a:r>
            <a:br>
              <a:rPr lang="en-IN" sz="2000" dirty="0"/>
            </a:br>
            <a:r>
              <a:rPr lang="en-IN" sz="2000" b="0" i="0" dirty="0">
                <a:solidFill>
                  <a:srgbClr val="000000"/>
                </a:solidFill>
                <a:effectLst/>
              </a:rPr>
              <a:t>  </a:t>
            </a:r>
            <a:r>
              <a:rPr lang="en-IN" sz="2000" b="0" i="0" dirty="0">
                <a:solidFill>
                  <a:srgbClr val="0000CD"/>
                </a:solidFill>
                <a:effectLst/>
              </a:rPr>
              <a:t>&lt;</a:t>
            </a:r>
            <a:r>
              <a:rPr lang="en-IN" sz="2000" b="0" i="0" dirty="0">
                <a:solidFill>
                  <a:srgbClr val="A52A2A"/>
                </a:solidFill>
                <a:effectLst/>
              </a:rPr>
              <a:t>area</a:t>
            </a:r>
            <a:r>
              <a:rPr lang="en-IN" sz="2000" b="0" i="0" dirty="0">
                <a:solidFill>
                  <a:srgbClr val="FF0000"/>
                </a:solidFill>
                <a:effectLst/>
              </a:rPr>
              <a:t> shape</a:t>
            </a:r>
            <a:r>
              <a:rPr lang="en-IN" sz="2000" b="0" i="0" dirty="0">
                <a:solidFill>
                  <a:srgbClr val="0000CD"/>
                </a:solidFill>
                <a:effectLst/>
              </a:rPr>
              <a:t>="</a:t>
            </a:r>
            <a:r>
              <a:rPr lang="en-IN" sz="2000" b="0" i="0" dirty="0" err="1">
                <a:solidFill>
                  <a:srgbClr val="0000CD"/>
                </a:solidFill>
                <a:effectLst/>
              </a:rPr>
              <a:t>rect</a:t>
            </a:r>
            <a:r>
              <a:rPr lang="en-IN" sz="2000" b="0" i="0" dirty="0">
                <a:solidFill>
                  <a:srgbClr val="0000CD"/>
                </a:solidFill>
                <a:effectLst/>
              </a:rPr>
              <a:t>"</a:t>
            </a:r>
            <a:r>
              <a:rPr lang="en-IN" sz="2000" b="0" i="0" dirty="0">
                <a:solidFill>
                  <a:srgbClr val="FF0000"/>
                </a:solidFill>
                <a:effectLst/>
              </a:rPr>
              <a:t> </a:t>
            </a:r>
            <a:r>
              <a:rPr lang="en-IN" sz="2000" b="0" i="0" dirty="0" err="1">
                <a:solidFill>
                  <a:srgbClr val="FF0000"/>
                </a:solidFill>
                <a:effectLst/>
              </a:rPr>
              <a:t>coords</a:t>
            </a:r>
            <a:r>
              <a:rPr lang="en-IN" sz="2000" b="0" i="0" dirty="0">
                <a:solidFill>
                  <a:srgbClr val="0000CD"/>
                </a:solidFill>
                <a:effectLst/>
              </a:rPr>
              <a:t>="290,172,333,250"</a:t>
            </a:r>
            <a:r>
              <a:rPr lang="en-IN" sz="2000" b="0" i="0" dirty="0">
                <a:solidFill>
                  <a:srgbClr val="FF0000"/>
                </a:solidFill>
                <a:effectLst/>
              </a:rPr>
              <a:t> alt</a:t>
            </a:r>
            <a:r>
              <a:rPr lang="en-IN" sz="2000" b="0" i="0" dirty="0">
                <a:solidFill>
                  <a:srgbClr val="0000CD"/>
                </a:solidFill>
                <a:effectLst/>
              </a:rPr>
              <a:t>="Phone"</a:t>
            </a:r>
            <a:r>
              <a:rPr lang="en-IN" sz="2000" b="0" i="0" dirty="0">
                <a:solidFill>
                  <a:srgbClr val="FF0000"/>
                </a:solidFill>
                <a:effectLst/>
              </a:rPr>
              <a:t> href</a:t>
            </a:r>
            <a:r>
              <a:rPr lang="en-IN" sz="2000" b="0" i="0" dirty="0">
                <a:solidFill>
                  <a:srgbClr val="0000CD"/>
                </a:solidFill>
                <a:effectLst/>
              </a:rPr>
              <a:t>="phone.htm"&gt;</a:t>
            </a:r>
            <a:br>
              <a:rPr lang="en-IN" sz="2000" dirty="0"/>
            </a:br>
            <a:r>
              <a:rPr lang="en-IN" sz="2000" b="0" i="0" dirty="0">
                <a:solidFill>
                  <a:srgbClr val="000000"/>
                </a:solidFill>
                <a:effectLst/>
              </a:rPr>
              <a:t>  </a:t>
            </a:r>
            <a:r>
              <a:rPr lang="en-IN" sz="2000" b="0" i="0" dirty="0">
                <a:solidFill>
                  <a:srgbClr val="0000CD"/>
                </a:solidFill>
                <a:effectLst/>
              </a:rPr>
              <a:t>&lt;</a:t>
            </a:r>
            <a:r>
              <a:rPr lang="en-IN" sz="2000" b="0" i="0" dirty="0">
                <a:solidFill>
                  <a:srgbClr val="A52A2A"/>
                </a:solidFill>
                <a:effectLst/>
              </a:rPr>
              <a:t>area</a:t>
            </a:r>
            <a:r>
              <a:rPr lang="en-IN" sz="2000" b="0" i="0" dirty="0">
                <a:solidFill>
                  <a:srgbClr val="FF0000"/>
                </a:solidFill>
                <a:effectLst/>
              </a:rPr>
              <a:t> shape</a:t>
            </a:r>
            <a:r>
              <a:rPr lang="en-IN" sz="2000" b="0" i="0" dirty="0">
                <a:solidFill>
                  <a:srgbClr val="0000CD"/>
                </a:solidFill>
                <a:effectLst/>
              </a:rPr>
              <a:t>="circle"</a:t>
            </a:r>
            <a:r>
              <a:rPr lang="en-IN" sz="2000" b="0" i="0" dirty="0">
                <a:solidFill>
                  <a:srgbClr val="FF0000"/>
                </a:solidFill>
                <a:effectLst/>
              </a:rPr>
              <a:t> </a:t>
            </a:r>
            <a:r>
              <a:rPr lang="en-IN" sz="2000" b="0" i="0" dirty="0" err="1">
                <a:solidFill>
                  <a:srgbClr val="FF0000"/>
                </a:solidFill>
                <a:effectLst/>
              </a:rPr>
              <a:t>coords</a:t>
            </a:r>
            <a:r>
              <a:rPr lang="en-IN" sz="2000" b="0" i="0" dirty="0">
                <a:solidFill>
                  <a:srgbClr val="0000CD"/>
                </a:solidFill>
                <a:effectLst/>
              </a:rPr>
              <a:t>="337,300,44"</a:t>
            </a:r>
            <a:r>
              <a:rPr lang="en-IN" sz="2000" b="0" i="0" dirty="0">
                <a:solidFill>
                  <a:srgbClr val="FF0000"/>
                </a:solidFill>
                <a:effectLst/>
              </a:rPr>
              <a:t> alt</a:t>
            </a:r>
            <a:r>
              <a:rPr lang="en-IN" sz="2000" b="0" i="0" dirty="0">
                <a:solidFill>
                  <a:srgbClr val="0000CD"/>
                </a:solidFill>
                <a:effectLst/>
              </a:rPr>
              <a:t>="Coffee"</a:t>
            </a:r>
            <a:r>
              <a:rPr lang="en-IN" sz="2000" b="0" i="0" dirty="0">
                <a:solidFill>
                  <a:srgbClr val="FF0000"/>
                </a:solidFill>
                <a:effectLst/>
              </a:rPr>
              <a:t> href</a:t>
            </a:r>
            <a:r>
              <a:rPr lang="en-IN" sz="2000" b="0" i="0" dirty="0">
                <a:solidFill>
                  <a:srgbClr val="0000CD"/>
                </a:solidFill>
                <a:effectLst/>
              </a:rPr>
              <a:t>="coffee.htm"&gt;</a:t>
            </a:r>
            <a:br>
              <a:rPr lang="en-IN" sz="2000" dirty="0"/>
            </a:br>
            <a:r>
              <a:rPr lang="en-IN" sz="2000" b="0" i="0" dirty="0">
                <a:solidFill>
                  <a:srgbClr val="0000CD"/>
                </a:solidFill>
                <a:effectLst/>
              </a:rPr>
              <a:t>&lt;</a:t>
            </a:r>
            <a:r>
              <a:rPr lang="en-IN" sz="2000" b="0" i="0" dirty="0">
                <a:solidFill>
                  <a:srgbClr val="A52A2A"/>
                </a:solidFill>
                <a:effectLst/>
              </a:rPr>
              <a:t>/map</a:t>
            </a:r>
            <a:r>
              <a:rPr lang="en-IN" sz="2000" b="0" i="0" dirty="0">
                <a:solidFill>
                  <a:srgbClr val="0000CD"/>
                </a:solidFill>
                <a:effectLst/>
              </a:rPr>
              <a:t>&gt;</a:t>
            </a:r>
            <a:endParaRPr lang="en-IN" sz="2000" dirty="0"/>
          </a:p>
        </p:txBody>
      </p:sp>
    </p:spTree>
    <p:extLst>
      <p:ext uri="{BB962C8B-B14F-4D97-AF65-F5344CB8AC3E}">
        <p14:creationId xmlns:p14="http://schemas.microsoft.com/office/powerpoint/2010/main" val="3978453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7EE5AD-034E-C33D-855A-69396A9463AB}"/>
              </a:ext>
            </a:extLst>
          </p:cNvPr>
          <p:cNvSpPr>
            <a:spLocks noChangeArrowheads="1"/>
          </p:cNvSpPr>
          <p:nvPr/>
        </p:nvSpPr>
        <p:spPr bwMode="auto">
          <a:xfrm>
            <a:off x="195942" y="274466"/>
            <a:ext cx="11800115" cy="28761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mn-lt"/>
                <a:cs typeface="Segoe UI" panose="020B0502040204020203" pitchFamily="34" charset="0"/>
              </a:rPr>
              <a:t>The Image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image is inserted using the </a:t>
            </a:r>
            <a:r>
              <a:rPr kumimoji="0" lang="en-US" altLang="en-US" sz="2000" b="0" i="0" u="none" strike="noStrike" cap="none" normalizeH="0" baseline="0" dirty="0">
                <a:ln>
                  <a:noFill/>
                </a:ln>
                <a:solidFill>
                  <a:srgbClr val="DC143C"/>
                </a:solidFill>
                <a:effectLst/>
                <a:latin typeface="+mn-lt"/>
              </a:rPr>
              <a:t>&lt;img&gt;</a:t>
            </a:r>
            <a:r>
              <a:rPr kumimoji="0" lang="en-US" altLang="en-US" sz="2000" b="0" i="0" u="none" strike="noStrike" cap="none" normalizeH="0" baseline="0" dirty="0">
                <a:ln>
                  <a:noFill/>
                </a:ln>
                <a:solidFill>
                  <a:srgbClr val="000000"/>
                </a:solidFill>
                <a:effectLst/>
                <a:latin typeface="+mn-lt"/>
              </a:rPr>
              <a:t> tag. The only difference from other images is that you must add a </a:t>
            </a:r>
            <a:r>
              <a:rPr kumimoji="0" lang="en-US" altLang="en-US" sz="2000" b="0" i="0" u="none" strike="noStrike" cap="none" normalizeH="0" baseline="0" dirty="0" err="1">
                <a:ln>
                  <a:noFill/>
                </a:ln>
                <a:solidFill>
                  <a:srgbClr val="DC143C"/>
                </a:solidFill>
                <a:effectLst/>
                <a:latin typeface="+mn-lt"/>
              </a:rPr>
              <a:t>usemap</a:t>
            </a:r>
            <a:r>
              <a:rPr kumimoji="0" lang="en-US" altLang="en-US" sz="2000" b="0" i="0" u="none" strike="noStrike" cap="none" normalizeH="0" baseline="0" dirty="0">
                <a:ln>
                  <a:noFill/>
                </a:ln>
                <a:solidFill>
                  <a:srgbClr val="000000"/>
                </a:solidFill>
                <a:effectLst/>
                <a:latin typeface="+mn-lt"/>
              </a:rPr>
              <a:t> attribute:</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img</a:t>
            </a:r>
            <a:r>
              <a:rPr kumimoji="0" lang="en-US" altLang="en-US" sz="2000" b="0" i="0" u="none" strike="noStrike" cap="none" normalizeH="0" baseline="0" dirty="0">
                <a:ln>
                  <a:noFill/>
                </a:ln>
                <a:solidFill>
                  <a:srgbClr val="FF0000"/>
                </a:solidFill>
                <a:effectLst/>
                <a:latin typeface="+mn-lt"/>
              </a:rPr>
              <a:t> src</a:t>
            </a:r>
            <a:r>
              <a:rPr kumimoji="0" lang="en-US" altLang="en-US" sz="2000" b="0" i="0" u="none" strike="noStrike" cap="none" normalizeH="0" baseline="0" dirty="0">
                <a:ln>
                  <a:noFill/>
                </a:ln>
                <a:solidFill>
                  <a:srgbClr val="0000CD"/>
                </a:solidFill>
                <a:effectLst/>
                <a:latin typeface="+mn-lt"/>
              </a:rPr>
              <a:t>="workplace.jpg"</a:t>
            </a:r>
            <a:r>
              <a:rPr kumimoji="0" lang="en-US" altLang="en-US" sz="2000" b="0" i="0" u="none" strike="noStrike" cap="none" normalizeH="0" baseline="0" dirty="0">
                <a:ln>
                  <a:noFill/>
                </a:ln>
                <a:solidFill>
                  <a:srgbClr val="FF0000"/>
                </a:solidFill>
                <a:effectLst/>
                <a:latin typeface="+mn-lt"/>
              </a:rPr>
              <a:t> alt</a:t>
            </a:r>
            <a:r>
              <a:rPr kumimoji="0" lang="en-US" altLang="en-US" sz="2000" b="0" i="0" u="none" strike="noStrike" cap="none" normalizeH="0" baseline="0" dirty="0">
                <a:ln>
                  <a:noFill/>
                </a:ln>
                <a:solidFill>
                  <a:srgbClr val="0000CD"/>
                </a:solidFill>
                <a:effectLst/>
                <a:latin typeface="+mn-lt"/>
              </a:rPr>
              <a:t>="Workplace"</a:t>
            </a:r>
            <a:r>
              <a:rPr kumimoji="0" lang="en-US" altLang="en-US" sz="2000" b="0" i="0" u="none" strike="noStrike" cap="none" normalizeH="0" baseline="0" dirty="0">
                <a:ln>
                  <a:noFill/>
                </a:ln>
                <a:solidFill>
                  <a:srgbClr val="FF0000"/>
                </a:solidFill>
                <a:effectLst/>
                <a:latin typeface="+mn-lt"/>
              </a:rPr>
              <a:t> </a:t>
            </a:r>
            <a:r>
              <a:rPr kumimoji="0" lang="en-US" altLang="en-US" sz="2000" b="0" i="0" u="none" strike="noStrike" cap="none" normalizeH="0" baseline="0" dirty="0" err="1">
                <a:ln>
                  <a:noFill/>
                </a:ln>
                <a:solidFill>
                  <a:srgbClr val="FF0000"/>
                </a:solidFill>
                <a:effectLst/>
                <a:latin typeface="+mn-lt"/>
              </a:rPr>
              <a:t>usemap</a:t>
            </a:r>
            <a:r>
              <a:rPr kumimoji="0" lang="en-US" altLang="en-US" sz="2000" b="0" i="0" u="none" strike="noStrike" cap="none" normalizeH="0" baseline="0" dirty="0">
                <a:ln>
                  <a:noFill/>
                </a:ln>
                <a:solidFill>
                  <a:srgbClr val="0000CD"/>
                </a:solidFill>
                <a:effectLst/>
                <a:latin typeface="+mn-lt"/>
              </a:rPr>
              <a:t>="#</a:t>
            </a:r>
            <a:r>
              <a:rPr kumimoji="0" lang="en-US" altLang="en-US" sz="2000" b="0" i="0" u="none" strike="noStrike" cap="none" normalizeH="0" baseline="0" dirty="0" err="1">
                <a:ln>
                  <a:noFill/>
                </a:ln>
                <a:solidFill>
                  <a:srgbClr val="0000CD"/>
                </a:solidFill>
                <a:effectLst/>
                <a:latin typeface="+mn-lt"/>
              </a:rPr>
              <a:t>workmap</a:t>
            </a:r>
            <a:r>
              <a:rPr kumimoji="0" lang="en-US" altLang="en-US" sz="2000" b="0" i="0" u="none" strike="noStrike" cap="none" normalizeH="0" baseline="0" dirty="0">
                <a:ln>
                  <a:noFill/>
                </a:ln>
                <a:solidFill>
                  <a:srgbClr val="0000CD"/>
                </a:solidFill>
                <a:effectLst/>
                <a:latin typeface="+mn-lt"/>
              </a:rPr>
              <a:t>"&gt;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err="1">
                <a:ln>
                  <a:noFill/>
                </a:ln>
                <a:solidFill>
                  <a:srgbClr val="DC143C"/>
                </a:solidFill>
                <a:effectLst/>
                <a:latin typeface="+mn-lt"/>
              </a:rPr>
              <a:t>usemap</a:t>
            </a:r>
            <a:r>
              <a:rPr kumimoji="0" lang="en-US" altLang="en-US" sz="2000" b="0" i="0" u="none" strike="noStrike" cap="none" normalizeH="0" baseline="0" dirty="0">
                <a:ln>
                  <a:noFill/>
                </a:ln>
                <a:solidFill>
                  <a:srgbClr val="000000"/>
                </a:solidFill>
                <a:effectLst/>
                <a:latin typeface="+mn-lt"/>
              </a:rPr>
              <a:t> value starts with a hash tag </a:t>
            </a:r>
            <a:r>
              <a:rPr kumimoji="0" lang="en-US" altLang="en-US" sz="2000" b="0" i="0" u="none" strike="noStrike" cap="none" normalizeH="0" baseline="0" dirty="0">
                <a:ln>
                  <a:noFill/>
                </a:ln>
                <a:solidFill>
                  <a:srgbClr val="DC143C"/>
                </a:solidFill>
                <a:effectLst/>
                <a:latin typeface="+mn-lt"/>
              </a:rPr>
              <a:t>#</a:t>
            </a:r>
            <a:r>
              <a:rPr kumimoji="0" lang="en-US" altLang="en-US" sz="2000" b="0" i="0" u="none" strike="noStrike" cap="none" normalizeH="0" baseline="0" dirty="0">
                <a:ln>
                  <a:noFill/>
                </a:ln>
                <a:solidFill>
                  <a:srgbClr val="000000"/>
                </a:solidFill>
                <a:effectLst/>
                <a:latin typeface="+mn-lt"/>
              </a:rPr>
              <a:t> followed by the name of the image map, and is used to create a relationship between the image and the image map.</a:t>
            </a:r>
            <a:endParaRPr kumimoji="0" lang="en-US" altLang="en-US" sz="2000" b="0" i="0" u="none" strike="noStrike" cap="none" normalizeH="0" baseline="0" dirty="0">
              <a:ln>
                <a:noFill/>
              </a:ln>
              <a:solidFill>
                <a:schemeClr val="tx1"/>
              </a:solidFill>
              <a:effectLst/>
              <a:latin typeface="+mn-lt"/>
            </a:endParaRPr>
          </a:p>
        </p:txBody>
      </p:sp>
      <p:sp>
        <p:nvSpPr>
          <p:cNvPr id="4" name="TextBox 3">
            <a:extLst>
              <a:ext uri="{FF2B5EF4-FFF2-40B4-BE49-F238E27FC236}">
                <a16:creationId xmlns:a16="http://schemas.microsoft.com/office/drawing/2014/main" id="{DB5F8D5A-43EB-4ADB-799E-3E45C4F6E325}"/>
              </a:ext>
            </a:extLst>
          </p:cNvPr>
          <p:cNvSpPr txBox="1"/>
          <p:nvPr/>
        </p:nvSpPr>
        <p:spPr>
          <a:xfrm>
            <a:off x="108856" y="3150590"/>
            <a:ext cx="10885715" cy="2814617"/>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cs typeface="Segoe UI" panose="020B0502040204020203" pitchFamily="34" charset="0"/>
              </a:rPr>
              <a:t>Create Image Map</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Then, add a </a:t>
            </a:r>
            <a:r>
              <a:rPr kumimoji="0" lang="en-US" altLang="en-US" sz="2000" b="0" i="0" u="none" strike="noStrike" cap="none" normalizeH="0" baseline="0" dirty="0">
                <a:ln>
                  <a:noFill/>
                </a:ln>
                <a:solidFill>
                  <a:srgbClr val="DC143C"/>
                </a:solidFill>
                <a:effectLst/>
              </a:rPr>
              <a:t>&lt;map&gt;</a:t>
            </a:r>
            <a:r>
              <a:rPr kumimoji="0" lang="en-US" altLang="en-US" sz="2000" b="0" i="0" u="none" strike="noStrike" cap="none" normalizeH="0" baseline="0" dirty="0">
                <a:ln>
                  <a:noFill/>
                </a:ln>
                <a:solidFill>
                  <a:srgbClr val="000000"/>
                </a:solidFill>
                <a:effectLst/>
              </a:rPr>
              <a:t> element.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The </a:t>
            </a:r>
            <a:r>
              <a:rPr kumimoji="0" lang="en-US" altLang="en-US" sz="2000" b="0" i="0" u="none" strike="noStrike" cap="none" normalizeH="0" baseline="0" dirty="0">
                <a:ln>
                  <a:noFill/>
                </a:ln>
                <a:solidFill>
                  <a:srgbClr val="DC143C"/>
                </a:solidFill>
                <a:effectLst/>
              </a:rPr>
              <a:t>&lt;map&gt;</a:t>
            </a:r>
            <a:r>
              <a:rPr kumimoji="0" lang="en-US" altLang="en-US" sz="2000" b="0" i="0" u="none" strike="noStrike" cap="none" normalizeH="0" baseline="0" dirty="0">
                <a:ln>
                  <a:noFill/>
                </a:ln>
                <a:solidFill>
                  <a:srgbClr val="000000"/>
                </a:solidFill>
                <a:effectLst/>
              </a:rPr>
              <a:t> element is used to create an image map, and is linked to the image by using the required </a:t>
            </a:r>
            <a:r>
              <a:rPr kumimoji="0" lang="en-US" altLang="en-US" sz="2000" b="0" i="0" u="none" strike="noStrike" cap="none" normalizeH="0" baseline="0" dirty="0">
                <a:ln>
                  <a:noFill/>
                </a:ln>
                <a:solidFill>
                  <a:srgbClr val="DC143C"/>
                </a:solidFill>
                <a:effectLst/>
              </a:rPr>
              <a:t>name</a:t>
            </a:r>
            <a:r>
              <a:rPr kumimoji="0" lang="en-US" altLang="en-US" sz="2000" b="0" i="0" u="none" strike="noStrike" cap="none" normalizeH="0" baseline="0" dirty="0">
                <a:ln>
                  <a:noFill/>
                </a:ln>
                <a:solidFill>
                  <a:srgbClr val="000000"/>
                </a:solidFill>
                <a:effectLst/>
              </a:rPr>
              <a:t> attribute: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rPr>
              <a:t>&lt;</a:t>
            </a:r>
            <a:r>
              <a:rPr kumimoji="0" lang="en-US" altLang="en-US" sz="2000" b="0" i="0" u="none" strike="noStrike" cap="none" normalizeH="0" baseline="0" dirty="0">
                <a:ln>
                  <a:noFill/>
                </a:ln>
                <a:solidFill>
                  <a:srgbClr val="A52A2A"/>
                </a:solidFill>
                <a:effectLst/>
              </a:rPr>
              <a:t>map</a:t>
            </a:r>
            <a:r>
              <a:rPr kumimoji="0" lang="en-US" altLang="en-US" sz="2000" b="0" i="0" u="none" strike="noStrike" cap="none" normalizeH="0" baseline="0" dirty="0">
                <a:ln>
                  <a:noFill/>
                </a:ln>
                <a:solidFill>
                  <a:srgbClr val="FF0000"/>
                </a:solidFill>
                <a:effectLst/>
              </a:rPr>
              <a:t> name</a:t>
            </a:r>
            <a:r>
              <a:rPr kumimoji="0" lang="en-US" altLang="en-US" sz="2000" b="0" i="0" u="none" strike="noStrike" cap="none" normalizeH="0" baseline="0" dirty="0">
                <a:ln>
                  <a:noFill/>
                </a:ln>
                <a:solidFill>
                  <a:srgbClr val="0000CD"/>
                </a:solidFill>
                <a:effectLst/>
              </a:rPr>
              <a:t>="</a:t>
            </a:r>
            <a:r>
              <a:rPr kumimoji="0" lang="en-US" altLang="en-US" sz="2000" b="0" i="0" u="none" strike="noStrike" cap="none" normalizeH="0" baseline="0" dirty="0" err="1">
                <a:ln>
                  <a:noFill/>
                </a:ln>
                <a:solidFill>
                  <a:srgbClr val="0000CD"/>
                </a:solidFill>
                <a:effectLst/>
              </a:rPr>
              <a:t>workmap</a:t>
            </a:r>
            <a:r>
              <a:rPr kumimoji="0" lang="en-US" altLang="en-US" sz="2000" b="0" i="0" u="none" strike="noStrike" cap="none" normalizeH="0" baseline="0" dirty="0">
                <a:ln>
                  <a:noFill/>
                </a:ln>
                <a:solidFill>
                  <a:srgbClr val="0000CD"/>
                </a:solidFill>
                <a:effectLst/>
              </a:rPr>
              <a:t>"&gt;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The </a:t>
            </a:r>
            <a:r>
              <a:rPr kumimoji="0" lang="en-US" altLang="en-US" sz="2000" b="0" i="0" u="none" strike="noStrike" cap="none" normalizeH="0" baseline="0" dirty="0">
                <a:ln>
                  <a:noFill/>
                </a:ln>
                <a:solidFill>
                  <a:srgbClr val="DC143C"/>
                </a:solidFill>
                <a:effectLst/>
              </a:rPr>
              <a:t>name</a:t>
            </a:r>
            <a:r>
              <a:rPr kumimoji="0" lang="en-US" altLang="en-US" sz="2000" b="0" i="0" u="none" strike="noStrike" cap="none" normalizeH="0" baseline="0" dirty="0">
                <a:ln>
                  <a:noFill/>
                </a:ln>
                <a:solidFill>
                  <a:srgbClr val="000000"/>
                </a:solidFill>
                <a:effectLst/>
              </a:rPr>
              <a:t> attribute must have the same value as the </a:t>
            </a:r>
            <a:r>
              <a:rPr kumimoji="0" lang="en-US" altLang="en-US" sz="2000" b="0" i="0" u="none" strike="noStrike" cap="none" normalizeH="0" baseline="0" dirty="0">
                <a:ln>
                  <a:noFill/>
                </a:ln>
                <a:solidFill>
                  <a:srgbClr val="DC143C"/>
                </a:solidFill>
                <a:effectLst/>
              </a:rPr>
              <a:t>&lt;img&gt;</a:t>
            </a:r>
            <a:r>
              <a:rPr kumimoji="0" lang="en-US" altLang="en-US" sz="2000" b="0" i="0" u="none" strike="noStrike" cap="none" normalizeH="0" baseline="0" dirty="0">
                <a:ln>
                  <a:noFill/>
                </a:ln>
                <a:solidFill>
                  <a:srgbClr val="000000"/>
                </a:solidFill>
                <a:effectLst/>
              </a:rPr>
              <a:t>'s </a:t>
            </a:r>
            <a:r>
              <a:rPr kumimoji="0" lang="en-US" altLang="en-US" sz="2000" b="0" i="0" u="none" strike="noStrike" cap="none" normalizeH="0" baseline="0" dirty="0" err="1">
                <a:ln>
                  <a:noFill/>
                </a:ln>
                <a:solidFill>
                  <a:srgbClr val="DC143C"/>
                </a:solidFill>
                <a:effectLst/>
              </a:rPr>
              <a:t>usemap</a:t>
            </a:r>
            <a:r>
              <a:rPr kumimoji="0" lang="en-US" altLang="en-US" sz="2000" b="0" i="0" u="none" strike="noStrike" cap="none" normalizeH="0" baseline="0" dirty="0">
                <a:ln>
                  <a:noFill/>
                </a:ln>
                <a:solidFill>
                  <a:srgbClr val="000000"/>
                </a:solidFill>
                <a:effectLst/>
              </a:rPr>
              <a:t> attribute .</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330707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B20D66-C055-0439-B1A3-5E0DE3B0CF29}"/>
              </a:ext>
            </a:extLst>
          </p:cNvPr>
          <p:cNvSpPr>
            <a:spLocks noChangeArrowheads="1"/>
          </p:cNvSpPr>
          <p:nvPr/>
        </p:nvSpPr>
        <p:spPr bwMode="auto">
          <a:xfrm>
            <a:off x="239486" y="1231207"/>
            <a:ext cx="0" cy="5846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34895" tIns="152352" rIns="-134895"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ED1F322F-5CF5-8496-3F13-F7FCA18D43FA}"/>
              </a:ext>
            </a:extLst>
          </p:cNvPr>
          <p:cNvSpPr>
            <a:spLocks noChangeArrowheads="1"/>
          </p:cNvSpPr>
          <p:nvPr/>
        </p:nvSpPr>
        <p:spPr bwMode="auto">
          <a:xfrm>
            <a:off x="239486" y="0"/>
            <a:ext cx="11201400" cy="52459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4895" tIns="152352" rIns="-134895"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mn-lt"/>
                <a:cs typeface="Segoe UI" panose="020B0502040204020203" pitchFamily="34" charset="0"/>
              </a:rPr>
              <a:t>The Areas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Then, add the clickable areas.</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A clickable area is defined using an </a:t>
            </a:r>
            <a:r>
              <a:rPr kumimoji="0" lang="en-US" altLang="en-US" sz="2000" b="0" i="0" u="none" strike="noStrike" cap="none" normalizeH="0" baseline="0" dirty="0">
                <a:ln>
                  <a:noFill/>
                </a:ln>
                <a:solidFill>
                  <a:srgbClr val="DC143C"/>
                </a:solidFill>
                <a:effectLst/>
                <a:latin typeface="+mn-lt"/>
              </a:rPr>
              <a:t>&lt;area&gt;</a:t>
            </a:r>
            <a:r>
              <a:rPr kumimoji="0" lang="en-US" altLang="en-US" sz="2000" b="0" i="0" u="none" strike="noStrike" cap="none" normalizeH="0" baseline="0" dirty="0">
                <a:ln>
                  <a:noFill/>
                </a:ln>
                <a:solidFill>
                  <a:srgbClr val="000000"/>
                </a:solidFill>
                <a:effectLst/>
                <a:latin typeface="+mn-lt"/>
              </a:rPr>
              <a:t> element.</a:t>
            </a:r>
            <a:endParaRPr kumimoji="0" lang="en-US" altLang="en-US" sz="2000" b="0" i="0" u="none" strike="noStrike" cap="none" normalizeH="0" baseline="0" dirty="0">
              <a:ln>
                <a:noFill/>
              </a:ln>
              <a:solidFill>
                <a:srgbClr val="000000"/>
              </a:solidFill>
              <a:effectLst/>
              <a:latin typeface="+mn-lt"/>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Shape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You must define the shape of the clickable area, and you can choose one of these values:</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err="1">
                <a:ln>
                  <a:noFill/>
                </a:ln>
                <a:solidFill>
                  <a:srgbClr val="DC143C"/>
                </a:solidFill>
                <a:effectLst/>
                <a:latin typeface="+mn-lt"/>
              </a:rPr>
              <a:t>rect</a:t>
            </a:r>
            <a:r>
              <a:rPr kumimoji="0" lang="en-US" altLang="en-US" sz="2000" b="0" i="0" u="none" strike="noStrike" cap="none" normalizeH="0" baseline="0" dirty="0">
                <a:ln>
                  <a:noFill/>
                </a:ln>
                <a:solidFill>
                  <a:srgbClr val="000000"/>
                </a:solidFill>
                <a:effectLst/>
                <a:latin typeface="+mn-lt"/>
              </a:rPr>
              <a:t> - defines a rectangular region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mn-lt"/>
              </a:rPr>
              <a:t>circle</a:t>
            </a:r>
            <a:r>
              <a:rPr kumimoji="0" lang="en-US" altLang="en-US" sz="2000" b="0" i="0" u="none" strike="noStrike" cap="none" normalizeH="0" baseline="0" dirty="0">
                <a:ln>
                  <a:noFill/>
                </a:ln>
                <a:solidFill>
                  <a:srgbClr val="000000"/>
                </a:solidFill>
                <a:effectLst/>
                <a:latin typeface="+mn-lt"/>
              </a:rPr>
              <a:t> - defines a circular region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mn-lt"/>
              </a:rPr>
              <a:t>poly</a:t>
            </a:r>
            <a:r>
              <a:rPr kumimoji="0" lang="en-US" altLang="en-US" sz="2000" b="0" i="0" u="none" strike="noStrike" cap="none" normalizeH="0" baseline="0" dirty="0">
                <a:ln>
                  <a:noFill/>
                </a:ln>
                <a:solidFill>
                  <a:srgbClr val="000000"/>
                </a:solidFill>
                <a:effectLst/>
                <a:latin typeface="+mn-lt"/>
              </a:rPr>
              <a:t> - defines a polygonal region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mn-lt"/>
              </a:rPr>
              <a:t>default</a:t>
            </a:r>
            <a:r>
              <a:rPr kumimoji="0" lang="en-US" altLang="en-US" sz="2000" b="0" i="0" u="none" strike="noStrike" cap="none" normalizeH="0" baseline="0" dirty="0">
                <a:ln>
                  <a:noFill/>
                </a:ln>
                <a:solidFill>
                  <a:srgbClr val="000000"/>
                </a:solidFill>
                <a:effectLst/>
                <a:latin typeface="+mn-lt"/>
              </a:rPr>
              <a:t> - defines the entire region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You must also define some coordinates to be able to place the clickable area onto the image. </a:t>
            </a:r>
            <a:endParaRPr kumimoji="0" lang="en-US" altLang="en-US" sz="2000" b="0" i="0" u="none" strike="noStrike" cap="none" normalizeH="0" baseline="0" dirty="0">
              <a:ln>
                <a:noFill/>
              </a:ln>
              <a:solidFill>
                <a:schemeClr val="tx1"/>
              </a:solidFill>
              <a:effectLst/>
              <a:latin typeface="+mn-lt"/>
            </a:endParaRPr>
          </a:p>
        </p:txBody>
      </p:sp>
      <p:sp>
        <p:nvSpPr>
          <p:cNvPr id="6" name="Rectangle 5">
            <a:extLst>
              <a:ext uri="{FF2B5EF4-FFF2-40B4-BE49-F238E27FC236}">
                <a16:creationId xmlns:a16="http://schemas.microsoft.com/office/drawing/2014/main" id="{3B7FB17D-9498-F247-D0BA-E9CB31FD06EE}"/>
              </a:ext>
            </a:extLst>
          </p:cNvPr>
          <p:cNvSpPr>
            <a:spLocks noChangeArrowheads="1"/>
          </p:cNvSpPr>
          <p:nvPr/>
        </p:nvSpPr>
        <p:spPr bwMode="auto">
          <a:xfrm>
            <a:off x="142666" y="5032862"/>
            <a:ext cx="9674443" cy="17681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Shape="</a:t>
            </a:r>
            <a:r>
              <a:rPr kumimoji="0" lang="en-US" altLang="en-US" sz="2000" b="0" i="0" u="none" strike="noStrike" cap="none" normalizeH="0" baseline="0" dirty="0" err="1">
                <a:ln>
                  <a:noFill/>
                </a:ln>
                <a:solidFill>
                  <a:srgbClr val="000000"/>
                </a:solidFill>
                <a:effectLst/>
                <a:latin typeface="+mn-lt"/>
                <a:cs typeface="Segoe UI" panose="020B0502040204020203" pitchFamily="34" charset="0"/>
              </a:rPr>
              <a:t>rect</a:t>
            </a:r>
            <a:r>
              <a:rPr kumimoji="0" lang="en-US" altLang="en-US" sz="2000" b="0" i="0" u="none" strike="noStrike" cap="none" normalizeH="0" baseline="0" dirty="0">
                <a:ln>
                  <a:noFill/>
                </a:ln>
                <a:solidFill>
                  <a:srgbClr val="000000"/>
                </a:solidFill>
                <a:effectLst/>
                <a:latin typeface="+mn-lt"/>
                <a:cs typeface="Segoe UI" panose="020B0502040204020203"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coordinates for </a:t>
            </a:r>
            <a:r>
              <a:rPr kumimoji="0" lang="en-US" altLang="en-US" sz="2000" b="0" i="0" u="none" strike="noStrike" cap="none" normalizeH="0" baseline="0" dirty="0">
                <a:ln>
                  <a:noFill/>
                </a:ln>
                <a:solidFill>
                  <a:srgbClr val="DC143C"/>
                </a:solidFill>
                <a:effectLst/>
                <a:latin typeface="+mn-lt"/>
              </a:rPr>
              <a:t>shape="</a:t>
            </a:r>
            <a:r>
              <a:rPr kumimoji="0" lang="en-US" altLang="en-US" sz="2000" b="0" i="0" u="none" strike="noStrike" cap="none" normalizeH="0" baseline="0" dirty="0" err="1">
                <a:ln>
                  <a:noFill/>
                </a:ln>
                <a:solidFill>
                  <a:srgbClr val="DC143C"/>
                </a:solidFill>
                <a:effectLst/>
                <a:latin typeface="+mn-lt"/>
              </a:rPr>
              <a:t>rect</a:t>
            </a:r>
            <a:r>
              <a:rPr kumimoji="0" lang="en-US" altLang="en-US" sz="2000" b="0" i="0" u="none" strike="noStrike" cap="none" normalizeH="0" baseline="0" dirty="0">
                <a:ln>
                  <a:noFill/>
                </a:ln>
                <a:solidFill>
                  <a:srgbClr val="DC143C"/>
                </a:solidFill>
                <a:effectLst/>
                <a:latin typeface="+mn-lt"/>
              </a:rPr>
              <a:t>"</a:t>
            </a:r>
            <a:r>
              <a:rPr kumimoji="0" lang="en-US" altLang="en-US" sz="2000" b="0" i="0" u="none" strike="noStrike" cap="none" normalizeH="0" baseline="0" dirty="0">
                <a:ln>
                  <a:noFill/>
                </a:ln>
                <a:solidFill>
                  <a:srgbClr val="000000"/>
                </a:solidFill>
                <a:effectLst/>
                <a:latin typeface="+mn-lt"/>
              </a:rPr>
              <a:t> come in pairs, one for the x-axis and one for the y-axis.</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So, the coordinates </a:t>
            </a:r>
            <a:r>
              <a:rPr kumimoji="0" lang="en-US" altLang="en-US" sz="2000" b="0" i="0" u="none" strike="noStrike" cap="none" normalizeH="0" baseline="0" dirty="0">
                <a:ln>
                  <a:noFill/>
                </a:ln>
                <a:solidFill>
                  <a:srgbClr val="DC143C"/>
                </a:solidFill>
                <a:effectLst/>
                <a:latin typeface="+mn-lt"/>
              </a:rPr>
              <a:t>34,44</a:t>
            </a:r>
            <a:r>
              <a:rPr kumimoji="0" lang="en-US" altLang="en-US" sz="2000" b="0" i="0" u="none" strike="noStrike" cap="none" normalizeH="0" baseline="0" dirty="0">
                <a:ln>
                  <a:noFill/>
                </a:ln>
                <a:solidFill>
                  <a:srgbClr val="000000"/>
                </a:solidFill>
                <a:effectLst/>
                <a:latin typeface="+mn-lt"/>
              </a:rPr>
              <a:t> is located 34 pixels from the left margin and 44 pixels from the top:</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03221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011B15-794C-022C-F247-6A5E1798BDC8}"/>
              </a:ext>
            </a:extLst>
          </p:cNvPr>
          <p:cNvSpPr txBox="1"/>
          <p:nvPr/>
        </p:nvSpPr>
        <p:spPr>
          <a:xfrm>
            <a:off x="1293736" y="174952"/>
            <a:ext cx="6094206" cy="6683048"/>
          </a:xfrm>
          <a:prstGeom prst="rect">
            <a:avLst/>
          </a:prstGeom>
          <a:noFill/>
        </p:spPr>
        <p:txBody>
          <a:bodyPr wrap="square">
            <a:spAutoFit/>
          </a:bodyPr>
          <a:lstStyle/>
          <a:p>
            <a:pPr>
              <a:lnSpc>
                <a:spcPct val="150000"/>
              </a:lnSpc>
            </a:pPr>
            <a:r>
              <a:rPr lang="en-US" sz="2400" b="0" i="0" dirty="0">
                <a:solidFill>
                  <a:srgbClr val="0000CD"/>
                </a:solidFill>
                <a:effectLst/>
              </a:rPr>
              <a:t>&lt;</a:t>
            </a:r>
            <a:r>
              <a:rPr lang="en-US" sz="2400" b="0" i="0" dirty="0">
                <a:solidFill>
                  <a:srgbClr val="A52A2A"/>
                </a:solidFill>
                <a:effectLst/>
              </a:rPr>
              <a:t>!DOCTYPE</a:t>
            </a:r>
            <a:r>
              <a:rPr lang="en-US" sz="2400" b="0" i="0" dirty="0">
                <a:solidFill>
                  <a:srgbClr val="FF0000"/>
                </a:solidFill>
                <a:effectLst/>
              </a:rPr>
              <a:t> html</a:t>
            </a:r>
            <a:r>
              <a:rPr lang="en-US" sz="2400" b="0" i="0" dirty="0">
                <a:solidFill>
                  <a:srgbClr val="0000CD"/>
                </a:solidFill>
                <a:effectLst/>
              </a:rPr>
              <a:t>&gt;</a:t>
            </a:r>
            <a:br>
              <a:rPr lang="en-US" sz="2400" dirty="0"/>
            </a:br>
            <a:r>
              <a:rPr lang="en-US" sz="2400" b="0" i="0" dirty="0">
                <a:solidFill>
                  <a:srgbClr val="0000CD"/>
                </a:solidFill>
                <a:effectLst/>
              </a:rPr>
              <a:t>&lt;</a:t>
            </a:r>
            <a:r>
              <a:rPr lang="en-US" sz="2400" b="0" i="0" dirty="0">
                <a:solidFill>
                  <a:srgbClr val="A52A2A"/>
                </a:solidFill>
                <a:effectLst/>
              </a:rPr>
              <a:t>html</a:t>
            </a:r>
            <a:r>
              <a:rPr lang="en-US" sz="2400" b="0" i="0" dirty="0">
                <a:solidFill>
                  <a:srgbClr val="0000CD"/>
                </a:solidFill>
                <a:effectLst/>
              </a:rPr>
              <a:t>&gt;</a:t>
            </a:r>
            <a:br>
              <a:rPr lang="en-US" sz="2400" dirty="0"/>
            </a:br>
            <a:r>
              <a:rPr lang="en-US" sz="2400" b="0" i="0" dirty="0">
                <a:solidFill>
                  <a:srgbClr val="0000CD"/>
                </a:solidFill>
                <a:effectLst/>
              </a:rPr>
              <a:t>&lt;</a:t>
            </a:r>
            <a:r>
              <a:rPr lang="en-US" sz="2400" b="0" i="0" dirty="0">
                <a:solidFill>
                  <a:srgbClr val="A52A2A"/>
                </a:solidFill>
                <a:effectLst/>
              </a:rPr>
              <a:t>head</a:t>
            </a:r>
            <a:r>
              <a:rPr lang="en-US" sz="2400" b="0" i="0" dirty="0">
                <a:solidFill>
                  <a:srgbClr val="0000CD"/>
                </a:solidFill>
                <a:effectLst/>
              </a:rPr>
              <a:t>&gt;</a:t>
            </a:r>
            <a:br>
              <a:rPr lang="en-US" sz="2400" dirty="0"/>
            </a:br>
            <a:r>
              <a:rPr lang="en-US" sz="2400" b="0" i="0" dirty="0">
                <a:solidFill>
                  <a:srgbClr val="0000CD"/>
                </a:solidFill>
                <a:effectLst/>
              </a:rPr>
              <a:t>&lt;</a:t>
            </a:r>
            <a:r>
              <a:rPr lang="en-US" sz="2400" b="0" i="0" dirty="0">
                <a:solidFill>
                  <a:srgbClr val="A52A2A"/>
                </a:solidFill>
                <a:effectLst/>
              </a:rPr>
              <a:t>title</a:t>
            </a:r>
            <a:r>
              <a:rPr lang="en-US" sz="2400" b="0" i="0" dirty="0">
                <a:solidFill>
                  <a:srgbClr val="0000CD"/>
                </a:solidFill>
                <a:effectLst/>
              </a:rPr>
              <a:t>&gt;</a:t>
            </a:r>
            <a:r>
              <a:rPr lang="en-US" sz="2400" b="0" i="0" dirty="0">
                <a:solidFill>
                  <a:srgbClr val="000000"/>
                </a:solidFill>
                <a:effectLst/>
              </a:rPr>
              <a:t>Page Title</a:t>
            </a:r>
            <a:r>
              <a:rPr lang="en-US" sz="2400" b="0" i="0" dirty="0">
                <a:solidFill>
                  <a:srgbClr val="0000CD"/>
                </a:solidFill>
                <a:effectLst/>
              </a:rPr>
              <a:t>&lt;</a:t>
            </a:r>
            <a:r>
              <a:rPr lang="en-US" sz="2400" b="0" i="0" dirty="0">
                <a:solidFill>
                  <a:srgbClr val="A52A2A"/>
                </a:solidFill>
                <a:effectLst/>
              </a:rPr>
              <a:t>/title</a:t>
            </a:r>
            <a:r>
              <a:rPr lang="en-US" sz="2400" b="0" i="0" dirty="0">
                <a:solidFill>
                  <a:srgbClr val="0000CD"/>
                </a:solidFill>
                <a:effectLst/>
              </a:rPr>
              <a:t>&gt;</a:t>
            </a:r>
            <a:br>
              <a:rPr lang="en-US" sz="2400" dirty="0"/>
            </a:br>
            <a:r>
              <a:rPr lang="en-US" sz="2400" b="0" i="0" dirty="0">
                <a:solidFill>
                  <a:srgbClr val="0000CD"/>
                </a:solidFill>
                <a:effectLst/>
              </a:rPr>
              <a:t>&lt;</a:t>
            </a:r>
            <a:r>
              <a:rPr lang="en-US" sz="2400" b="0" i="0" dirty="0">
                <a:solidFill>
                  <a:srgbClr val="A52A2A"/>
                </a:solidFill>
                <a:effectLst/>
              </a:rPr>
              <a:t>/head</a:t>
            </a:r>
            <a:r>
              <a:rPr lang="en-US" sz="2400" b="0" i="0" dirty="0">
                <a:solidFill>
                  <a:srgbClr val="0000CD"/>
                </a:solidFill>
                <a:effectLst/>
              </a:rPr>
              <a:t>&gt;</a:t>
            </a:r>
            <a:br>
              <a:rPr lang="en-US" sz="2400" dirty="0"/>
            </a:br>
            <a:r>
              <a:rPr lang="en-US" sz="2400" b="0" i="0" dirty="0">
                <a:solidFill>
                  <a:srgbClr val="0000CD"/>
                </a:solidFill>
                <a:effectLst/>
              </a:rPr>
              <a:t>&lt;</a:t>
            </a:r>
            <a:r>
              <a:rPr lang="en-US" sz="2400" b="0" i="0" dirty="0">
                <a:solidFill>
                  <a:srgbClr val="A52A2A"/>
                </a:solidFill>
                <a:effectLst/>
              </a:rPr>
              <a:t>body</a:t>
            </a:r>
            <a:r>
              <a:rPr lang="en-US" sz="2400" b="0" i="0" dirty="0">
                <a:solidFill>
                  <a:srgbClr val="0000CD"/>
                </a:solidFill>
                <a:effectLst/>
              </a:rPr>
              <a:t>&gt;</a:t>
            </a:r>
            <a:br>
              <a:rPr lang="en-US" sz="2400" dirty="0"/>
            </a:br>
            <a:br>
              <a:rPr lang="en-US" sz="2400" dirty="0"/>
            </a:br>
            <a:r>
              <a:rPr lang="en-US" sz="2400" b="0" i="0" dirty="0">
                <a:solidFill>
                  <a:srgbClr val="0000CD"/>
                </a:solidFill>
                <a:effectLst/>
              </a:rPr>
              <a:t>&lt;</a:t>
            </a:r>
            <a:r>
              <a:rPr lang="en-US" sz="2400" b="0" i="0" dirty="0">
                <a:solidFill>
                  <a:srgbClr val="A52A2A"/>
                </a:solidFill>
                <a:effectLst/>
              </a:rPr>
              <a:t>h1</a:t>
            </a:r>
            <a:r>
              <a:rPr lang="en-US" sz="2400" b="0" i="0" dirty="0">
                <a:solidFill>
                  <a:srgbClr val="0000CD"/>
                </a:solidFill>
                <a:effectLst/>
              </a:rPr>
              <a:t>&gt;</a:t>
            </a:r>
            <a:r>
              <a:rPr lang="en-US" sz="2400" b="0" i="0" dirty="0">
                <a:solidFill>
                  <a:srgbClr val="000000"/>
                </a:solidFill>
                <a:effectLst/>
              </a:rPr>
              <a:t>My First Heading</a:t>
            </a:r>
            <a:r>
              <a:rPr lang="en-US" sz="2400" b="0" i="0" dirty="0">
                <a:solidFill>
                  <a:srgbClr val="0000CD"/>
                </a:solidFill>
                <a:effectLst/>
              </a:rPr>
              <a:t>&lt;</a:t>
            </a:r>
            <a:r>
              <a:rPr lang="en-US" sz="2400" b="0" i="0" dirty="0">
                <a:solidFill>
                  <a:srgbClr val="A52A2A"/>
                </a:solidFill>
                <a:effectLst/>
              </a:rPr>
              <a:t>/h1</a:t>
            </a:r>
            <a:r>
              <a:rPr lang="en-US" sz="2400" b="0" i="0" dirty="0">
                <a:solidFill>
                  <a:srgbClr val="0000CD"/>
                </a:solidFill>
                <a:effectLst/>
              </a:rPr>
              <a:t>&gt;</a:t>
            </a:r>
            <a:br>
              <a:rPr lang="en-US" sz="2400" dirty="0"/>
            </a:br>
            <a:r>
              <a:rPr lang="en-US" sz="2400" b="0" i="0" dirty="0">
                <a:solidFill>
                  <a:srgbClr val="0000CD"/>
                </a:solidFill>
                <a:effectLst/>
              </a:rPr>
              <a:t>&lt;</a:t>
            </a:r>
            <a:r>
              <a:rPr lang="en-US" sz="2400" b="0" i="0" dirty="0">
                <a:solidFill>
                  <a:srgbClr val="A52A2A"/>
                </a:solidFill>
                <a:effectLst/>
              </a:rPr>
              <a:t>p</a:t>
            </a:r>
            <a:r>
              <a:rPr lang="en-US" sz="2400" b="0" i="0" dirty="0">
                <a:solidFill>
                  <a:srgbClr val="0000CD"/>
                </a:solidFill>
                <a:effectLst/>
              </a:rPr>
              <a:t>&gt;</a:t>
            </a:r>
            <a:r>
              <a:rPr lang="en-US" sz="2400" b="0" i="0" dirty="0">
                <a:solidFill>
                  <a:srgbClr val="000000"/>
                </a:solidFill>
                <a:effectLst/>
              </a:rPr>
              <a:t>My first paragraph.</a:t>
            </a:r>
            <a:r>
              <a:rPr lang="en-US" sz="2400" b="0" i="0" dirty="0">
                <a:solidFill>
                  <a:srgbClr val="0000CD"/>
                </a:solidFill>
                <a:effectLst/>
              </a:rPr>
              <a:t>&lt;</a:t>
            </a:r>
            <a:r>
              <a:rPr lang="en-US" sz="2400" b="0" i="0" dirty="0">
                <a:solidFill>
                  <a:srgbClr val="A52A2A"/>
                </a:solidFill>
                <a:effectLst/>
              </a:rPr>
              <a:t>/p</a:t>
            </a:r>
            <a:r>
              <a:rPr lang="en-US" sz="2400" b="0" i="0" dirty="0">
                <a:solidFill>
                  <a:srgbClr val="0000CD"/>
                </a:solidFill>
                <a:effectLst/>
              </a:rPr>
              <a:t>&gt;</a:t>
            </a:r>
            <a:br>
              <a:rPr lang="en-US" sz="2400" dirty="0"/>
            </a:br>
            <a:br>
              <a:rPr lang="en-US" sz="2400" dirty="0"/>
            </a:br>
            <a:r>
              <a:rPr lang="en-US" sz="2400" b="0" i="0" dirty="0">
                <a:solidFill>
                  <a:srgbClr val="0000CD"/>
                </a:solidFill>
                <a:effectLst/>
              </a:rPr>
              <a:t>&lt;</a:t>
            </a:r>
            <a:r>
              <a:rPr lang="en-US" sz="2400" b="0" i="0" dirty="0">
                <a:solidFill>
                  <a:srgbClr val="A52A2A"/>
                </a:solidFill>
                <a:effectLst/>
              </a:rPr>
              <a:t>/body</a:t>
            </a:r>
            <a:r>
              <a:rPr lang="en-US" sz="2400" b="0" i="0" dirty="0">
                <a:solidFill>
                  <a:srgbClr val="0000CD"/>
                </a:solidFill>
                <a:effectLst/>
              </a:rPr>
              <a:t>&gt;</a:t>
            </a:r>
            <a:br>
              <a:rPr lang="en-US" sz="2400" dirty="0"/>
            </a:br>
            <a:r>
              <a:rPr lang="en-US" sz="2400" b="0" i="0" dirty="0">
                <a:solidFill>
                  <a:srgbClr val="0000CD"/>
                </a:solidFill>
                <a:effectLst/>
              </a:rPr>
              <a:t>&lt;</a:t>
            </a:r>
            <a:r>
              <a:rPr lang="en-US" sz="2400" b="0" i="0" dirty="0">
                <a:solidFill>
                  <a:srgbClr val="A52A2A"/>
                </a:solidFill>
                <a:effectLst/>
              </a:rPr>
              <a:t>/html</a:t>
            </a:r>
            <a:r>
              <a:rPr lang="en-US" sz="2400" b="0" i="0" dirty="0">
                <a:solidFill>
                  <a:srgbClr val="0000CD"/>
                </a:solidFill>
                <a:effectLst/>
              </a:rPr>
              <a:t>&gt;</a:t>
            </a:r>
            <a:endParaRPr lang="en-IN" sz="2400" dirty="0"/>
          </a:p>
        </p:txBody>
      </p:sp>
    </p:spTree>
    <p:extLst>
      <p:ext uri="{BB962C8B-B14F-4D97-AF65-F5344CB8AC3E}">
        <p14:creationId xmlns:p14="http://schemas.microsoft.com/office/powerpoint/2010/main" val="98281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5F7F90-ADAF-FDB1-6C96-0D40E6F9B657}"/>
              </a:ext>
            </a:extLst>
          </p:cNvPr>
          <p:cNvSpPr>
            <a:spLocks noChangeArrowheads="1"/>
          </p:cNvSpPr>
          <p:nvPr/>
        </p:nvSpPr>
        <p:spPr bwMode="auto">
          <a:xfrm>
            <a:off x="167896" y="166606"/>
            <a:ext cx="11856208" cy="19527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The width and height Attributes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&lt;img&gt;</a:t>
            </a:r>
            <a:r>
              <a:rPr kumimoji="0" lang="en-US" altLang="en-US" sz="2000" b="0" i="0" u="none" strike="noStrike" cap="none" normalizeH="0" baseline="0" dirty="0">
                <a:ln>
                  <a:noFill/>
                </a:ln>
                <a:solidFill>
                  <a:srgbClr val="000000"/>
                </a:solidFill>
                <a:effectLst/>
                <a:latin typeface="+mn-lt"/>
              </a:rPr>
              <a:t> tag should also contain the </a:t>
            </a:r>
            <a:r>
              <a:rPr kumimoji="0" lang="en-US" altLang="en-US" sz="2000" b="0" i="0" u="none" strike="noStrike" cap="none" normalizeH="0" baseline="0" dirty="0">
                <a:ln>
                  <a:noFill/>
                </a:ln>
                <a:solidFill>
                  <a:srgbClr val="DC143C"/>
                </a:solidFill>
                <a:effectLst/>
                <a:latin typeface="+mn-lt"/>
              </a:rPr>
              <a:t>width</a:t>
            </a:r>
            <a:r>
              <a:rPr kumimoji="0" lang="en-US" altLang="en-US" sz="2000" b="0" i="0" u="none" strike="noStrike" cap="none" normalizeH="0" baseline="0" dirty="0">
                <a:ln>
                  <a:noFill/>
                </a:ln>
                <a:solidFill>
                  <a:srgbClr val="000000"/>
                </a:solidFill>
                <a:effectLst/>
                <a:latin typeface="+mn-lt"/>
              </a:rPr>
              <a:t> and </a:t>
            </a:r>
            <a:r>
              <a:rPr kumimoji="0" lang="en-US" altLang="en-US" sz="2000" b="0" i="0" u="none" strike="noStrike" cap="none" normalizeH="0" baseline="0" dirty="0">
                <a:ln>
                  <a:noFill/>
                </a:ln>
                <a:solidFill>
                  <a:srgbClr val="DC143C"/>
                </a:solidFill>
                <a:effectLst/>
                <a:latin typeface="+mn-lt"/>
              </a:rPr>
              <a:t>height</a:t>
            </a:r>
            <a:r>
              <a:rPr kumimoji="0" lang="en-US" altLang="en-US" sz="2000" b="0" i="0" u="none" strike="noStrike" cap="none" normalizeH="0" baseline="0" dirty="0">
                <a:ln>
                  <a:noFill/>
                </a:ln>
                <a:solidFill>
                  <a:srgbClr val="000000"/>
                </a:solidFill>
                <a:effectLst/>
                <a:latin typeface="+mn-lt"/>
              </a:rPr>
              <a:t> attributes, which specify the width and height of the image (in pixels):</a:t>
            </a:r>
          </a:p>
          <a:p>
            <a:pPr marL="0" marR="0" lvl="0" indent="0" algn="l" defTabSz="914400" rtl="0" eaLnBrk="0" fontAlgn="base" latinLnBrk="0" hangingPunct="0">
              <a:lnSpc>
                <a:spcPct val="150000"/>
              </a:lnSpc>
              <a:spcBef>
                <a:spcPct val="0"/>
              </a:spcBef>
              <a:spcAft>
                <a:spcPct val="0"/>
              </a:spcAft>
              <a:buClrTx/>
              <a:buSzTx/>
              <a:buFontTx/>
              <a:buNone/>
              <a:tabLst/>
            </a:pPr>
            <a:r>
              <a:rPr lang="en-IN" sz="2000" b="0" i="0" dirty="0">
                <a:solidFill>
                  <a:srgbClr val="0000CD"/>
                </a:solidFill>
                <a:effectLst/>
                <a:latin typeface="+mn-lt"/>
              </a:rPr>
              <a:t>&lt;</a:t>
            </a:r>
            <a:r>
              <a:rPr lang="en-IN" sz="2000" b="0" i="0" dirty="0">
                <a:solidFill>
                  <a:srgbClr val="A52A2A"/>
                </a:solidFill>
                <a:effectLst/>
                <a:latin typeface="+mn-lt"/>
              </a:rPr>
              <a:t>img</a:t>
            </a:r>
            <a:r>
              <a:rPr lang="en-IN" sz="2000" b="0" i="0" dirty="0">
                <a:solidFill>
                  <a:srgbClr val="FF0000"/>
                </a:solidFill>
                <a:effectLst/>
                <a:latin typeface="+mn-lt"/>
              </a:rPr>
              <a:t> src</a:t>
            </a:r>
            <a:r>
              <a:rPr lang="en-IN" sz="2000" b="0" i="0" dirty="0">
                <a:solidFill>
                  <a:srgbClr val="0000CD"/>
                </a:solidFill>
                <a:effectLst/>
                <a:latin typeface="+mn-lt"/>
              </a:rPr>
              <a:t>="img_girl.jpg"</a:t>
            </a:r>
            <a:r>
              <a:rPr lang="en-IN" sz="2000" b="0" i="0" dirty="0">
                <a:solidFill>
                  <a:srgbClr val="FF0000"/>
                </a:solidFill>
                <a:effectLst/>
                <a:latin typeface="+mn-lt"/>
              </a:rPr>
              <a:t> width</a:t>
            </a:r>
            <a:r>
              <a:rPr lang="en-IN" sz="2000" b="0" i="0" dirty="0">
                <a:solidFill>
                  <a:srgbClr val="0000CD"/>
                </a:solidFill>
                <a:effectLst/>
                <a:latin typeface="+mn-lt"/>
              </a:rPr>
              <a:t>="500"</a:t>
            </a:r>
            <a:r>
              <a:rPr lang="en-IN" sz="2000" b="0" i="0" dirty="0">
                <a:solidFill>
                  <a:srgbClr val="FF0000"/>
                </a:solidFill>
                <a:effectLst/>
                <a:latin typeface="+mn-lt"/>
              </a:rPr>
              <a:t> height</a:t>
            </a:r>
            <a:r>
              <a:rPr lang="en-IN" sz="2000" b="0" i="0" dirty="0">
                <a:solidFill>
                  <a:srgbClr val="0000CD"/>
                </a:solidFill>
                <a:effectLst/>
                <a:latin typeface="+mn-lt"/>
              </a:rPr>
              <a:t>="600"&gt;</a:t>
            </a:r>
            <a:endParaRPr kumimoji="0" lang="en-US" altLang="en-US" sz="2000" b="0" i="0" u="none" strike="noStrike" cap="none" normalizeH="0" baseline="0" dirty="0">
              <a:ln>
                <a:noFill/>
              </a:ln>
              <a:solidFill>
                <a:schemeClr val="tx1"/>
              </a:solidFill>
              <a:effectLst/>
              <a:latin typeface="+mn-lt"/>
            </a:endParaRPr>
          </a:p>
        </p:txBody>
      </p:sp>
      <p:sp>
        <p:nvSpPr>
          <p:cNvPr id="3" name="Rectangle 2">
            <a:extLst>
              <a:ext uri="{FF2B5EF4-FFF2-40B4-BE49-F238E27FC236}">
                <a16:creationId xmlns:a16="http://schemas.microsoft.com/office/drawing/2014/main" id="{3C497BEA-3C2D-8F9F-5A11-351099F97D2D}"/>
              </a:ext>
            </a:extLst>
          </p:cNvPr>
          <p:cNvSpPr>
            <a:spLocks noChangeArrowheads="1"/>
          </p:cNvSpPr>
          <p:nvPr/>
        </p:nvSpPr>
        <p:spPr bwMode="auto">
          <a:xfrm>
            <a:off x="167896" y="2221770"/>
            <a:ext cx="11643104" cy="24144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The alt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required </a:t>
            </a:r>
            <a:r>
              <a:rPr kumimoji="0" lang="en-US" altLang="en-US" sz="2000" b="0" i="0" u="none" strike="noStrike" cap="none" normalizeH="0" baseline="0" dirty="0">
                <a:ln>
                  <a:noFill/>
                </a:ln>
                <a:solidFill>
                  <a:srgbClr val="DC143C"/>
                </a:solidFill>
                <a:effectLst/>
                <a:latin typeface="+mn-lt"/>
              </a:rPr>
              <a:t>alt</a:t>
            </a:r>
            <a:r>
              <a:rPr kumimoji="0" lang="en-US" altLang="en-US" sz="2000" b="0" i="0" u="none" strike="noStrike" cap="none" normalizeH="0" baseline="0" dirty="0">
                <a:ln>
                  <a:noFill/>
                </a:ln>
                <a:solidFill>
                  <a:srgbClr val="000000"/>
                </a:solidFill>
                <a:effectLst/>
                <a:latin typeface="+mn-lt"/>
              </a:rPr>
              <a:t> attribute for the </a:t>
            </a:r>
            <a:r>
              <a:rPr kumimoji="0" lang="en-US" altLang="en-US" sz="2000" b="0" i="0" u="none" strike="noStrike" cap="none" normalizeH="0" baseline="0" dirty="0">
                <a:ln>
                  <a:noFill/>
                </a:ln>
                <a:solidFill>
                  <a:srgbClr val="DC143C"/>
                </a:solidFill>
                <a:effectLst/>
                <a:latin typeface="+mn-lt"/>
              </a:rPr>
              <a:t>&lt;img&gt;</a:t>
            </a:r>
            <a:r>
              <a:rPr kumimoji="0" lang="en-US" altLang="en-US" sz="2000" b="0" i="0" u="none" strike="noStrike" cap="none" normalizeH="0" baseline="0" dirty="0">
                <a:ln>
                  <a:noFill/>
                </a:ln>
                <a:solidFill>
                  <a:srgbClr val="000000"/>
                </a:solidFill>
                <a:effectLst/>
                <a:latin typeface="+mn-lt"/>
              </a:rPr>
              <a:t> tag specifies an alternate text for an image, if the image for some reason cannot be displayed. This can be due to a slow connection, or an error in the </a:t>
            </a:r>
            <a:r>
              <a:rPr kumimoji="0" lang="en-US" altLang="en-US" sz="2000" b="0" i="0" u="none" strike="noStrike" cap="none" normalizeH="0" baseline="0" dirty="0">
                <a:ln>
                  <a:noFill/>
                </a:ln>
                <a:solidFill>
                  <a:srgbClr val="DC143C"/>
                </a:solidFill>
                <a:effectLst/>
                <a:latin typeface="+mn-lt"/>
              </a:rPr>
              <a:t>src</a:t>
            </a:r>
            <a:r>
              <a:rPr kumimoji="0" lang="en-US" altLang="en-US" sz="2000" b="0" i="0" u="none" strike="noStrike" cap="none" normalizeH="0" baseline="0" dirty="0">
                <a:ln>
                  <a:noFill/>
                </a:ln>
                <a:solidFill>
                  <a:srgbClr val="000000"/>
                </a:solidFill>
                <a:effectLst/>
                <a:latin typeface="+mn-lt"/>
              </a:rPr>
              <a:t> attribute, or if the user uses a screen reader.</a:t>
            </a:r>
          </a:p>
          <a:p>
            <a:pPr marL="0" marR="0" lvl="0" indent="0" algn="l" defTabSz="914400" rtl="0" eaLnBrk="0" fontAlgn="base" latinLnBrk="0" hangingPunct="0">
              <a:lnSpc>
                <a:spcPct val="150000"/>
              </a:lnSpc>
              <a:spcBef>
                <a:spcPct val="0"/>
              </a:spcBef>
              <a:spcAft>
                <a:spcPct val="0"/>
              </a:spcAft>
              <a:buClrTx/>
              <a:buSzTx/>
              <a:buFontTx/>
              <a:buNone/>
              <a:tabLst/>
            </a:pPr>
            <a:r>
              <a:rPr lang="en-US" sz="2000" b="0" i="0" dirty="0">
                <a:solidFill>
                  <a:srgbClr val="0000CD"/>
                </a:solidFill>
                <a:effectLst/>
                <a:latin typeface="+mn-lt"/>
              </a:rPr>
              <a:t>&lt;</a:t>
            </a:r>
            <a:r>
              <a:rPr lang="en-US" sz="2000" b="0" i="0" dirty="0">
                <a:solidFill>
                  <a:srgbClr val="A52A2A"/>
                </a:solidFill>
                <a:effectLst/>
                <a:latin typeface="+mn-lt"/>
              </a:rPr>
              <a:t>img</a:t>
            </a:r>
            <a:r>
              <a:rPr lang="en-US" sz="2000" b="0" i="0" dirty="0">
                <a:solidFill>
                  <a:srgbClr val="FF0000"/>
                </a:solidFill>
                <a:effectLst/>
                <a:latin typeface="+mn-lt"/>
              </a:rPr>
              <a:t> src</a:t>
            </a:r>
            <a:r>
              <a:rPr lang="en-US" sz="2000" b="0" i="0" dirty="0">
                <a:solidFill>
                  <a:srgbClr val="0000CD"/>
                </a:solidFill>
                <a:effectLst/>
                <a:latin typeface="+mn-lt"/>
              </a:rPr>
              <a:t>="img_girl.jpg"</a:t>
            </a:r>
            <a:r>
              <a:rPr lang="en-US" sz="2000" b="0" i="0" dirty="0">
                <a:solidFill>
                  <a:srgbClr val="FF0000"/>
                </a:solidFill>
                <a:effectLst/>
                <a:latin typeface="+mn-lt"/>
              </a:rPr>
              <a:t> alt</a:t>
            </a:r>
            <a:r>
              <a:rPr lang="en-US" sz="2000" b="0" i="0" dirty="0">
                <a:solidFill>
                  <a:srgbClr val="0000CD"/>
                </a:solidFill>
                <a:effectLst/>
                <a:latin typeface="+mn-lt"/>
              </a:rPr>
              <a:t>="Girl with a jacket"&gt;</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766611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9F1461-0D68-1BBF-A724-1DEDBFBC3D18}"/>
              </a:ext>
            </a:extLst>
          </p:cNvPr>
          <p:cNvSpPr txBox="1"/>
          <p:nvPr/>
        </p:nvSpPr>
        <p:spPr>
          <a:xfrm>
            <a:off x="325867" y="120402"/>
            <a:ext cx="11540265" cy="3308598"/>
          </a:xfrm>
          <a:prstGeom prst="rect">
            <a:avLst/>
          </a:prstGeom>
          <a:noFill/>
        </p:spPr>
        <p:txBody>
          <a:bodyPr wrap="square">
            <a:spAutoFit/>
          </a:bodyPr>
          <a:lstStyle/>
          <a:p>
            <a:pPr>
              <a:lnSpc>
                <a:spcPct val="150000"/>
              </a:lnSpc>
            </a:pPr>
            <a:r>
              <a:rPr lang="en-US" sz="2000" b="0" i="0" dirty="0">
                <a:solidFill>
                  <a:srgbClr val="000000"/>
                </a:solidFill>
                <a:effectLst/>
              </a:rPr>
              <a:t>HTML headings are titles or subtitles that you want to display on a webpage.</a:t>
            </a:r>
          </a:p>
          <a:p>
            <a:pPr algn="l">
              <a:lnSpc>
                <a:spcPct val="150000"/>
              </a:lnSpc>
            </a:pPr>
            <a:r>
              <a:rPr lang="en-US" sz="2000" b="0" i="0" dirty="0">
                <a:solidFill>
                  <a:srgbClr val="000000"/>
                </a:solidFill>
                <a:effectLst/>
              </a:rPr>
              <a:t>Heading 1</a:t>
            </a:r>
          </a:p>
          <a:p>
            <a:pPr algn="l">
              <a:lnSpc>
                <a:spcPct val="150000"/>
              </a:lnSpc>
            </a:pPr>
            <a:r>
              <a:rPr lang="en-US" sz="2000" b="0" i="0" dirty="0">
                <a:solidFill>
                  <a:srgbClr val="000000"/>
                </a:solidFill>
                <a:effectLst/>
              </a:rPr>
              <a:t>Heading 2</a:t>
            </a:r>
          </a:p>
          <a:p>
            <a:pPr algn="l">
              <a:lnSpc>
                <a:spcPct val="150000"/>
              </a:lnSpc>
            </a:pPr>
            <a:r>
              <a:rPr lang="en-US" sz="2000" b="0" i="0" dirty="0">
                <a:solidFill>
                  <a:srgbClr val="000000"/>
                </a:solidFill>
                <a:effectLst/>
              </a:rPr>
              <a:t>Heading 3</a:t>
            </a:r>
          </a:p>
          <a:p>
            <a:pPr algn="l">
              <a:lnSpc>
                <a:spcPct val="150000"/>
              </a:lnSpc>
            </a:pPr>
            <a:r>
              <a:rPr lang="en-US" sz="2000" b="0" i="0" dirty="0">
                <a:solidFill>
                  <a:srgbClr val="000000"/>
                </a:solidFill>
                <a:effectLst/>
              </a:rPr>
              <a:t>Heading 4</a:t>
            </a:r>
          </a:p>
          <a:p>
            <a:pPr algn="l">
              <a:lnSpc>
                <a:spcPct val="150000"/>
              </a:lnSpc>
            </a:pPr>
            <a:r>
              <a:rPr lang="en-US" sz="2000" b="0" i="0" dirty="0">
                <a:solidFill>
                  <a:srgbClr val="000000"/>
                </a:solidFill>
                <a:effectLst/>
              </a:rPr>
              <a:t>Heading 5</a:t>
            </a:r>
          </a:p>
          <a:p>
            <a:pPr algn="l"/>
            <a:r>
              <a:rPr lang="en-US" sz="1100" b="0" i="0" dirty="0">
                <a:solidFill>
                  <a:srgbClr val="000000"/>
                </a:solidFill>
                <a:effectLst/>
                <a:latin typeface="Segoe UI" panose="020B0502040204020203" pitchFamily="34" charset="0"/>
              </a:rPr>
              <a:t>Heading 6</a:t>
            </a:r>
          </a:p>
          <a:p>
            <a:endParaRPr lang="en-IN" dirty="0"/>
          </a:p>
        </p:txBody>
      </p:sp>
      <p:sp>
        <p:nvSpPr>
          <p:cNvPr id="4" name="Rectangle 1">
            <a:extLst>
              <a:ext uri="{FF2B5EF4-FFF2-40B4-BE49-F238E27FC236}">
                <a16:creationId xmlns:a16="http://schemas.microsoft.com/office/drawing/2014/main" id="{75B95997-CFC6-2599-2CBB-844C527B343F}"/>
              </a:ext>
            </a:extLst>
          </p:cNvPr>
          <p:cNvSpPr>
            <a:spLocks noChangeArrowheads="1"/>
          </p:cNvSpPr>
          <p:nvPr/>
        </p:nvSpPr>
        <p:spPr bwMode="auto">
          <a:xfrm>
            <a:off x="430304" y="3117541"/>
            <a:ext cx="11966090" cy="14911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HTML Headings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HTML headings are defined with the </a:t>
            </a:r>
            <a:r>
              <a:rPr kumimoji="0" lang="en-US" altLang="en-US" sz="2000" b="0" i="0" u="none" strike="noStrike" cap="none" normalizeH="0" baseline="0" dirty="0">
                <a:ln>
                  <a:noFill/>
                </a:ln>
                <a:solidFill>
                  <a:srgbClr val="DC143C"/>
                </a:solidFill>
                <a:effectLst/>
                <a:latin typeface="+mn-lt"/>
              </a:rPr>
              <a:t>&lt;h1&gt;</a:t>
            </a:r>
            <a:r>
              <a:rPr kumimoji="0" lang="en-US" altLang="en-US" sz="2000" b="0" i="0" u="none" strike="noStrike" cap="none" normalizeH="0" baseline="0" dirty="0">
                <a:ln>
                  <a:noFill/>
                </a:ln>
                <a:solidFill>
                  <a:srgbClr val="000000"/>
                </a:solidFill>
                <a:effectLst/>
                <a:latin typeface="+mn-lt"/>
              </a:rPr>
              <a:t> to </a:t>
            </a:r>
            <a:r>
              <a:rPr kumimoji="0" lang="en-US" altLang="en-US" sz="2000" b="0" i="0" u="none" strike="noStrike" cap="none" normalizeH="0" baseline="0" dirty="0">
                <a:ln>
                  <a:noFill/>
                </a:ln>
                <a:solidFill>
                  <a:srgbClr val="DC143C"/>
                </a:solidFill>
                <a:effectLst/>
                <a:latin typeface="+mn-lt"/>
              </a:rPr>
              <a:t>&lt;h6&gt;</a:t>
            </a:r>
            <a:r>
              <a:rPr kumimoji="0" lang="en-US" altLang="en-US" sz="2000" b="0" i="0" u="none" strike="noStrike" cap="none" normalizeH="0" baseline="0" dirty="0">
                <a:ln>
                  <a:noFill/>
                </a:ln>
                <a:solidFill>
                  <a:srgbClr val="000000"/>
                </a:solidFill>
                <a:effectLst/>
                <a:latin typeface="+mn-lt"/>
              </a:rPr>
              <a:t> tags.</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DC143C"/>
                </a:solidFill>
                <a:effectLst/>
                <a:latin typeface="+mn-lt"/>
              </a:rPr>
              <a:t>&lt;h1&gt;</a:t>
            </a:r>
            <a:r>
              <a:rPr kumimoji="0" lang="en-US" altLang="en-US" sz="2000" b="0" i="0" u="none" strike="noStrike" cap="none" normalizeH="0" baseline="0" dirty="0">
                <a:ln>
                  <a:noFill/>
                </a:ln>
                <a:solidFill>
                  <a:srgbClr val="000000"/>
                </a:solidFill>
                <a:effectLst/>
                <a:latin typeface="+mn-lt"/>
              </a:rPr>
              <a:t> defines the most important heading. </a:t>
            </a:r>
            <a:r>
              <a:rPr kumimoji="0" lang="en-US" altLang="en-US" sz="2000" b="0" i="0" u="none" strike="noStrike" cap="none" normalizeH="0" baseline="0" dirty="0">
                <a:ln>
                  <a:noFill/>
                </a:ln>
                <a:solidFill>
                  <a:srgbClr val="DC143C"/>
                </a:solidFill>
                <a:effectLst/>
                <a:latin typeface="+mn-lt"/>
              </a:rPr>
              <a:t>&lt;h6&gt;</a:t>
            </a:r>
            <a:r>
              <a:rPr kumimoji="0" lang="en-US" altLang="en-US" sz="2000" b="0" i="0" u="none" strike="noStrike" cap="none" normalizeH="0" baseline="0" dirty="0">
                <a:ln>
                  <a:noFill/>
                </a:ln>
                <a:solidFill>
                  <a:srgbClr val="000000"/>
                </a:solidFill>
                <a:effectLst/>
                <a:latin typeface="+mn-lt"/>
              </a:rPr>
              <a:t> defines the least important heading.</a:t>
            </a:r>
            <a:endParaRPr kumimoji="0" lang="en-US" altLang="en-US" sz="2000" b="0" i="0" u="none" strike="noStrike" cap="none" normalizeH="0" baseline="0" dirty="0">
              <a:ln>
                <a:noFill/>
              </a:ln>
              <a:solidFill>
                <a:schemeClr val="tx1"/>
              </a:solidFill>
              <a:effectLst/>
              <a:latin typeface="+mn-lt"/>
            </a:endParaRPr>
          </a:p>
        </p:txBody>
      </p:sp>
      <p:sp>
        <p:nvSpPr>
          <p:cNvPr id="6" name="TextBox 5">
            <a:extLst>
              <a:ext uri="{FF2B5EF4-FFF2-40B4-BE49-F238E27FC236}">
                <a16:creationId xmlns:a16="http://schemas.microsoft.com/office/drawing/2014/main" id="{D59E1FA3-A4A8-C638-7D80-56629EC2F8B0}"/>
              </a:ext>
            </a:extLst>
          </p:cNvPr>
          <p:cNvSpPr txBox="1"/>
          <p:nvPr/>
        </p:nvSpPr>
        <p:spPr>
          <a:xfrm>
            <a:off x="325867" y="4748519"/>
            <a:ext cx="6196404" cy="1754326"/>
          </a:xfrm>
          <a:prstGeom prst="rect">
            <a:avLst/>
          </a:prstGeom>
          <a:noFill/>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1</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h2</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2</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/h2</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h3</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3</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/h3</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h4</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4</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/h4</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h5</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5</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/h5</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h6</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6</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/h6</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929612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7A1AAF-0CF8-6C34-18EA-9F1F3ADB777B}"/>
              </a:ext>
            </a:extLst>
          </p:cNvPr>
          <p:cNvSpPr>
            <a:spLocks noChangeArrowheads="1"/>
          </p:cNvSpPr>
          <p:nvPr/>
        </p:nvSpPr>
        <p:spPr bwMode="auto">
          <a:xfrm>
            <a:off x="226935" y="0"/>
            <a:ext cx="11738130" cy="3799453"/>
          </a:xfrm>
          <a:prstGeom prst="rect">
            <a:avLst/>
          </a:prstGeom>
          <a:solidFill>
            <a:schemeClr val="bg1"/>
          </a:solidFill>
          <a:ln>
            <a:noFill/>
          </a:ln>
          <a:effec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HTML Paragraphs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HTML </a:t>
            </a:r>
            <a:r>
              <a:rPr kumimoji="0" lang="en-US" altLang="en-US" sz="2000" b="0" i="0" u="none" strike="noStrike" cap="none" normalizeH="0" baseline="0" dirty="0">
                <a:ln>
                  <a:noFill/>
                </a:ln>
                <a:solidFill>
                  <a:srgbClr val="DC143C"/>
                </a:solidFill>
                <a:effectLst/>
                <a:latin typeface="+mn-lt"/>
              </a:rPr>
              <a:t>&lt;p&gt;</a:t>
            </a:r>
            <a:r>
              <a:rPr kumimoji="0" lang="en-US" altLang="en-US" sz="2000" b="0" i="0" u="none" strike="noStrike" cap="none" normalizeH="0" baseline="0" dirty="0">
                <a:ln>
                  <a:noFill/>
                </a:ln>
                <a:solidFill>
                  <a:srgbClr val="000000"/>
                </a:solidFill>
                <a:effectLst/>
                <a:latin typeface="+mn-lt"/>
              </a:rPr>
              <a:t> element defines a paragraph.</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A paragraph always starts on a new line, and browsers automatically add some white space (a margin) before and after a paragraph.</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mn-lt"/>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This is a paragraph.</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a:t>
            </a:r>
            <a:r>
              <a:rPr kumimoji="0" lang="en-US" altLang="en-US" sz="2000" b="0" i="0" u="none" strike="noStrike" cap="none" normalizeH="0" baseline="0" dirty="0">
                <a:ln>
                  <a:noFill/>
                </a:ln>
                <a:solidFill>
                  <a:srgbClr val="0000CD"/>
                </a:solidFill>
                <a:effectLst/>
                <a:latin typeface="+mn-lt"/>
              </a:rPr>
              <a:t>&gt;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This is another paragraph.</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a:t>
            </a:r>
            <a:r>
              <a:rPr kumimoji="0" lang="en-US" altLang="en-US" sz="2000" b="0" i="0" u="none" strike="noStrike" cap="none" normalizeH="0" baseline="0" dirty="0">
                <a:ln>
                  <a:noFill/>
                </a:ln>
                <a:solidFill>
                  <a:srgbClr val="0000CD"/>
                </a:solidFill>
                <a:effectLst/>
                <a:latin typeface="+mn-lt"/>
              </a:rPr>
              <a:t>&gt;</a:t>
            </a:r>
            <a:endParaRPr kumimoji="0" lang="en-US" altLang="en-US" sz="2000" b="0" i="0" u="none" strike="noStrike" cap="none" normalizeH="0" baseline="0" dirty="0">
              <a:ln>
                <a:noFill/>
              </a:ln>
              <a:solidFill>
                <a:schemeClr val="tx1"/>
              </a:solidFill>
              <a:effectLst/>
              <a:latin typeface="+mn-lt"/>
            </a:endParaRPr>
          </a:p>
        </p:txBody>
      </p:sp>
      <p:sp>
        <p:nvSpPr>
          <p:cNvPr id="6" name="TextBox 5">
            <a:extLst>
              <a:ext uri="{FF2B5EF4-FFF2-40B4-BE49-F238E27FC236}">
                <a16:creationId xmlns:a16="http://schemas.microsoft.com/office/drawing/2014/main" id="{512FE67B-ADE5-AC2C-E8B8-4322DC12C51C}"/>
              </a:ext>
            </a:extLst>
          </p:cNvPr>
          <p:cNvSpPr txBox="1"/>
          <p:nvPr/>
        </p:nvSpPr>
        <p:spPr>
          <a:xfrm>
            <a:off x="226935" y="4036121"/>
            <a:ext cx="11738130" cy="2352952"/>
          </a:xfrm>
          <a:prstGeom prst="rect">
            <a:avLst/>
          </a:prstGeom>
          <a:noFill/>
        </p:spPr>
        <p:txBody>
          <a:bodyPr wrap="square">
            <a:spAutoFit/>
          </a:bodyPr>
          <a:lstStyle/>
          <a:p>
            <a:pPr algn="l">
              <a:lnSpc>
                <a:spcPct val="150000"/>
              </a:lnSpc>
            </a:pPr>
            <a:r>
              <a:rPr lang="en-US" sz="2000" b="0" i="0" dirty="0">
                <a:solidFill>
                  <a:srgbClr val="000000"/>
                </a:solidFill>
                <a:effectLst/>
              </a:rPr>
              <a:t>HTML Display</a:t>
            </a:r>
          </a:p>
          <a:p>
            <a:pPr algn="l">
              <a:lnSpc>
                <a:spcPct val="150000"/>
              </a:lnSpc>
            </a:pPr>
            <a:r>
              <a:rPr lang="en-US" sz="2000" b="0" i="0" dirty="0">
                <a:solidFill>
                  <a:srgbClr val="000000"/>
                </a:solidFill>
                <a:effectLst/>
              </a:rPr>
              <a:t>You cannot be sure how HTML will be displayed.</a:t>
            </a:r>
          </a:p>
          <a:p>
            <a:pPr algn="l">
              <a:lnSpc>
                <a:spcPct val="150000"/>
              </a:lnSpc>
            </a:pPr>
            <a:r>
              <a:rPr lang="en-US" sz="2000" b="0" i="0" dirty="0">
                <a:solidFill>
                  <a:srgbClr val="000000"/>
                </a:solidFill>
                <a:effectLst/>
              </a:rPr>
              <a:t>Large or small screens, and resized windows will create different results.</a:t>
            </a:r>
          </a:p>
          <a:p>
            <a:pPr algn="l">
              <a:lnSpc>
                <a:spcPct val="150000"/>
              </a:lnSpc>
            </a:pPr>
            <a:r>
              <a:rPr lang="en-US" sz="2000" b="0" i="0" dirty="0">
                <a:solidFill>
                  <a:srgbClr val="000000"/>
                </a:solidFill>
                <a:effectLst/>
              </a:rPr>
              <a:t>With HTML, you cannot change the display by adding extra spaces or extra lines in your HTML code.</a:t>
            </a:r>
          </a:p>
          <a:p>
            <a:pPr algn="l">
              <a:lnSpc>
                <a:spcPct val="150000"/>
              </a:lnSpc>
            </a:pPr>
            <a:r>
              <a:rPr lang="en-US" sz="2000" b="0" i="0" dirty="0">
                <a:solidFill>
                  <a:srgbClr val="000000"/>
                </a:solidFill>
                <a:effectLst/>
              </a:rPr>
              <a:t>The browser will automatically remove any extra spaces and lines when the page is displayed:</a:t>
            </a:r>
          </a:p>
        </p:txBody>
      </p:sp>
    </p:spTree>
    <p:extLst>
      <p:ext uri="{BB962C8B-B14F-4D97-AF65-F5344CB8AC3E}">
        <p14:creationId xmlns:p14="http://schemas.microsoft.com/office/powerpoint/2010/main" val="1687669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AAA740-E97B-9B6B-A80F-F5F935C12B0A}"/>
              </a:ext>
            </a:extLst>
          </p:cNvPr>
          <p:cNvSpPr txBox="1"/>
          <p:nvPr/>
        </p:nvSpPr>
        <p:spPr>
          <a:xfrm>
            <a:off x="346933" y="242709"/>
            <a:ext cx="7968727" cy="5016758"/>
          </a:xfrm>
          <a:prstGeom prst="rect">
            <a:avLst/>
          </a:prstGeom>
          <a:noFill/>
        </p:spPr>
        <p:txBody>
          <a:bodyPr wrap="square">
            <a:spAutoFit/>
          </a:bodyPr>
          <a:lstStyle/>
          <a:p>
            <a:pPr algn="l"/>
            <a:r>
              <a:rPr lang="en-US" sz="2000" b="0" i="0" dirty="0">
                <a:solidFill>
                  <a:srgbClr val="000000"/>
                </a:solidFill>
                <a:effectLst/>
              </a:rPr>
              <a:t>Example</a:t>
            </a:r>
          </a:p>
          <a:p>
            <a:pPr algn="l"/>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br>
              <a:rPr lang="en-US" sz="2000" b="0" i="0" dirty="0">
                <a:solidFill>
                  <a:srgbClr val="000000"/>
                </a:solidFill>
                <a:effectLst/>
              </a:rPr>
            </a:br>
            <a:r>
              <a:rPr lang="en-US" sz="2000" b="0" i="0" dirty="0">
                <a:solidFill>
                  <a:srgbClr val="000000"/>
                </a:solidFill>
                <a:effectLst/>
              </a:rPr>
              <a:t>This paragraph</a:t>
            </a:r>
            <a:br>
              <a:rPr lang="en-US" sz="2000" b="0" i="0" dirty="0">
                <a:solidFill>
                  <a:srgbClr val="000000"/>
                </a:solidFill>
                <a:effectLst/>
              </a:rPr>
            </a:br>
            <a:r>
              <a:rPr lang="en-US" sz="2000" b="0" i="0" dirty="0">
                <a:solidFill>
                  <a:srgbClr val="000000"/>
                </a:solidFill>
                <a:effectLst/>
              </a:rPr>
              <a:t>contains a lot of lines</a:t>
            </a:r>
            <a:br>
              <a:rPr lang="en-US" sz="2000" b="0" i="0" dirty="0">
                <a:solidFill>
                  <a:srgbClr val="000000"/>
                </a:solidFill>
                <a:effectLst/>
              </a:rPr>
            </a:br>
            <a:r>
              <a:rPr lang="en-US" sz="2000" b="0" i="0" dirty="0">
                <a:solidFill>
                  <a:srgbClr val="000000"/>
                </a:solidFill>
                <a:effectLst/>
              </a:rPr>
              <a:t>in the source code,</a:t>
            </a:r>
            <a:br>
              <a:rPr lang="en-US" sz="2000" b="0" i="0" dirty="0">
                <a:solidFill>
                  <a:srgbClr val="000000"/>
                </a:solidFill>
                <a:effectLst/>
              </a:rPr>
            </a:br>
            <a:r>
              <a:rPr lang="en-US" sz="2000" b="0" i="0" dirty="0">
                <a:solidFill>
                  <a:srgbClr val="000000"/>
                </a:solidFill>
                <a:effectLst/>
              </a:rPr>
              <a:t>but the browser</a:t>
            </a:r>
            <a:br>
              <a:rPr lang="en-US" sz="2000" b="0" i="0" dirty="0">
                <a:solidFill>
                  <a:srgbClr val="000000"/>
                </a:solidFill>
                <a:effectLst/>
              </a:rPr>
            </a:br>
            <a:r>
              <a:rPr lang="en-US" sz="2000" b="0" i="0" dirty="0">
                <a:solidFill>
                  <a:srgbClr val="000000"/>
                </a:solidFill>
                <a:effectLst/>
              </a:rPr>
              <a:t>ignores it.</a:t>
            </a:r>
            <a:br>
              <a:rPr lang="en-US" sz="2000" b="0" i="0" dirty="0">
                <a:solidFill>
                  <a:srgbClr val="000000"/>
                </a:solidFill>
                <a:effectLst/>
              </a:rPr>
            </a:b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br>
              <a:rPr lang="en-US" sz="2000" b="0" i="0" dirty="0">
                <a:solidFill>
                  <a:srgbClr val="000000"/>
                </a:solidFill>
                <a:effectLst/>
              </a:rPr>
            </a:br>
            <a:br>
              <a:rPr lang="en-US" sz="2000" b="0" i="0" dirty="0">
                <a:solidFill>
                  <a:srgbClr val="000000"/>
                </a:solidFill>
                <a:effectLst/>
              </a:rPr>
            </a:b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br>
              <a:rPr lang="en-US" sz="2000" b="0" i="0" dirty="0">
                <a:solidFill>
                  <a:srgbClr val="000000"/>
                </a:solidFill>
                <a:effectLst/>
              </a:rPr>
            </a:br>
            <a:r>
              <a:rPr lang="en-US" sz="2000" b="0" i="0" dirty="0">
                <a:solidFill>
                  <a:srgbClr val="000000"/>
                </a:solidFill>
                <a:effectLst/>
              </a:rPr>
              <a:t>This paragraph</a:t>
            </a:r>
            <a:br>
              <a:rPr lang="en-US" sz="2000" b="0" i="0" dirty="0">
                <a:solidFill>
                  <a:srgbClr val="000000"/>
                </a:solidFill>
                <a:effectLst/>
              </a:rPr>
            </a:br>
            <a:r>
              <a:rPr lang="en-US" sz="2000" b="0" i="0" dirty="0">
                <a:solidFill>
                  <a:srgbClr val="000000"/>
                </a:solidFill>
                <a:effectLst/>
              </a:rPr>
              <a:t>contains         a lot of spaces</a:t>
            </a:r>
            <a:br>
              <a:rPr lang="en-US" sz="2000" b="0" i="0" dirty="0">
                <a:solidFill>
                  <a:srgbClr val="000000"/>
                </a:solidFill>
                <a:effectLst/>
              </a:rPr>
            </a:br>
            <a:r>
              <a:rPr lang="en-US" sz="2000" b="0" i="0" dirty="0">
                <a:solidFill>
                  <a:srgbClr val="000000"/>
                </a:solidFill>
                <a:effectLst/>
              </a:rPr>
              <a:t>in the source         code,</a:t>
            </a:r>
            <a:br>
              <a:rPr lang="en-US" sz="2000" b="0" i="0" dirty="0">
                <a:solidFill>
                  <a:srgbClr val="000000"/>
                </a:solidFill>
                <a:effectLst/>
              </a:rPr>
            </a:br>
            <a:r>
              <a:rPr lang="en-US" sz="2000" b="0" i="0" dirty="0">
                <a:solidFill>
                  <a:srgbClr val="000000"/>
                </a:solidFill>
                <a:effectLst/>
              </a:rPr>
              <a:t>but the        browser</a:t>
            </a:r>
            <a:br>
              <a:rPr lang="en-US" sz="2000" b="0" i="0" dirty="0">
                <a:solidFill>
                  <a:srgbClr val="000000"/>
                </a:solidFill>
                <a:effectLst/>
              </a:rPr>
            </a:br>
            <a:r>
              <a:rPr lang="en-US" sz="2000" b="0" i="0" dirty="0">
                <a:solidFill>
                  <a:srgbClr val="000000"/>
                </a:solidFill>
                <a:effectLst/>
              </a:rPr>
              <a:t>ignores it.</a:t>
            </a:r>
            <a:br>
              <a:rPr lang="en-US" sz="2000" b="0" i="0" dirty="0">
                <a:solidFill>
                  <a:srgbClr val="000000"/>
                </a:solidFill>
                <a:effectLst/>
              </a:rPr>
            </a:b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endParaRPr lang="en-US" sz="2000" b="0" i="0" dirty="0">
              <a:solidFill>
                <a:srgbClr val="000000"/>
              </a:solidFill>
              <a:effectLst/>
            </a:endParaRPr>
          </a:p>
        </p:txBody>
      </p:sp>
    </p:spTree>
    <p:extLst>
      <p:ext uri="{BB962C8B-B14F-4D97-AF65-F5344CB8AC3E}">
        <p14:creationId xmlns:p14="http://schemas.microsoft.com/office/powerpoint/2010/main" val="2984196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00B05E-2080-9D0A-4BA1-B6EFF881E3E9}"/>
              </a:ext>
            </a:extLst>
          </p:cNvPr>
          <p:cNvSpPr>
            <a:spLocks noChangeArrowheads="1"/>
          </p:cNvSpPr>
          <p:nvPr/>
        </p:nvSpPr>
        <p:spPr bwMode="auto">
          <a:xfrm>
            <a:off x="136263" y="279698"/>
            <a:ext cx="11919473" cy="5184448"/>
          </a:xfrm>
          <a:prstGeom prst="rect">
            <a:avLst/>
          </a:prstGeom>
          <a:solidFill>
            <a:schemeClr val="bg1"/>
          </a:solidFill>
          <a:ln>
            <a:noFill/>
          </a:ln>
          <a:effec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HTML Horizontal Rules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&lt;hr&gt;</a:t>
            </a:r>
            <a:r>
              <a:rPr kumimoji="0" lang="en-US" altLang="en-US" sz="2000" b="0" i="0" u="none" strike="noStrike" cap="none" normalizeH="0" baseline="0" dirty="0">
                <a:ln>
                  <a:noFill/>
                </a:ln>
                <a:solidFill>
                  <a:srgbClr val="000000"/>
                </a:solidFill>
                <a:effectLst/>
                <a:latin typeface="+mn-lt"/>
              </a:rPr>
              <a:t> tag defines a thematic break in an HTML page, and is most often displayed as a horizontal rule.</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&lt;hr&gt;</a:t>
            </a:r>
            <a:r>
              <a:rPr kumimoji="0" lang="en-US" altLang="en-US" sz="2000" b="0" i="0" u="none" strike="noStrike" cap="none" normalizeH="0" baseline="0" dirty="0">
                <a:ln>
                  <a:noFill/>
                </a:ln>
                <a:solidFill>
                  <a:srgbClr val="000000"/>
                </a:solidFill>
                <a:effectLst/>
                <a:latin typeface="+mn-lt"/>
              </a:rPr>
              <a:t> element is used to separate content (or define a change) in an HTML page:</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mn-lt"/>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h1</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This is heading 1</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/h1</a:t>
            </a:r>
            <a:r>
              <a:rPr kumimoji="0" lang="en-US" altLang="en-US" sz="2000" b="0" i="0" u="none" strike="noStrike" cap="none" normalizeH="0" baseline="0" dirty="0">
                <a:ln>
                  <a:noFill/>
                </a:ln>
                <a:solidFill>
                  <a:srgbClr val="0000CD"/>
                </a:solidFill>
                <a:effectLst/>
                <a:latin typeface="+mn-lt"/>
              </a:rPr>
              <a:t>&gt;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This is some text.</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a:t>
            </a:r>
            <a:r>
              <a:rPr kumimoji="0" lang="en-US" altLang="en-US" sz="2000" b="0" i="0" u="none" strike="noStrike" cap="none" normalizeH="0" baseline="0" dirty="0">
                <a:ln>
                  <a:noFill/>
                </a:ln>
                <a:solidFill>
                  <a:srgbClr val="0000CD"/>
                </a:solidFill>
                <a:effectLst/>
                <a:latin typeface="+mn-lt"/>
              </a:rPr>
              <a:t>&gt;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hr</a:t>
            </a:r>
            <a:r>
              <a:rPr kumimoji="0" lang="en-US" altLang="en-US" sz="2000" b="0" i="0" u="none" strike="noStrike" cap="none" normalizeH="0" baseline="0" dirty="0">
                <a:ln>
                  <a:noFill/>
                </a:ln>
                <a:solidFill>
                  <a:srgbClr val="0000CD"/>
                </a:solidFill>
                <a:effectLst/>
                <a:latin typeface="+mn-lt"/>
              </a:rPr>
              <a:t>&gt;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h2</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This is heading 2</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/h2</a:t>
            </a:r>
            <a:r>
              <a:rPr kumimoji="0" lang="en-US" altLang="en-US" sz="2000" b="0" i="0" u="none" strike="noStrike" cap="none" normalizeH="0" baseline="0" dirty="0">
                <a:ln>
                  <a:noFill/>
                </a:ln>
                <a:solidFill>
                  <a:srgbClr val="0000CD"/>
                </a:solidFill>
                <a:effectLst/>
                <a:latin typeface="+mn-lt"/>
              </a:rPr>
              <a:t>&gt;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This is some other text.</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a:t>
            </a:r>
            <a:r>
              <a:rPr kumimoji="0" lang="en-US" altLang="en-US" sz="2000" b="0" i="0" u="none" strike="noStrike" cap="none" normalizeH="0" baseline="0" dirty="0">
                <a:ln>
                  <a:noFill/>
                </a:ln>
                <a:solidFill>
                  <a:srgbClr val="0000CD"/>
                </a:solidFill>
                <a:effectLst/>
                <a:latin typeface="+mn-lt"/>
              </a:rPr>
              <a:t>&gt;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hr</a:t>
            </a:r>
            <a:r>
              <a:rPr kumimoji="0" lang="en-US" altLang="en-US" sz="2000" b="0" i="0" u="none" strike="noStrike" cap="none" normalizeH="0" baseline="0" dirty="0">
                <a:ln>
                  <a:noFill/>
                </a:ln>
                <a:solidFill>
                  <a:srgbClr val="0000CD"/>
                </a:solidFill>
                <a:effectLst/>
                <a:latin typeface="+mn-lt"/>
              </a:rPr>
              <a:t>&gt;</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335852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C48D83-18BA-DA96-4115-5BEFDF04AFC0}"/>
              </a:ext>
            </a:extLst>
          </p:cNvPr>
          <p:cNvSpPr>
            <a:spLocks noChangeArrowheads="1"/>
          </p:cNvSpPr>
          <p:nvPr/>
        </p:nvSpPr>
        <p:spPr bwMode="auto">
          <a:xfrm>
            <a:off x="311971" y="376835"/>
            <a:ext cx="8298426" cy="2414459"/>
          </a:xfrm>
          <a:prstGeom prst="rect">
            <a:avLst/>
          </a:prstGeom>
          <a:solidFill>
            <a:schemeClr val="bg1"/>
          </a:solidFill>
          <a:ln>
            <a:noFill/>
          </a:ln>
          <a:effec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HTML Line Breaks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HTML </a:t>
            </a:r>
            <a:r>
              <a:rPr kumimoji="0" lang="en-US" altLang="en-US" sz="2000" b="0" i="0" u="none" strike="noStrike" cap="none" normalizeH="0" baseline="0" dirty="0">
                <a:ln>
                  <a:noFill/>
                </a:ln>
                <a:solidFill>
                  <a:srgbClr val="DC143C"/>
                </a:solidFill>
                <a:effectLst/>
                <a:latin typeface="+mn-lt"/>
              </a:rPr>
              <a:t>&lt;br&gt;</a:t>
            </a:r>
            <a:r>
              <a:rPr kumimoji="0" lang="en-US" altLang="en-US" sz="2000" b="0" i="0" u="none" strike="noStrike" cap="none" normalizeH="0" baseline="0" dirty="0">
                <a:ln>
                  <a:noFill/>
                </a:ln>
                <a:solidFill>
                  <a:srgbClr val="000000"/>
                </a:solidFill>
                <a:effectLst/>
                <a:latin typeface="+mn-lt"/>
              </a:rPr>
              <a:t> element defines a line break.</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Use </a:t>
            </a:r>
            <a:r>
              <a:rPr kumimoji="0" lang="en-US" altLang="en-US" sz="2000" b="0" i="0" u="none" strike="noStrike" cap="none" normalizeH="0" baseline="0" dirty="0">
                <a:ln>
                  <a:noFill/>
                </a:ln>
                <a:solidFill>
                  <a:srgbClr val="DC143C"/>
                </a:solidFill>
                <a:effectLst/>
                <a:latin typeface="+mn-lt"/>
              </a:rPr>
              <a:t>&lt;br&gt;</a:t>
            </a:r>
            <a:r>
              <a:rPr kumimoji="0" lang="en-US" altLang="en-US" sz="2000" b="0" i="0" u="none" strike="noStrike" cap="none" normalizeH="0" baseline="0" dirty="0">
                <a:ln>
                  <a:noFill/>
                </a:ln>
                <a:solidFill>
                  <a:srgbClr val="000000"/>
                </a:solidFill>
                <a:effectLst/>
                <a:latin typeface="+mn-lt"/>
              </a:rPr>
              <a:t> if you want a line break (a new line) without starting a new paragraph:</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This is</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br</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a paragraph</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br</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with line breaks.</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a:t>
            </a:r>
            <a:r>
              <a:rPr kumimoji="0" lang="en-US" altLang="en-US" sz="2000" b="0" i="0" u="none" strike="noStrike" cap="none" normalizeH="0" baseline="0" dirty="0">
                <a:ln>
                  <a:noFill/>
                </a:ln>
                <a:solidFill>
                  <a:srgbClr val="0000CD"/>
                </a:solidFill>
                <a:effectLst/>
                <a:latin typeface="+mn-lt"/>
              </a:rPr>
              <a:t>&gt;</a:t>
            </a:r>
            <a:endParaRPr kumimoji="0" lang="en-US" altLang="en-US" sz="2000" b="0" i="0" u="none" strike="noStrike" cap="none" normalizeH="0" baseline="0" dirty="0">
              <a:ln>
                <a:noFill/>
              </a:ln>
              <a:solidFill>
                <a:schemeClr val="tx1"/>
              </a:solidFill>
              <a:effectLst/>
              <a:latin typeface="+mn-lt"/>
            </a:endParaRPr>
          </a:p>
        </p:txBody>
      </p:sp>
      <p:sp>
        <p:nvSpPr>
          <p:cNvPr id="4" name="TextBox 3">
            <a:extLst>
              <a:ext uri="{FF2B5EF4-FFF2-40B4-BE49-F238E27FC236}">
                <a16:creationId xmlns:a16="http://schemas.microsoft.com/office/drawing/2014/main" id="{F6E45F92-63FB-F866-1577-E809C4F3E373}"/>
              </a:ext>
            </a:extLst>
          </p:cNvPr>
          <p:cNvSpPr txBox="1"/>
          <p:nvPr/>
        </p:nvSpPr>
        <p:spPr>
          <a:xfrm>
            <a:off x="204394" y="2610683"/>
            <a:ext cx="7807362" cy="4247317"/>
          </a:xfrm>
          <a:prstGeom prst="rect">
            <a:avLst/>
          </a:prstGeom>
          <a:noFill/>
        </p:spPr>
        <p:txBody>
          <a:bodyPr wrap="square">
            <a:spAutoFit/>
          </a:bodyPr>
          <a:lstStyle/>
          <a:p>
            <a:pPr algn="l">
              <a:lnSpc>
                <a:spcPct val="150000"/>
              </a:lnSpc>
            </a:pPr>
            <a:r>
              <a:rPr lang="en-US" sz="2000" b="0" i="0" dirty="0">
                <a:solidFill>
                  <a:srgbClr val="000000"/>
                </a:solidFill>
                <a:effectLst/>
              </a:rPr>
              <a:t>The Poem Problem</a:t>
            </a:r>
          </a:p>
          <a:p>
            <a:pPr algn="l">
              <a:lnSpc>
                <a:spcPct val="150000"/>
              </a:lnSpc>
            </a:pPr>
            <a:r>
              <a:rPr lang="en-US" sz="2000" b="0" i="0" dirty="0">
                <a:solidFill>
                  <a:srgbClr val="000000"/>
                </a:solidFill>
                <a:effectLst/>
              </a:rPr>
              <a:t>This poem will display on a single line:</a:t>
            </a:r>
          </a:p>
          <a:p>
            <a:pPr algn="l">
              <a:lnSpc>
                <a:spcPct val="150000"/>
              </a:lnSpc>
            </a:pPr>
            <a:r>
              <a:rPr lang="en-US" sz="2000" b="0" i="0" dirty="0">
                <a:solidFill>
                  <a:srgbClr val="000000"/>
                </a:solidFill>
                <a:effectLst/>
              </a:rPr>
              <a:t>Example</a:t>
            </a:r>
          </a:p>
          <a:p>
            <a:pPr algn="l"/>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br>
              <a:rPr lang="en-US" sz="2000" b="0" i="0" dirty="0">
                <a:solidFill>
                  <a:srgbClr val="000000"/>
                </a:solidFill>
                <a:effectLst/>
              </a:rPr>
            </a:br>
            <a:r>
              <a:rPr lang="en-US" sz="2000" b="0" i="0" dirty="0">
                <a:solidFill>
                  <a:srgbClr val="000000"/>
                </a:solidFill>
                <a:effectLst/>
              </a:rPr>
              <a:t>  My Bonnie lies over the ocean.</a:t>
            </a:r>
            <a:br>
              <a:rPr lang="en-US" sz="2000" b="0" i="0" dirty="0">
                <a:solidFill>
                  <a:srgbClr val="000000"/>
                </a:solidFill>
                <a:effectLst/>
              </a:rPr>
            </a:br>
            <a:br>
              <a:rPr lang="en-US" sz="2000" b="0" i="0" dirty="0">
                <a:solidFill>
                  <a:srgbClr val="000000"/>
                </a:solidFill>
                <a:effectLst/>
              </a:rPr>
            </a:br>
            <a:r>
              <a:rPr lang="en-US" sz="2000" b="0" i="0" dirty="0">
                <a:solidFill>
                  <a:srgbClr val="000000"/>
                </a:solidFill>
                <a:effectLst/>
              </a:rPr>
              <a:t>  My Bonnie lies over the sea.</a:t>
            </a:r>
            <a:br>
              <a:rPr lang="en-US" sz="2000" b="0" i="0" dirty="0">
                <a:solidFill>
                  <a:srgbClr val="000000"/>
                </a:solidFill>
                <a:effectLst/>
              </a:rPr>
            </a:br>
            <a:br>
              <a:rPr lang="en-US" sz="2000" b="0" i="0" dirty="0">
                <a:solidFill>
                  <a:srgbClr val="000000"/>
                </a:solidFill>
                <a:effectLst/>
              </a:rPr>
            </a:br>
            <a:r>
              <a:rPr lang="en-US" sz="2000" b="0" i="0" dirty="0">
                <a:solidFill>
                  <a:srgbClr val="000000"/>
                </a:solidFill>
                <a:effectLst/>
              </a:rPr>
              <a:t>  My Bonnie lies over the ocean.</a:t>
            </a:r>
            <a:br>
              <a:rPr lang="en-US" sz="2000" b="0" i="0" dirty="0">
                <a:solidFill>
                  <a:srgbClr val="000000"/>
                </a:solidFill>
                <a:effectLst/>
              </a:rPr>
            </a:br>
            <a:br>
              <a:rPr lang="en-US" sz="2000" b="0" i="0" dirty="0">
                <a:solidFill>
                  <a:srgbClr val="000000"/>
                </a:solidFill>
                <a:effectLst/>
              </a:rPr>
            </a:br>
            <a:r>
              <a:rPr lang="en-US" sz="2000" b="0" i="0" dirty="0">
                <a:solidFill>
                  <a:srgbClr val="000000"/>
                </a:solidFill>
                <a:effectLst/>
              </a:rPr>
              <a:t>  Oh, bring back my Bonnie to me.</a:t>
            </a:r>
            <a:br>
              <a:rPr lang="en-US" sz="2000" b="0" i="0" dirty="0">
                <a:solidFill>
                  <a:srgbClr val="000000"/>
                </a:solidFill>
                <a:effectLst/>
              </a:rPr>
            </a:b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endParaRPr lang="en-US" sz="2000" b="0" i="0" dirty="0">
              <a:solidFill>
                <a:srgbClr val="000000"/>
              </a:solidFill>
              <a:effectLst/>
            </a:endParaRPr>
          </a:p>
        </p:txBody>
      </p:sp>
    </p:spTree>
    <p:extLst>
      <p:ext uri="{BB962C8B-B14F-4D97-AF65-F5344CB8AC3E}">
        <p14:creationId xmlns:p14="http://schemas.microsoft.com/office/powerpoint/2010/main" val="2116666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3953A9-BF5A-2672-CE3F-889929E6DB7A}"/>
              </a:ext>
            </a:extLst>
          </p:cNvPr>
          <p:cNvSpPr>
            <a:spLocks noChangeArrowheads="1"/>
          </p:cNvSpPr>
          <p:nvPr/>
        </p:nvSpPr>
        <p:spPr bwMode="auto">
          <a:xfrm>
            <a:off x="335280" y="288558"/>
            <a:ext cx="11521440" cy="6569442"/>
          </a:xfrm>
          <a:prstGeom prst="rect">
            <a:avLst/>
          </a:prstGeom>
          <a:solidFill>
            <a:schemeClr val="bg1"/>
          </a:solidFill>
          <a:ln>
            <a:noFill/>
          </a:ln>
          <a:effec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Solution - The HTML &lt;pre&gt; Element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HTML </a:t>
            </a:r>
            <a:r>
              <a:rPr kumimoji="0" lang="en-US" altLang="en-US" sz="2000" b="0" i="0" u="none" strike="noStrike" cap="none" normalizeH="0" baseline="0" dirty="0">
                <a:ln>
                  <a:noFill/>
                </a:ln>
                <a:solidFill>
                  <a:srgbClr val="DC143C"/>
                </a:solidFill>
                <a:effectLst/>
                <a:latin typeface="+mn-lt"/>
              </a:rPr>
              <a:t>&lt;pre&gt;</a:t>
            </a:r>
            <a:r>
              <a:rPr kumimoji="0" lang="en-US" altLang="en-US" sz="2000" b="0" i="0" u="none" strike="noStrike" cap="none" normalizeH="0" baseline="0" dirty="0">
                <a:ln>
                  <a:noFill/>
                </a:ln>
                <a:solidFill>
                  <a:srgbClr val="000000"/>
                </a:solidFill>
                <a:effectLst/>
                <a:latin typeface="+mn-lt"/>
              </a:rPr>
              <a:t> element defines preformatted text.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text inside a </a:t>
            </a:r>
            <a:r>
              <a:rPr kumimoji="0" lang="en-US" altLang="en-US" sz="2000" b="0" i="0" u="none" strike="noStrike" cap="none" normalizeH="0" baseline="0" dirty="0">
                <a:ln>
                  <a:noFill/>
                </a:ln>
                <a:solidFill>
                  <a:srgbClr val="DC143C"/>
                </a:solidFill>
                <a:effectLst/>
                <a:latin typeface="+mn-lt"/>
              </a:rPr>
              <a:t>&lt;pre&gt;</a:t>
            </a:r>
            <a:r>
              <a:rPr kumimoji="0" lang="en-US" altLang="en-US" sz="2000" b="0" i="0" u="none" strike="noStrike" cap="none" normalizeH="0" baseline="0" dirty="0">
                <a:ln>
                  <a:noFill/>
                </a:ln>
                <a:solidFill>
                  <a:srgbClr val="000000"/>
                </a:solidFill>
                <a:effectLst/>
                <a:latin typeface="+mn-lt"/>
              </a:rPr>
              <a:t> element is displayed in a fixed-width font (usually Courier), and it preserves both spaces and line breaks:</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pre</a:t>
            </a:r>
            <a:r>
              <a:rPr kumimoji="0" lang="en-US" altLang="en-US" sz="2000" b="0" i="0" u="none" strike="noStrike" cap="none" normalizeH="0" baseline="0" dirty="0">
                <a:ln>
                  <a:noFill/>
                </a:ln>
                <a:solidFill>
                  <a:srgbClr val="0000CD"/>
                </a:solidFill>
                <a:effectLst/>
                <a:latin typeface="+mn-lt"/>
              </a:rPr>
              <a:t>&gt;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00"/>
                </a:solidFill>
                <a:effectLst/>
                <a:latin typeface="+mn-lt"/>
              </a:rPr>
              <a:t>  My Bonnie lies over the ocean.</a:t>
            </a:r>
            <a:br>
              <a:rPr kumimoji="0" lang="en-US" altLang="en-US" sz="2000" b="0" i="0" u="none" strike="noStrike" cap="none" normalizeH="0" baseline="0" dirty="0">
                <a:ln>
                  <a:noFill/>
                </a:ln>
                <a:solidFill>
                  <a:srgbClr val="000000"/>
                </a:solidFill>
                <a:effectLst/>
                <a:latin typeface="+mn-lt"/>
              </a:rPr>
            </a:b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00"/>
                </a:solidFill>
                <a:effectLst/>
                <a:latin typeface="+mn-lt"/>
              </a:rPr>
              <a:t>  My Bonnie lies over the sea.</a:t>
            </a:r>
            <a:br>
              <a:rPr kumimoji="0" lang="en-US" altLang="en-US" sz="2000" b="0" i="0" u="none" strike="noStrike" cap="none" normalizeH="0" baseline="0" dirty="0">
                <a:ln>
                  <a:noFill/>
                </a:ln>
                <a:solidFill>
                  <a:srgbClr val="000000"/>
                </a:solidFill>
                <a:effectLst/>
                <a:latin typeface="+mn-lt"/>
              </a:rPr>
            </a:b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00"/>
                </a:solidFill>
                <a:effectLst/>
                <a:latin typeface="+mn-lt"/>
              </a:rPr>
              <a:t>  My Bonnie lies over the ocean.</a:t>
            </a:r>
            <a:br>
              <a:rPr kumimoji="0" lang="en-US" altLang="en-US" sz="2000" b="0" i="0" u="none" strike="noStrike" cap="none" normalizeH="0" baseline="0" dirty="0">
                <a:ln>
                  <a:noFill/>
                </a:ln>
                <a:solidFill>
                  <a:srgbClr val="000000"/>
                </a:solidFill>
                <a:effectLst/>
                <a:latin typeface="+mn-lt"/>
              </a:rPr>
            </a:b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00"/>
                </a:solidFill>
                <a:effectLst/>
                <a:latin typeface="+mn-lt"/>
              </a:rPr>
              <a:t>  Oh, bring back my Bonnie to me.</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/pre</a:t>
            </a:r>
            <a:r>
              <a:rPr kumimoji="0" lang="en-US" altLang="en-US" sz="2000" b="0" i="0" u="none" strike="noStrike" cap="none" normalizeH="0" baseline="0" dirty="0">
                <a:ln>
                  <a:noFill/>
                </a:ln>
                <a:solidFill>
                  <a:srgbClr val="0000CD"/>
                </a:solidFill>
                <a:effectLst/>
                <a:latin typeface="+mn-lt"/>
              </a:rPr>
              <a:t>&gt;</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481121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07DB6D-A9D1-FCE4-AE22-78FBB55EF038}"/>
              </a:ext>
            </a:extLst>
          </p:cNvPr>
          <p:cNvSpPr>
            <a:spLocks noChangeArrowheads="1"/>
          </p:cNvSpPr>
          <p:nvPr/>
        </p:nvSpPr>
        <p:spPr bwMode="auto">
          <a:xfrm>
            <a:off x="311971" y="-364529"/>
            <a:ext cx="7516930" cy="3337788"/>
          </a:xfrm>
          <a:prstGeom prst="rect">
            <a:avLst/>
          </a:prstGeom>
          <a:solidFill>
            <a:schemeClr val="bg1"/>
          </a:solidFill>
          <a:ln>
            <a:noFill/>
          </a:ln>
          <a:effec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HTML &lt;b&gt; and &lt;strong&gt; Elements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HTML </a:t>
            </a:r>
            <a:r>
              <a:rPr kumimoji="0" lang="en-US" altLang="en-US" sz="2000" b="0" i="0" u="none" strike="noStrike" cap="none" normalizeH="0" baseline="0" dirty="0">
                <a:ln>
                  <a:noFill/>
                </a:ln>
                <a:solidFill>
                  <a:srgbClr val="DC143C"/>
                </a:solidFill>
                <a:effectLst/>
                <a:latin typeface="+mn-lt"/>
              </a:rPr>
              <a:t>&lt;b&gt;</a:t>
            </a:r>
            <a:r>
              <a:rPr kumimoji="0" lang="en-US" altLang="en-US" sz="2000" b="0" i="0" u="none" strike="noStrike" cap="none" normalizeH="0" baseline="0" dirty="0">
                <a:ln>
                  <a:noFill/>
                </a:ln>
                <a:solidFill>
                  <a:srgbClr val="000000"/>
                </a:solidFill>
                <a:effectLst/>
                <a:latin typeface="+mn-lt"/>
              </a:rPr>
              <a:t> element defines bold text, without any extra importance.</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mn-lt"/>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b</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This text is bold</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/b</a:t>
            </a:r>
            <a:r>
              <a:rPr kumimoji="0" lang="en-US" altLang="en-US" sz="2000" b="0" i="0" u="none" strike="noStrike" cap="none" normalizeH="0" baseline="0" dirty="0">
                <a:ln>
                  <a:noFill/>
                </a:ln>
                <a:solidFill>
                  <a:srgbClr val="0000CD"/>
                </a:solidFill>
                <a:effectLst/>
                <a:latin typeface="+mn-lt"/>
              </a:rPr>
              <a:t>&gt;</a:t>
            </a:r>
          </a:p>
          <a:p>
            <a:pPr marL="0" marR="0" lvl="0" indent="0" algn="l" defTabSz="914400" rtl="0" eaLnBrk="0" fontAlgn="base" latinLnBrk="0" hangingPunct="0">
              <a:lnSpc>
                <a:spcPct val="150000"/>
              </a:lnSpc>
              <a:spcBef>
                <a:spcPct val="0"/>
              </a:spcBef>
              <a:spcAft>
                <a:spcPct val="0"/>
              </a:spcAft>
              <a:buClrTx/>
              <a:buSzTx/>
              <a:buFontTx/>
              <a:buNone/>
              <a:tabLst/>
            </a:pPr>
            <a:r>
              <a:rPr lang="en-US" sz="2000" b="0" i="0" dirty="0">
                <a:solidFill>
                  <a:srgbClr val="0000CD"/>
                </a:solidFill>
                <a:effectLst/>
                <a:latin typeface="+mn-lt"/>
              </a:rPr>
              <a:t>&lt;</a:t>
            </a:r>
            <a:r>
              <a:rPr lang="en-US" sz="2000" b="0" i="0" dirty="0">
                <a:solidFill>
                  <a:srgbClr val="A52A2A"/>
                </a:solidFill>
                <a:effectLst/>
                <a:latin typeface="+mn-lt"/>
              </a:rPr>
              <a:t>strong</a:t>
            </a:r>
            <a:r>
              <a:rPr lang="en-US" sz="2000" b="0" i="0" dirty="0">
                <a:solidFill>
                  <a:srgbClr val="0000CD"/>
                </a:solidFill>
                <a:effectLst/>
                <a:latin typeface="+mn-lt"/>
              </a:rPr>
              <a:t>&gt;</a:t>
            </a:r>
            <a:r>
              <a:rPr lang="en-US" sz="2000" b="0" i="0" dirty="0">
                <a:solidFill>
                  <a:srgbClr val="000000"/>
                </a:solidFill>
                <a:effectLst/>
                <a:latin typeface="+mn-lt"/>
              </a:rPr>
              <a:t>This text is important!</a:t>
            </a:r>
            <a:r>
              <a:rPr lang="en-US" sz="2000" b="0" i="0" dirty="0">
                <a:solidFill>
                  <a:srgbClr val="0000CD"/>
                </a:solidFill>
                <a:effectLst/>
                <a:latin typeface="+mn-lt"/>
              </a:rPr>
              <a:t>&lt;</a:t>
            </a:r>
            <a:r>
              <a:rPr lang="en-US" sz="2000" b="0" i="0" dirty="0">
                <a:solidFill>
                  <a:srgbClr val="A52A2A"/>
                </a:solidFill>
                <a:effectLst/>
                <a:latin typeface="+mn-lt"/>
              </a:rPr>
              <a:t>/strong</a:t>
            </a:r>
            <a:r>
              <a:rPr lang="en-US" sz="2000" b="0" i="0" dirty="0">
                <a:solidFill>
                  <a:srgbClr val="0000CD"/>
                </a:solidFill>
                <a:effectLst/>
                <a:latin typeface="+mn-lt"/>
              </a:rPr>
              <a:t>&gt;</a:t>
            </a:r>
          </a:p>
          <a:p>
            <a:pPr marL="0" marR="0" lvl="0" indent="0" algn="l" defTabSz="914400" rtl="0" eaLnBrk="0" fontAlgn="base" latinLnBrk="0" hangingPunct="0">
              <a:lnSpc>
                <a:spcPct val="150000"/>
              </a:lnSpc>
              <a:spcBef>
                <a:spcPct val="0"/>
              </a:spcBef>
              <a:spcAft>
                <a:spcPct val="0"/>
              </a:spcAft>
              <a:buClrTx/>
              <a:buSzTx/>
              <a:buFontTx/>
              <a:buNone/>
              <a:tabLst/>
            </a:pPr>
            <a:r>
              <a:rPr lang="en-US" sz="2000" b="0" i="0" dirty="0">
                <a:solidFill>
                  <a:srgbClr val="0000CD"/>
                </a:solidFill>
                <a:effectLst/>
                <a:latin typeface="+mn-lt"/>
              </a:rPr>
              <a:t>&lt;</a:t>
            </a:r>
            <a:r>
              <a:rPr lang="en-US" sz="2000" b="0" i="0" dirty="0" err="1">
                <a:solidFill>
                  <a:srgbClr val="A52A2A"/>
                </a:solidFill>
                <a:effectLst/>
                <a:latin typeface="+mn-lt"/>
              </a:rPr>
              <a:t>i</a:t>
            </a:r>
            <a:r>
              <a:rPr lang="en-US" sz="2000" b="0" i="0" dirty="0">
                <a:solidFill>
                  <a:srgbClr val="0000CD"/>
                </a:solidFill>
                <a:effectLst/>
                <a:latin typeface="+mn-lt"/>
              </a:rPr>
              <a:t>&gt;</a:t>
            </a:r>
            <a:r>
              <a:rPr lang="en-US" sz="2000" b="0" i="0" dirty="0">
                <a:solidFill>
                  <a:srgbClr val="000000"/>
                </a:solidFill>
                <a:effectLst/>
                <a:latin typeface="+mn-lt"/>
              </a:rPr>
              <a:t>This text is italic</a:t>
            </a:r>
            <a:r>
              <a:rPr lang="en-US" sz="2000" b="0" i="0" dirty="0">
                <a:solidFill>
                  <a:srgbClr val="0000CD"/>
                </a:solidFill>
                <a:effectLst/>
                <a:latin typeface="+mn-lt"/>
              </a:rPr>
              <a:t>&lt;</a:t>
            </a:r>
            <a:r>
              <a:rPr lang="en-US" sz="2000" b="0" i="0" dirty="0">
                <a:solidFill>
                  <a:srgbClr val="A52A2A"/>
                </a:solidFill>
                <a:effectLst/>
                <a:latin typeface="+mn-lt"/>
              </a:rPr>
              <a:t>/</a:t>
            </a:r>
            <a:r>
              <a:rPr lang="en-US" sz="2000" b="0" i="0" dirty="0" err="1">
                <a:solidFill>
                  <a:srgbClr val="A52A2A"/>
                </a:solidFill>
                <a:effectLst/>
                <a:latin typeface="+mn-lt"/>
              </a:rPr>
              <a:t>i</a:t>
            </a:r>
            <a:r>
              <a:rPr lang="en-US" sz="2000" b="0" i="0" dirty="0">
                <a:solidFill>
                  <a:srgbClr val="0000CD"/>
                </a:solidFill>
                <a:effectLst/>
                <a:latin typeface="+mn-lt"/>
              </a:rPr>
              <a:t>&gt;</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720273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25BA4C9-8DB2-D91C-446F-08FF275A2CAE}"/>
              </a:ext>
            </a:extLst>
          </p:cNvPr>
          <p:cNvSpPr>
            <a:spLocks noChangeArrowheads="1"/>
          </p:cNvSpPr>
          <p:nvPr/>
        </p:nvSpPr>
        <p:spPr bwMode="auto">
          <a:xfrm>
            <a:off x="413657" y="443591"/>
            <a:ext cx="7012882" cy="59708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HTML Formatting Elements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Formatting elements were designed to display special types of text: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mn-lt"/>
              </a:rPr>
              <a:t>&lt;b&gt;</a:t>
            </a:r>
            <a:r>
              <a:rPr kumimoji="0" lang="en-US" altLang="en-US" sz="2000" b="0" i="0" u="none" strike="noStrike" cap="none" normalizeH="0" baseline="0" dirty="0">
                <a:ln>
                  <a:noFill/>
                </a:ln>
                <a:solidFill>
                  <a:srgbClr val="000000"/>
                </a:solidFill>
                <a:effectLst/>
                <a:latin typeface="+mn-lt"/>
              </a:rPr>
              <a:t> - Bold text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mn-lt"/>
              </a:rPr>
              <a:t>&lt;strong&gt;</a:t>
            </a:r>
            <a:r>
              <a:rPr kumimoji="0" lang="en-US" altLang="en-US" sz="2000" b="0" i="0" u="none" strike="noStrike" cap="none" normalizeH="0" baseline="0" dirty="0">
                <a:ln>
                  <a:noFill/>
                </a:ln>
                <a:solidFill>
                  <a:srgbClr val="000000"/>
                </a:solidFill>
                <a:effectLst/>
                <a:latin typeface="+mn-lt"/>
              </a:rPr>
              <a:t> - Important text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mn-lt"/>
              </a:rPr>
              <a:t>&lt;</a:t>
            </a:r>
            <a:r>
              <a:rPr kumimoji="0" lang="en-US" altLang="en-US" sz="2000" b="0" i="0" u="none" strike="noStrike" cap="none" normalizeH="0" baseline="0" dirty="0" err="1">
                <a:ln>
                  <a:noFill/>
                </a:ln>
                <a:solidFill>
                  <a:srgbClr val="DC143C"/>
                </a:solidFill>
                <a:effectLst/>
                <a:latin typeface="+mn-lt"/>
              </a:rPr>
              <a:t>i</a:t>
            </a:r>
            <a:r>
              <a:rPr kumimoji="0" lang="en-US" altLang="en-US" sz="2000" b="0" i="0" u="none" strike="noStrike" cap="none" normalizeH="0" baseline="0" dirty="0">
                <a:ln>
                  <a:noFill/>
                </a:ln>
                <a:solidFill>
                  <a:srgbClr val="DC143C"/>
                </a:solidFill>
                <a:effectLst/>
                <a:latin typeface="+mn-lt"/>
              </a:rPr>
              <a:t>&gt;</a:t>
            </a:r>
            <a:r>
              <a:rPr kumimoji="0" lang="en-US" altLang="en-US" sz="2000" b="0" i="0" u="none" strike="noStrike" cap="none" normalizeH="0" baseline="0" dirty="0">
                <a:ln>
                  <a:noFill/>
                </a:ln>
                <a:solidFill>
                  <a:srgbClr val="000000"/>
                </a:solidFill>
                <a:effectLst/>
                <a:latin typeface="+mn-lt"/>
              </a:rPr>
              <a:t> - Italic text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mn-lt"/>
              </a:rPr>
              <a:t>&lt;em&gt;</a:t>
            </a:r>
            <a:r>
              <a:rPr kumimoji="0" lang="en-US" altLang="en-US" sz="2000" b="0" i="0" u="none" strike="noStrike" cap="none" normalizeH="0" baseline="0" dirty="0">
                <a:ln>
                  <a:noFill/>
                </a:ln>
                <a:solidFill>
                  <a:srgbClr val="000000"/>
                </a:solidFill>
                <a:effectLst/>
                <a:latin typeface="+mn-lt"/>
              </a:rPr>
              <a:t> - Emphasized text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mn-lt"/>
              </a:rPr>
              <a:t>&lt;mark&gt;</a:t>
            </a:r>
            <a:r>
              <a:rPr kumimoji="0" lang="en-US" altLang="en-US" sz="2000" b="0" i="0" u="none" strike="noStrike" cap="none" normalizeH="0" baseline="0" dirty="0">
                <a:ln>
                  <a:noFill/>
                </a:ln>
                <a:solidFill>
                  <a:srgbClr val="000000"/>
                </a:solidFill>
                <a:effectLst/>
                <a:latin typeface="+mn-lt"/>
              </a:rPr>
              <a:t> - Marked text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mn-lt"/>
              </a:rPr>
              <a:t>&lt;small&gt;</a:t>
            </a:r>
            <a:r>
              <a:rPr kumimoji="0" lang="en-US" altLang="en-US" sz="2000" b="0" i="0" u="none" strike="noStrike" cap="none" normalizeH="0" baseline="0" dirty="0">
                <a:ln>
                  <a:noFill/>
                </a:ln>
                <a:solidFill>
                  <a:srgbClr val="000000"/>
                </a:solidFill>
                <a:effectLst/>
                <a:latin typeface="+mn-lt"/>
              </a:rPr>
              <a:t> - Smaller text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mn-lt"/>
              </a:rPr>
              <a:t>&lt;del&gt;</a:t>
            </a:r>
            <a:r>
              <a:rPr kumimoji="0" lang="en-US" altLang="en-US" sz="2000" b="0" i="0" u="none" strike="noStrike" cap="none" normalizeH="0" baseline="0" dirty="0">
                <a:ln>
                  <a:noFill/>
                </a:ln>
                <a:solidFill>
                  <a:srgbClr val="000000"/>
                </a:solidFill>
                <a:effectLst/>
                <a:latin typeface="+mn-lt"/>
              </a:rPr>
              <a:t> - Deleted text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mn-lt"/>
              </a:rPr>
              <a:t>&lt;ins&gt;</a:t>
            </a:r>
            <a:r>
              <a:rPr kumimoji="0" lang="en-US" altLang="en-US" sz="2000" b="0" i="0" u="none" strike="noStrike" cap="none" normalizeH="0" baseline="0" dirty="0">
                <a:ln>
                  <a:noFill/>
                </a:ln>
                <a:solidFill>
                  <a:srgbClr val="000000"/>
                </a:solidFill>
                <a:effectLst/>
                <a:latin typeface="+mn-lt"/>
              </a:rPr>
              <a:t> - Inserted text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mn-lt"/>
              </a:rPr>
              <a:t>&lt;sub&gt;</a:t>
            </a:r>
            <a:r>
              <a:rPr kumimoji="0" lang="en-US" altLang="en-US" sz="2000" b="0" i="0" u="none" strike="noStrike" cap="none" normalizeH="0" baseline="0" dirty="0">
                <a:ln>
                  <a:noFill/>
                </a:ln>
                <a:solidFill>
                  <a:srgbClr val="000000"/>
                </a:solidFill>
                <a:effectLst/>
                <a:latin typeface="+mn-lt"/>
              </a:rPr>
              <a:t> - Subscript text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mn-lt"/>
              </a:rPr>
              <a:t>&lt;sup&gt;</a:t>
            </a:r>
            <a:r>
              <a:rPr kumimoji="0" lang="en-US" altLang="en-US" sz="2000" b="0" i="0" u="none" strike="noStrike" cap="none" normalizeH="0" baseline="0" dirty="0">
                <a:ln>
                  <a:noFill/>
                </a:ln>
                <a:solidFill>
                  <a:srgbClr val="000000"/>
                </a:solidFill>
                <a:effectLst/>
                <a:latin typeface="+mn-lt"/>
              </a:rPr>
              <a:t> - Superscript 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7195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AD9A5D-280E-1C65-C75C-36860D08299F}"/>
              </a:ext>
            </a:extLst>
          </p:cNvPr>
          <p:cNvSpPr>
            <a:spLocks noChangeArrowheads="1"/>
          </p:cNvSpPr>
          <p:nvPr/>
        </p:nvSpPr>
        <p:spPr bwMode="auto">
          <a:xfrm>
            <a:off x="322729" y="200571"/>
            <a:ext cx="9664078" cy="6154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34895" tIns="152352" rIns="-134895"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highlight>
                  <a:srgbClr val="FF00FF"/>
                </a:highlight>
              </a:rPr>
              <a:t>The HTML </a:t>
            </a:r>
            <a:r>
              <a:rPr kumimoji="0" lang="en-US" altLang="en-US" sz="2000" b="0" i="0" u="none" strike="noStrike" cap="none" normalizeH="0" baseline="0" dirty="0">
                <a:ln>
                  <a:noFill/>
                </a:ln>
                <a:solidFill>
                  <a:srgbClr val="DC143C"/>
                </a:solidFill>
                <a:effectLst/>
                <a:highlight>
                  <a:srgbClr val="FF00FF"/>
                </a:highlight>
              </a:rPr>
              <a:t>style</a:t>
            </a:r>
            <a:r>
              <a:rPr kumimoji="0" lang="en-US" altLang="en-US" sz="2000" b="0" i="0" u="none" strike="noStrike" cap="none" normalizeH="0" baseline="0" dirty="0">
                <a:ln>
                  <a:noFill/>
                </a:ln>
                <a:solidFill>
                  <a:srgbClr val="000000"/>
                </a:solidFill>
                <a:effectLst/>
                <a:highlight>
                  <a:srgbClr val="FF00FF"/>
                </a:highlight>
              </a:rPr>
              <a:t> attribute is used to add styles to an element, such as color, font, size, and more.</a:t>
            </a:r>
            <a:endParaRPr kumimoji="0" lang="en-US" altLang="en-US" sz="2000" b="0" i="0" u="none" strike="noStrike" cap="none" normalizeH="0" baseline="0" dirty="0">
              <a:ln>
                <a:noFill/>
              </a:ln>
              <a:solidFill>
                <a:schemeClr val="tx1"/>
              </a:solidFill>
              <a:effectLst/>
              <a:highlight>
                <a:srgbClr val="FF00FF"/>
              </a:highlight>
            </a:endParaRPr>
          </a:p>
        </p:txBody>
      </p:sp>
      <p:sp>
        <p:nvSpPr>
          <p:cNvPr id="4" name="Rectangle 3">
            <a:extLst>
              <a:ext uri="{FF2B5EF4-FFF2-40B4-BE49-F238E27FC236}">
                <a16:creationId xmlns:a16="http://schemas.microsoft.com/office/drawing/2014/main" id="{B8C8F1E4-63AB-6518-8297-9113BC516990}"/>
              </a:ext>
            </a:extLst>
          </p:cNvPr>
          <p:cNvSpPr>
            <a:spLocks noChangeArrowheads="1"/>
          </p:cNvSpPr>
          <p:nvPr/>
        </p:nvSpPr>
        <p:spPr bwMode="auto">
          <a:xfrm>
            <a:off x="220150" y="676178"/>
            <a:ext cx="2555707" cy="1952794"/>
          </a:xfrm>
          <a:prstGeom prst="rect">
            <a:avLst/>
          </a:prstGeom>
          <a:solidFill>
            <a:schemeClr val="bg1"/>
          </a:solidFill>
          <a:ln>
            <a:noFill/>
          </a:ln>
          <a:effectLst/>
        </p:spPr>
        <p:txBody>
          <a:bodyPr vert="horz" wrap="square" lIns="0" tIns="76176" rIns="0" bIns="76176"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rPr>
              <a:t>I am Red</a:t>
            </a:r>
            <a:endParaRPr kumimoji="0" lang="en-US" altLang="en-US" sz="2000" b="0" i="0" u="none" strike="noStrike" cap="none" normalizeH="0" baseline="0" dirty="0">
              <a:ln>
                <a:noFill/>
              </a:ln>
              <a:solidFill>
                <a:srgbClr val="000000"/>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rPr>
              <a:t>I am Blue</a:t>
            </a:r>
            <a:endParaRPr kumimoji="0" lang="en-US" altLang="en-US" sz="2000" b="0" i="0" u="none" strike="noStrike" cap="none" normalizeH="0" baseline="0" dirty="0">
              <a:ln>
                <a:noFill/>
              </a:ln>
              <a:solidFill>
                <a:srgbClr val="000000"/>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I am Big</a:t>
            </a:r>
            <a:endParaRPr kumimoji="0" lang="en-US" altLang="en-US" sz="2000" b="0" i="0" u="none" strike="noStrike" cap="none" normalizeH="0" baseline="0" dirty="0">
              <a:ln>
                <a:noFill/>
              </a:ln>
              <a:solidFill>
                <a:schemeClr val="tx1"/>
              </a:solidFill>
              <a:effectLst/>
            </a:endParaRPr>
          </a:p>
        </p:txBody>
      </p:sp>
      <p:sp>
        <p:nvSpPr>
          <p:cNvPr id="5" name="Rectangle 4">
            <a:extLst>
              <a:ext uri="{FF2B5EF4-FFF2-40B4-BE49-F238E27FC236}">
                <a16:creationId xmlns:a16="http://schemas.microsoft.com/office/drawing/2014/main" id="{162545F0-3E28-D20D-0244-8DD2960ECBDA}"/>
              </a:ext>
            </a:extLst>
          </p:cNvPr>
          <p:cNvSpPr>
            <a:spLocks noChangeArrowheads="1"/>
          </p:cNvSpPr>
          <p:nvPr/>
        </p:nvSpPr>
        <p:spPr bwMode="auto">
          <a:xfrm>
            <a:off x="220150" y="2713861"/>
            <a:ext cx="7777770" cy="19527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The HTML Style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Setting the style of an HTML element, can be done with the </a:t>
            </a:r>
            <a:r>
              <a:rPr kumimoji="0" lang="en-US" altLang="en-US" sz="2000" b="0" i="0" u="none" strike="noStrike" cap="none" normalizeH="0" baseline="0" dirty="0">
                <a:ln>
                  <a:noFill/>
                </a:ln>
                <a:solidFill>
                  <a:srgbClr val="DC143C"/>
                </a:solidFill>
                <a:effectLst/>
                <a:latin typeface="+mn-lt"/>
              </a:rPr>
              <a:t>style</a:t>
            </a:r>
            <a:r>
              <a:rPr kumimoji="0" lang="en-US" altLang="en-US" sz="2000" b="0" i="0" u="none" strike="noStrike" cap="none" normalizeH="0" baseline="0" dirty="0">
                <a:ln>
                  <a:noFill/>
                </a:ln>
                <a:solidFill>
                  <a:srgbClr val="000000"/>
                </a:solidFill>
                <a:effectLst/>
                <a:latin typeface="+mn-lt"/>
              </a:rPr>
              <a:t> attribute.</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HTML </a:t>
            </a:r>
            <a:r>
              <a:rPr kumimoji="0" lang="en-US" altLang="en-US" sz="2000" b="0" i="0" u="none" strike="noStrike" cap="none" normalizeH="0" baseline="0" dirty="0">
                <a:ln>
                  <a:noFill/>
                </a:ln>
                <a:solidFill>
                  <a:srgbClr val="DC143C"/>
                </a:solidFill>
                <a:effectLst/>
                <a:latin typeface="+mn-lt"/>
              </a:rPr>
              <a:t>style</a:t>
            </a:r>
            <a:r>
              <a:rPr kumimoji="0" lang="en-US" altLang="en-US" sz="2000" b="0" i="0" u="none" strike="noStrike" cap="none" normalizeH="0" baseline="0" dirty="0">
                <a:ln>
                  <a:noFill/>
                </a:ln>
                <a:solidFill>
                  <a:srgbClr val="000000"/>
                </a:solidFill>
                <a:effectLst/>
                <a:latin typeface="+mn-lt"/>
              </a:rPr>
              <a:t> attribute has the following syntax:</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latin typeface="+mn-lt"/>
              </a:rPr>
              <a:t>&lt;</a:t>
            </a:r>
            <a:r>
              <a:rPr kumimoji="0" lang="en-US" altLang="en-US" sz="2000" b="0" i="1" u="none" strike="noStrike" cap="none" normalizeH="0" baseline="0" dirty="0">
                <a:ln>
                  <a:noFill/>
                </a:ln>
                <a:solidFill>
                  <a:srgbClr val="A52A2A"/>
                </a:solidFill>
                <a:effectLst/>
                <a:latin typeface="+mn-lt"/>
              </a:rPr>
              <a:t>tagname</a:t>
            </a:r>
            <a:r>
              <a:rPr kumimoji="0" lang="en-US" altLang="en-US" sz="2000" b="0" i="0" u="none" strike="noStrike" cap="none" normalizeH="0" baseline="0" dirty="0">
                <a:ln>
                  <a:noFill/>
                </a:ln>
                <a:solidFill>
                  <a:srgbClr val="FF0000"/>
                </a:solidFill>
                <a:effectLst/>
                <a:latin typeface="+mn-lt"/>
              </a:rPr>
              <a:t> style</a:t>
            </a:r>
            <a:r>
              <a:rPr kumimoji="0" lang="en-US" altLang="en-US" sz="2000" b="0" i="0" u="none" strike="noStrike" cap="none" normalizeH="0" baseline="0" dirty="0">
                <a:ln>
                  <a:noFill/>
                </a:ln>
                <a:solidFill>
                  <a:srgbClr val="0000CD"/>
                </a:solidFill>
                <a:effectLst/>
                <a:latin typeface="+mn-lt"/>
              </a:rPr>
              <a:t>="</a:t>
            </a:r>
            <a:r>
              <a:rPr kumimoji="0" lang="en-US" altLang="en-US" sz="2000" b="0" i="1" u="none" strike="noStrike" cap="none" normalizeH="0" baseline="0" dirty="0">
                <a:ln>
                  <a:noFill/>
                </a:ln>
                <a:solidFill>
                  <a:srgbClr val="0000CD"/>
                </a:solidFill>
                <a:effectLst/>
                <a:latin typeface="+mn-lt"/>
              </a:rPr>
              <a:t>property</a:t>
            </a:r>
            <a:r>
              <a:rPr kumimoji="0" lang="en-US" altLang="en-US" sz="2000" b="0" i="0" u="none" strike="noStrike" cap="none" normalizeH="0" baseline="0" dirty="0">
                <a:ln>
                  <a:noFill/>
                </a:ln>
                <a:solidFill>
                  <a:srgbClr val="0000CD"/>
                </a:solidFill>
                <a:effectLst/>
                <a:latin typeface="+mn-lt"/>
              </a:rPr>
              <a:t>:</a:t>
            </a:r>
            <a:r>
              <a:rPr kumimoji="0" lang="en-US" altLang="en-US" sz="2000" b="0" i="1" u="none" strike="noStrike" cap="none" normalizeH="0" baseline="0" dirty="0">
                <a:ln>
                  <a:noFill/>
                </a:ln>
                <a:solidFill>
                  <a:srgbClr val="0000CD"/>
                </a:solidFill>
                <a:effectLst/>
                <a:latin typeface="+mn-lt"/>
              </a:rPr>
              <a:t>value;</a:t>
            </a:r>
            <a:r>
              <a:rPr kumimoji="0" lang="en-US" altLang="en-US" sz="2000" b="0" i="0" u="none" strike="noStrike" cap="none" normalizeH="0" baseline="0" dirty="0">
                <a:ln>
                  <a:noFill/>
                </a:ln>
                <a:solidFill>
                  <a:srgbClr val="0000CD"/>
                </a:solidFill>
                <a:effectLst/>
                <a:latin typeface="+mn-lt"/>
              </a:rPr>
              <a:t>"&gt;</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840701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C25FE90-E351-5635-7EBB-C88E83DA7227}"/>
              </a:ext>
            </a:extLst>
          </p:cNvPr>
          <p:cNvSpPr>
            <a:spLocks noChangeArrowheads="1"/>
          </p:cNvSpPr>
          <p:nvPr/>
        </p:nvSpPr>
        <p:spPr bwMode="auto">
          <a:xfrm>
            <a:off x="278802" y="-735139"/>
            <a:ext cx="11059246" cy="59708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cs typeface="Segoe UI" panose="020B0502040204020203" pitchFamily="34" charset="0"/>
              </a:rPr>
              <a:t>Example Explained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rPr>
              <a:t>The </a:t>
            </a:r>
            <a:r>
              <a:rPr kumimoji="0" lang="en-US" altLang="en-US" sz="2400" b="0" i="0" u="none" strike="noStrike" cap="none" normalizeH="0" baseline="0" dirty="0">
                <a:ln>
                  <a:noFill/>
                </a:ln>
                <a:solidFill>
                  <a:srgbClr val="DC143C"/>
                </a:solidFill>
                <a:effectLst/>
              </a:rPr>
              <a:t>&lt;!DOCTYPE html&gt;</a:t>
            </a:r>
            <a:r>
              <a:rPr kumimoji="0" lang="en-US" altLang="en-US" sz="2400" b="0" i="0" u="none" strike="noStrike" cap="none" normalizeH="0" baseline="0" dirty="0">
                <a:ln>
                  <a:noFill/>
                </a:ln>
                <a:solidFill>
                  <a:srgbClr val="000000"/>
                </a:solidFill>
                <a:effectLst/>
              </a:rPr>
              <a:t> declaration defines that this document is an HTML5 document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rPr>
              <a:t>The </a:t>
            </a:r>
            <a:r>
              <a:rPr kumimoji="0" lang="en-US" altLang="en-US" sz="2400" b="0" i="0" u="none" strike="noStrike" cap="none" normalizeH="0" baseline="0" dirty="0">
                <a:ln>
                  <a:noFill/>
                </a:ln>
                <a:solidFill>
                  <a:srgbClr val="DC143C"/>
                </a:solidFill>
                <a:effectLst/>
              </a:rPr>
              <a:t>&lt;html&gt;</a:t>
            </a:r>
            <a:r>
              <a:rPr kumimoji="0" lang="en-US" altLang="en-US" sz="2400" b="0" i="0" u="none" strike="noStrike" cap="none" normalizeH="0" baseline="0" dirty="0">
                <a:ln>
                  <a:noFill/>
                </a:ln>
                <a:solidFill>
                  <a:srgbClr val="000000"/>
                </a:solidFill>
                <a:effectLst/>
              </a:rPr>
              <a:t> element is the root element of an HTML page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rPr>
              <a:t>The </a:t>
            </a:r>
            <a:r>
              <a:rPr kumimoji="0" lang="en-US" altLang="en-US" sz="2400" b="0" i="0" u="none" strike="noStrike" cap="none" normalizeH="0" baseline="0" dirty="0">
                <a:ln>
                  <a:noFill/>
                </a:ln>
                <a:solidFill>
                  <a:srgbClr val="DC143C"/>
                </a:solidFill>
                <a:effectLst/>
              </a:rPr>
              <a:t>&lt;head&gt;</a:t>
            </a:r>
            <a:r>
              <a:rPr kumimoji="0" lang="en-US" altLang="en-US" sz="2400" b="0" i="0" u="none" strike="noStrike" cap="none" normalizeH="0" baseline="0" dirty="0">
                <a:ln>
                  <a:noFill/>
                </a:ln>
                <a:solidFill>
                  <a:srgbClr val="000000"/>
                </a:solidFill>
                <a:effectLst/>
              </a:rPr>
              <a:t> element contains meta information about the HTML page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rPr>
              <a:t>The </a:t>
            </a:r>
            <a:r>
              <a:rPr kumimoji="0" lang="en-US" altLang="en-US" sz="2400" b="0" i="0" u="none" strike="noStrike" cap="none" normalizeH="0" baseline="0" dirty="0">
                <a:ln>
                  <a:noFill/>
                </a:ln>
                <a:solidFill>
                  <a:srgbClr val="DC143C"/>
                </a:solidFill>
                <a:effectLst/>
              </a:rPr>
              <a:t>&lt;title&gt;</a:t>
            </a:r>
            <a:r>
              <a:rPr kumimoji="0" lang="en-US" altLang="en-US" sz="2400" b="0" i="0" u="none" strike="noStrike" cap="none" normalizeH="0" baseline="0" dirty="0">
                <a:ln>
                  <a:noFill/>
                </a:ln>
                <a:solidFill>
                  <a:srgbClr val="000000"/>
                </a:solidFill>
                <a:effectLst/>
              </a:rPr>
              <a:t> element specifies a title for the HTML page (which is shown in the browser’s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rPr>
              <a:t> title bar or in the page's tab)</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rPr>
              <a:t>The </a:t>
            </a:r>
            <a:r>
              <a:rPr kumimoji="0" lang="en-US" altLang="en-US" sz="2400" b="0" i="0" u="none" strike="noStrike" cap="none" normalizeH="0" baseline="0" dirty="0">
                <a:ln>
                  <a:noFill/>
                </a:ln>
                <a:solidFill>
                  <a:srgbClr val="DC143C"/>
                </a:solidFill>
                <a:effectLst/>
              </a:rPr>
              <a:t>&lt;body&gt;</a:t>
            </a:r>
            <a:r>
              <a:rPr kumimoji="0" lang="en-US" altLang="en-US" sz="2400" b="0" i="0" u="none" strike="noStrike" cap="none" normalizeH="0" baseline="0" dirty="0">
                <a:ln>
                  <a:noFill/>
                </a:ln>
                <a:solidFill>
                  <a:srgbClr val="000000"/>
                </a:solidFill>
                <a:effectLst/>
              </a:rPr>
              <a:t> element defines the document's body, and is a container for all the visible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rPr>
              <a:t>contents, such as headings, paragraphs, images, hyperlinks, tables, lists, etc.</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rPr>
              <a:t>The </a:t>
            </a:r>
            <a:r>
              <a:rPr kumimoji="0" lang="en-US" altLang="en-US" sz="2400" b="0" i="0" u="none" strike="noStrike" cap="none" normalizeH="0" baseline="0" dirty="0">
                <a:ln>
                  <a:noFill/>
                </a:ln>
                <a:solidFill>
                  <a:srgbClr val="DC143C"/>
                </a:solidFill>
                <a:effectLst/>
              </a:rPr>
              <a:t>&lt;h1&gt;</a:t>
            </a:r>
            <a:r>
              <a:rPr kumimoji="0" lang="en-US" altLang="en-US" sz="2400" b="0" i="0" u="none" strike="noStrike" cap="none" normalizeH="0" baseline="0" dirty="0">
                <a:ln>
                  <a:noFill/>
                </a:ln>
                <a:solidFill>
                  <a:srgbClr val="000000"/>
                </a:solidFill>
                <a:effectLst/>
              </a:rPr>
              <a:t> element defines a large heading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rPr>
              <a:t>The </a:t>
            </a:r>
            <a:r>
              <a:rPr kumimoji="0" lang="en-US" altLang="en-US" sz="2400" b="0" i="0" u="none" strike="noStrike" cap="none" normalizeH="0" baseline="0" dirty="0">
                <a:ln>
                  <a:noFill/>
                </a:ln>
                <a:solidFill>
                  <a:srgbClr val="DC143C"/>
                </a:solidFill>
                <a:effectLst/>
              </a:rPr>
              <a:t>&lt;p&gt;</a:t>
            </a:r>
            <a:r>
              <a:rPr kumimoji="0" lang="en-US" altLang="en-US" sz="2400" b="0" i="0" u="none" strike="noStrike" cap="none" normalizeH="0" baseline="0" dirty="0">
                <a:ln>
                  <a:noFill/>
                </a:ln>
                <a:solidFill>
                  <a:srgbClr val="000000"/>
                </a:solidFill>
                <a:effectLst/>
              </a:rPr>
              <a:t> element defines a paragraph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8233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FAC0A1-EE82-5D55-1E83-6D332A05D3C4}"/>
              </a:ext>
            </a:extLst>
          </p:cNvPr>
          <p:cNvSpPr>
            <a:spLocks noChangeArrowheads="1"/>
          </p:cNvSpPr>
          <p:nvPr/>
        </p:nvSpPr>
        <p:spPr bwMode="auto">
          <a:xfrm>
            <a:off x="303264" y="78399"/>
            <a:ext cx="9104159" cy="3799453"/>
          </a:xfrm>
          <a:prstGeom prst="rect">
            <a:avLst/>
          </a:prstGeom>
          <a:solidFill>
            <a:schemeClr val="bg1"/>
          </a:solidFill>
          <a:ln>
            <a:noFill/>
          </a:ln>
          <a:effec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highlight>
                  <a:srgbClr val="FF00FF"/>
                </a:highlight>
                <a:latin typeface="+mn-lt"/>
                <a:cs typeface="Segoe UI" panose="020B0502040204020203" pitchFamily="34" charset="0"/>
              </a:rPr>
              <a:t>Background Color</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CSS </a:t>
            </a:r>
            <a:r>
              <a:rPr kumimoji="0" lang="en-US" altLang="en-US" sz="2000" b="0" i="0" u="none" strike="noStrike" cap="none" normalizeH="0" baseline="0" dirty="0">
                <a:ln>
                  <a:noFill/>
                </a:ln>
                <a:solidFill>
                  <a:srgbClr val="DC143C"/>
                </a:solidFill>
                <a:effectLst/>
                <a:latin typeface="+mn-lt"/>
              </a:rPr>
              <a:t>background-color</a:t>
            </a:r>
            <a:r>
              <a:rPr kumimoji="0" lang="en-US" altLang="en-US" sz="2000" b="0" i="0" u="none" strike="noStrike" cap="none" normalizeH="0" baseline="0" dirty="0">
                <a:ln>
                  <a:noFill/>
                </a:ln>
                <a:solidFill>
                  <a:srgbClr val="000000"/>
                </a:solidFill>
                <a:effectLst/>
                <a:latin typeface="+mn-lt"/>
              </a:rPr>
              <a:t> property defines the background color for an HTML element.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Set the background color for a page to </a:t>
            </a:r>
            <a:r>
              <a:rPr kumimoji="0" lang="en-US" altLang="en-US" sz="2000" b="0" i="0" u="none" strike="noStrike" cap="none" normalizeH="0" baseline="0" dirty="0" err="1">
                <a:ln>
                  <a:noFill/>
                </a:ln>
                <a:solidFill>
                  <a:srgbClr val="000000"/>
                </a:solidFill>
                <a:effectLst/>
                <a:latin typeface="+mn-lt"/>
              </a:rPr>
              <a:t>powderblue</a:t>
            </a:r>
            <a:r>
              <a:rPr kumimoji="0" lang="en-US" altLang="en-US" sz="2000" b="0" i="0" u="none" strike="noStrike" cap="none" normalizeH="0" baseline="0" dirty="0">
                <a:ln>
                  <a:noFill/>
                </a:ln>
                <a:solidFill>
                  <a:srgbClr val="000000"/>
                </a:solidFill>
                <a:effectLst/>
                <a:latin typeface="+mn-lt"/>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body</a:t>
            </a:r>
            <a:r>
              <a:rPr kumimoji="0" lang="en-US" altLang="en-US" sz="2000" b="0" i="0" u="none" strike="noStrike" cap="none" normalizeH="0" baseline="0" dirty="0">
                <a:ln>
                  <a:noFill/>
                </a:ln>
                <a:solidFill>
                  <a:srgbClr val="FF0000"/>
                </a:solidFill>
                <a:effectLst/>
                <a:latin typeface="+mn-lt"/>
              </a:rPr>
              <a:t> style</a:t>
            </a:r>
            <a:r>
              <a:rPr kumimoji="0" lang="en-US" altLang="en-US" sz="2000" b="0" i="0" u="none" strike="noStrike" cap="none" normalizeH="0" baseline="0" dirty="0">
                <a:ln>
                  <a:noFill/>
                </a:ln>
                <a:solidFill>
                  <a:srgbClr val="0000CD"/>
                </a:solidFill>
                <a:effectLst/>
                <a:latin typeface="+mn-lt"/>
              </a:rPr>
              <a:t>="</a:t>
            </a:r>
            <a:r>
              <a:rPr kumimoji="0" lang="en-US" altLang="en-US" sz="2000" b="0" i="0" u="none" strike="noStrike" cap="none" normalizeH="0" baseline="0" dirty="0" err="1">
                <a:ln>
                  <a:noFill/>
                </a:ln>
                <a:solidFill>
                  <a:srgbClr val="0000CD"/>
                </a:solidFill>
                <a:effectLst/>
                <a:latin typeface="+mn-lt"/>
              </a:rPr>
              <a:t>background-color:powderblue</a:t>
            </a:r>
            <a:r>
              <a:rPr kumimoji="0" lang="en-US" altLang="en-US" sz="2000" b="0" i="0" u="none" strike="noStrike" cap="none" normalizeH="0" baseline="0" dirty="0">
                <a:ln>
                  <a:noFill/>
                </a:ln>
                <a:solidFill>
                  <a:srgbClr val="0000CD"/>
                </a:solidFill>
                <a:effectLst/>
                <a:latin typeface="+mn-lt"/>
              </a:rPr>
              <a:t>;"&gt;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h1</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This is a heading</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/h1</a:t>
            </a:r>
            <a:r>
              <a:rPr kumimoji="0" lang="en-US" altLang="en-US" sz="2000" b="0" i="0" u="none" strike="noStrike" cap="none" normalizeH="0" baseline="0" dirty="0">
                <a:ln>
                  <a:noFill/>
                </a:ln>
                <a:solidFill>
                  <a:srgbClr val="0000CD"/>
                </a:solidFill>
                <a:effectLst/>
                <a:latin typeface="+mn-lt"/>
              </a:rPr>
              <a:t>&gt;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This is a paragraph.</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a:t>
            </a:r>
            <a:r>
              <a:rPr kumimoji="0" lang="en-US" altLang="en-US" sz="2000" b="0" i="0" u="none" strike="noStrike" cap="none" normalizeH="0" baseline="0" dirty="0">
                <a:ln>
                  <a:noFill/>
                </a:ln>
                <a:solidFill>
                  <a:srgbClr val="0000CD"/>
                </a:solidFill>
                <a:effectLst/>
                <a:latin typeface="+mn-lt"/>
              </a:rPr>
              <a:t>&gt;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/body</a:t>
            </a:r>
            <a:r>
              <a:rPr kumimoji="0" lang="en-US" altLang="en-US" sz="2000" b="0" i="0" u="none" strike="noStrike" cap="none" normalizeH="0" baseline="0" dirty="0">
                <a:ln>
                  <a:noFill/>
                </a:ln>
                <a:solidFill>
                  <a:srgbClr val="0000CD"/>
                </a:solidFill>
                <a:effectLst/>
                <a:latin typeface="+mn-lt"/>
              </a:rPr>
              <a:t>&gt;</a:t>
            </a:r>
            <a:endParaRPr kumimoji="0" lang="en-US" altLang="en-US" sz="2000" b="0" i="0" u="none" strike="noStrike" cap="none" normalizeH="0" baseline="0" dirty="0">
              <a:ln>
                <a:noFill/>
              </a:ln>
              <a:solidFill>
                <a:schemeClr val="tx1"/>
              </a:solidFill>
              <a:effectLst/>
              <a:latin typeface="+mn-lt"/>
            </a:endParaRPr>
          </a:p>
        </p:txBody>
      </p:sp>
      <p:sp>
        <p:nvSpPr>
          <p:cNvPr id="3" name="Rectangle 1">
            <a:extLst>
              <a:ext uri="{FF2B5EF4-FFF2-40B4-BE49-F238E27FC236}">
                <a16:creationId xmlns:a16="http://schemas.microsoft.com/office/drawing/2014/main" id="{77B65618-0ABA-96DE-2385-945F4E786863}"/>
              </a:ext>
            </a:extLst>
          </p:cNvPr>
          <p:cNvSpPr>
            <a:spLocks noChangeArrowheads="1"/>
          </p:cNvSpPr>
          <p:nvPr/>
        </p:nvSpPr>
        <p:spPr bwMode="auto">
          <a:xfrm>
            <a:off x="303264" y="4108684"/>
            <a:ext cx="6979283" cy="2414459"/>
          </a:xfrm>
          <a:prstGeom prst="rect">
            <a:avLst/>
          </a:prstGeom>
          <a:solidFill>
            <a:schemeClr val="bg1"/>
          </a:solidFill>
          <a:ln>
            <a:noFill/>
          </a:ln>
          <a:effec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highlight>
                  <a:srgbClr val="FF00FF"/>
                </a:highlight>
                <a:latin typeface="+mn-lt"/>
                <a:cs typeface="Segoe UI" panose="020B0502040204020203" pitchFamily="34" charset="0"/>
              </a:rPr>
              <a:t>Text Color</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CSS </a:t>
            </a:r>
            <a:r>
              <a:rPr kumimoji="0" lang="en-US" altLang="en-US" sz="2000" b="0" i="0" u="none" strike="noStrike" cap="none" normalizeH="0" baseline="0" dirty="0">
                <a:ln>
                  <a:noFill/>
                </a:ln>
                <a:solidFill>
                  <a:srgbClr val="DC143C"/>
                </a:solidFill>
                <a:effectLst/>
                <a:latin typeface="+mn-lt"/>
              </a:rPr>
              <a:t>color</a:t>
            </a:r>
            <a:r>
              <a:rPr kumimoji="0" lang="en-US" altLang="en-US" sz="2000" b="0" i="0" u="none" strike="noStrike" cap="none" normalizeH="0" baseline="0" dirty="0">
                <a:ln>
                  <a:noFill/>
                </a:ln>
                <a:solidFill>
                  <a:srgbClr val="000000"/>
                </a:solidFill>
                <a:effectLst/>
                <a:latin typeface="+mn-lt"/>
              </a:rPr>
              <a:t> property defines the text color for an HTML element: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h1</a:t>
            </a:r>
            <a:r>
              <a:rPr kumimoji="0" lang="en-US" altLang="en-US" sz="2000" b="0" i="0" u="none" strike="noStrike" cap="none" normalizeH="0" baseline="0" dirty="0">
                <a:ln>
                  <a:noFill/>
                </a:ln>
                <a:solidFill>
                  <a:srgbClr val="FF0000"/>
                </a:solidFill>
                <a:effectLst/>
                <a:latin typeface="+mn-lt"/>
              </a:rPr>
              <a:t> style</a:t>
            </a:r>
            <a:r>
              <a:rPr kumimoji="0" lang="en-US" altLang="en-US" sz="2000" b="0" i="0" u="none" strike="noStrike" cap="none" normalizeH="0" baseline="0" dirty="0">
                <a:ln>
                  <a:noFill/>
                </a:ln>
                <a:solidFill>
                  <a:srgbClr val="0000CD"/>
                </a:solidFill>
                <a:effectLst/>
                <a:latin typeface="+mn-lt"/>
              </a:rPr>
              <a:t>="</a:t>
            </a:r>
            <a:r>
              <a:rPr kumimoji="0" lang="en-US" altLang="en-US" sz="2000" b="0" i="0" u="none" strike="noStrike" cap="none" normalizeH="0" baseline="0" dirty="0" err="1">
                <a:ln>
                  <a:noFill/>
                </a:ln>
                <a:solidFill>
                  <a:srgbClr val="0000CD"/>
                </a:solidFill>
                <a:effectLst/>
                <a:latin typeface="+mn-lt"/>
              </a:rPr>
              <a:t>color:blue</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This is a heading</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/h1</a:t>
            </a:r>
            <a:r>
              <a:rPr kumimoji="0" lang="en-US" altLang="en-US" sz="2000" b="0" i="0" u="none" strike="noStrike" cap="none" normalizeH="0" baseline="0" dirty="0">
                <a:ln>
                  <a:noFill/>
                </a:ln>
                <a:solidFill>
                  <a:srgbClr val="0000CD"/>
                </a:solidFill>
                <a:effectLst/>
                <a:latin typeface="+mn-lt"/>
              </a:rPr>
              <a:t>&gt;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a:t>
            </a:r>
            <a:r>
              <a:rPr kumimoji="0" lang="en-US" altLang="en-US" sz="2000" b="0" i="0" u="none" strike="noStrike" cap="none" normalizeH="0" baseline="0" dirty="0">
                <a:ln>
                  <a:noFill/>
                </a:ln>
                <a:solidFill>
                  <a:srgbClr val="FF0000"/>
                </a:solidFill>
                <a:effectLst/>
                <a:latin typeface="+mn-lt"/>
              </a:rPr>
              <a:t> style</a:t>
            </a:r>
            <a:r>
              <a:rPr kumimoji="0" lang="en-US" altLang="en-US" sz="2000" b="0" i="0" u="none" strike="noStrike" cap="none" normalizeH="0" baseline="0" dirty="0">
                <a:ln>
                  <a:noFill/>
                </a:ln>
                <a:solidFill>
                  <a:srgbClr val="0000CD"/>
                </a:solidFill>
                <a:effectLst/>
                <a:latin typeface="+mn-lt"/>
              </a:rPr>
              <a:t>="</a:t>
            </a:r>
            <a:r>
              <a:rPr kumimoji="0" lang="en-US" altLang="en-US" sz="2000" b="0" i="0" u="none" strike="noStrike" cap="none" normalizeH="0" baseline="0" dirty="0" err="1">
                <a:ln>
                  <a:noFill/>
                </a:ln>
                <a:solidFill>
                  <a:srgbClr val="0000CD"/>
                </a:solidFill>
                <a:effectLst/>
                <a:latin typeface="+mn-lt"/>
              </a:rPr>
              <a:t>color:red</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This is a paragraph.</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a:t>
            </a:r>
            <a:r>
              <a:rPr kumimoji="0" lang="en-US" altLang="en-US" sz="2000" b="0" i="0" u="none" strike="noStrike" cap="none" normalizeH="0" baseline="0" dirty="0">
                <a:ln>
                  <a:noFill/>
                </a:ln>
                <a:solidFill>
                  <a:srgbClr val="0000CD"/>
                </a:solidFill>
                <a:effectLst/>
                <a:latin typeface="+mn-lt"/>
              </a:rPr>
              <a:t>&gt;</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590435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497BBA-C63F-C0D1-01B8-3DC7892A3915}"/>
              </a:ext>
            </a:extLst>
          </p:cNvPr>
          <p:cNvSpPr>
            <a:spLocks noChangeArrowheads="1"/>
          </p:cNvSpPr>
          <p:nvPr/>
        </p:nvSpPr>
        <p:spPr bwMode="auto">
          <a:xfrm>
            <a:off x="182880" y="0"/>
            <a:ext cx="8186280" cy="2460931"/>
          </a:xfrm>
          <a:prstGeom prst="rect">
            <a:avLst/>
          </a:prstGeom>
          <a:solidFill>
            <a:schemeClr val="bg1"/>
          </a:solidFill>
          <a:ln>
            <a:noFill/>
          </a:ln>
          <a:effectLst/>
        </p:spPr>
        <p:txBody>
          <a:bodyPr vert="horz" wrap="none" lIns="0" tIns="76176" rIns="0" bIns="122199"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highlight>
                  <a:srgbClr val="FF00FF"/>
                </a:highlight>
                <a:latin typeface="+mn-lt"/>
                <a:cs typeface="Segoe UI" panose="020B0502040204020203" pitchFamily="34" charset="0"/>
              </a:rPr>
              <a:t>Fonts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CSS </a:t>
            </a:r>
            <a:r>
              <a:rPr kumimoji="0" lang="en-US" altLang="en-US" sz="2000" b="0" i="0" u="none" strike="noStrike" cap="none" normalizeH="0" baseline="0" dirty="0">
                <a:ln>
                  <a:noFill/>
                </a:ln>
                <a:solidFill>
                  <a:srgbClr val="DC143C"/>
                </a:solidFill>
                <a:effectLst/>
                <a:latin typeface="+mn-lt"/>
              </a:rPr>
              <a:t>font-family</a:t>
            </a:r>
            <a:r>
              <a:rPr kumimoji="0" lang="en-US" altLang="en-US" sz="2000" b="0" i="0" u="none" strike="noStrike" cap="none" normalizeH="0" baseline="0" dirty="0">
                <a:ln>
                  <a:noFill/>
                </a:ln>
                <a:solidFill>
                  <a:srgbClr val="000000"/>
                </a:solidFill>
                <a:effectLst/>
                <a:latin typeface="+mn-lt"/>
              </a:rPr>
              <a:t> property defines the font to be used for an HTML element: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h1</a:t>
            </a:r>
            <a:r>
              <a:rPr kumimoji="0" lang="en-US" altLang="en-US" sz="2000" b="0" i="0" u="none" strike="noStrike" cap="none" normalizeH="0" baseline="0" dirty="0">
                <a:ln>
                  <a:noFill/>
                </a:ln>
                <a:solidFill>
                  <a:srgbClr val="FF0000"/>
                </a:solidFill>
                <a:effectLst/>
                <a:latin typeface="+mn-lt"/>
              </a:rPr>
              <a:t> style</a:t>
            </a:r>
            <a:r>
              <a:rPr kumimoji="0" lang="en-US" altLang="en-US" sz="2000" b="0" i="0" u="none" strike="noStrike" cap="none" normalizeH="0" baseline="0" dirty="0">
                <a:ln>
                  <a:noFill/>
                </a:ln>
                <a:solidFill>
                  <a:srgbClr val="0000CD"/>
                </a:solidFill>
                <a:effectLst/>
                <a:latin typeface="+mn-lt"/>
              </a:rPr>
              <a:t>="</a:t>
            </a:r>
            <a:r>
              <a:rPr kumimoji="0" lang="en-US" altLang="en-US" sz="2000" b="0" i="0" u="none" strike="noStrike" cap="none" normalizeH="0" baseline="0" dirty="0" err="1">
                <a:ln>
                  <a:noFill/>
                </a:ln>
                <a:solidFill>
                  <a:srgbClr val="0000CD"/>
                </a:solidFill>
                <a:effectLst/>
                <a:latin typeface="+mn-lt"/>
              </a:rPr>
              <a:t>font-family:verdana</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This is a heading</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/h1</a:t>
            </a:r>
            <a:r>
              <a:rPr kumimoji="0" lang="en-US" altLang="en-US" sz="2000" b="0" i="0" u="none" strike="noStrike" cap="none" normalizeH="0" baseline="0" dirty="0">
                <a:ln>
                  <a:noFill/>
                </a:ln>
                <a:solidFill>
                  <a:srgbClr val="0000CD"/>
                </a:solidFill>
                <a:effectLst/>
                <a:latin typeface="+mn-lt"/>
              </a:rPr>
              <a:t>&gt;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a:t>
            </a:r>
            <a:r>
              <a:rPr kumimoji="0" lang="en-US" altLang="en-US" sz="2000" b="0" i="0" u="none" strike="noStrike" cap="none" normalizeH="0" baseline="0" dirty="0">
                <a:ln>
                  <a:noFill/>
                </a:ln>
                <a:solidFill>
                  <a:srgbClr val="FF0000"/>
                </a:solidFill>
                <a:effectLst/>
                <a:latin typeface="+mn-lt"/>
              </a:rPr>
              <a:t> style</a:t>
            </a:r>
            <a:r>
              <a:rPr kumimoji="0" lang="en-US" altLang="en-US" sz="2000" b="0" i="0" u="none" strike="noStrike" cap="none" normalizeH="0" baseline="0" dirty="0">
                <a:ln>
                  <a:noFill/>
                </a:ln>
                <a:solidFill>
                  <a:srgbClr val="0000CD"/>
                </a:solidFill>
                <a:effectLst/>
                <a:latin typeface="+mn-lt"/>
              </a:rPr>
              <a:t>="</a:t>
            </a:r>
            <a:r>
              <a:rPr kumimoji="0" lang="en-US" altLang="en-US" sz="2000" b="0" i="0" u="none" strike="noStrike" cap="none" normalizeH="0" baseline="0" dirty="0" err="1">
                <a:ln>
                  <a:noFill/>
                </a:ln>
                <a:solidFill>
                  <a:srgbClr val="0000CD"/>
                </a:solidFill>
                <a:effectLst/>
                <a:latin typeface="+mn-lt"/>
              </a:rPr>
              <a:t>font-family:courier</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This is a paragraph.</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a:t>
            </a:r>
            <a:r>
              <a:rPr kumimoji="0" lang="en-US" altLang="en-US" sz="2000" b="0" i="0" u="none" strike="noStrike" cap="none" normalizeH="0" baseline="0" dirty="0">
                <a:ln>
                  <a:noFill/>
                </a:ln>
                <a:solidFill>
                  <a:srgbClr val="0000CD"/>
                </a:solidFill>
                <a:effectLst/>
                <a:latin typeface="+mn-lt"/>
              </a:rPr>
              <a:t>&gt;</a:t>
            </a:r>
            <a:endParaRPr kumimoji="0" lang="en-US" altLang="en-US" sz="2000" b="0" i="0" u="none" strike="noStrike" cap="none" normalizeH="0" baseline="0" dirty="0">
              <a:ln>
                <a:noFill/>
              </a:ln>
              <a:solidFill>
                <a:srgbClr val="FFFFFF"/>
              </a:solidFill>
              <a:effectLst/>
              <a:latin typeface="+mn-lt"/>
              <a:hlinkClick r:id="rId2"/>
            </a:endParaRPr>
          </a:p>
        </p:txBody>
      </p:sp>
      <p:sp>
        <p:nvSpPr>
          <p:cNvPr id="3" name="Rectangle 2">
            <a:extLst>
              <a:ext uri="{FF2B5EF4-FFF2-40B4-BE49-F238E27FC236}">
                <a16:creationId xmlns:a16="http://schemas.microsoft.com/office/drawing/2014/main" id="{330A1955-76EB-FC58-529C-B0AFA0A44D24}"/>
              </a:ext>
            </a:extLst>
          </p:cNvPr>
          <p:cNvSpPr>
            <a:spLocks noChangeArrowheads="1"/>
          </p:cNvSpPr>
          <p:nvPr/>
        </p:nvSpPr>
        <p:spPr bwMode="auto">
          <a:xfrm>
            <a:off x="182880" y="3189840"/>
            <a:ext cx="7201459" cy="2414459"/>
          </a:xfrm>
          <a:prstGeom prst="rect">
            <a:avLst/>
          </a:prstGeom>
          <a:solidFill>
            <a:schemeClr val="bg1"/>
          </a:solidFill>
          <a:ln>
            <a:noFill/>
          </a:ln>
          <a:effec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highlight>
                  <a:srgbClr val="FF00FF"/>
                </a:highlight>
                <a:latin typeface="+mn-lt"/>
                <a:cs typeface="Segoe UI" panose="020B0502040204020203" pitchFamily="34" charset="0"/>
              </a:rPr>
              <a:t>Text Size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CSS </a:t>
            </a:r>
            <a:r>
              <a:rPr kumimoji="0" lang="en-US" altLang="en-US" sz="2000" b="0" i="0" u="none" strike="noStrike" cap="none" normalizeH="0" baseline="0" dirty="0">
                <a:ln>
                  <a:noFill/>
                </a:ln>
                <a:solidFill>
                  <a:srgbClr val="DC143C"/>
                </a:solidFill>
                <a:effectLst/>
                <a:latin typeface="+mn-lt"/>
              </a:rPr>
              <a:t>font-size</a:t>
            </a:r>
            <a:r>
              <a:rPr kumimoji="0" lang="en-US" altLang="en-US" sz="2000" b="0" i="0" u="none" strike="noStrike" cap="none" normalizeH="0" baseline="0" dirty="0">
                <a:ln>
                  <a:noFill/>
                </a:ln>
                <a:solidFill>
                  <a:srgbClr val="000000"/>
                </a:solidFill>
                <a:effectLst/>
                <a:latin typeface="+mn-lt"/>
              </a:rPr>
              <a:t> property defines the text size for an HTML element: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h1</a:t>
            </a:r>
            <a:r>
              <a:rPr kumimoji="0" lang="en-US" altLang="en-US" sz="2000" b="0" i="0" u="none" strike="noStrike" cap="none" normalizeH="0" baseline="0" dirty="0">
                <a:ln>
                  <a:noFill/>
                </a:ln>
                <a:solidFill>
                  <a:srgbClr val="FF0000"/>
                </a:solidFill>
                <a:effectLst/>
                <a:latin typeface="+mn-lt"/>
              </a:rPr>
              <a:t> style</a:t>
            </a:r>
            <a:r>
              <a:rPr kumimoji="0" lang="en-US" altLang="en-US" sz="2000" b="0" i="0" u="none" strike="noStrike" cap="none" normalizeH="0" baseline="0" dirty="0">
                <a:ln>
                  <a:noFill/>
                </a:ln>
                <a:solidFill>
                  <a:srgbClr val="0000CD"/>
                </a:solidFill>
                <a:effectLst/>
                <a:latin typeface="+mn-lt"/>
              </a:rPr>
              <a:t>="font-size:300%;"&gt;</a:t>
            </a:r>
            <a:r>
              <a:rPr kumimoji="0" lang="en-US" altLang="en-US" sz="2000" b="0" i="0" u="none" strike="noStrike" cap="none" normalizeH="0" baseline="0" dirty="0">
                <a:ln>
                  <a:noFill/>
                </a:ln>
                <a:solidFill>
                  <a:srgbClr val="000000"/>
                </a:solidFill>
                <a:effectLst/>
                <a:latin typeface="+mn-lt"/>
              </a:rPr>
              <a:t>This is a heading</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/h1</a:t>
            </a:r>
            <a:r>
              <a:rPr kumimoji="0" lang="en-US" altLang="en-US" sz="2000" b="0" i="0" u="none" strike="noStrike" cap="none" normalizeH="0" baseline="0" dirty="0">
                <a:ln>
                  <a:noFill/>
                </a:ln>
                <a:solidFill>
                  <a:srgbClr val="0000CD"/>
                </a:solidFill>
                <a:effectLst/>
                <a:latin typeface="+mn-lt"/>
              </a:rPr>
              <a:t>&gt;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a:t>
            </a:r>
            <a:r>
              <a:rPr kumimoji="0" lang="en-US" altLang="en-US" sz="2000" b="0" i="0" u="none" strike="noStrike" cap="none" normalizeH="0" baseline="0" dirty="0">
                <a:ln>
                  <a:noFill/>
                </a:ln>
                <a:solidFill>
                  <a:srgbClr val="FF0000"/>
                </a:solidFill>
                <a:effectLst/>
                <a:latin typeface="+mn-lt"/>
              </a:rPr>
              <a:t> style</a:t>
            </a:r>
            <a:r>
              <a:rPr kumimoji="0" lang="en-US" altLang="en-US" sz="2000" b="0" i="0" u="none" strike="noStrike" cap="none" normalizeH="0" baseline="0" dirty="0">
                <a:ln>
                  <a:noFill/>
                </a:ln>
                <a:solidFill>
                  <a:srgbClr val="0000CD"/>
                </a:solidFill>
                <a:effectLst/>
                <a:latin typeface="+mn-lt"/>
              </a:rPr>
              <a:t>="font-size:160%;"&gt;</a:t>
            </a:r>
            <a:r>
              <a:rPr kumimoji="0" lang="en-US" altLang="en-US" sz="2000" b="0" i="0" u="none" strike="noStrike" cap="none" normalizeH="0" baseline="0" dirty="0">
                <a:ln>
                  <a:noFill/>
                </a:ln>
                <a:solidFill>
                  <a:srgbClr val="000000"/>
                </a:solidFill>
                <a:effectLst/>
                <a:latin typeface="+mn-lt"/>
              </a:rPr>
              <a:t>This is a paragraph.</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a:t>
            </a:r>
            <a:r>
              <a:rPr kumimoji="0" lang="en-US" altLang="en-US" sz="2000" b="0" i="0" u="none" strike="noStrike" cap="none" normalizeH="0" baseline="0" dirty="0">
                <a:ln>
                  <a:noFill/>
                </a:ln>
                <a:solidFill>
                  <a:srgbClr val="0000CD"/>
                </a:solidFill>
                <a:effectLst/>
                <a:latin typeface="+mn-lt"/>
              </a:rPr>
              <a:t>&gt;</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637457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8CEDFD-34F9-2458-06A6-98394CFE1B75}"/>
              </a:ext>
            </a:extLst>
          </p:cNvPr>
          <p:cNvSpPr>
            <a:spLocks noChangeArrowheads="1"/>
          </p:cNvSpPr>
          <p:nvPr/>
        </p:nvSpPr>
        <p:spPr bwMode="auto">
          <a:xfrm>
            <a:off x="205590" y="560760"/>
            <a:ext cx="9064020" cy="2414459"/>
          </a:xfrm>
          <a:prstGeom prst="rect">
            <a:avLst/>
          </a:prstGeom>
          <a:solidFill>
            <a:schemeClr val="bg1"/>
          </a:solidFill>
          <a:ln>
            <a:noFill/>
          </a:ln>
          <a:effec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Text Alignment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CSS </a:t>
            </a:r>
            <a:r>
              <a:rPr kumimoji="0" lang="en-US" altLang="en-US" sz="2000" b="0" i="0" u="none" strike="noStrike" cap="none" normalizeH="0" baseline="0" dirty="0">
                <a:ln>
                  <a:noFill/>
                </a:ln>
                <a:solidFill>
                  <a:srgbClr val="DC143C"/>
                </a:solidFill>
                <a:effectLst/>
                <a:latin typeface="+mn-lt"/>
              </a:rPr>
              <a:t>text-align</a:t>
            </a:r>
            <a:r>
              <a:rPr kumimoji="0" lang="en-US" altLang="en-US" sz="2000" b="0" i="0" u="none" strike="noStrike" cap="none" normalizeH="0" baseline="0" dirty="0">
                <a:ln>
                  <a:noFill/>
                </a:ln>
                <a:solidFill>
                  <a:srgbClr val="000000"/>
                </a:solidFill>
                <a:effectLst/>
                <a:latin typeface="+mn-lt"/>
              </a:rPr>
              <a:t> property defines the horizontal text alignment for an HTML element: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h1</a:t>
            </a:r>
            <a:r>
              <a:rPr kumimoji="0" lang="en-US" altLang="en-US" sz="2000" b="0" i="0" u="none" strike="noStrike" cap="none" normalizeH="0" baseline="0" dirty="0">
                <a:ln>
                  <a:noFill/>
                </a:ln>
                <a:solidFill>
                  <a:srgbClr val="FF0000"/>
                </a:solidFill>
                <a:effectLst/>
                <a:latin typeface="+mn-lt"/>
              </a:rPr>
              <a:t> style</a:t>
            </a:r>
            <a:r>
              <a:rPr kumimoji="0" lang="en-US" altLang="en-US" sz="2000" b="0" i="0" u="none" strike="noStrike" cap="none" normalizeH="0" baseline="0" dirty="0">
                <a:ln>
                  <a:noFill/>
                </a:ln>
                <a:solidFill>
                  <a:srgbClr val="0000CD"/>
                </a:solidFill>
                <a:effectLst/>
                <a:latin typeface="+mn-lt"/>
              </a:rPr>
              <a:t>="</a:t>
            </a:r>
            <a:r>
              <a:rPr kumimoji="0" lang="en-US" altLang="en-US" sz="2000" b="0" i="0" u="none" strike="noStrike" cap="none" normalizeH="0" baseline="0" dirty="0" err="1">
                <a:ln>
                  <a:noFill/>
                </a:ln>
                <a:solidFill>
                  <a:srgbClr val="0000CD"/>
                </a:solidFill>
                <a:effectLst/>
                <a:latin typeface="+mn-lt"/>
              </a:rPr>
              <a:t>text-align:center</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Centered Heading</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/h1</a:t>
            </a:r>
            <a:r>
              <a:rPr kumimoji="0" lang="en-US" altLang="en-US" sz="2000" b="0" i="0" u="none" strike="noStrike" cap="none" normalizeH="0" baseline="0" dirty="0">
                <a:ln>
                  <a:noFill/>
                </a:ln>
                <a:solidFill>
                  <a:srgbClr val="0000CD"/>
                </a:solidFill>
                <a:effectLst/>
                <a:latin typeface="+mn-lt"/>
              </a:rPr>
              <a:t>&gt;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a:t>
            </a:r>
            <a:r>
              <a:rPr kumimoji="0" lang="en-US" altLang="en-US" sz="2000" b="0" i="0" u="none" strike="noStrike" cap="none" normalizeH="0" baseline="0" dirty="0">
                <a:ln>
                  <a:noFill/>
                </a:ln>
                <a:solidFill>
                  <a:srgbClr val="FF0000"/>
                </a:solidFill>
                <a:effectLst/>
                <a:latin typeface="+mn-lt"/>
              </a:rPr>
              <a:t> style</a:t>
            </a:r>
            <a:r>
              <a:rPr kumimoji="0" lang="en-US" altLang="en-US" sz="2000" b="0" i="0" u="none" strike="noStrike" cap="none" normalizeH="0" baseline="0" dirty="0">
                <a:ln>
                  <a:noFill/>
                </a:ln>
                <a:solidFill>
                  <a:srgbClr val="0000CD"/>
                </a:solidFill>
                <a:effectLst/>
                <a:latin typeface="+mn-lt"/>
              </a:rPr>
              <a:t>="</a:t>
            </a:r>
            <a:r>
              <a:rPr kumimoji="0" lang="en-US" altLang="en-US" sz="2000" b="0" i="0" u="none" strike="noStrike" cap="none" normalizeH="0" baseline="0" dirty="0" err="1">
                <a:ln>
                  <a:noFill/>
                </a:ln>
                <a:solidFill>
                  <a:srgbClr val="0000CD"/>
                </a:solidFill>
                <a:effectLst/>
                <a:latin typeface="+mn-lt"/>
              </a:rPr>
              <a:t>text-align:center</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Centered paragraph.</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a:t>
            </a:r>
            <a:r>
              <a:rPr kumimoji="0" lang="en-US" altLang="en-US" sz="2000" b="0" i="0" u="none" strike="noStrike" cap="none" normalizeH="0" baseline="0" dirty="0">
                <a:ln>
                  <a:noFill/>
                </a:ln>
                <a:solidFill>
                  <a:srgbClr val="0000CD"/>
                </a:solidFill>
                <a:effectLst/>
                <a:latin typeface="+mn-lt"/>
              </a:rPr>
              <a:t>&gt;</a:t>
            </a:r>
            <a:endParaRPr kumimoji="0" lang="en-US" altLang="en-US" sz="2000" b="0" i="0" u="none" strike="noStrike" cap="none" normalizeH="0" baseline="0" dirty="0">
              <a:ln>
                <a:noFill/>
              </a:ln>
              <a:solidFill>
                <a:schemeClr val="tx1"/>
              </a:solidFill>
              <a:effectLst/>
              <a:latin typeface="+mn-lt"/>
            </a:endParaRPr>
          </a:p>
        </p:txBody>
      </p:sp>
      <p:sp>
        <p:nvSpPr>
          <p:cNvPr id="3" name="Rectangle 1">
            <a:extLst>
              <a:ext uri="{FF2B5EF4-FFF2-40B4-BE49-F238E27FC236}">
                <a16:creationId xmlns:a16="http://schemas.microsoft.com/office/drawing/2014/main" id="{5815992D-0766-9638-F3B5-FE1C495F5F10}"/>
              </a:ext>
            </a:extLst>
          </p:cNvPr>
          <p:cNvSpPr>
            <a:spLocks noChangeArrowheads="1"/>
          </p:cNvSpPr>
          <p:nvPr/>
        </p:nvSpPr>
        <p:spPr bwMode="auto">
          <a:xfrm>
            <a:off x="204395" y="3153658"/>
            <a:ext cx="5421805"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rPr>
              <a:t>Use the </a:t>
            </a:r>
            <a:r>
              <a:rPr kumimoji="0" lang="en-US" altLang="en-US" sz="2000" b="0" i="0" u="none" strike="noStrike" cap="none" normalizeH="0" baseline="0" dirty="0">
                <a:ln>
                  <a:noFill/>
                </a:ln>
                <a:solidFill>
                  <a:srgbClr val="DC143C"/>
                </a:solidFill>
                <a:effectLst/>
              </a:rPr>
              <a:t>style</a:t>
            </a:r>
            <a:r>
              <a:rPr kumimoji="0" lang="en-US" altLang="en-US" sz="2000" b="0" i="0" u="none" strike="noStrike" cap="none" normalizeH="0" baseline="0" dirty="0">
                <a:ln>
                  <a:noFill/>
                </a:ln>
                <a:solidFill>
                  <a:srgbClr val="000000"/>
                </a:solidFill>
                <a:effectLst/>
              </a:rPr>
              <a:t> attribute for styling HTML elements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rPr>
              <a:t>Use </a:t>
            </a:r>
            <a:r>
              <a:rPr kumimoji="0" lang="en-US" altLang="en-US" sz="2000" b="0" i="0" u="none" strike="noStrike" cap="none" normalizeH="0" baseline="0" dirty="0">
                <a:ln>
                  <a:noFill/>
                </a:ln>
                <a:solidFill>
                  <a:srgbClr val="DC143C"/>
                </a:solidFill>
                <a:effectLst/>
              </a:rPr>
              <a:t>background-color</a:t>
            </a:r>
            <a:r>
              <a:rPr kumimoji="0" lang="en-US" altLang="en-US" sz="2000" b="0" i="0" u="none" strike="noStrike" cap="none" normalizeH="0" baseline="0" dirty="0">
                <a:ln>
                  <a:noFill/>
                </a:ln>
                <a:solidFill>
                  <a:srgbClr val="000000"/>
                </a:solidFill>
                <a:effectLst/>
              </a:rPr>
              <a:t> for background color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rPr>
              <a:t>Use </a:t>
            </a:r>
            <a:r>
              <a:rPr kumimoji="0" lang="en-US" altLang="en-US" sz="2000" b="0" i="0" u="none" strike="noStrike" cap="none" normalizeH="0" baseline="0" dirty="0">
                <a:ln>
                  <a:noFill/>
                </a:ln>
                <a:solidFill>
                  <a:srgbClr val="DC143C"/>
                </a:solidFill>
                <a:effectLst/>
              </a:rPr>
              <a:t>color</a:t>
            </a:r>
            <a:r>
              <a:rPr kumimoji="0" lang="en-US" altLang="en-US" sz="2000" b="0" i="0" u="none" strike="noStrike" cap="none" normalizeH="0" baseline="0" dirty="0">
                <a:ln>
                  <a:noFill/>
                </a:ln>
                <a:solidFill>
                  <a:srgbClr val="000000"/>
                </a:solidFill>
                <a:effectLst/>
              </a:rPr>
              <a:t> for text colors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rPr>
              <a:t>Use </a:t>
            </a:r>
            <a:r>
              <a:rPr kumimoji="0" lang="en-US" altLang="en-US" sz="2000" b="0" i="0" u="none" strike="noStrike" cap="none" normalizeH="0" baseline="0" dirty="0">
                <a:ln>
                  <a:noFill/>
                </a:ln>
                <a:solidFill>
                  <a:srgbClr val="DC143C"/>
                </a:solidFill>
                <a:effectLst/>
              </a:rPr>
              <a:t>font-family</a:t>
            </a:r>
            <a:r>
              <a:rPr kumimoji="0" lang="en-US" altLang="en-US" sz="2000" b="0" i="0" u="none" strike="noStrike" cap="none" normalizeH="0" baseline="0" dirty="0">
                <a:ln>
                  <a:noFill/>
                </a:ln>
                <a:solidFill>
                  <a:srgbClr val="000000"/>
                </a:solidFill>
                <a:effectLst/>
              </a:rPr>
              <a:t> for text fonts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rPr>
              <a:t>Use </a:t>
            </a:r>
            <a:r>
              <a:rPr kumimoji="0" lang="en-US" altLang="en-US" sz="2000" b="0" i="0" u="none" strike="noStrike" cap="none" normalizeH="0" baseline="0" dirty="0">
                <a:ln>
                  <a:noFill/>
                </a:ln>
                <a:solidFill>
                  <a:srgbClr val="DC143C"/>
                </a:solidFill>
                <a:effectLst/>
              </a:rPr>
              <a:t>font-size</a:t>
            </a:r>
            <a:r>
              <a:rPr kumimoji="0" lang="en-US" altLang="en-US" sz="2000" b="0" i="0" u="none" strike="noStrike" cap="none" normalizeH="0" baseline="0" dirty="0">
                <a:ln>
                  <a:noFill/>
                </a:ln>
                <a:solidFill>
                  <a:srgbClr val="000000"/>
                </a:solidFill>
                <a:effectLst/>
              </a:rPr>
              <a:t> for text sizes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rPr>
              <a:t>Use </a:t>
            </a:r>
            <a:r>
              <a:rPr kumimoji="0" lang="en-US" altLang="en-US" sz="2000" b="0" i="0" u="none" strike="noStrike" cap="none" normalizeH="0" baseline="0" dirty="0">
                <a:ln>
                  <a:noFill/>
                </a:ln>
                <a:solidFill>
                  <a:srgbClr val="DC143C"/>
                </a:solidFill>
                <a:effectLst/>
              </a:rPr>
              <a:t>text-align</a:t>
            </a:r>
            <a:r>
              <a:rPr kumimoji="0" lang="en-US" altLang="en-US" sz="2000" b="0" i="0" u="none" strike="noStrike" cap="none" normalizeH="0" baseline="0" dirty="0">
                <a:ln>
                  <a:noFill/>
                </a:ln>
                <a:solidFill>
                  <a:srgbClr val="000000"/>
                </a:solidFill>
                <a:effectLst/>
              </a:rPr>
              <a:t> for text alignment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5859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DA082F-B4A2-8916-E645-AE6A0411A757}"/>
              </a:ext>
            </a:extLst>
          </p:cNvPr>
          <p:cNvSpPr>
            <a:spLocks noChangeArrowheads="1"/>
          </p:cNvSpPr>
          <p:nvPr/>
        </p:nvSpPr>
        <p:spPr bwMode="auto">
          <a:xfrm>
            <a:off x="490497" y="271630"/>
            <a:ext cx="7012882" cy="65863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HTML Formatting Elements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Formatting elements were designed to display special types of text: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mn-lt"/>
              </a:rPr>
              <a:t>&lt;b&gt;</a:t>
            </a:r>
            <a:r>
              <a:rPr kumimoji="0" lang="en-US" altLang="en-US" sz="2000" b="0" i="0" u="none" strike="noStrike" cap="none" normalizeH="0" baseline="0" dirty="0">
                <a:ln>
                  <a:noFill/>
                </a:ln>
                <a:solidFill>
                  <a:srgbClr val="000000"/>
                </a:solidFill>
                <a:effectLst/>
                <a:latin typeface="+mn-lt"/>
              </a:rPr>
              <a:t> - Bold text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mn-lt"/>
              </a:rPr>
              <a:t>&lt;strong&gt;</a:t>
            </a:r>
            <a:r>
              <a:rPr kumimoji="0" lang="en-US" altLang="en-US" sz="2000" b="0" i="0" u="none" strike="noStrike" cap="none" normalizeH="0" baseline="0" dirty="0">
                <a:ln>
                  <a:noFill/>
                </a:ln>
                <a:solidFill>
                  <a:srgbClr val="000000"/>
                </a:solidFill>
                <a:effectLst/>
                <a:latin typeface="+mn-lt"/>
              </a:rPr>
              <a:t> - Important text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mn-lt"/>
              </a:rPr>
              <a:t>&lt;</a:t>
            </a:r>
            <a:r>
              <a:rPr kumimoji="0" lang="en-US" altLang="en-US" sz="2000" b="0" i="0" u="none" strike="noStrike" cap="none" normalizeH="0" baseline="0" dirty="0" err="1">
                <a:ln>
                  <a:noFill/>
                </a:ln>
                <a:solidFill>
                  <a:srgbClr val="DC143C"/>
                </a:solidFill>
                <a:effectLst/>
                <a:latin typeface="+mn-lt"/>
              </a:rPr>
              <a:t>i</a:t>
            </a:r>
            <a:r>
              <a:rPr kumimoji="0" lang="en-US" altLang="en-US" sz="2000" b="0" i="0" u="none" strike="noStrike" cap="none" normalizeH="0" baseline="0" dirty="0">
                <a:ln>
                  <a:noFill/>
                </a:ln>
                <a:solidFill>
                  <a:srgbClr val="DC143C"/>
                </a:solidFill>
                <a:effectLst/>
                <a:latin typeface="+mn-lt"/>
              </a:rPr>
              <a:t>&gt;</a:t>
            </a:r>
            <a:r>
              <a:rPr kumimoji="0" lang="en-US" altLang="en-US" sz="2000" b="0" i="0" u="none" strike="noStrike" cap="none" normalizeH="0" baseline="0" dirty="0">
                <a:ln>
                  <a:noFill/>
                </a:ln>
                <a:solidFill>
                  <a:srgbClr val="000000"/>
                </a:solidFill>
                <a:effectLst/>
                <a:latin typeface="+mn-lt"/>
              </a:rPr>
              <a:t> - Italic text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mn-lt"/>
              </a:rPr>
              <a:t>&lt;em&gt;</a:t>
            </a:r>
            <a:r>
              <a:rPr kumimoji="0" lang="en-US" altLang="en-US" sz="2000" b="0" i="0" u="none" strike="noStrike" cap="none" normalizeH="0" baseline="0" dirty="0">
                <a:ln>
                  <a:noFill/>
                </a:ln>
                <a:solidFill>
                  <a:srgbClr val="000000"/>
                </a:solidFill>
                <a:effectLst/>
                <a:latin typeface="+mn-lt"/>
              </a:rPr>
              <a:t> - Emphasized text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mn-lt"/>
              </a:rPr>
              <a:t>&lt;mark&gt;</a:t>
            </a:r>
            <a:r>
              <a:rPr kumimoji="0" lang="en-US" altLang="en-US" sz="2000" b="0" i="0" u="none" strike="noStrike" cap="none" normalizeH="0" baseline="0" dirty="0">
                <a:ln>
                  <a:noFill/>
                </a:ln>
                <a:solidFill>
                  <a:srgbClr val="000000"/>
                </a:solidFill>
                <a:effectLst/>
                <a:latin typeface="+mn-lt"/>
              </a:rPr>
              <a:t> - Marked text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mn-lt"/>
              </a:rPr>
              <a:t>&lt;small&gt;</a:t>
            </a:r>
            <a:r>
              <a:rPr kumimoji="0" lang="en-US" altLang="en-US" sz="2000" b="0" i="0" u="none" strike="noStrike" cap="none" normalizeH="0" baseline="0" dirty="0">
                <a:ln>
                  <a:noFill/>
                </a:ln>
                <a:solidFill>
                  <a:srgbClr val="000000"/>
                </a:solidFill>
                <a:effectLst/>
                <a:latin typeface="+mn-lt"/>
              </a:rPr>
              <a:t> - Smaller text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mn-lt"/>
              </a:rPr>
              <a:t>&lt;del&gt;</a:t>
            </a:r>
            <a:r>
              <a:rPr kumimoji="0" lang="en-US" altLang="en-US" sz="2000" b="0" i="0" u="none" strike="noStrike" cap="none" normalizeH="0" baseline="0" dirty="0">
                <a:ln>
                  <a:noFill/>
                </a:ln>
                <a:solidFill>
                  <a:srgbClr val="000000"/>
                </a:solidFill>
                <a:effectLst/>
                <a:latin typeface="+mn-lt"/>
              </a:rPr>
              <a:t> - Deleted text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mn-lt"/>
              </a:rPr>
              <a:t>&lt;ins&gt;</a:t>
            </a:r>
            <a:r>
              <a:rPr kumimoji="0" lang="en-US" altLang="en-US" sz="2000" b="0" i="0" u="none" strike="noStrike" cap="none" normalizeH="0" baseline="0" dirty="0">
                <a:ln>
                  <a:noFill/>
                </a:ln>
                <a:solidFill>
                  <a:srgbClr val="000000"/>
                </a:solidFill>
                <a:effectLst/>
                <a:latin typeface="+mn-lt"/>
              </a:rPr>
              <a:t> - Inserted text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mn-lt"/>
              </a:rPr>
              <a:t>&lt;sub&gt;</a:t>
            </a:r>
            <a:r>
              <a:rPr kumimoji="0" lang="en-US" altLang="en-US" sz="2000" b="0" i="0" u="none" strike="noStrike" cap="none" normalizeH="0" baseline="0" dirty="0">
                <a:ln>
                  <a:noFill/>
                </a:ln>
                <a:solidFill>
                  <a:srgbClr val="000000"/>
                </a:solidFill>
                <a:effectLst/>
                <a:latin typeface="+mn-lt"/>
              </a:rPr>
              <a:t> - Subscript text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mn-lt"/>
              </a:rPr>
              <a:t>&lt;sup&gt;</a:t>
            </a:r>
            <a:r>
              <a:rPr kumimoji="0" lang="en-US" altLang="en-US" sz="2000" b="0" i="0" u="none" strike="noStrike" cap="none" normalizeH="0" baseline="0" dirty="0">
                <a:ln>
                  <a:noFill/>
                </a:ln>
                <a:solidFill>
                  <a:srgbClr val="000000"/>
                </a:solidFill>
                <a:effectLst/>
                <a:latin typeface="+mn-lt"/>
              </a:rPr>
              <a:t> - Superscript text</a:t>
            </a:r>
          </a:p>
          <a:p>
            <a:pPr marL="0" marR="0" lvl="0" indent="0" algn="l" defTabSz="914400" rtl="0" eaLnBrk="0" fontAlgn="base" latinLnBrk="0" hangingPunct="0">
              <a:lnSpc>
                <a:spcPct val="150000"/>
              </a:lnSpc>
              <a:spcBef>
                <a:spcPct val="0"/>
              </a:spcBef>
              <a:spcAft>
                <a:spcPct val="0"/>
              </a:spcAft>
              <a:buClrTx/>
              <a:buSzTx/>
              <a:tabLst/>
            </a:pPr>
            <a:r>
              <a:rPr lang="en-US" sz="2000" b="0" i="0" dirty="0">
                <a:solidFill>
                  <a:srgbClr val="0000CD"/>
                </a:solidFill>
                <a:effectLst/>
                <a:latin typeface="+mn-lt"/>
              </a:rPr>
              <a:t>&lt;</a:t>
            </a:r>
            <a:r>
              <a:rPr lang="en-US" sz="2000" b="0" i="0" dirty="0">
                <a:solidFill>
                  <a:srgbClr val="A52A2A"/>
                </a:solidFill>
                <a:effectLst/>
                <a:latin typeface="+mn-lt"/>
              </a:rPr>
              <a:t>strong</a:t>
            </a:r>
            <a:r>
              <a:rPr lang="en-US" sz="2000" b="0" i="0" dirty="0">
                <a:solidFill>
                  <a:srgbClr val="0000CD"/>
                </a:solidFill>
                <a:effectLst/>
                <a:latin typeface="+mn-lt"/>
              </a:rPr>
              <a:t>&gt;</a:t>
            </a:r>
            <a:r>
              <a:rPr lang="en-US" sz="2000" b="0" i="0" dirty="0">
                <a:solidFill>
                  <a:srgbClr val="000000"/>
                </a:solidFill>
                <a:effectLst/>
                <a:latin typeface="+mn-lt"/>
              </a:rPr>
              <a:t>This text is important!</a:t>
            </a:r>
            <a:r>
              <a:rPr lang="en-US" sz="2000" b="0" i="0" dirty="0">
                <a:solidFill>
                  <a:srgbClr val="0000CD"/>
                </a:solidFill>
                <a:effectLst/>
                <a:latin typeface="+mn-lt"/>
              </a:rPr>
              <a:t>&lt;</a:t>
            </a:r>
            <a:r>
              <a:rPr lang="en-US" sz="2000" b="0" i="0" dirty="0">
                <a:solidFill>
                  <a:srgbClr val="A52A2A"/>
                </a:solidFill>
                <a:effectLst/>
                <a:latin typeface="+mn-lt"/>
              </a:rPr>
              <a:t>/strong</a:t>
            </a:r>
            <a:r>
              <a:rPr lang="en-US" sz="2000" b="0" i="0" dirty="0">
                <a:solidFill>
                  <a:srgbClr val="0000CD"/>
                </a:solidFill>
                <a:effectLst/>
                <a:latin typeface="+mn-lt"/>
              </a:rPr>
              <a:t>&gt;</a:t>
            </a:r>
            <a:endParaRPr kumimoji="0" lang="en-US" altLang="en-US" sz="2000" b="0" i="0" u="none" strike="noStrike" cap="none" normalizeH="0" baseline="0" dirty="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1102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368C35-94DF-7B18-A64A-4AB8B9FCE61A}"/>
              </a:ext>
            </a:extLst>
          </p:cNvPr>
          <p:cNvSpPr>
            <a:spLocks noChangeArrowheads="1"/>
          </p:cNvSpPr>
          <p:nvPr/>
        </p:nvSpPr>
        <p:spPr bwMode="auto">
          <a:xfrm>
            <a:off x="311972" y="225330"/>
            <a:ext cx="1174251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HTML Quotation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In this chapter we will go through the </a:t>
            </a:r>
            <a:r>
              <a:rPr kumimoji="0" lang="en-US" altLang="en-US" sz="2000" b="0" i="0" u="none" strike="noStrike" cap="none" normalizeH="0" baseline="0" dirty="0">
                <a:ln>
                  <a:noFill/>
                </a:ln>
                <a:solidFill>
                  <a:srgbClr val="DC143C"/>
                </a:solidFill>
                <a:effectLst/>
                <a:latin typeface="+mn-lt"/>
              </a:rPr>
              <a:t>&lt;blockquote&gt;</a:t>
            </a:r>
            <a:r>
              <a:rPr kumimoji="0" lang="en-US" altLang="en-US" sz="2000" b="0" i="0" u="none" strike="noStrike" cap="none" normalizeH="0" baseline="0" dirty="0">
                <a:ln>
                  <a:noFill/>
                </a:ln>
                <a:solidFill>
                  <a:srgbClr val="000000"/>
                </a:solidFill>
                <a:effectLst/>
                <a:latin typeface="+mn-lt"/>
              </a:rPr>
              <a:t>,</a:t>
            </a:r>
            <a:r>
              <a:rPr kumimoji="0" lang="en-US" altLang="en-US" sz="2000" b="0" i="0" u="none" strike="noStrike" cap="none" normalizeH="0" baseline="0" dirty="0">
                <a:ln>
                  <a:noFill/>
                </a:ln>
                <a:solidFill>
                  <a:srgbClr val="DC143C"/>
                </a:solidFill>
                <a:effectLst/>
                <a:latin typeface="+mn-lt"/>
              </a:rPr>
              <a:t>&lt;q&gt;</a:t>
            </a:r>
            <a:r>
              <a:rPr kumimoji="0" lang="en-US" altLang="en-US" sz="2000" b="0" i="0" u="none" strike="noStrike" cap="none" normalizeH="0" baseline="0" dirty="0">
                <a:ln>
                  <a:noFill/>
                </a:ln>
                <a:solidFill>
                  <a:srgbClr val="000000"/>
                </a:solidFill>
                <a:effectLst/>
                <a:latin typeface="+mn-lt"/>
              </a:rPr>
              <a:t>, </a:t>
            </a:r>
            <a:r>
              <a:rPr kumimoji="0" lang="en-US" altLang="en-US" sz="2000" b="0" i="0" u="none" strike="noStrike" cap="none" normalizeH="0" baseline="0" dirty="0">
                <a:ln>
                  <a:noFill/>
                </a:ln>
                <a:solidFill>
                  <a:srgbClr val="DC143C"/>
                </a:solidFill>
                <a:effectLst/>
                <a:latin typeface="+mn-lt"/>
              </a:rPr>
              <a:t>&lt;</a:t>
            </a:r>
            <a:r>
              <a:rPr kumimoji="0" lang="en-US" altLang="en-US" sz="2000" b="0" i="0" u="none" strike="noStrike" cap="none" normalizeH="0" baseline="0" dirty="0" err="1">
                <a:ln>
                  <a:noFill/>
                </a:ln>
                <a:solidFill>
                  <a:srgbClr val="DC143C"/>
                </a:solidFill>
                <a:effectLst/>
                <a:latin typeface="+mn-lt"/>
              </a:rPr>
              <a:t>abbr</a:t>
            </a:r>
            <a:r>
              <a:rPr kumimoji="0" lang="en-US" altLang="en-US" sz="2000" b="0" i="0" u="none" strike="noStrike" cap="none" normalizeH="0" baseline="0" dirty="0">
                <a:ln>
                  <a:noFill/>
                </a:ln>
                <a:solidFill>
                  <a:srgbClr val="DC143C"/>
                </a:solidFill>
                <a:effectLst/>
                <a:latin typeface="+mn-lt"/>
              </a:rPr>
              <a:t>&gt;</a:t>
            </a:r>
            <a:r>
              <a:rPr kumimoji="0" lang="en-US" altLang="en-US" sz="2000" b="0" i="0" u="none" strike="noStrike" cap="none" normalizeH="0" baseline="0" dirty="0">
                <a:ln>
                  <a:noFill/>
                </a:ln>
                <a:solidFill>
                  <a:srgbClr val="000000"/>
                </a:solidFill>
                <a:effectLst/>
                <a:latin typeface="+mn-lt"/>
              </a:rPr>
              <a:t>, </a:t>
            </a:r>
            <a:r>
              <a:rPr kumimoji="0" lang="en-US" altLang="en-US" sz="2000" b="0" i="0" u="none" strike="noStrike" cap="none" normalizeH="0" baseline="0" dirty="0">
                <a:ln>
                  <a:noFill/>
                </a:ln>
                <a:solidFill>
                  <a:srgbClr val="DC143C"/>
                </a:solidFill>
                <a:effectLst/>
                <a:latin typeface="+mn-lt"/>
              </a:rPr>
              <a:t>&lt;address&gt;</a:t>
            </a:r>
            <a:r>
              <a:rPr kumimoji="0" lang="en-US" altLang="en-US" sz="2000" b="0" i="0" u="none" strike="noStrike" cap="none" normalizeH="0" baseline="0" dirty="0">
                <a:ln>
                  <a:noFill/>
                </a:ln>
                <a:solidFill>
                  <a:srgbClr val="000000"/>
                </a:solidFill>
                <a:effectLst/>
                <a:latin typeface="+mn-lt"/>
              </a:rPr>
              <a:t>, </a:t>
            </a:r>
            <a:r>
              <a:rPr kumimoji="0" lang="en-US" altLang="en-US" sz="2000" b="0" i="0" u="none" strike="noStrike" cap="none" normalizeH="0" baseline="0" dirty="0">
                <a:ln>
                  <a:noFill/>
                </a:ln>
                <a:solidFill>
                  <a:srgbClr val="DC143C"/>
                </a:solidFill>
                <a:effectLst/>
                <a:latin typeface="+mn-lt"/>
              </a:rPr>
              <a:t>&lt;cite&gt;</a:t>
            </a:r>
            <a:r>
              <a:rPr kumimoji="0" lang="en-US" altLang="en-US" sz="2000" b="0" i="0" u="none" strike="noStrike" cap="none" normalizeH="0" baseline="0" dirty="0">
                <a:ln>
                  <a:noFill/>
                </a:ln>
                <a:solidFill>
                  <a:srgbClr val="000000"/>
                </a:solidFill>
                <a:effectLst/>
                <a:latin typeface="+mn-lt"/>
              </a:rPr>
              <a:t>, and </a:t>
            </a:r>
            <a:r>
              <a:rPr kumimoji="0" lang="en-US" altLang="en-US" sz="2000" b="0" i="0" u="none" strike="noStrike" cap="none" normalizeH="0" baseline="0" dirty="0">
                <a:ln>
                  <a:noFill/>
                </a:ln>
                <a:solidFill>
                  <a:srgbClr val="DC143C"/>
                </a:solidFill>
                <a:effectLst/>
                <a:latin typeface="+mn-lt"/>
              </a:rPr>
              <a:t>&lt;</a:t>
            </a:r>
            <a:r>
              <a:rPr kumimoji="0" lang="en-US" altLang="en-US" sz="2000" b="0" i="0" u="none" strike="noStrike" cap="none" normalizeH="0" baseline="0" dirty="0" err="1">
                <a:ln>
                  <a:noFill/>
                </a:ln>
                <a:solidFill>
                  <a:srgbClr val="DC143C"/>
                </a:solidFill>
                <a:effectLst/>
                <a:latin typeface="+mn-lt"/>
              </a:rPr>
              <a:t>bdo</a:t>
            </a:r>
            <a:r>
              <a:rPr kumimoji="0" lang="en-US" altLang="en-US" sz="2000" b="0" i="0" u="none" strike="noStrike" cap="none" normalizeH="0" baseline="0" dirty="0">
                <a:ln>
                  <a:noFill/>
                </a:ln>
                <a:solidFill>
                  <a:srgbClr val="DC143C"/>
                </a:solidFill>
                <a:effectLst/>
                <a:latin typeface="+mn-lt"/>
              </a:rPr>
              <a:t>&gt;</a:t>
            </a:r>
            <a:r>
              <a:rPr kumimoji="0" lang="en-US" altLang="en-US" sz="2000" b="0" i="0" u="none" strike="noStrike" cap="none" normalizeH="0" baseline="0" dirty="0">
                <a:ln>
                  <a:noFill/>
                </a:ln>
                <a:solidFill>
                  <a:srgbClr val="000000"/>
                </a:solidFill>
                <a:effectLst/>
                <a:latin typeface="+mn-lt"/>
              </a:rPr>
              <a:t> HTML elements.</a:t>
            </a:r>
            <a:r>
              <a:rPr kumimoji="0" lang="en-US" altLang="en-US" sz="10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AB932CE7-3297-EE01-3DF8-5D51CD624D80}"/>
              </a:ext>
            </a:extLst>
          </p:cNvPr>
          <p:cNvSpPr txBox="1"/>
          <p:nvPr/>
        </p:nvSpPr>
        <p:spPr>
          <a:xfrm>
            <a:off x="311972" y="1237711"/>
            <a:ext cx="6094206" cy="5539978"/>
          </a:xfrm>
          <a:prstGeom prst="rect">
            <a:avLst/>
          </a:prstGeom>
          <a:noFill/>
        </p:spPr>
        <p:txBody>
          <a:bodyPr wrap="square">
            <a:spAutoFit/>
          </a:bodyPr>
          <a:lstStyle/>
          <a:p>
            <a:pPr algn="l">
              <a:lnSpc>
                <a:spcPct val="150000"/>
              </a:lnSpc>
            </a:pP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r>
              <a:rPr lang="en-US" sz="2000" b="0" i="0" dirty="0">
                <a:solidFill>
                  <a:srgbClr val="000000"/>
                </a:solidFill>
                <a:effectLst/>
              </a:rPr>
              <a:t>Here is a quote from WWF's website:</a:t>
            </a: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br>
              <a:rPr lang="en-US" sz="2000" b="0" i="0" dirty="0">
                <a:solidFill>
                  <a:srgbClr val="000000"/>
                </a:solidFill>
                <a:effectLst/>
              </a:rPr>
            </a:br>
            <a:r>
              <a:rPr lang="en-US" sz="2000" b="0" i="0" dirty="0">
                <a:solidFill>
                  <a:srgbClr val="0000CD"/>
                </a:solidFill>
                <a:effectLst/>
              </a:rPr>
              <a:t>&lt;</a:t>
            </a:r>
            <a:r>
              <a:rPr lang="en-US" sz="2000" b="0" i="0" dirty="0">
                <a:solidFill>
                  <a:srgbClr val="A52A2A"/>
                </a:solidFill>
                <a:effectLst/>
              </a:rPr>
              <a:t>blockquote</a:t>
            </a:r>
            <a:r>
              <a:rPr lang="en-US" sz="2000" b="0" i="0" dirty="0">
                <a:solidFill>
                  <a:srgbClr val="FF0000"/>
                </a:solidFill>
                <a:effectLst/>
              </a:rPr>
              <a:t> cite</a:t>
            </a:r>
            <a:r>
              <a:rPr lang="en-US" sz="2000" b="0" i="0" dirty="0">
                <a:solidFill>
                  <a:srgbClr val="0000CD"/>
                </a:solidFill>
                <a:effectLst/>
              </a:rPr>
              <a:t>="http://www.worldwildlife.org/who/index.html"&gt;</a:t>
            </a:r>
            <a:br>
              <a:rPr lang="en-US" sz="2000" b="0" i="0" dirty="0">
                <a:solidFill>
                  <a:srgbClr val="000000"/>
                </a:solidFill>
                <a:effectLst/>
              </a:rPr>
            </a:br>
            <a:r>
              <a:rPr lang="en-US" sz="2000" b="0" i="0" dirty="0">
                <a:solidFill>
                  <a:srgbClr val="000000"/>
                </a:solidFill>
                <a:effectLst/>
              </a:rPr>
              <a:t>For 60 years, WWF has worked to help people and nature thrive. As the world's leading conservation organization, WWF works in nearly 100 countries. At every level, we collaborate with people around the world to develop and deliver innovative solutions that protect communities, wildlife, and the places in which they live.</a:t>
            </a:r>
            <a:br>
              <a:rPr lang="en-US" sz="2000" b="0" i="0" dirty="0">
                <a:solidFill>
                  <a:srgbClr val="000000"/>
                </a:solidFill>
                <a:effectLst/>
              </a:rPr>
            </a:br>
            <a:r>
              <a:rPr lang="en-US" sz="2000" b="0" i="0" dirty="0">
                <a:solidFill>
                  <a:srgbClr val="0000CD"/>
                </a:solidFill>
                <a:effectLst/>
              </a:rPr>
              <a:t>&lt;</a:t>
            </a:r>
            <a:r>
              <a:rPr lang="en-US" sz="2000" b="0" i="0" dirty="0">
                <a:solidFill>
                  <a:srgbClr val="A52A2A"/>
                </a:solidFill>
                <a:effectLst/>
              </a:rPr>
              <a:t>/</a:t>
            </a:r>
            <a:r>
              <a:rPr lang="en-US" sz="2000" b="0" i="0">
                <a:solidFill>
                  <a:srgbClr val="A52A2A"/>
                </a:solidFill>
                <a:effectLst/>
              </a:rPr>
              <a:t>blockquote </a:t>
            </a:r>
            <a:r>
              <a:rPr lang="en-US" sz="2000" b="0" i="0">
                <a:solidFill>
                  <a:srgbClr val="0000CD"/>
                </a:solidFill>
                <a:effectLst/>
              </a:rPr>
              <a:t>&gt;</a:t>
            </a:r>
            <a:endParaRPr lang="en-US" sz="2000" b="0" i="0" dirty="0">
              <a:solidFill>
                <a:srgbClr val="000000"/>
              </a:solidFill>
              <a:effectLst/>
            </a:endParaRPr>
          </a:p>
          <a:p>
            <a:pPr algn="l"/>
            <a:r>
              <a:rPr lang="en-US" dirty="0">
                <a:solidFill>
                  <a:srgbClr val="FFFFFF"/>
                </a:solidFill>
                <a:latin typeface="Source Sans Pro" panose="020B0503030403020204" pitchFamily="34" charset="0"/>
              </a:rPr>
              <a:t>Try it </a:t>
            </a:r>
            <a:r>
              <a:rPr lang="en-US" dirty="0" err="1">
                <a:solidFill>
                  <a:srgbClr val="FFFFFF"/>
                </a:solidFill>
                <a:latin typeface="Source Sans Pro" panose="020B0503030403020204" pitchFamily="34" charset="0"/>
              </a:rPr>
              <a:t>Yoursel</a:t>
            </a:r>
            <a:endParaRPr lang="en-US" b="0" i="0" dirty="0">
              <a:solidFill>
                <a:srgbClr val="000000"/>
              </a:solidFill>
              <a:effectLst/>
              <a:latin typeface="Verdana" panose="020B0604030504040204" pitchFamily="34" charset="0"/>
            </a:endParaRPr>
          </a:p>
          <a:p>
            <a:br>
              <a:rPr lang="en-US" dirty="0"/>
            </a:br>
            <a:endParaRPr lang="en-IN" dirty="0"/>
          </a:p>
        </p:txBody>
      </p:sp>
    </p:spTree>
    <p:extLst>
      <p:ext uri="{BB962C8B-B14F-4D97-AF65-F5344CB8AC3E}">
        <p14:creationId xmlns:p14="http://schemas.microsoft.com/office/powerpoint/2010/main" val="696208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15BEA35-45E0-A1F6-8AAD-E6840B2ADEC6}"/>
              </a:ext>
            </a:extLst>
          </p:cNvPr>
          <p:cNvSpPr txBox="1"/>
          <p:nvPr/>
        </p:nvSpPr>
        <p:spPr>
          <a:xfrm>
            <a:off x="88751" y="164978"/>
            <a:ext cx="6094206" cy="2352952"/>
          </a:xfrm>
          <a:prstGeom prst="rect">
            <a:avLst/>
          </a:prstGeom>
          <a:noFill/>
        </p:spPr>
        <p:txBody>
          <a:bodyPr wrap="square">
            <a:spAutoFit/>
          </a:bodyPr>
          <a:lstStyle/>
          <a:p>
            <a:pPr>
              <a:lnSpc>
                <a:spcPct val="150000"/>
              </a:lnSpc>
            </a:pPr>
            <a:r>
              <a:rPr lang="en-IN" sz="2000" b="0" i="0" dirty="0">
                <a:solidFill>
                  <a:srgbClr val="0000CD"/>
                </a:solidFill>
                <a:effectLst/>
              </a:rPr>
              <a:t>&lt;</a:t>
            </a:r>
            <a:r>
              <a:rPr lang="en-IN" sz="2000" b="0" i="0" dirty="0">
                <a:solidFill>
                  <a:srgbClr val="A52A2A"/>
                </a:solidFill>
                <a:effectLst/>
              </a:rPr>
              <a:t>style</a:t>
            </a:r>
            <a:r>
              <a:rPr lang="en-IN" sz="2000" b="0" i="0" dirty="0">
                <a:solidFill>
                  <a:srgbClr val="0000CD"/>
                </a:solidFill>
                <a:effectLst/>
              </a:rPr>
              <a:t>&gt;</a:t>
            </a:r>
            <a:br>
              <a:rPr lang="en-IN" sz="2000" b="0" i="0" dirty="0">
                <a:solidFill>
                  <a:srgbClr val="A52A2A"/>
                </a:solidFill>
                <a:effectLst/>
              </a:rPr>
            </a:br>
            <a:r>
              <a:rPr lang="en-IN" sz="2000" b="0" i="0" dirty="0">
                <a:solidFill>
                  <a:srgbClr val="A52A2A"/>
                </a:solidFill>
                <a:effectLst/>
              </a:rPr>
              <a:t>body </a:t>
            </a:r>
            <a:r>
              <a:rPr lang="en-IN" sz="2000" b="0" i="0" dirty="0">
                <a:solidFill>
                  <a:srgbClr val="000000"/>
                </a:solidFill>
                <a:effectLst/>
              </a:rPr>
              <a:t>{</a:t>
            </a:r>
            <a:br>
              <a:rPr lang="en-IN" sz="2000" b="0" i="0" dirty="0">
                <a:solidFill>
                  <a:srgbClr val="FF0000"/>
                </a:solidFill>
                <a:effectLst/>
              </a:rPr>
            </a:br>
            <a:r>
              <a:rPr lang="en-IN" sz="2000" b="0" i="0" dirty="0">
                <a:solidFill>
                  <a:srgbClr val="FF0000"/>
                </a:solidFill>
                <a:effectLst/>
              </a:rPr>
              <a:t>  background-image</a:t>
            </a:r>
            <a:r>
              <a:rPr lang="en-IN" sz="2000" b="0" i="0" dirty="0">
                <a:solidFill>
                  <a:srgbClr val="000000"/>
                </a:solidFill>
                <a:effectLst/>
              </a:rPr>
              <a:t>:</a:t>
            </a:r>
            <a:r>
              <a:rPr lang="en-IN" sz="2000" b="0" i="0" dirty="0">
                <a:solidFill>
                  <a:srgbClr val="0000CD"/>
                </a:solidFill>
                <a:effectLst/>
              </a:rPr>
              <a:t> </a:t>
            </a:r>
            <a:r>
              <a:rPr lang="en-IN" sz="2000" b="0" i="0" dirty="0" err="1">
                <a:solidFill>
                  <a:srgbClr val="0000CD"/>
                </a:solidFill>
                <a:effectLst/>
              </a:rPr>
              <a:t>url</a:t>
            </a:r>
            <a:r>
              <a:rPr lang="en-IN" sz="2000" b="0" i="0" dirty="0">
                <a:solidFill>
                  <a:srgbClr val="0000CD"/>
                </a:solidFill>
                <a:effectLst/>
              </a:rPr>
              <a:t>('img_girl.jpg')</a:t>
            </a:r>
            <a:r>
              <a:rPr lang="en-IN" sz="2000" b="0" i="0" dirty="0">
                <a:solidFill>
                  <a:srgbClr val="000000"/>
                </a:solidFill>
                <a:effectLst/>
              </a:rPr>
              <a:t>;</a:t>
            </a:r>
            <a:br>
              <a:rPr lang="en-IN" sz="2000" b="0" i="0" dirty="0">
                <a:solidFill>
                  <a:srgbClr val="FF0000"/>
                </a:solidFill>
                <a:effectLst/>
              </a:rPr>
            </a:br>
            <a:r>
              <a:rPr lang="en-IN" sz="2000" b="0" i="0" dirty="0">
                <a:solidFill>
                  <a:srgbClr val="000000"/>
                </a:solidFill>
                <a:effectLst/>
              </a:rPr>
              <a:t>}</a:t>
            </a:r>
            <a:br>
              <a:rPr lang="en-IN" sz="2000" b="0" i="0" dirty="0">
                <a:solidFill>
                  <a:srgbClr val="A52A2A"/>
                </a:solidFill>
                <a:effectLst/>
              </a:rPr>
            </a:br>
            <a:r>
              <a:rPr lang="en-IN" sz="2000" b="0" i="0" dirty="0">
                <a:solidFill>
                  <a:srgbClr val="0000CD"/>
                </a:solidFill>
                <a:effectLst/>
              </a:rPr>
              <a:t>&lt;</a:t>
            </a:r>
            <a:r>
              <a:rPr lang="en-IN" sz="2000" b="0" i="0" dirty="0">
                <a:solidFill>
                  <a:srgbClr val="A52A2A"/>
                </a:solidFill>
                <a:effectLst/>
              </a:rPr>
              <a:t>/style</a:t>
            </a:r>
            <a:r>
              <a:rPr lang="en-IN" sz="2000" b="0" i="0" dirty="0">
                <a:solidFill>
                  <a:srgbClr val="0000CD"/>
                </a:solidFill>
                <a:effectLst/>
              </a:rPr>
              <a:t>&gt;</a:t>
            </a:r>
            <a:endParaRPr lang="en-IN" sz="2000" dirty="0"/>
          </a:p>
        </p:txBody>
      </p:sp>
      <p:sp>
        <p:nvSpPr>
          <p:cNvPr id="8" name="TextBox 7">
            <a:extLst>
              <a:ext uri="{FF2B5EF4-FFF2-40B4-BE49-F238E27FC236}">
                <a16:creationId xmlns:a16="http://schemas.microsoft.com/office/drawing/2014/main" id="{D093D615-88A4-FAC2-707F-80498990BA6A}"/>
              </a:ext>
            </a:extLst>
          </p:cNvPr>
          <p:cNvSpPr txBox="1"/>
          <p:nvPr/>
        </p:nvSpPr>
        <p:spPr>
          <a:xfrm>
            <a:off x="88751" y="2697075"/>
            <a:ext cx="6094206" cy="3737946"/>
          </a:xfrm>
          <a:prstGeom prst="rect">
            <a:avLst/>
          </a:prstGeom>
          <a:noFill/>
        </p:spPr>
        <p:txBody>
          <a:bodyPr wrap="square">
            <a:spAutoFit/>
          </a:bodyPr>
          <a:lstStyle/>
          <a:p>
            <a:pPr>
              <a:lnSpc>
                <a:spcPct val="150000"/>
              </a:lnSpc>
            </a:pPr>
            <a:r>
              <a:rPr lang="en-IN" sz="2000" b="0" i="0" dirty="0">
                <a:solidFill>
                  <a:srgbClr val="0000CD"/>
                </a:solidFill>
                <a:effectLst/>
              </a:rPr>
              <a:t>&lt;</a:t>
            </a:r>
            <a:r>
              <a:rPr lang="en-IN" sz="2000" b="0" i="0" dirty="0">
                <a:solidFill>
                  <a:srgbClr val="A52A2A"/>
                </a:solidFill>
                <a:effectLst/>
              </a:rPr>
              <a:t>style</a:t>
            </a:r>
            <a:r>
              <a:rPr lang="en-IN" sz="2000" b="0" i="0" dirty="0">
                <a:solidFill>
                  <a:srgbClr val="0000CD"/>
                </a:solidFill>
                <a:effectLst/>
              </a:rPr>
              <a:t>&gt;</a:t>
            </a:r>
            <a:br>
              <a:rPr lang="en-IN" sz="2000" b="0" i="0" dirty="0">
                <a:solidFill>
                  <a:srgbClr val="A52A2A"/>
                </a:solidFill>
                <a:effectLst/>
              </a:rPr>
            </a:br>
            <a:r>
              <a:rPr lang="en-IN" sz="2000" b="0" i="0" dirty="0">
                <a:solidFill>
                  <a:srgbClr val="A52A2A"/>
                </a:solidFill>
                <a:effectLst/>
              </a:rPr>
              <a:t>body </a:t>
            </a:r>
            <a:r>
              <a:rPr lang="en-IN" sz="2000" b="0" i="0" dirty="0">
                <a:solidFill>
                  <a:srgbClr val="000000"/>
                </a:solidFill>
                <a:effectLst/>
              </a:rPr>
              <a:t>{</a:t>
            </a:r>
            <a:br>
              <a:rPr lang="en-IN" sz="2000" b="0" i="0" dirty="0">
                <a:solidFill>
                  <a:srgbClr val="FF0000"/>
                </a:solidFill>
                <a:effectLst/>
              </a:rPr>
            </a:br>
            <a:r>
              <a:rPr lang="en-IN" sz="2000" b="0" i="0" dirty="0">
                <a:solidFill>
                  <a:srgbClr val="FF0000"/>
                </a:solidFill>
                <a:effectLst/>
              </a:rPr>
              <a:t>  background-image</a:t>
            </a:r>
            <a:r>
              <a:rPr lang="en-IN" sz="2000" b="0" i="0" dirty="0">
                <a:solidFill>
                  <a:srgbClr val="000000"/>
                </a:solidFill>
                <a:effectLst/>
              </a:rPr>
              <a:t>:</a:t>
            </a:r>
            <a:r>
              <a:rPr lang="en-IN" sz="2000" b="0" i="0" dirty="0">
                <a:solidFill>
                  <a:srgbClr val="0000CD"/>
                </a:solidFill>
                <a:effectLst/>
              </a:rPr>
              <a:t> </a:t>
            </a:r>
            <a:r>
              <a:rPr lang="en-IN" sz="2000" b="0" i="0" dirty="0" err="1">
                <a:solidFill>
                  <a:srgbClr val="0000CD"/>
                </a:solidFill>
                <a:effectLst/>
              </a:rPr>
              <a:t>url</a:t>
            </a:r>
            <a:r>
              <a:rPr lang="en-IN" sz="2000" b="0" i="0" dirty="0">
                <a:solidFill>
                  <a:srgbClr val="0000CD"/>
                </a:solidFill>
                <a:effectLst/>
              </a:rPr>
              <a:t>('img_girl.jpg')</a:t>
            </a:r>
            <a:r>
              <a:rPr lang="en-IN" sz="2000" b="0" i="0" dirty="0">
                <a:solidFill>
                  <a:srgbClr val="000000"/>
                </a:solidFill>
                <a:effectLst/>
              </a:rPr>
              <a:t>;</a:t>
            </a:r>
            <a:br>
              <a:rPr lang="en-IN" sz="2000" b="0" i="0" dirty="0">
                <a:solidFill>
                  <a:srgbClr val="FF0000"/>
                </a:solidFill>
                <a:effectLst/>
              </a:rPr>
            </a:br>
            <a:r>
              <a:rPr lang="en-IN" sz="2000" b="0" i="0" dirty="0">
                <a:solidFill>
                  <a:srgbClr val="FF0000"/>
                </a:solidFill>
                <a:effectLst/>
              </a:rPr>
              <a:t>  background-repeat</a:t>
            </a:r>
            <a:r>
              <a:rPr lang="en-IN" sz="2000" b="0" i="0" dirty="0">
                <a:solidFill>
                  <a:srgbClr val="000000"/>
                </a:solidFill>
                <a:effectLst/>
              </a:rPr>
              <a:t>:</a:t>
            </a:r>
            <a:r>
              <a:rPr lang="en-IN" sz="2000" b="0" i="0" dirty="0">
                <a:solidFill>
                  <a:srgbClr val="0000CD"/>
                </a:solidFill>
                <a:effectLst/>
              </a:rPr>
              <a:t> no-repeat</a:t>
            </a:r>
            <a:r>
              <a:rPr lang="en-IN" sz="2000" b="0" i="0" dirty="0">
                <a:solidFill>
                  <a:srgbClr val="000000"/>
                </a:solidFill>
                <a:effectLst/>
              </a:rPr>
              <a:t>;</a:t>
            </a:r>
            <a:br>
              <a:rPr lang="en-IN" sz="2000" b="0" i="0" dirty="0">
                <a:solidFill>
                  <a:srgbClr val="FF0000"/>
                </a:solidFill>
                <a:effectLst/>
              </a:rPr>
            </a:br>
            <a:r>
              <a:rPr lang="en-IN" sz="2000" b="0" i="0" dirty="0">
                <a:solidFill>
                  <a:srgbClr val="FF0000"/>
                </a:solidFill>
                <a:effectLst/>
              </a:rPr>
              <a:t>  background-attachment</a:t>
            </a:r>
            <a:r>
              <a:rPr lang="en-IN" sz="2000" b="0" i="0" dirty="0">
                <a:solidFill>
                  <a:srgbClr val="000000"/>
                </a:solidFill>
                <a:effectLst/>
              </a:rPr>
              <a:t>:</a:t>
            </a:r>
            <a:r>
              <a:rPr lang="en-IN" sz="2000" b="0" i="0" dirty="0">
                <a:solidFill>
                  <a:srgbClr val="0000CD"/>
                </a:solidFill>
                <a:effectLst/>
              </a:rPr>
              <a:t> fixed</a:t>
            </a:r>
            <a:r>
              <a:rPr lang="en-IN" sz="2000" b="0" i="0" dirty="0">
                <a:solidFill>
                  <a:srgbClr val="000000"/>
                </a:solidFill>
                <a:effectLst/>
              </a:rPr>
              <a:t>;</a:t>
            </a:r>
            <a:br>
              <a:rPr lang="en-IN" sz="2000" b="0" i="0" dirty="0">
                <a:solidFill>
                  <a:srgbClr val="FF0000"/>
                </a:solidFill>
                <a:effectLst/>
              </a:rPr>
            </a:br>
            <a:r>
              <a:rPr lang="en-IN" sz="2000" b="0" i="0" dirty="0">
                <a:solidFill>
                  <a:srgbClr val="FF0000"/>
                </a:solidFill>
                <a:effectLst/>
              </a:rPr>
              <a:t>  background-size</a:t>
            </a:r>
            <a:r>
              <a:rPr lang="en-IN" sz="2000" b="0" i="0" dirty="0">
                <a:solidFill>
                  <a:srgbClr val="000000"/>
                </a:solidFill>
                <a:effectLst/>
              </a:rPr>
              <a:t>:</a:t>
            </a:r>
            <a:r>
              <a:rPr lang="en-IN" sz="2000" b="0" i="0" dirty="0">
                <a:solidFill>
                  <a:srgbClr val="0000CD"/>
                </a:solidFill>
                <a:effectLst/>
              </a:rPr>
              <a:t> cover</a:t>
            </a:r>
            <a:r>
              <a:rPr lang="en-IN" sz="2000" b="0" i="0" dirty="0">
                <a:solidFill>
                  <a:srgbClr val="000000"/>
                </a:solidFill>
                <a:effectLst/>
              </a:rPr>
              <a:t>;</a:t>
            </a:r>
            <a:br>
              <a:rPr lang="en-IN" sz="2000" b="0" i="0" dirty="0">
                <a:solidFill>
                  <a:srgbClr val="FF0000"/>
                </a:solidFill>
                <a:effectLst/>
              </a:rPr>
            </a:br>
            <a:r>
              <a:rPr lang="en-IN" sz="2000" b="0" i="0" dirty="0">
                <a:solidFill>
                  <a:srgbClr val="000000"/>
                </a:solidFill>
                <a:effectLst/>
              </a:rPr>
              <a:t>}</a:t>
            </a:r>
            <a:br>
              <a:rPr lang="en-IN" sz="2000" b="0" i="0" dirty="0">
                <a:solidFill>
                  <a:srgbClr val="A52A2A"/>
                </a:solidFill>
                <a:effectLst/>
              </a:rPr>
            </a:br>
            <a:r>
              <a:rPr lang="en-IN" sz="2000" b="0" i="0" dirty="0">
                <a:solidFill>
                  <a:srgbClr val="0000CD"/>
                </a:solidFill>
                <a:effectLst/>
              </a:rPr>
              <a:t>&lt;</a:t>
            </a:r>
            <a:r>
              <a:rPr lang="en-IN" sz="2000" b="0" i="0" dirty="0">
                <a:solidFill>
                  <a:srgbClr val="A52A2A"/>
                </a:solidFill>
                <a:effectLst/>
              </a:rPr>
              <a:t>/style</a:t>
            </a:r>
            <a:r>
              <a:rPr lang="en-IN" sz="2000" b="0" i="0" dirty="0">
                <a:solidFill>
                  <a:srgbClr val="0000CD"/>
                </a:solidFill>
                <a:effectLst/>
              </a:rPr>
              <a:t>&gt;</a:t>
            </a:r>
            <a:endParaRPr lang="en-IN" sz="2000" dirty="0"/>
          </a:p>
        </p:txBody>
      </p:sp>
    </p:spTree>
    <p:extLst>
      <p:ext uri="{BB962C8B-B14F-4D97-AF65-F5344CB8AC3E}">
        <p14:creationId xmlns:p14="http://schemas.microsoft.com/office/powerpoint/2010/main" val="4283314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A845B8-CC4E-EE29-04E8-25110FD72E7F}"/>
              </a:ext>
            </a:extLst>
          </p:cNvPr>
          <p:cNvSpPr txBox="1"/>
          <p:nvPr/>
        </p:nvSpPr>
        <p:spPr>
          <a:xfrm>
            <a:off x="142538" y="201301"/>
            <a:ext cx="9915861" cy="3737946"/>
          </a:xfrm>
          <a:prstGeom prst="rect">
            <a:avLst/>
          </a:prstGeom>
          <a:noFill/>
        </p:spPr>
        <p:txBody>
          <a:bodyPr wrap="square">
            <a:spAutoFit/>
          </a:bodyPr>
          <a:lstStyle/>
          <a:p>
            <a:pPr>
              <a:lnSpc>
                <a:spcPct val="150000"/>
              </a:lnSpc>
            </a:pPr>
            <a:r>
              <a:rPr lang="en-IN" sz="2000" b="0" i="0" dirty="0">
                <a:solidFill>
                  <a:srgbClr val="0000CD"/>
                </a:solidFill>
                <a:effectLst/>
              </a:rPr>
              <a:t>&lt;</a:t>
            </a:r>
            <a:r>
              <a:rPr lang="en-IN" sz="2000" b="0" i="0" dirty="0">
                <a:solidFill>
                  <a:srgbClr val="A52A2A"/>
                </a:solidFill>
                <a:effectLst/>
              </a:rPr>
              <a:t>style</a:t>
            </a:r>
            <a:r>
              <a:rPr lang="en-IN" sz="2000" b="0" i="0" dirty="0">
                <a:solidFill>
                  <a:srgbClr val="0000CD"/>
                </a:solidFill>
                <a:effectLst/>
              </a:rPr>
              <a:t>&gt;</a:t>
            </a:r>
            <a:br>
              <a:rPr lang="en-IN" sz="2000" b="0" i="0" dirty="0">
                <a:solidFill>
                  <a:srgbClr val="A52A2A"/>
                </a:solidFill>
                <a:effectLst/>
              </a:rPr>
            </a:br>
            <a:r>
              <a:rPr lang="en-IN" sz="2000" b="0" i="0" dirty="0">
                <a:solidFill>
                  <a:srgbClr val="A52A2A"/>
                </a:solidFill>
                <a:effectLst/>
              </a:rPr>
              <a:t>body </a:t>
            </a:r>
            <a:r>
              <a:rPr lang="en-IN" sz="2000" b="0" i="0" dirty="0">
                <a:solidFill>
                  <a:srgbClr val="000000"/>
                </a:solidFill>
                <a:effectLst/>
              </a:rPr>
              <a:t>{</a:t>
            </a:r>
            <a:br>
              <a:rPr lang="en-IN" sz="2000" b="0" i="0" dirty="0">
                <a:solidFill>
                  <a:srgbClr val="FF0000"/>
                </a:solidFill>
                <a:effectLst/>
              </a:rPr>
            </a:br>
            <a:r>
              <a:rPr lang="en-IN" sz="2000" b="0" i="0" dirty="0">
                <a:solidFill>
                  <a:srgbClr val="FF0000"/>
                </a:solidFill>
                <a:effectLst/>
              </a:rPr>
              <a:t>  background-image</a:t>
            </a:r>
            <a:r>
              <a:rPr lang="en-IN" sz="2000" b="0" i="0" dirty="0">
                <a:solidFill>
                  <a:srgbClr val="000000"/>
                </a:solidFill>
                <a:effectLst/>
              </a:rPr>
              <a:t>:</a:t>
            </a:r>
            <a:r>
              <a:rPr lang="en-IN" sz="2000" b="0" i="0" dirty="0">
                <a:solidFill>
                  <a:srgbClr val="0000CD"/>
                </a:solidFill>
                <a:effectLst/>
              </a:rPr>
              <a:t> </a:t>
            </a:r>
            <a:r>
              <a:rPr lang="en-IN" sz="2000" b="0" i="0" dirty="0" err="1">
                <a:solidFill>
                  <a:srgbClr val="0000CD"/>
                </a:solidFill>
                <a:effectLst/>
              </a:rPr>
              <a:t>url</a:t>
            </a:r>
            <a:r>
              <a:rPr lang="en-IN" sz="2000" b="0" i="0" dirty="0">
                <a:solidFill>
                  <a:srgbClr val="0000CD"/>
                </a:solidFill>
                <a:effectLst/>
              </a:rPr>
              <a:t>('img_girl.jpg')</a:t>
            </a:r>
            <a:r>
              <a:rPr lang="en-IN" sz="2000" b="0" i="0" dirty="0">
                <a:solidFill>
                  <a:srgbClr val="000000"/>
                </a:solidFill>
                <a:effectLst/>
              </a:rPr>
              <a:t>;</a:t>
            </a:r>
            <a:br>
              <a:rPr lang="en-IN" sz="2000" b="0" i="0" dirty="0">
                <a:solidFill>
                  <a:srgbClr val="FF0000"/>
                </a:solidFill>
                <a:effectLst/>
              </a:rPr>
            </a:br>
            <a:r>
              <a:rPr lang="en-IN" sz="2000" b="0" i="0" dirty="0">
                <a:solidFill>
                  <a:srgbClr val="FF0000"/>
                </a:solidFill>
                <a:effectLst/>
              </a:rPr>
              <a:t>  background-repeat</a:t>
            </a:r>
            <a:r>
              <a:rPr lang="en-IN" sz="2000" b="0" i="0" dirty="0">
                <a:solidFill>
                  <a:srgbClr val="000000"/>
                </a:solidFill>
                <a:effectLst/>
              </a:rPr>
              <a:t>:</a:t>
            </a:r>
            <a:r>
              <a:rPr lang="en-IN" sz="2000" b="0" i="0" dirty="0">
                <a:solidFill>
                  <a:srgbClr val="0000CD"/>
                </a:solidFill>
                <a:effectLst/>
              </a:rPr>
              <a:t> no-repeat</a:t>
            </a:r>
            <a:r>
              <a:rPr lang="en-IN" sz="2000" b="0" i="0" dirty="0">
                <a:solidFill>
                  <a:srgbClr val="000000"/>
                </a:solidFill>
                <a:effectLst/>
              </a:rPr>
              <a:t>;</a:t>
            </a:r>
            <a:br>
              <a:rPr lang="en-IN" sz="2000" b="0" i="0" dirty="0">
                <a:solidFill>
                  <a:srgbClr val="FF0000"/>
                </a:solidFill>
                <a:effectLst/>
              </a:rPr>
            </a:br>
            <a:r>
              <a:rPr lang="en-IN" sz="2000" b="0" i="0" dirty="0">
                <a:solidFill>
                  <a:srgbClr val="FF0000"/>
                </a:solidFill>
                <a:effectLst/>
              </a:rPr>
              <a:t>  background-attachment</a:t>
            </a:r>
            <a:r>
              <a:rPr lang="en-IN" sz="2000" b="0" i="0" dirty="0">
                <a:solidFill>
                  <a:srgbClr val="000000"/>
                </a:solidFill>
                <a:effectLst/>
              </a:rPr>
              <a:t>:</a:t>
            </a:r>
            <a:r>
              <a:rPr lang="en-IN" sz="2000" b="0" i="0" dirty="0">
                <a:solidFill>
                  <a:srgbClr val="0000CD"/>
                </a:solidFill>
                <a:effectLst/>
              </a:rPr>
              <a:t> fixed</a:t>
            </a:r>
            <a:r>
              <a:rPr lang="en-IN" sz="2000" b="0" i="0" dirty="0">
                <a:solidFill>
                  <a:srgbClr val="000000"/>
                </a:solidFill>
                <a:effectLst/>
              </a:rPr>
              <a:t>;</a:t>
            </a:r>
            <a:br>
              <a:rPr lang="en-IN" sz="2000" b="0" i="0" dirty="0">
                <a:solidFill>
                  <a:srgbClr val="FF0000"/>
                </a:solidFill>
                <a:effectLst/>
              </a:rPr>
            </a:br>
            <a:r>
              <a:rPr lang="en-IN" sz="2000" b="0" i="0" dirty="0">
                <a:solidFill>
                  <a:srgbClr val="FF0000"/>
                </a:solidFill>
                <a:effectLst/>
              </a:rPr>
              <a:t>  background-size</a:t>
            </a:r>
            <a:r>
              <a:rPr lang="en-IN" sz="2000" b="0" i="0" dirty="0">
                <a:solidFill>
                  <a:srgbClr val="000000"/>
                </a:solidFill>
                <a:effectLst/>
              </a:rPr>
              <a:t>:</a:t>
            </a:r>
            <a:r>
              <a:rPr lang="en-IN" sz="2000" b="0" i="0" dirty="0">
                <a:solidFill>
                  <a:srgbClr val="0000CD"/>
                </a:solidFill>
                <a:effectLst/>
              </a:rPr>
              <a:t> 100% 100%</a:t>
            </a:r>
            <a:r>
              <a:rPr lang="en-IN" sz="2000" b="0" i="0" dirty="0">
                <a:solidFill>
                  <a:srgbClr val="000000"/>
                </a:solidFill>
                <a:effectLst/>
              </a:rPr>
              <a:t>;</a:t>
            </a:r>
            <a:br>
              <a:rPr lang="en-IN" sz="2000" b="0" i="0" dirty="0">
                <a:solidFill>
                  <a:srgbClr val="FF0000"/>
                </a:solidFill>
                <a:effectLst/>
              </a:rPr>
            </a:br>
            <a:r>
              <a:rPr lang="en-IN" sz="2000" b="0" i="0" dirty="0">
                <a:solidFill>
                  <a:srgbClr val="000000"/>
                </a:solidFill>
                <a:effectLst/>
              </a:rPr>
              <a:t>}</a:t>
            </a:r>
            <a:br>
              <a:rPr lang="en-IN" sz="2000" b="0" i="0" dirty="0">
                <a:solidFill>
                  <a:srgbClr val="A52A2A"/>
                </a:solidFill>
                <a:effectLst/>
              </a:rPr>
            </a:br>
            <a:r>
              <a:rPr lang="en-IN" sz="2000" b="0" i="0" dirty="0">
                <a:solidFill>
                  <a:srgbClr val="0000CD"/>
                </a:solidFill>
                <a:effectLst/>
              </a:rPr>
              <a:t>&lt;</a:t>
            </a:r>
            <a:r>
              <a:rPr lang="en-IN" sz="2000" b="0" i="0" dirty="0">
                <a:solidFill>
                  <a:srgbClr val="A52A2A"/>
                </a:solidFill>
                <a:effectLst/>
              </a:rPr>
              <a:t>/style</a:t>
            </a:r>
            <a:r>
              <a:rPr lang="en-IN" sz="2000" b="0" i="0" dirty="0">
                <a:solidFill>
                  <a:srgbClr val="0000CD"/>
                </a:solidFill>
                <a:effectLst/>
              </a:rPr>
              <a:t>&gt;</a:t>
            </a:r>
            <a:endParaRPr lang="en-IN" sz="2000" dirty="0"/>
          </a:p>
        </p:txBody>
      </p:sp>
    </p:spTree>
    <p:extLst>
      <p:ext uri="{BB962C8B-B14F-4D97-AF65-F5344CB8AC3E}">
        <p14:creationId xmlns:p14="http://schemas.microsoft.com/office/powerpoint/2010/main" val="3677227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3ED8D1-1605-9C9C-45E6-145248FD5A01}"/>
              </a:ext>
            </a:extLst>
          </p:cNvPr>
          <p:cNvSpPr>
            <a:spLocks noChangeArrowheads="1"/>
          </p:cNvSpPr>
          <p:nvPr/>
        </p:nvSpPr>
        <p:spPr bwMode="auto">
          <a:xfrm>
            <a:off x="195687" y="335717"/>
            <a:ext cx="11517085" cy="6186566"/>
          </a:xfrm>
          <a:prstGeom prst="rect">
            <a:avLst/>
          </a:prstGeom>
          <a:solidFill>
            <a:schemeClr val="bg1"/>
          </a:solidFill>
          <a:ln>
            <a:noFill/>
          </a:ln>
          <a:effectLst/>
        </p:spPr>
        <p:txBody>
          <a:bodyPr vert="horz" wrap="square" lIns="0" tIns="76176" rIns="0" bIns="122199"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The HTML &lt;picture&gt; Element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HTML </a:t>
            </a:r>
            <a:r>
              <a:rPr kumimoji="0" lang="en-US" altLang="en-US" sz="2000" b="0" i="0" u="none" strike="noStrike" cap="none" normalizeH="0" baseline="0" dirty="0">
                <a:ln>
                  <a:noFill/>
                </a:ln>
                <a:solidFill>
                  <a:srgbClr val="DC143C"/>
                </a:solidFill>
                <a:effectLst/>
                <a:latin typeface="+mn-lt"/>
              </a:rPr>
              <a:t>&lt;picture&gt;</a:t>
            </a:r>
            <a:r>
              <a:rPr kumimoji="0" lang="en-US" altLang="en-US" sz="2000" b="0" i="0" u="none" strike="noStrike" cap="none" normalizeH="0" baseline="0" dirty="0">
                <a:ln>
                  <a:noFill/>
                </a:ln>
                <a:solidFill>
                  <a:srgbClr val="000000"/>
                </a:solidFill>
                <a:effectLst/>
                <a:latin typeface="+mn-lt"/>
              </a:rPr>
              <a:t> element gives web developers more flexibility in specifying image resources.</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&lt;picture&gt;</a:t>
            </a:r>
            <a:r>
              <a:rPr kumimoji="0" lang="en-US" altLang="en-US" sz="2000" b="0" i="0" u="none" strike="noStrike" cap="none" normalizeH="0" baseline="0" dirty="0">
                <a:ln>
                  <a:noFill/>
                </a:ln>
                <a:solidFill>
                  <a:srgbClr val="000000"/>
                </a:solidFill>
                <a:effectLst/>
                <a:latin typeface="+mn-lt"/>
              </a:rPr>
              <a:t> element contains one or more </a:t>
            </a:r>
            <a:r>
              <a:rPr kumimoji="0" lang="en-US" altLang="en-US" sz="2000" b="0" i="0" u="none" strike="noStrike" cap="none" normalizeH="0" baseline="0" dirty="0">
                <a:ln>
                  <a:noFill/>
                </a:ln>
                <a:solidFill>
                  <a:srgbClr val="DC143C"/>
                </a:solidFill>
                <a:effectLst/>
                <a:latin typeface="+mn-lt"/>
              </a:rPr>
              <a:t>&lt;source&gt;</a:t>
            </a:r>
            <a:r>
              <a:rPr kumimoji="0" lang="en-US" altLang="en-US" sz="2000" b="0" i="0" u="none" strike="noStrike" cap="none" normalizeH="0" baseline="0" dirty="0">
                <a:ln>
                  <a:noFill/>
                </a:ln>
                <a:solidFill>
                  <a:srgbClr val="000000"/>
                </a:solidFill>
                <a:effectLst/>
                <a:latin typeface="+mn-lt"/>
              </a:rPr>
              <a:t> elements, each referring to different images through the </a:t>
            </a:r>
            <a:r>
              <a:rPr kumimoji="0" lang="en-US" altLang="en-US" sz="2000" b="0" i="0" u="none" strike="noStrike" cap="none" normalizeH="0" baseline="0" dirty="0" err="1">
                <a:ln>
                  <a:noFill/>
                </a:ln>
                <a:solidFill>
                  <a:srgbClr val="DC143C"/>
                </a:solidFill>
                <a:effectLst/>
                <a:latin typeface="+mn-lt"/>
              </a:rPr>
              <a:t>srcset</a:t>
            </a:r>
            <a:r>
              <a:rPr kumimoji="0" lang="en-US" altLang="en-US" sz="2000" b="0" i="0" u="none" strike="noStrike" cap="none" normalizeH="0" baseline="0" dirty="0">
                <a:ln>
                  <a:noFill/>
                </a:ln>
                <a:solidFill>
                  <a:srgbClr val="000000"/>
                </a:solidFill>
                <a:effectLst/>
                <a:latin typeface="+mn-lt"/>
              </a:rPr>
              <a:t> attribute. This way the browser can choose the image that best fits the current view and/or device.</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Each </a:t>
            </a:r>
            <a:r>
              <a:rPr kumimoji="0" lang="en-US" altLang="en-US" sz="2000" b="0" i="0" u="none" strike="noStrike" cap="none" normalizeH="0" baseline="0" dirty="0">
                <a:ln>
                  <a:noFill/>
                </a:ln>
                <a:solidFill>
                  <a:srgbClr val="DC143C"/>
                </a:solidFill>
                <a:effectLst/>
                <a:latin typeface="+mn-lt"/>
              </a:rPr>
              <a:t>&lt;source&gt;</a:t>
            </a:r>
            <a:r>
              <a:rPr kumimoji="0" lang="en-US" altLang="en-US" sz="2000" b="0" i="0" u="none" strike="noStrike" cap="none" normalizeH="0" baseline="0" dirty="0">
                <a:ln>
                  <a:noFill/>
                </a:ln>
                <a:solidFill>
                  <a:srgbClr val="000000"/>
                </a:solidFill>
                <a:effectLst/>
                <a:latin typeface="+mn-lt"/>
              </a:rPr>
              <a:t> element has a </a:t>
            </a:r>
            <a:r>
              <a:rPr kumimoji="0" lang="en-US" altLang="en-US" sz="2000" b="0" i="0" u="none" strike="noStrike" cap="none" normalizeH="0" baseline="0" dirty="0">
                <a:ln>
                  <a:noFill/>
                </a:ln>
                <a:solidFill>
                  <a:srgbClr val="DC143C"/>
                </a:solidFill>
                <a:effectLst/>
                <a:latin typeface="+mn-lt"/>
              </a:rPr>
              <a:t>media</a:t>
            </a:r>
            <a:r>
              <a:rPr kumimoji="0" lang="en-US" altLang="en-US" sz="2000" b="0" i="0" u="none" strike="noStrike" cap="none" normalizeH="0" baseline="0" dirty="0">
                <a:ln>
                  <a:noFill/>
                </a:ln>
                <a:solidFill>
                  <a:srgbClr val="000000"/>
                </a:solidFill>
                <a:effectLst/>
                <a:latin typeface="+mn-lt"/>
              </a:rPr>
              <a:t> attribute that defines when the image is the most suitable.</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Show different images for different screen sizes: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picture</a:t>
            </a:r>
            <a:r>
              <a:rPr kumimoji="0" lang="en-US" altLang="en-US" sz="2000" b="0" i="0" u="none" strike="noStrike" cap="none" normalizeH="0" baseline="0" dirty="0">
                <a:ln>
                  <a:noFill/>
                </a:ln>
                <a:solidFill>
                  <a:srgbClr val="0000CD"/>
                </a:solidFill>
                <a:effectLst/>
                <a:latin typeface="+mn-lt"/>
              </a:rPr>
              <a:t>&gt;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00"/>
                </a:solidFill>
                <a:effectLst/>
                <a:latin typeface="+mn-lt"/>
              </a:rPr>
              <a:t>  </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source</a:t>
            </a:r>
            <a:r>
              <a:rPr kumimoji="0" lang="en-US" altLang="en-US" sz="2000" b="0" i="0" u="none" strike="noStrike" cap="none" normalizeH="0" baseline="0" dirty="0">
                <a:ln>
                  <a:noFill/>
                </a:ln>
                <a:solidFill>
                  <a:srgbClr val="FF0000"/>
                </a:solidFill>
                <a:effectLst/>
                <a:latin typeface="+mn-lt"/>
              </a:rPr>
              <a:t> media</a:t>
            </a:r>
            <a:r>
              <a:rPr kumimoji="0" lang="en-US" altLang="en-US" sz="2000" b="0" i="0" u="none" strike="noStrike" cap="none" normalizeH="0" baseline="0" dirty="0">
                <a:ln>
                  <a:noFill/>
                </a:ln>
                <a:solidFill>
                  <a:srgbClr val="0000CD"/>
                </a:solidFill>
                <a:effectLst/>
                <a:latin typeface="+mn-lt"/>
              </a:rPr>
              <a:t>="(min-width: 650px)"</a:t>
            </a:r>
            <a:r>
              <a:rPr kumimoji="0" lang="en-US" altLang="en-US" sz="2000" b="0" i="0" u="none" strike="noStrike" cap="none" normalizeH="0" baseline="0" dirty="0">
                <a:ln>
                  <a:noFill/>
                </a:ln>
                <a:solidFill>
                  <a:srgbClr val="FF0000"/>
                </a:solidFill>
                <a:effectLst/>
                <a:latin typeface="+mn-lt"/>
              </a:rPr>
              <a:t> </a:t>
            </a:r>
            <a:r>
              <a:rPr kumimoji="0" lang="en-US" altLang="en-US" sz="2000" b="0" i="0" u="none" strike="noStrike" cap="none" normalizeH="0" baseline="0" dirty="0" err="1">
                <a:ln>
                  <a:noFill/>
                </a:ln>
                <a:solidFill>
                  <a:srgbClr val="FF0000"/>
                </a:solidFill>
                <a:effectLst/>
                <a:latin typeface="+mn-lt"/>
              </a:rPr>
              <a:t>srcset</a:t>
            </a:r>
            <a:r>
              <a:rPr kumimoji="0" lang="en-US" altLang="en-US" sz="2000" b="0" i="0" u="none" strike="noStrike" cap="none" normalizeH="0" baseline="0" dirty="0">
                <a:ln>
                  <a:noFill/>
                </a:ln>
                <a:solidFill>
                  <a:srgbClr val="0000CD"/>
                </a:solidFill>
                <a:effectLst/>
                <a:latin typeface="+mn-lt"/>
              </a:rPr>
              <a:t>="img_food.jpg"&gt;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00"/>
                </a:solidFill>
                <a:effectLst/>
                <a:latin typeface="+mn-lt"/>
              </a:rPr>
              <a:t>  </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source</a:t>
            </a:r>
            <a:r>
              <a:rPr kumimoji="0" lang="en-US" altLang="en-US" sz="2000" b="0" i="0" u="none" strike="noStrike" cap="none" normalizeH="0" baseline="0" dirty="0">
                <a:ln>
                  <a:noFill/>
                </a:ln>
                <a:solidFill>
                  <a:srgbClr val="FF0000"/>
                </a:solidFill>
                <a:effectLst/>
                <a:latin typeface="+mn-lt"/>
              </a:rPr>
              <a:t> media</a:t>
            </a:r>
            <a:r>
              <a:rPr kumimoji="0" lang="en-US" altLang="en-US" sz="2000" b="0" i="0" u="none" strike="noStrike" cap="none" normalizeH="0" baseline="0" dirty="0">
                <a:ln>
                  <a:noFill/>
                </a:ln>
                <a:solidFill>
                  <a:srgbClr val="0000CD"/>
                </a:solidFill>
                <a:effectLst/>
                <a:latin typeface="+mn-lt"/>
              </a:rPr>
              <a:t>="(min-width: 465px)"</a:t>
            </a:r>
            <a:r>
              <a:rPr kumimoji="0" lang="en-US" altLang="en-US" sz="2000" b="0" i="0" u="none" strike="noStrike" cap="none" normalizeH="0" baseline="0" dirty="0">
                <a:ln>
                  <a:noFill/>
                </a:ln>
                <a:solidFill>
                  <a:srgbClr val="FF0000"/>
                </a:solidFill>
                <a:effectLst/>
                <a:latin typeface="+mn-lt"/>
              </a:rPr>
              <a:t> </a:t>
            </a:r>
            <a:r>
              <a:rPr kumimoji="0" lang="en-US" altLang="en-US" sz="2000" b="0" i="0" u="none" strike="noStrike" cap="none" normalizeH="0" baseline="0" dirty="0" err="1">
                <a:ln>
                  <a:noFill/>
                </a:ln>
                <a:solidFill>
                  <a:srgbClr val="FF0000"/>
                </a:solidFill>
                <a:effectLst/>
                <a:latin typeface="+mn-lt"/>
              </a:rPr>
              <a:t>srcset</a:t>
            </a:r>
            <a:r>
              <a:rPr kumimoji="0" lang="en-US" altLang="en-US" sz="2000" b="0" i="0" u="none" strike="noStrike" cap="none" normalizeH="0" baseline="0" dirty="0">
                <a:ln>
                  <a:noFill/>
                </a:ln>
                <a:solidFill>
                  <a:srgbClr val="0000CD"/>
                </a:solidFill>
                <a:effectLst/>
                <a:latin typeface="+mn-lt"/>
              </a:rPr>
              <a:t>="img_car.jpg"&gt;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00"/>
                </a:solidFill>
                <a:effectLst/>
                <a:latin typeface="+mn-lt"/>
              </a:rPr>
              <a:t>  </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img</a:t>
            </a:r>
            <a:r>
              <a:rPr kumimoji="0" lang="en-US" altLang="en-US" sz="2000" b="0" i="0" u="none" strike="noStrike" cap="none" normalizeH="0" baseline="0" dirty="0">
                <a:ln>
                  <a:noFill/>
                </a:ln>
                <a:solidFill>
                  <a:srgbClr val="FF0000"/>
                </a:solidFill>
                <a:effectLst/>
                <a:latin typeface="+mn-lt"/>
              </a:rPr>
              <a:t> src</a:t>
            </a:r>
            <a:r>
              <a:rPr kumimoji="0" lang="en-US" altLang="en-US" sz="2000" b="0" i="0" u="none" strike="noStrike" cap="none" normalizeH="0" baseline="0" dirty="0">
                <a:ln>
                  <a:noFill/>
                </a:ln>
                <a:solidFill>
                  <a:srgbClr val="0000CD"/>
                </a:solidFill>
                <a:effectLst/>
                <a:latin typeface="+mn-lt"/>
              </a:rPr>
              <a:t>="img_girl.jpg"&gt;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/picture</a:t>
            </a:r>
            <a:r>
              <a:rPr kumimoji="0" lang="en-US" altLang="en-US" sz="2000" b="0" i="0" u="none" strike="noStrike" cap="none" normalizeH="0" baseline="0" dirty="0">
                <a:ln>
                  <a:noFill/>
                </a:ln>
                <a:solidFill>
                  <a:srgbClr val="0000CD"/>
                </a:solidFill>
                <a:effectLst/>
                <a:latin typeface="+mn-lt"/>
              </a:rPr>
              <a:t>&gt;</a:t>
            </a:r>
            <a:endParaRPr kumimoji="0" lang="en-US" altLang="en-US" sz="2000" b="0" i="0" u="none" strike="noStrike" cap="none" normalizeH="0" baseline="0" dirty="0">
              <a:ln>
                <a:noFill/>
              </a:ln>
              <a:solidFill>
                <a:srgbClr val="FFFFFF"/>
              </a:solidFill>
              <a:effectLst/>
              <a:latin typeface="+mn-lt"/>
              <a:hlinkClick r:id="rId2"/>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000000"/>
                </a:solidFill>
                <a:effectLst/>
                <a:latin typeface="Verdana" panose="020B060403050404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902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353F41-D3F7-7999-F4A9-ECE2052DA29E}"/>
              </a:ext>
            </a:extLst>
          </p:cNvPr>
          <p:cNvSpPr txBox="1"/>
          <p:nvPr/>
        </p:nvSpPr>
        <p:spPr>
          <a:xfrm>
            <a:off x="473336" y="338535"/>
            <a:ext cx="10875982" cy="5122941"/>
          </a:xfrm>
          <a:prstGeom prst="rect">
            <a:avLst/>
          </a:prstGeom>
          <a:noFill/>
        </p:spPr>
        <p:txBody>
          <a:bodyPr wrap="square">
            <a:spAutoFit/>
          </a:bodyPr>
          <a:lstStyle/>
          <a:p>
            <a:pPr algn="l">
              <a:lnSpc>
                <a:spcPct val="150000"/>
              </a:lnSpc>
            </a:pPr>
            <a:r>
              <a:rPr lang="en-IN" sz="2000" b="0" i="0" dirty="0">
                <a:solidFill>
                  <a:srgbClr val="000000"/>
                </a:solidFill>
                <a:effectLst/>
              </a:rPr>
              <a:t>Define an HTML Table</a:t>
            </a:r>
          </a:p>
          <a:p>
            <a:pPr algn="l">
              <a:lnSpc>
                <a:spcPct val="150000"/>
              </a:lnSpc>
            </a:pPr>
            <a:r>
              <a:rPr lang="en-IN" sz="2000" b="0" i="0" dirty="0">
                <a:solidFill>
                  <a:srgbClr val="000000"/>
                </a:solidFill>
                <a:effectLst/>
              </a:rPr>
              <a:t>A table in HTML consists of table cells inside rows and columns.</a:t>
            </a:r>
          </a:p>
          <a:p>
            <a:pPr algn="l">
              <a:lnSpc>
                <a:spcPct val="150000"/>
              </a:lnSpc>
            </a:pPr>
            <a:r>
              <a:rPr lang="en-IN" sz="2000" b="0" i="0" dirty="0">
                <a:solidFill>
                  <a:srgbClr val="000000"/>
                </a:solidFill>
                <a:effectLst/>
              </a:rPr>
              <a:t>Example</a:t>
            </a:r>
          </a:p>
          <a:p>
            <a:pPr algn="l">
              <a:lnSpc>
                <a:spcPct val="150000"/>
              </a:lnSpc>
            </a:pPr>
            <a:r>
              <a:rPr lang="en-IN" sz="2000" b="0" i="0" dirty="0">
                <a:solidFill>
                  <a:srgbClr val="000000"/>
                </a:solidFill>
                <a:effectLst/>
              </a:rPr>
              <a:t>A simple HTML table:</a:t>
            </a:r>
          </a:p>
          <a:p>
            <a:pPr algn="l">
              <a:lnSpc>
                <a:spcPct val="150000"/>
              </a:lnSpc>
            </a:pPr>
            <a:r>
              <a:rPr lang="en-IN" sz="2000" b="0" i="0" dirty="0">
                <a:solidFill>
                  <a:srgbClr val="0000CD"/>
                </a:solidFill>
                <a:effectLst/>
              </a:rPr>
              <a:t>&lt;</a:t>
            </a:r>
            <a:r>
              <a:rPr lang="en-IN" sz="2000" b="0" i="0" dirty="0">
                <a:solidFill>
                  <a:srgbClr val="A52A2A"/>
                </a:solidFill>
                <a:effectLst/>
              </a:rPr>
              <a:t>table</a:t>
            </a:r>
            <a:r>
              <a:rPr lang="en-IN" sz="2000" b="0" i="0" dirty="0">
                <a:solidFill>
                  <a:srgbClr val="0000CD"/>
                </a:solidFill>
                <a:effectLst/>
              </a:rPr>
              <a:t>&gt;</a:t>
            </a:r>
            <a:br>
              <a:rPr lang="en-IN" sz="2000" b="0" i="0" dirty="0">
                <a:solidFill>
                  <a:srgbClr val="000000"/>
                </a:solidFill>
                <a:effectLst/>
              </a:rPr>
            </a:br>
            <a:r>
              <a:rPr lang="en-IN" sz="2000" b="0" i="0" dirty="0">
                <a:solidFill>
                  <a:srgbClr val="000000"/>
                </a:solidFill>
                <a:effectLst/>
              </a:rPr>
              <a:t>  </a:t>
            </a:r>
            <a:r>
              <a:rPr lang="en-IN" sz="2000" b="0" i="0" dirty="0">
                <a:solidFill>
                  <a:srgbClr val="0000CD"/>
                </a:solidFill>
                <a:effectLst/>
              </a:rPr>
              <a:t>&lt;</a:t>
            </a:r>
            <a:r>
              <a:rPr lang="en-IN" sz="2000" b="0" i="0" dirty="0">
                <a:solidFill>
                  <a:srgbClr val="A52A2A"/>
                </a:solidFill>
                <a:effectLst/>
              </a:rPr>
              <a:t>tr</a:t>
            </a:r>
            <a:r>
              <a:rPr lang="en-IN" sz="2000" b="0" i="0" dirty="0">
                <a:solidFill>
                  <a:srgbClr val="0000CD"/>
                </a:solidFill>
                <a:effectLst/>
              </a:rPr>
              <a:t>&gt;</a:t>
            </a:r>
            <a:br>
              <a:rPr lang="en-IN" sz="2000" b="0" i="0" dirty="0">
                <a:solidFill>
                  <a:srgbClr val="000000"/>
                </a:solidFill>
                <a:effectLst/>
              </a:rPr>
            </a:br>
            <a:r>
              <a:rPr lang="en-IN" sz="2000" b="0" i="0" dirty="0">
                <a:solidFill>
                  <a:srgbClr val="000000"/>
                </a:solidFill>
                <a:effectLst/>
              </a:rPr>
              <a:t>    </a:t>
            </a:r>
            <a:r>
              <a:rPr lang="en-IN" sz="2000" b="0" i="0" dirty="0">
                <a:solidFill>
                  <a:srgbClr val="0000CD"/>
                </a:solidFill>
                <a:effectLst/>
              </a:rPr>
              <a:t>&lt;</a:t>
            </a:r>
            <a:r>
              <a:rPr lang="en-IN" sz="2000" b="0" i="0" dirty="0" err="1">
                <a:solidFill>
                  <a:srgbClr val="A52A2A"/>
                </a:solidFill>
                <a:effectLst/>
              </a:rPr>
              <a:t>th</a:t>
            </a:r>
            <a:r>
              <a:rPr lang="en-IN" sz="2000" b="0" i="0" dirty="0">
                <a:solidFill>
                  <a:srgbClr val="0000CD"/>
                </a:solidFill>
                <a:effectLst/>
              </a:rPr>
              <a:t>&gt;</a:t>
            </a:r>
            <a:r>
              <a:rPr lang="en-IN" sz="2000" b="0" i="0" dirty="0">
                <a:solidFill>
                  <a:srgbClr val="000000"/>
                </a:solidFill>
                <a:effectLst/>
              </a:rPr>
              <a:t>Company</a:t>
            </a:r>
            <a:r>
              <a:rPr lang="en-IN" sz="2000" b="0" i="0" dirty="0">
                <a:solidFill>
                  <a:srgbClr val="0000CD"/>
                </a:solidFill>
                <a:effectLst/>
              </a:rPr>
              <a:t>&lt;</a:t>
            </a:r>
            <a:r>
              <a:rPr lang="en-IN" sz="2000" b="0" i="0" dirty="0">
                <a:solidFill>
                  <a:srgbClr val="A52A2A"/>
                </a:solidFill>
                <a:effectLst/>
              </a:rPr>
              <a:t>/</a:t>
            </a:r>
            <a:r>
              <a:rPr lang="en-IN" sz="2000" b="0" i="0" dirty="0" err="1">
                <a:solidFill>
                  <a:srgbClr val="A52A2A"/>
                </a:solidFill>
                <a:effectLst/>
              </a:rPr>
              <a:t>th</a:t>
            </a:r>
            <a:r>
              <a:rPr lang="en-IN" sz="2000" b="0" i="0" dirty="0">
                <a:solidFill>
                  <a:srgbClr val="0000CD"/>
                </a:solidFill>
                <a:effectLst/>
              </a:rPr>
              <a:t>&gt;</a:t>
            </a:r>
            <a:br>
              <a:rPr lang="en-IN" sz="2000" b="0" i="0" dirty="0">
                <a:solidFill>
                  <a:srgbClr val="000000"/>
                </a:solidFill>
                <a:effectLst/>
              </a:rPr>
            </a:br>
            <a:r>
              <a:rPr lang="en-IN" sz="2000" b="0" i="0" dirty="0">
                <a:solidFill>
                  <a:srgbClr val="000000"/>
                </a:solidFill>
                <a:effectLst/>
              </a:rPr>
              <a:t>    </a:t>
            </a:r>
            <a:r>
              <a:rPr lang="en-IN" sz="2000" b="0" i="0" dirty="0">
                <a:solidFill>
                  <a:srgbClr val="0000CD"/>
                </a:solidFill>
                <a:effectLst/>
              </a:rPr>
              <a:t>&lt;</a:t>
            </a:r>
            <a:r>
              <a:rPr lang="en-IN" sz="2000" b="0" i="0" dirty="0" err="1">
                <a:solidFill>
                  <a:srgbClr val="A52A2A"/>
                </a:solidFill>
                <a:effectLst/>
              </a:rPr>
              <a:t>th</a:t>
            </a:r>
            <a:r>
              <a:rPr lang="en-IN" sz="2000" b="0" i="0" dirty="0">
                <a:solidFill>
                  <a:srgbClr val="0000CD"/>
                </a:solidFill>
                <a:effectLst/>
              </a:rPr>
              <a:t>&gt;</a:t>
            </a:r>
            <a:r>
              <a:rPr lang="en-IN" sz="2000" b="0" i="0" dirty="0">
                <a:solidFill>
                  <a:srgbClr val="000000"/>
                </a:solidFill>
                <a:effectLst/>
              </a:rPr>
              <a:t>Contact</a:t>
            </a:r>
            <a:r>
              <a:rPr lang="en-IN" sz="2000" b="0" i="0" dirty="0">
                <a:solidFill>
                  <a:srgbClr val="0000CD"/>
                </a:solidFill>
                <a:effectLst/>
              </a:rPr>
              <a:t>&lt;</a:t>
            </a:r>
            <a:r>
              <a:rPr lang="en-IN" sz="2000" b="0" i="0" dirty="0">
                <a:solidFill>
                  <a:srgbClr val="A52A2A"/>
                </a:solidFill>
                <a:effectLst/>
              </a:rPr>
              <a:t>/</a:t>
            </a:r>
            <a:r>
              <a:rPr lang="en-IN" sz="2000" b="0" i="0" dirty="0" err="1">
                <a:solidFill>
                  <a:srgbClr val="A52A2A"/>
                </a:solidFill>
                <a:effectLst/>
              </a:rPr>
              <a:t>th</a:t>
            </a:r>
            <a:r>
              <a:rPr lang="en-IN" sz="2000" b="0" i="0" dirty="0">
                <a:solidFill>
                  <a:srgbClr val="0000CD"/>
                </a:solidFill>
                <a:effectLst/>
              </a:rPr>
              <a:t>&gt;</a:t>
            </a:r>
            <a:br>
              <a:rPr lang="en-IN" sz="2000" b="0" i="0" dirty="0">
                <a:solidFill>
                  <a:srgbClr val="000000"/>
                </a:solidFill>
                <a:effectLst/>
              </a:rPr>
            </a:br>
            <a:r>
              <a:rPr lang="en-IN" sz="2000" b="0" i="0" dirty="0">
                <a:solidFill>
                  <a:srgbClr val="000000"/>
                </a:solidFill>
                <a:effectLst/>
              </a:rPr>
              <a:t>    </a:t>
            </a:r>
            <a:r>
              <a:rPr lang="en-IN" sz="2000" b="0" i="0" dirty="0">
                <a:solidFill>
                  <a:srgbClr val="0000CD"/>
                </a:solidFill>
                <a:effectLst/>
              </a:rPr>
              <a:t>&lt;</a:t>
            </a:r>
            <a:r>
              <a:rPr lang="en-IN" sz="2000" b="0" i="0" dirty="0" err="1">
                <a:solidFill>
                  <a:srgbClr val="A52A2A"/>
                </a:solidFill>
                <a:effectLst/>
              </a:rPr>
              <a:t>th</a:t>
            </a:r>
            <a:r>
              <a:rPr lang="en-IN" sz="2000" b="0" i="0" dirty="0">
                <a:solidFill>
                  <a:srgbClr val="0000CD"/>
                </a:solidFill>
                <a:effectLst/>
              </a:rPr>
              <a:t>&gt;</a:t>
            </a:r>
            <a:r>
              <a:rPr lang="en-IN" sz="2000" b="0" i="0" dirty="0">
                <a:solidFill>
                  <a:srgbClr val="000000"/>
                </a:solidFill>
                <a:effectLst/>
              </a:rPr>
              <a:t>Country</a:t>
            </a:r>
            <a:r>
              <a:rPr lang="en-IN" sz="2000" b="0" i="0" dirty="0">
                <a:solidFill>
                  <a:srgbClr val="0000CD"/>
                </a:solidFill>
                <a:effectLst/>
              </a:rPr>
              <a:t>&lt;</a:t>
            </a:r>
            <a:r>
              <a:rPr lang="en-IN" sz="2000" b="0" i="0" dirty="0">
                <a:solidFill>
                  <a:srgbClr val="A52A2A"/>
                </a:solidFill>
                <a:effectLst/>
              </a:rPr>
              <a:t>/</a:t>
            </a:r>
            <a:r>
              <a:rPr lang="en-IN" sz="2000" b="0" i="0" dirty="0" err="1">
                <a:solidFill>
                  <a:srgbClr val="A52A2A"/>
                </a:solidFill>
                <a:effectLst/>
              </a:rPr>
              <a:t>th</a:t>
            </a:r>
            <a:r>
              <a:rPr lang="en-IN" sz="2000" b="0" i="0" dirty="0">
                <a:solidFill>
                  <a:srgbClr val="0000CD"/>
                </a:solidFill>
                <a:effectLst/>
              </a:rPr>
              <a:t>&gt;</a:t>
            </a:r>
            <a:br>
              <a:rPr lang="en-IN" sz="2000" b="0" i="0" dirty="0">
                <a:solidFill>
                  <a:srgbClr val="000000"/>
                </a:solidFill>
                <a:effectLst/>
              </a:rPr>
            </a:br>
            <a:r>
              <a:rPr lang="en-IN" sz="2000" b="0" i="0" dirty="0">
                <a:solidFill>
                  <a:srgbClr val="000000"/>
                </a:solidFill>
                <a:effectLst/>
              </a:rPr>
              <a:t>  </a:t>
            </a:r>
            <a:r>
              <a:rPr lang="en-IN" sz="2000" b="0" i="0" dirty="0">
                <a:solidFill>
                  <a:srgbClr val="0000CD"/>
                </a:solidFill>
                <a:effectLst/>
              </a:rPr>
              <a:t>&lt;</a:t>
            </a:r>
            <a:r>
              <a:rPr lang="en-IN" sz="2000" b="0" i="0" dirty="0">
                <a:solidFill>
                  <a:srgbClr val="A52A2A"/>
                </a:solidFill>
                <a:effectLst/>
              </a:rPr>
              <a:t>/tr</a:t>
            </a:r>
            <a:r>
              <a:rPr lang="en-IN" sz="2000" b="0" i="0" dirty="0">
                <a:solidFill>
                  <a:srgbClr val="0000CD"/>
                </a:solidFill>
                <a:effectLst/>
              </a:rPr>
              <a:t>&gt;</a:t>
            </a:r>
            <a:br>
              <a:rPr lang="en-IN" sz="2000" b="0" i="0" dirty="0">
                <a:solidFill>
                  <a:srgbClr val="000000"/>
                </a:solidFill>
                <a:effectLst/>
              </a:rPr>
            </a:br>
            <a:r>
              <a:rPr lang="en-IN" sz="2000" b="0" i="0" dirty="0">
                <a:solidFill>
                  <a:srgbClr val="000000"/>
                </a:solidFill>
                <a:effectLst/>
              </a:rPr>
              <a:t>  </a:t>
            </a:r>
          </a:p>
        </p:txBody>
      </p:sp>
    </p:spTree>
    <p:extLst>
      <p:ext uri="{BB962C8B-B14F-4D97-AF65-F5344CB8AC3E}">
        <p14:creationId xmlns:p14="http://schemas.microsoft.com/office/powerpoint/2010/main" val="3889733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250947-EC78-F501-6F71-FED540516FCF}"/>
              </a:ext>
            </a:extLst>
          </p:cNvPr>
          <p:cNvSpPr txBox="1"/>
          <p:nvPr/>
        </p:nvSpPr>
        <p:spPr>
          <a:xfrm>
            <a:off x="142539" y="289679"/>
            <a:ext cx="6094206" cy="3139321"/>
          </a:xfrm>
          <a:prstGeom prst="rect">
            <a:avLst/>
          </a:prstGeom>
          <a:noFill/>
        </p:spPr>
        <p:txBody>
          <a:bodyPr wrap="square">
            <a:spAutoFit/>
          </a:bodyPr>
          <a:lstStyle/>
          <a:p>
            <a:r>
              <a:rPr lang="en-IN" sz="1800" b="0" i="0" dirty="0">
                <a:solidFill>
                  <a:srgbClr val="0000CD"/>
                </a:solidFill>
                <a:effectLst/>
              </a:rPr>
              <a:t>&lt;</a:t>
            </a:r>
            <a:r>
              <a:rPr lang="en-IN" sz="1800" b="0" i="0" dirty="0">
                <a:solidFill>
                  <a:srgbClr val="A52A2A"/>
                </a:solidFill>
                <a:effectLst/>
              </a:rPr>
              <a:t>tr</a:t>
            </a:r>
            <a:r>
              <a:rPr lang="en-IN" sz="1800" b="0" i="0" dirty="0">
                <a:solidFill>
                  <a:srgbClr val="0000CD"/>
                </a:solidFill>
                <a:effectLst/>
              </a:rPr>
              <a:t>&gt;</a:t>
            </a:r>
            <a:br>
              <a:rPr lang="en-IN" sz="1800" b="0" i="0" dirty="0">
                <a:solidFill>
                  <a:srgbClr val="000000"/>
                </a:solidFill>
                <a:effectLst/>
              </a:rPr>
            </a:br>
            <a:r>
              <a:rPr lang="en-IN" sz="1800" b="0" i="0" dirty="0">
                <a:solidFill>
                  <a:srgbClr val="000000"/>
                </a:solidFill>
                <a:effectLst/>
              </a:rPr>
              <a:t>    </a:t>
            </a:r>
            <a:r>
              <a:rPr lang="en-IN" sz="1800" b="0" i="0" dirty="0">
                <a:solidFill>
                  <a:srgbClr val="0000CD"/>
                </a:solidFill>
                <a:effectLst/>
              </a:rPr>
              <a:t>&lt;</a:t>
            </a:r>
            <a:r>
              <a:rPr lang="en-IN" sz="1800" b="0" i="0" dirty="0">
                <a:solidFill>
                  <a:srgbClr val="A52A2A"/>
                </a:solidFill>
                <a:effectLst/>
              </a:rPr>
              <a:t>td</a:t>
            </a:r>
            <a:r>
              <a:rPr lang="en-IN" sz="1800" b="0" i="0" dirty="0">
                <a:solidFill>
                  <a:srgbClr val="0000CD"/>
                </a:solidFill>
                <a:effectLst/>
              </a:rPr>
              <a:t>&gt;</a:t>
            </a:r>
            <a:r>
              <a:rPr lang="en-IN" sz="1800" b="0" i="0" dirty="0" err="1">
                <a:solidFill>
                  <a:srgbClr val="000000"/>
                </a:solidFill>
                <a:effectLst/>
              </a:rPr>
              <a:t>Alfreds</a:t>
            </a:r>
            <a:r>
              <a:rPr lang="en-IN" sz="1800" b="0" i="0" dirty="0">
                <a:solidFill>
                  <a:srgbClr val="000000"/>
                </a:solidFill>
                <a:effectLst/>
              </a:rPr>
              <a:t> </a:t>
            </a:r>
            <a:r>
              <a:rPr lang="en-IN" sz="1800" b="0" i="0" dirty="0" err="1">
                <a:solidFill>
                  <a:srgbClr val="000000"/>
                </a:solidFill>
                <a:effectLst/>
              </a:rPr>
              <a:t>Futterkiste</a:t>
            </a:r>
            <a:r>
              <a:rPr lang="en-IN" sz="1800" b="0" i="0" dirty="0">
                <a:solidFill>
                  <a:srgbClr val="0000CD"/>
                </a:solidFill>
                <a:effectLst/>
              </a:rPr>
              <a:t>&lt;</a:t>
            </a:r>
            <a:r>
              <a:rPr lang="en-IN" sz="1800" b="0" i="0" dirty="0">
                <a:solidFill>
                  <a:srgbClr val="A52A2A"/>
                </a:solidFill>
                <a:effectLst/>
              </a:rPr>
              <a:t>/td</a:t>
            </a:r>
            <a:r>
              <a:rPr lang="en-IN" sz="1800" b="0" i="0" dirty="0">
                <a:solidFill>
                  <a:srgbClr val="0000CD"/>
                </a:solidFill>
                <a:effectLst/>
              </a:rPr>
              <a:t>&gt;</a:t>
            </a:r>
            <a:br>
              <a:rPr lang="en-IN" sz="1800" b="0" i="0" dirty="0">
                <a:solidFill>
                  <a:srgbClr val="000000"/>
                </a:solidFill>
                <a:effectLst/>
              </a:rPr>
            </a:br>
            <a:r>
              <a:rPr lang="en-IN" sz="1800" b="0" i="0" dirty="0">
                <a:solidFill>
                  <a:srgbClr val="000000"/>
                </a:solidFill>
                <a:effectLst/>
              </a:rPr>
              <a:t>    </a:t>
            </a:r>
            <a:r>
              <a:rPr lang="en-IN" sz="1800" b="0" i="0" dirty="0">
                <a:solidFill>
                  <a:srgbClr val="0000CD"/>
                </a:solidFill>
                <a:effectLst/>
              </a:rPr>
              <a:t>&lt;</a:t>
            </a:r>
            <a:r>
              <a:rPr lang="en-IN" sz="1800" b="0" i="0" dirty="0">
                <a:solidFill>
                  <a:srgbClr val="A52A2A"/>
                </a:solidFill>
                <a:effectLst/>
              </a:rPr>
              <a:t>td</a:t>
            </a:r>
            <a:r>
              <a:rPr lang="en-IN" sz="1800" b="0" i="0" dirty="0">
                <a:solidFill>
                  <a:srgbClr val="0000CD"/>
                </a:solidFill>
                <a:effectLst/>
              </a:rPr>
              <a:t>&gt;</a:t>
            </a:r>
            <a:r>
              <a:rPr lang="en-IN" sz="1800" b="0" i="0" dirty="0">
                <a:solidFill>
                  <a:srgbClr val="000000"/>
                </a:solidFill>
                <a:effectLst/>
              </a:rPr>
              <a:t>Maria Anders</a:t>
            </a:r>
            <a:r>
              <a:rPr lang="en-IN" sz="1800" b="0" i="0" dirty="0">
                <a:solidFill>
                  <a:srgbClr val="0000CD"/>
                </a:solidFill>
                <a:effectLst/>
              </a:rPr>
              <a:t>&lt;</a:t>
            </a:r>
            <a:r>
              <a:rPr lang="en-IN" sz="1800" b="0" i="0" dirty="0">
                <a:solidFill>
                  <a:srgbClr val="A52A2A"/>
                </a:solidFill>
                <a:effectLst/>
              </a:rPr>
              <a:t>/td</a:t>
            </a:r>
            <a:r>
              <a:rPr lang="en-IN" sz="1800" b="0" i="0" dirty="0">
                <a:solidFill>
                  <a:srgbClr val="0000CD"/>
                </a:solidFill>
                <a:effectLst/>
              </a:rPr>
              <a:t>&gt;</a:t>
            </a:r>
            <a:br>
              <a:rPr lang="en-IN" sz="1800" b="0" i="0" dirty="0">
                <a:solidFill>
                  <a:srgbClr val="000000"/>
                </a:solidFill>
                <a:effectLst/>
              </a:rPr>
            </a:br>
            <a:r>
              <a:rPr lang="en-IN" sz="1800" b="0" i="0" dirty="0">
                <a:solidFill>
                  <a:srgbClr val="000000"/>
                </a:solidFill>
                <a:effectLst/>
              </a:rPr>
              <a:t>    </a:t>
            </a:r>
            <a:r>
              <a:rPr lang="en-IN" sz="1800" b="0" i="0" dirty="0">
                <a:solidFill>
                  <a:srgbClr val="0000CD"/>
                </a:solidFill>
                <a:effectLst/>
              </a:rPr>
              <a:t>&lt;</a:t>
            </a:r>
            <a:r>
              <a:rPr lang="en-IN" sz="1800" b="0" i="0" dirty="0">
                <a:solidFill>
                  <a:srgbClr val="A52A2A"/>
                </a:solidFill>
                <a:effectLst/>
              </a:rPr>
              <a:t>td</a:t>
            </a:r>
            <a:r>
              <a:rPr lang="en-IN" sz="1800" b="0" i="0" dirty="0">
                <a:solidFill>
                  <a:srgbClr val="0000CD"/>
                </a:solidFill>
                <a:effectLst/>
              </a:rPr>
              <a:t>&gt;</a:t>
            </a:r>
            <a:r>
              <a:rPr lang="en-IN" sz="1800" b="0" i="0" dirty="0">
                <a:solidFill>
                  <a:srgbClr val="000000"/>
                </a:solidFill>
                <a:effectLst/>
              </a:rPr>
              <a:t>Germany</a:t>
            </a:r>
            <a:r>
              <a:rPr lang="en-IN" sz="1800" b="0" i="0" dirty="0">
                <a:solidFill>
                  <a:srgbClr val="0000CD"/>
                </a:solidFill>
                <a:effectLst/>
              </a:rPr>
              <a:t>&lt;</a:t>
            </a:r>
            <a:r>
              <a:rPr lang="en-IN" sz="1800" b="0" i="0" dirty="0">
                <a:solidFill>
                  <a:srgbClr val="A52A2A"/>
                </a:solidFill>
                <a:effectLst/>
              </a:rPr>
              <a:t>/td</a:t>
            </a:r>
            <a:r>
              <a:rPr lang="en-IN" sz="1800" b="0" i="0" dirty="0">
                <a:solidFill>
                  <a:srgbClr val="0000CD"/>
                </a:solidFill>
                <a:effectLst/>
              </a:rPr>
              <a:t>&gt;</a:t>
            </a:r>
            <a:br>
              <a:rPr lang="en-IN" sz="1800" b="0" i="0" dirty="0">
                <a:solidFill>
                  <a:srgbClr val="000000"/>
                </a:solidFill>
                <a:effectLst/>
              </a:rPr>
            </a:br>
            <a:r>
              <a:rPr lang="en-IN" sz="1800" b="0" i="0" dirty="0">
                <a:solidFill>
                  <a:srgbClr val="000000"/>
                </a:solidFill>
                <a:effectLst/>
              </a:rPr>
              <a:t>  </a:t>
            </a:r>
            <a:r>
              <a:rPr lang="en-IN" sz="1800" b="0" i="0" dirty="0">
                <a:solidFill>
                  <a:srgbClr val="0000CD"/>
                </a:solidFill>
                <a:effectLst/>
              </a:rPr>
              <a:t>&lt;</a:t>
            </a:r>
            <a:r>
              <a:rPr lang="en-IN" sz="1800" b="0" i="0" dirty="0">
                <a:solidFill>
                  <a:srgbClr val="A52A2A"/>
                </a:solidFill>
                <a:effectLst/>
              </a:rPr>
              <a:t>/tr</a:t>
            </a:r>
            <a:r>
              <a:rPr lang="en-IN" sz="1800" b="0" i="0" dirty="0">
                <a:solidFill>
                  <a:srgbClr val="0000CD"/>
                </a:solidFill>
                <a:effectLst/>
              </a:rPr>
              <a:t>&gt;</a:t>
            </a:r>
            <a:br>
              <a:rPr lang="en-IN" sz="1800" b="0" i="0" dirty="0">
                <a:solidFill>
                  <a:srgbClr val="000000"/>
                </a:solidFill>
                <a:effectLst/>
              </a:rPr>
            </a:br>
            <a:r>
              <a:rPr lang="en-IN" sz="1800" b="0" i="0" dirty="0">
                <a:solidFill>
                  <a:srgbClr val="000000"/>
                </a:solidFill>
                <a:effectLst/>
              </a:rPr>
              <a:t>  </a:t>
            </a:r>
            <a:r>
              <a:rPr lang="en-IN" sz="1800" b="0" i="0" dirty="0">
                <a:solidFill>
                  <a:srgbClr val="0000CD"/>
                </a:solidFill>
                <a:effectLst/>
              </a:rPr>
              <a:t>&lt;</a:t>
            </a:r>
            <a:r>
              <a:rPr lang="en-IN" sz="1800" b="0" i="0" dirty="0">
                <a:solidFill>
                  <a:srgbClr val="A52A2A"/>
                </a:solidFill>
                <a:effectLst/>
              </a:rPr>
              <a:t>tr</a:t>
            </a:r>
            <a:r>
              <a:rPr lang="en-IN" sz="1800" b="0" i="0" dirty="0">
                <a:solidFill>
                  <a:srgbClr val="0000CD"/>
                </a:solidFill>
                <a:effectLst/>
              </a:rPr>
              <a:t>&gt;</a:t>
            </a:r>
            <a:br>
              <a:rPr lang="en-IN" sz="1800" b="0" i="0" dirty="0">
                <a:solidFill>
                  <a:srgbClr val="000000"/>
                </a:solidFill>
                <a:effectLst/>
              </a:rPr>
            </a:br>
            <a:r>
              <a:rPr lang="en-IN" sz="1800" b="0" i="0" dirty="0">
                <a:solidFill>
                  <a:srgbClr val="000000"/>
                </a:solidFill>
                <a:effectLst/>
              </a:rPr>
              <a:t>    </a:t>
            </a:r>
            <a:r>
              <a:rPr lang="en-IN" sz="1800" b="0" i="0" dirty="0">
                <a:solidFill>
                  <a:srgbClr val="0000CD"/>
                </a:solidFill>
                <a:effectLst/>
              </a:rPr>
              <a:t>&lt;</a:t>
            </a:r>
            <a:r>
              <a:rPr lang="en-IN" sz="1800" b="0" i="0" dirty="0">
                <a:solidFill>
                  <a:srgbClr val="A52A2A"/>
                </a:solidFill>
                <a:effectLst/>
              </a:rPr>
              <a:t>td</a:t>
            </a:r>
            <a:r>
              <a:rPr lang="en-IN" sz="1800" b="0" i="0" dirty="0">
                <a:solidFill>
                  <a:srgbClr val="0000CD"/>
                </a:solidFill>
                <a:effectLst/>
              </a:rPr>
              <a:t>&gt;</a:t>
            </a:r>
            <a:r>
              <a:rPr lang="en-IN" sz="1800" b="0" i="0" dirty="0">
                <a:solidFill>
                  <a:srgbClr val="000000"/>
                </a:solidFill>
                <a:effectLst/>
              </a:rPr>
              <a:t>Centro commercial Moctezuma</a:t>
            </a:r>
            <a:r>
              <a:rPr lang="en-IN" sz="1800" b="0" i="0" dirty="0">
                <a:solidFill>
                  <a:srgbClr val="0000CD"/>
                </a:solidFill>
                <a:effectLst/>
              </a:rPr>
              <a:t>&lt;</a:t>
            </a:r>
            <a:r>
              <a:rPr lang="en-IN" sz="1800" b="0" i="0" dirty="0">
                <a:solidFill>
                  <a:srgbClr val="A52A2A"/>
                </a:solidFill>
                <a:effectLst/>
              </a:rPr>
              <a:t>/td</a:t>
            </a:r>
            <a:r>
              <a:rPr lang="en-IN" sz="1800" b="0" i="0" dirty="0">
                <a:solidFill>
                  <a:srgbClr val="0000CD"/>
                </a:solidFill>
                <a:effectLst/>
              </a:rPr>
              <a:t>&gt;</a:t>
            </a:r>
            <a:br>
              <a:rPr lang="en-IN" sz="1800" b="0" i="0" dirty="0">
                <a:solidFill>
                  <a:srgbClr val="000000"/>
                </a:solidFill>
                <a:effectLst/>
              </a:rPr>
            </a:br>
            <a:r>
              <a:rPr lang="en-IN" sz="1800" b="0" i="0" dirty="0">
                <a:solidFill>
                  <a:srgbClr val="000000"/>
                </a:solidFill>
                <a:effectLst/>
              </a:rPr>
              <a:t>    </a:t>
            </a:r>
            <a:r>
              <a:rPr lang="en-IN" sz="1800" b="0" i="0" dirty="0">
                <a:solidFill>
                  <a:srgbClr val="0000CD"/>
                </a:solidFill>
                <a:effectLst/>
              </a:rPr>
              <a:t>&lt;</a:t>
            </a:r>
            <a:r>
              <a:rPr lang="en-IN" sz="1800" b="0" i="0" dirty="0">
                <a:solidFill>
                  <a:srgbClr val="A52A2A"/>
                </a:solidFill>
                <a:effectLst/>
              </a:rPr>
              <a:t>td</a:t>
            </a:r>
            <a:r>
              <a:rPr lang="en-IN" sz="1800" b="0" i="0" dirty="0">
                <a:solidFill>
                  <a:srgbClr val="0000CD"/>
                </a:solidFill>
                <a:effectLst/>
              </a:rPr>
              <a:t>&gt;</a:t>
            </a:r>
            <a:r>
              <a:rPr lang="en-IN" sz="1800" b="0" i="0" dirty="0">
                <a:solidFill>
                  <a:srgbClr val="000000"/>
                </a:solidFill>
                <a:effectLst/>
              </a:rPr>
              <a:t>Francisco Chang</a:t>
            </a:r>
            <a:r>
              <a:rPr lang="en-IN" sz="1800" b="0" i="0" dirty="0">
                <a:solidFill>
                  <a:srgbClr val="0000CD"/>
                </a:solidFill>
                <a:effectLst/>
              </a:rPr>
              <a:t>&lt;</a:t>
            </a:r>
            <a:r>
              <a:rPr lang="en-IN" sz="1800" b="0" i="0" dirty="0">
                <a:solidFill>
                  <a:srgbClr val="A52A2A"/>
                </a:solidFill>
                <a:effectLst/>
              </a:rPr>
              <a:t>/td</a:t>
            </a:r>
            <a:r>
              <a:rPr lang="en-IN" sz="1800" b="0" i="0" dirty="0">
                <a:solidFill>
                  <a:srgbClr val="0000CD"/>
                </a:solidFill>
                <a:effectLst/>
              </a:rPr>
              <a:t>&gt;</a:t>
            </a:r>
            <a:br>
              <a:rPr lang="en-IN" sz="1800" b="0" i="0" dirty="0">
                <a:solidFill>
                  <a:srgbClr val="000000"/>
                </a:solidFill>
                <a:effectLst/>
              </a:rPr>
            </a:br>
            <a:r>
              <a:rPr lang="en-IN" sz="1800" b="0" i="0" dirty="0">
                <a:solidFill>
                  <a:srgbClr val="000000"/>
                </a:solidFill>
                <a:effectLst/>
              </a:rPr>
              <a:t>    </a:t>
            </a:r>
            <a:r>
              <a:rPr lang="en-IN" sz="1800" b="0" i="0" dirty="0">
                <a:solidFill>
                  <a:srgbClr val="0000CD"/>
                </a:solidFill>
                <a:effectLst/>
              </a:rPr>
              <a:t>&lt;</a:t>
            </a:r>
            <a:r>
              <a:rPr lang="en-IN" sz="1800" b="0" i="0" dirty="0">
                <a:solidFill>
                  <a:srgbClr val="A52A2A"/>
                </a:solidFill>
                <a:effectLst/>
              </a:rPr>
              <a:t>td</a:t>
            </a:r>
            <a:r>
              <a:rPr lang="en-IN" sz="1800" b="0" i="0" dirty="0">
                <a:solidFill>
                  <a:srgbClr val="0000CD"/>
                </a:solidFill>
                <a:effectLst/>
              </a:rPr>
              <a:t>&gt;</a:t>
            </a:r>
            <a:r>
              <a:rPr lang="en-IN" sz="1800" b="0" i="0" dirty="0">
                <a:solidFill>
                  <a:srgbClr val="000000"/>
                </a:solidFill>
                <a:effectLst/>
              </a:rPr>
              <a:t>Mexico</a:t>
            </a:r>
            <a:r>
              <a:rPr lang="en-IN" sz="1800" b="0" i="0" dirty="0">
                <a:solidFill>
                  <a:srgbClr val="0000CD"/>
                </a:solidFill>
                <a:effectLst/>
              </a:rPr>
              <a:t>&lt;</a:t>
            </a:r>
            <a:r>
              <a:rPr lang="en-IN" sz="1800" b="0" i="0" dirty="0">
                <a:solidFill>
                  <a:srgbClr val="A52A2A"/>
                </a:solidFill>
                <a:effectLst/>
              </a:rPr>
              <a:t>/td</a:t>
            </a:r>
            <a:r>
              <a:rPr lang="en-IN" sz="1800" b="0" i="0" dirty="0">
                <a:solidFill>
                  <a:srgbClr val="0000CD"/>
                </a:solidFill>
                <a:effectLst/>
              </a:rPr>
              <a:t>&gt;</a:t>
            </a:r>
            <a:br>
              <a:rPr lang="en-IN" sz="1800" b="0" i="0" dirty="0">
                <a:solidFill>
                  <a:srgbClr val="000000"/>
                </a:solidFill>
                <a:effectLst/>
              </a:rPr>
            </a:br>
            <a:r>
              <a:rPr lang="en-IN" sz="1800" b="0" i="0" dirty="0">
                <a:solidFill>
                  <a:srgbClr val="000000"/>
                </a:solidFill>
                <a:effectLst/>
              </a:rPr>
              <a:t>  </a:t>
            </a:r>
            <a:r>
              <a:rPr lang="en-IN" sz="1800" b="0" i="0" dirty="0">
                <a:solidFill>
                  <a:srgbClr val="0000CD"/>
                </a:solidFill>
                <a:effectLst/>
              </a:rPr>
              <a:t>&lt;</a:t>
            </a:r>
            <a:r>
              <a:rPr lang="en-IN" sz="1800" b="0" i="0" dirty="0">
                <a:solidFill>
                  <a:srgbClr val="A52A2A"/>
                </a:solidFill>
                <a:effectLst/>
              </a:rPr>
              <a:t>/tr</a:t>
            </a:r>
            <a:r>
              <a:rPr lang="en-IN" sz="1800" b="0" i="0" dirty="0">
                <a:solidFill>
                  <a:srgbClr val="0000CD"/>
                </a:solidFill>
                <a:effectLst/>
              </a:rPr>
              <a:t>&gt;</a:t>
            </a:r>
            <a:br>
              <a:rPr lang="en-IN" sz="1800" b="0" i="0" dirty="0">
                <a:solidFill>
                  <a:srgbClr val="000000"/>
                </a:solidFill>
                <a:effectLst/>
              </a:rPr>
            </a:br>
            <a:r>
              <a:rPr lang="en-IN" sz="1800" b="0" i="0" dirty="0">
                <a:solidFill>
                  <a:srgbClr val="0000CD"/>
                </a:solidFill>
                <a:effectLst/>
              </a:rPr>
              <a:t>&lt;</a:t>
            </a:r>
            <a:r>
              <a:rPr lang="en-IN" sz="1800" b="0" i="0" dirty="0">
                <a:solidFill>
                  <a:srgbClr val="A52A2A"/>
                </a:solidFill>
                <a:effectLst/>
              </a:rPr>
              <a:t>/table</a:t>
            </a:r>
            <a:r>
              <a:rPr lang="en-IN" sz="1800" b="0" i="0" dirty="0">
                <a:solidFill>
                  <a:srgbClr val="0000CD"/>
                </a:solidFill>
                <a:effectLst/>
              </a:rPr>
              <a:t>&gt;</a:t>
            </a:r>
            <a:endParaRPr lang="en-IN" dirty="0"/>
          </a:p>
        </p:txBody>
      </p:sp>
      <p:sp>
        <p:nvSpPr>
          <p:cNvPr id="11" name="Rectangle 7">
            <a:extLst>
              <a:ext uri="{FF2B5EF4-FFF2-40B4-BE49-F238E27FC236}">
                <a16:creationId xmlns:a16="http://schemas.microsoft.com/office/drawing/2014/main" id="{9D3D434E-CCCC-EBDD-5070-BE77A74E06B0}"/>
              </a:ext>
            </a:extLst>
          </p:cNvPr>
          <p:cNvSpPr>
            <a:spLocks noChangeArrowheads="1"/>
          </p:cNvSpPr>
          <p:nvPr/>
        </p:nvSpPr>
        <p:spPr bwMode="auto">
          <a:xfrm>
            <a:off x="142539" y="3737229"/>
            <a:ext cx="7812780" cy="10294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How To Add a Border</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To add a border, use the CSS </a:t>
            </a:r>
            <a:r>
              <a:rPr kumimoji="0" lang="en-US" altLang="en-US" sz="2000" b="0" i="0" u="none" strike="noStrike" cap="none" normalizeH="0" baseline="0" dirty="0">
                <a:ln>
                  <a:noFill/>
                </a:ln>
                <a:solidFill>
                  <a:srgbClr val="DC143C"/>
                </a:solidFill>
                <a:effectLst/>
                <a:latin typeface="+mn-lt"/>
              </a:rPr>
              <a:t>border</a:t>
            </a:r>
            <a:r>
              <a:rPr kumimoji="0" lang="en-US" altLang="en-US" sz="2000" b="0" i="0" u="none" strike="noStrike" cap="none" normalizeH="0" baseline="0" dirty="0">
                <a:ln>
                  <a:noFill/>
                </a:ln>
                <a:solidFill>
                  <a:srgbClr val="000000"/>
                </a:solidFill>
                <a:effectLst/>
                <a:latin typeface="+mn-lt"/>
              </a:rPr>
              <a:t> property on </a:t>
            </a:r>
            <a:r>
              <a:rPr kumimoji="0" lang="en-US" altLang="en-US" sz="2000" b="0" i="0" u="none" strike="noStrike" cap="none" normalizeH="0" baseline="0" dirty="0">
                <a:ln>
                  <a:noFill/>
                </a:ln>
                <a:solidFill>
                  <a:srgbClr val="DC143C"/>
                </a:solidFill>
                <a:effectLst/>
                <a:latin typeface="+mn-lt"/>
              </a:rPr>
              <a:t>table</a:t>
            </a:r>
            <a:r>
              <a:rPr kumimoji="0" lang="en-US" altLang="en-US" sz="2000" b="0" i="0" u="none" strike="noStrike" cap="none" normalizeH="0" baseline="0" dirty="0">
                <a:ln>
                  <a:noFill/>
                </a:ln>
                <a:solidFill>
                  <a:srgbClr val="000000"/>
                </a:solidFill>
                <a:effectLst/>
                <a:latin typeface="+mn-lt"/>
              </a:rPr>
              <a:t>, </a:t>
            </a:r>
            <a:r>
              <a:rPr kumimoji="0" lang="en-US" altLang="en-US" sz="2000" b="0" i="0" u="none" strike="noStrike" cap="none" normalizeH="0" baseline="0" dirty="0">
                <a:ln>
                  <a:noFill/>
                </a:ln>
                <a:solidFill>
                  <a:srgbClr val="DC143C"/>
                </a:solidFill>
                <a:effectLst/>
                <a:latin typeface="+mn-lt"/>
              </a:rPr>
              <a:t>th</a:t>
            </a:r>
            <a:r>
              <a:rPr kumimoji="0" lang="en-US" altLang="en-US" sz="2000" b="0" i="0" u="none" strike="noStrike" cap="none" normalizeH="0" baseline="0" dirty="0">
                <a:ln>
                  <a:noFill/>
                </a:ln>
                <a:solidFill>
                  <a:srgbClr val="000000"/>
                </a:solidFill>
                <a:effectLst/>
                <a:latin typeface="+mn-lt"/>
              </a:rPr>
              <a:t>, and </a:t>
            </a:r>
            <a:r>
              <a:rPr kumimoji="0" lang="en-US" altLang="en-US" sz="2000" b="0" i="0" u="none" strike="noStrike" cap="none" normalizeH="0" baseline="0" dirty="0">
                <a:ln>
                  <a:noFill/>
                </a:ln>
                <a:solidFill>
                  <a:srgbClr val="DC143C"/>
                </a:solidFill>
                <a:effectLst/>
                <a:latin typeface="+mn-lt"/>
              </a:rPr>
              <a:t>td</a:t>
            </a:r>
            <a:r>
              <a:rPr kumimoji="0" lang="en-US" altLang="en-US" sz="2000" b="0" i="0" u="none" strike="noStrike" cap="none" normalizeH="0" baseline="0" dirty="0">
                <a:ln>
                  <a:noFill/>
                </a:ln>
                <a:solidFill>
                  <a:srgbClr val="000000"/>
                </a:solidFill>
                <a:effectLst/>
                <a:latin typeface="+mn-lt"/>
              </a:rPr>
              <a:t> elements:</a:t>
            </a:r>
            <a:endParaRPr kumimoji="0" lang="en-US" altLang="en-US" sz="2000" b="0" i="0" u="none" strike="noStrike" cap="none" normalizeH="0" baseline="0" dirty="0">
              <a:ln>
                <a:noFill/>
              </a:ln>
              <a:solidFill>
                <a:schemeClr val="tx1"/>
              </a:solidFill>
              <a:effectLst/>
              <a:latin typeface="+mn-lt"/>
            </a:endParaRPr>
          </a:p>
        </p:txBody>
      </p:sp>
      <p:sp>
        <p:nvSpPr>
          <p:cNvPr id="13" name="TextBox 12">
            <a:extLst>
              <a:ext uri="{FF2B5EF4-FFF2-40B4-BE49-F238E27FC236}">
                <a16:creationId xmlns:a16="http://schemas.microsoft.com/office/drawing/2014/main" id="{6BDE4FC6-40BC-B6F5-0ACC-DFAA5200AB19}"/>
              </a:ext>
            </a:extLst>
          </p:cNvPr>
          <p:cNvSpPr txBox="1"/>
          <p:nvPr/>
        </p:nvSpPr>
        <p:spPr>
          <a:xfrm>
            <a:off x="252805" y="5282918"/>
            <a:ext cx="6099586" cy="1295868"/>
          </a:xfrm>
          <a:prstGeom prst="rect">
            <a:avLst/>
          </a:prstGeom>
          <a:noFill/>
        </p:spPr>
        <p:txBody>
          <a:bodyPr wrap="square">
            <a:spAutoFit/>
          </a:bodyPr>
          <a:lstStyle/>
          <a:p>
            <a:pPr>
              <a:lnSpc>
                <a:spcPct val="150000"/>
              </a:lnSpc>
            </a:pPr>
            <a:r>
              <a:rPr lang="en-US" b="0" i="0" dirty="0">
                <a:solidFill>
                  <a:srgbClr val="A52A2A"/>
                </a:solidFill>
                <a:effectLst/>
              </a:rPr>
              <a:t>table, th, td </a:t>
            </a:r>
            <a:r>
              <a:rPr lang="en-US" b="0" i="0" dirty="0">
                <a:solidFill>
                  <a:srgbClr val="000000"/>
                </a:solidFill>
                <a:effectLst/>
              </a:rPr>
              <a:t>{</a:t>
            </a:r>
            <a:br>
              <a:rPr lang="en-US" b="0" i="0" dirty="0">
                <a:solidFill>
                  <a:srgbClr val="FF0000"/>
                </a:solidFill>
                <a:effectLst/>
              </a:rPr>
            </a:br>
            <a:r>
              <a:rPr lang="en-US" b="0" i="0" dirty="0">
                <a:solidFill>
                  <a:srgbClr val="FF0000"/>
                </a:solidFill>
                <a:effectLst/>
              </a:rPr>
              <a:t>  border</a:t>
            </a:r>
            <a:r>
              <a:rPr lang="en-US" b="0" i="0" dirty="0">
                <a:solidFill>
                  <a:srgbClr val="000000"/>
                </a:solidFill>
                <a:effectLst/>
              </a:rPr>
              <a:t>:</a:t>
            </a:r>
            <a:r>
              <a:rPr lang="en-US" b="0" i="0" dirty="0">
                <a:solidFill>
                  <a:srgbClr val="0000CD"/>
                </a:solidFill>
                <a:effectLst/>
              </a:rPr>
              <a:t> 1px solid black</a:t>
            </a:r>
            <a:r>
              <a:rPr lang="en-US" b="0" i="0" dirty="0">
                <a:solidFill>
                  <a:srgbClr val="000000"/>
                </a:solidFill>
                <a:effectLst/>
              </a:rPr>
              <a:t>;</a:t>
            </a:r>
            <a:br>
              <a:rPr lang="en-US" b="0" i="0" dirty="0">
                <a:solidFill>
                  <a:srgbClr val="FF0000"/>
                </a:solidFill>
                <a:effectLst/>
              </a:rPr>
            </a:br>
            <a:r>
              <a:rPr lang="en-US" b="0" i="0" dirty="0">
                <a:solidFill>
                  <a:srgbClr val="000000"/>
                </a:solidFill>
                <a:effectLst/>
              </a:rPr>
              <a:t>}</a:t>
            </a:r>
            <a:endParaRPr lang="en-IN" dirty="0"/>
          </a:p>
        </p:txBody>
      </p:sp>
    </p:spTree>
    <p:extLst>
      <p:ext uri="{BB962C8B-B14F-4D97-AF65-F5344CB8AC3E}">
        <p14:creationId xmlns:p14="http://schemas.microsoft.com/office/powerpoint/2010/main" val="1198499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912487-6741-56D2-860B-C60403348CAA}"/>
              </a:ext>
            </a:extLst>
          </p:cNvPr>
          <p:cNvSpPr txBox="1"/>
          <p:nvPr/>
        </p:nvSpPr>
        <p:spPr>
          <a:xfrm>
            <a:off x="195942" y="337180"/>
            <a:ext cx="6096000" cy="4467057"/>
          </a:xfrm>
          <a:prstGeom prst="rect">
            <a:avLst/>
          </a:prstGeom>
          <a:noFill/>
        </p:spPr>
        <p:txBody>
          <a:bodyPr wrap="square">
            <a:spAutoFit/>
          </a:bodyPr>
          <a:lstStyle/>
          <a:p>
            <a:pPr algn="l">
              <a:lnSpc>
                <a:spcPct val="150000"/>
              </a:lnSpc>
            </a:pPr>
            <a:r>
              <a:rPr lang="en-US" sz="2400" b="0" i="0" dirty="0">
                <a:solidFill>
                  <a:srgbClr val="000000"/>
                </a:solidFill>
                <a:effectLst/>
              </a:rPr>
              <a:t>What is an HTML Element?</a:t>
            </a:r>
          </a:p>
          <a:p>
            <a:pPr algn="l">
              <a:lnSpc>
                <a:spcPct val="150000"/>
              </a:lnSpc>
            </a:pPr>
            <a:r>
              <a:rPr lang="en-US" sz="2400" b="0" i="0" dirty="0">
                <a:solidFill>
                  <a:srgbClr val="000000"/>
                </a:solidFill>
                <a:effectLst/>
              </a:rPr>
              <a:t>An HTML element is defined by a start tag, some content, and an end tag:</a:t>
            </a:r>
          </a:p>
          <a:p>
            <a:pPr algn="l">
              <a:lnSpc>
                <a:spcPct val="150000"/>
              </a:lnSpc>
            </a:pPr>
            <a:r>
              <a:rPr lang="en-US" sz="2400" b="0" i="0" dirty="0">
                <a:solidFill>
                  <a:srgbClr val="0000CD"/>
                </a:solidFill>
                <a:effectLst/>
              </a:rPr>
              <a:t>&lt;</a:t>
            </a:r>
            <a:r>
              <a:rPr lang="en-US" sz="2400" b="0" i="0" dirty="0">
                <a:solidFill>
                  <a:srgbClr val="A52A2A"/>
                </a:solidFill>
                <a:effectLst/>
              </a:rPr>
              <a:t>tagname</a:t>
            </a:r>
            <a:r>
              <a:rPr lang="en-US" sz="2400" b="0" i="0" dirty="0">
                <a:solidFill>
                  <a:srgbClr val="0000CD"/>
                </a:solidFill>
                <a:effectLst/>
              </a:rPr>
              <a:t>&gt;</a:t>
            </a:r>
            <a:r>
              <a:rPr lang="en-US" sz="2400" b="0" i="0" dirty="0">
                <a:solidFill>
                  <a:srgbClr val="000000"/>
                </a:solidFill>
                <a:effectLst/>
              </a:rPr>
              <a:t> Content goes here... </a:t>
            </a:r>
            <a:r>
              <a:rPr lang="en-US" sz="2400" b="0" i="0" dirty="0">
                <a:solidFill>
                  <a:srgbClr val="0000CD"/>
                </a:solidFill>
                <a:effectLst/>
              </a:rPr>
              <a:t>&lt;</a:t>
            </a:r>
            <a:r>
              <a:rPr lang="en-US" sz="2400" b="0" i="0" dirty="0">
                <a:solidFill>
                  <a:srgbClr val="A52A2A"/>
                </a:solidFill>
                <a:effectLst/>
              </a:rPr>
              <a:t>/tagname</a:t>
            </a:r>
            <a:r>
              <a:rPr lang="en-US" sz="2400" b="0" i="0" dirty="0">
                <a:solidFill>
                  <a:srgbClr val="0000CD"/>
                </a:solidFill>
                <a:effectLst/>
              </a:rPr>
              <a:t>&gt;</a:t>
            </a:r>
            <a:endParaRPr lang="en-US" sz="2400" b="0" i="0" dirty="0">
              <a:solidFill>
                <a:srgbClr val="000000"/>
              </a:solidFill>
              <a:effectLst/>
            </a:endParaRPr>
          </a:p>
          <a:p>
            <a:pPr algn="l">
              <a:lnSpc>
                <a:spcPct val="150000"/>
              </a:lnSpc>
            </a:pPr>
            <a:r>
              <a:rPr lang="en-US" sz="2400" b="0" i="0" dirty="0">
                <a:solidFill>
                  <a:srgbClr val="000000"/>
                </a:solidFill>
                <a:effectLst/>
              </a:rPr>
              <a:t>The HTML </a:t>
            </a:r>
            <a:r>
              <a:rPr lang="en-US" sz="2400" b="1" i="0" dirty="0">
                <a:solidFill>
                  <a:srgbClr val="000000"/>
                </a:solidFill>
                <a:effectLst/>
              </a:rPr>
              <a:t>element</a:t>
            </a:r>
            <a:r>
              <a:rPr lang="en-US" sz="2400" b="0" i="0" dirty="0">
                <a:solidFill>
                  <a:srgbClr val="000000"/>
                </a:solidFill>
                <a:effectLst/>
              </a:rPr>
              <a:t> is everything from the start tag to the end tag:</a:t>
            </a:r>
          </a:p>
          <a:p>
            <a:pPr algn="l">
              <a:lnSpc>
                <a:spcPct val="150000"/>
              </a:lnSpc>
            </a:pPr>
            <a:r>
              <a:rPr lang="en-US" sz="2400" b="0" i="0" dirty="0">
                <a:solidFill>
                  <a:srgbClr val="0000CD"/>
                </a:solidFill>
                <a:effectLst/>
              </a:rPr>
              <a:t>&lt;</a:t>
            </a:r>
            <a:r>
              <a:rPr lang="en-US" sz="2400" b="0" i="0" dirty="0">
                <a:solidFill>
                  <a:srgbClr val="A52A2A"/>
                </a:solidFill>
                <a:effectLst/>
              </a:rPr>
              <a:t>h1</a:t>
            </a:r>
            <a:r>
              <a:rPr lang="en-US" sz="2400" b="0" i="0" dirty="0">
                <a:solidFill>
                  <a:srgbClr val="0000CD"/>
                </a:solidFill>
                <a:effectLst/>
              </a:rPr>
              <a:t>&gt;</a:t>
            </a:r>
            <a:r>
              <a:rPr lang="en-US" sz="2400" b="0" i="0" dirty="0">
                <a:solidFill>
                  <a:srgbClr val="000000"/>
                </a:solidFill>
                <a:effectLst/>
              </a:rPr>
              <a:t>My First Heading</a:t>
            </a:r>
            <a:r>
              <a:rPr lang="en-US" sz="2400" b="0" i="0" dirty="0">
                <a:solidFill>
                  <a:srgbClr val="0000CD"/>
                </a:solidFill>
                <a:effectLst/>
              </a:rPr>
              <a:t>&lt;</a:t>
            </a:r>
            <a:r>
              <a:rPr lang="en-US" sz="2400" b="0" i="0" dirty="0">
                <a:solidFill>
                  <a:srgbClr val="A52A2A"/>
                </a:solidFill>
                <a:effectLst/>
              </a:rPr>
              <a:t>/h1</a:t>
            </a:r>
            <a:r>
              <a:rPr lang="en-US" sz="2400" b="0" i="0" dirty="0">
                <a:solidFill>
                  <a:srgbClr val="0000CD"/>
                </a:solidFill>
                <a:effectLst/>
              </a:rPr>
              <a:t>&gt;</a:t>
            </a:r>
            <a:endParaRPr lang="en-US" sz="2400" b="0" i="0" dirty="0">
              <a:solidFill>
                <a:srgbClr val="000000"/>
              </a:solidFill>
              <a:effectLst/>
            </a:endParaRPr>
          </a:p>
          <a:p>
            <a:pPr algn="l">
              <a:lnSpc>
                <a:spcPct val="150000"/>
              </a:lnSpc>
            </a:pPr>
            <a:r>
              <a:rPr lang="en-US" sz="2400" b="0" i="0" dirty="0">
                <a:solidFill>
                  <a:srgbClr val="0000CD"/>
                </a:solidFill>
                <a:effectLst/>
              </a:rPr>
              <a:t>&lt;</a:t>
            </a:r>
            <a:r>
              <a:rPr lang="en-US" sz="2400" b="0" i="0" dirty="0">
                <a:solidFill>
                  <a:srgbClr val="A52A2A"/>
                </a:solidFill>
                <a:effectLst/>
              </a:rPr>
              <a:t>p</a:t>
            </a:r>
            <a:r>
              <a:rPr lang="en-US" sz="2400" b="0" i="0" dirty="0">
                <a:solidFill>
                  <a:srgbClr val="0000CD"/>
                </a:solidFill>
                <a:effectLst/>
              </a:rPr>
              <a:t>&gt;</a:t>
            </a:r>
            <a:r>
              <a:rPr lang="en-US" sz="2400" b="0" i="0" dirty="0">
                <a:solidFill>
                  <a:srgbClr val="000000"/>
                </a:solidFill>
                <a:effectLst/>
              </a:rPr>
              <a:t>My first paragraph.</a:t>
            </a:r>
            <a:r>
              <a:rPr lang="en-US" sz="2400" b="0" i="0" dirty="0">
                <a:solidFill>
                  <a:srgbClr val="0000CD"/>
                </a:solidFill>
                <a:effectLst/>
              </a:rPr>
              <a:t>&lt;</a:t>
            </a:r>
            <a:r>
              <a:rPr lang="en-US" sz="2400" b="0" i="0" dirty="0">
                <a:solidFill>
                  <a:srgbClr val="A52A2A"/>
                </a:solidFill>
                <a:effectLst/>
              </a:rPr>
              <a:t>/p</a:t>
            </a:r>
            <a:r>
              <a:rPr lang="en-US" sz="2400" b="0" i="0" dirty="0">
                <a:solidFill>
                  <a:srgbClr val="0000CD"/>
                </a:solidFill>
                <a:effectLst/>
              </a:rPr>
              <a:t>&gt;</a:t>
            </a:r>
            <a:endParaRPr lang="en-US" sz="2400" b="0" i="0" dirty="0">
              <a:solidFill>
                <a:srgbClr val="000000"/>
              </a:solidFill>
              <a:effectLst/>
            </a:endParaRPr>
          </a:p>
        </p:txBody>
      </p:sp>
    </p:spTree>
    <p:extLst>
      <p:ext uri="{BB962C8B-B14F-4D97-AF65-F5344CB8AC3E}">
        <p14:creationId xmlns:p14="http://schemas.microsoft.com/office/powerpoint/2010/main" val="2240061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45AD8A-264C-DDE9-A386-D3120243B851}"/>
              </a:ext>
            </a:extLst>
          </p:cNvPr>
          <p:cNvSpPr txBox="1"/>
          <p:nvPr/>
        </p:nvSpPr>
        <p:spPr>
          <a:xfrm>
            <a:off x="323625" y="1824532"/>
            <a:ext cx="6094206" cy="1891287"/>
          </a:xfrm>
          <a:prstGeom prst="rect">
            <a:avLst/>
          </a:prstGeom>
          <a:noFill/>
        </p:spPr>
        <p:txBody>
          <a:bodyPr wrap="square">
            <a:spAutoFit/>
          </a:bodyPr>
          <a:lstStyle/>
          <a:p>
            <a:pPr>
              <a:lnSpc>
                <a:spcPct val="150000"/>
              </a:lnSpc>
            </a:pPr>
            <a:r>
              <a:rPr lang="en-US" sz="2000" b="0" i="0" dirty="0">
                <a:solidFill>
                  <a:srgbClr val="A52A2A"/>
                </a:solidFill>
                <a:effectLst/>
              </a:rPr>
              <a:t>table, th, td </a:t>
            </a:r>
            <a:r>
              <a:rPr lang="en-US" sz="2000" b="0" i="0" dirty="0">
                <a:solidFill>
                  <a:srgbClr val="000000"/>
                </a:solidFill>
                <a:effectLst/>
              </a:rPr>
              <a:t>{</a:t>
            </a:r>
            <a:br>
              <a:rPr lang="en-US" sz="2000" b="0" i="0" dirty="0">
                <a:solidFill>
                  <a:srgbClr val="FF0000"/>
                </a:solidFill>
                <a:effectLst/>
              </a:rPr>
            </a:br>
            <a:r>
              <a:rPr lang="en-US" sz="2000" b="0" i="0" dirty="0">
                <a:solidFill>
                  <a:srgbClr val="FF0000"/>
                </a:solidFill>
                <a:effectLst/>
              </a:rPr>
              <a:t>  border</a:t>
            </a:r>
            <a:r>
              <a:rPr lang="en-US" sz="2000" b="0" i="0" dirty="0">
                <a:solidFill>
                  <a:srgbClr val="000000"/>
                </a:solidFill>
                <a:effectLst/>
              </a:rPr>
              <a:t>:</a:t>
            </a:r>
            <a:r>
              <a:rPr lang="en-US" sz="2000" b="0" i="0" dirty="0">
                <a:solidFill>
                  <a:srgbClr val="0000CD"/>
                </a:solidFill>
                <a:effectLst/>
              </a:rPr>
              <a:t> 1px solid black</a:t>
            </a:r>
            <a:r>
              <a:rPr lang="en-US" sz="2000" b="0" i="0" dirty="0">
                <a:solidFill>
                  <a:srgbClr val="000000"/>
                </a:solidFill>
                <a:effectLst/>
              </a:rPr>
              <a:t>;</a:t>
            </a:r>
            <a:br>
              <a:rPr lang="en-US" sz="2000" b="0" i="0" dirty="0">
                <a:solidFill>
                  <a:srgbClr val="FF0000"/>
                </a:solidFill>
                <a:effectLst/>
              </a:rPr>
            </a:br>
            <a:r>
              <a:rPr lang="en-US" sz="2000" b="0" i="0" dirty="0">
                <a:solidFill>
                  <a:srgbClr val="FF0000"/>
                </a:solidFill>
                <a:effectLst/>
              </a:rPr>
              <a:t>  border-collapse</a:t>
            </a:r>
            <a:r>
              <a:rPr lang="en-US" sz="2000" b="0" i="0" dirty="0">
                <a:solidFill>
                  <a:srgbClr val="000000"/>
                </a:solidFill>
                <a:effectLst/>
              </a:rPr>
              <a:t>:</a:t>
            </a:r>
            <a:r>
              <a:rPr lang="en-US" sz="2000" b="0" i="0" dirty="0">
                <a:solidFill>
                  <a:srgbClr val="0000CD"/>
                </a:solidFill>
                <a:effectLst/>
              </a:rPr>
              <a:t> collapse</a:t>
            </a:r>
            <a:r>
              <a:rPr lang="en-US" sz="2000" b="0" i="0" dirty="0">
                <a:solidFill>
                  <a:srgbClr val="000000"/>
                </a:solidFill>
                <a:effectLst/>
              </a:rPr>
              <a:t>;</a:t>
            </a:r>
            <a:br>
              <a:rPr lang="en-US" sz="2000" b="0" i="0" dirty="0">
                <a:solidFill>
                  <a:srgbClr val="FF0000"/>
                </a:solidFill>
                <a:effectLst/>
              </a:rPr>
            </a:br>
            <a:r>
              <a:rPr lang="en-US" sz="2000" b="0" i="0" dirty="0">
                <a:solidFill>
                  <a:srgbClr val="000000"/>
                </a:solidFill>
                <a:effectLst/>
              </a:rPr>
              <a:t>}</a:t>
            </a:r>
            <a:endParaRPr lang="en-IN" sz="2000" dirty="0"/>
          </a:p>
        </p:txBody>
      </p:sp>
      <p:sp>
        <p:nvSpPr>
          <p:cNvPr id="4" name="TextBox 3">
            <a:extLst>
              <a:ext uri="{FF2B5EF4-FFF2-40B4-BE49-F238E27FC236}">
                <a16:creationId xmlns:a16="http://schemas.microsoft.com/office/drawing/2014/main" id="{DFEB6EC4-7A42-A88D-8F44-6A145B2A82B2}"/>
              </a:ext>
            </a:extLst>
          </p:cNvPr>
          <p:cNvSpPr txBox="1"/>
          <p:nvPr/>
        </p:nvSpPr>
        <p:spPr>
          <a:xfrm>
            <a:off x="323625" y="3974515"/>
            <a:ext cx="6094206" cy="2246769"/>
          </a:xfrm>
          <a:prstGeom prst="rect">
            <a:avLst/>
          </a:prstGeom>
          <a:noFill/>
        </p:spPr>
        <p:txBody>
          <a:bodyPr wrap="square">
            <a:spAutoFit/>
          </a:bodyPr>
          <a:lstStyle/>
          <a:p>
            <a:r>
              <a:rPr lang="en-US" sz="2000" b="0" i="0" dirty="0">
                <a:solidFill>
                  <a:srgbClr val="A52A2A"/>
                </a:solidFill>
                <a:effectLst/>
              </a:rPr>
              <a:t>table, th, td </a:t>
            </a:r>
            <a:r>
              <a:rPr lang="en-US" sz="2000" b="0" i="0" dirty="0">
                <a:solidFill>
                  <a:srgbClr val="000000"/>
                </a:solidFill>
                <a:effectLst/>
              </a:rPr>
              <a:t>{</a:t>
            </a:r>
            <a:br>
              <a:rPr lang="en-US" sz="2000" b="0" i="0" dirty="0">
                <a:solidFill>
                  <a:srgbClr val="FF0000"/>
                </a:solidFill>
                <a:effectLst/>
              </a:rPr>
            </a:br>
            <a:r>
              <a:rPr lang="en-US" sz="2000" b="0" i="0" dirty="0">
                <a:solidFill>
                  <a:srgbClr val="FF0000"/>
                </a:solidFill>
                <a:effectLst/>
              </a:rPr>
              <a:t>  border</a:t>
            </a:r>
            <a:r>
              <a:rPr lang="en-US" sz="2000" b="0" i="0" dirty="0">
                <a:solidFill>
                  <a:srgbClr val="000000"/>
                </a:solidFill>
                <a:effectLst/>
              </a:rPr>
              <a:t>:</a:t>
            </a:r>
            <a:r>
              <a:rPr lang="en-US" sz="2000" b="0" i="0" dirty="0">
                <a:solidFill>
                  <a:srgbClr val="0000CD"/>
                </a:solidFill>
                <a:effectLst/>
              </a:rPr>
              <a:t> 1px solid white</a:t>
            </a:r>
            <a:r>
              <a:rPr lang="en-US" sz="2000" b="0" i="0" dirty="0">
                <a:solidFill>
                  <a:srgbClr val="000000"/>
                </a:solidFill>
                <a:effectLst/>
              </a:rPr>
              <a:t>;</a:t>
            </a:r>
            <a:br>
              <a:rPr lang="en-US" sz="2000" b="0" i="0" dirty="0">
                <a:solidFill>
                  <a:srgbClr val="FF0000"/>
                </a:solidFill>
                <a:effectLst/>
              </a:rPr>
            </a:br>
            <a:r>
              <a:rPr lang="en-US" sz="2000" b="0" i="0" dirty="0">
                <a:solidFill>
                  <a:srgbClr val="FF0000"/>
                </a:solidFill>
                <a:effectLst/>
              </a:rPr>
              <a:t>  border-collapse</a:t>
            </a:r>
            <a:r>
              <a:rPr lang="en-US" sz="2000" b="0" i="0" dirty="0">
                <a:solidFill>
                  <a:srgbClr val="000000"/>
                </a:solidFill>
                <a:effectLst/>
              </a:rPr>
              <a:t>:</a:t>
            </a:r>
            <a:r>
              <a:rPr lang="en-US" sz="2000" b="0" i="0" dirty="0">
                <a:solidFill>
                  <a:srgbClr val="0000CD"/>
                </a:solidFill>
                <a:effectLst/>
              </a:rPr>
              <a:t> collapse</a:t>
            </a:r>
            <a:r>
              <a:rPr lang="en-US" sz="2000" b="0" i="0" dirty="0">
                <a:solidFill>
                  <a:srgbClr val="000000"/>
                </a:solidFill>
                <a:effectLst/>
              </a:rPr>
              <a:t>;</a:t>
            </a:r>
            <a:br>
              <a:rPr lang="en-US" sz="2000" b="0" i="0" dirty="0">
                <a:solidFill>
                  <a:srgbClr val="FF0000"/>
                </a:solidFill>
                <a:effectLst/>
              </a:rPr>
            </a:br>
            <a:r>
              <a:rPr lang="en-US" sz="2000" b="0" i="0" dirty="0">
                <a:solidFill>
                  <a:srgbClr val="000000"/>
                </a:solidFill>
                <a:effectLst/>
              </a:rPr>
              <a:t>}</a:t>
            </a:r>
            <a:br>
              <a:rPr lang="en-US" sz="2000" dirty="0"/>
            </a:br>
            <a:r>
              <a:rPr lang="en-US" sz="2000" b="0" i="0" dirty="0">
                <a:solidFill>
                  <a:srgbClr val="A52A2A"/>
                </a:solidFill>
                <a:effectLst/>
              </a:rPr>
              <a:t>th, td </a:t>
            </a:r>
            <a:r>
              <a:rPr lang="en-US" sz="2000" b="0" i="0" dirty="0">
                <a:solidFill>
                  <a:srgbClr val="000000"/>
                </a:solidFill>
                <a:effectLst/>
              </a:rPr>
              <a:t>{</a:t>
            </a:r>
            <a:br>
              <a:rPr lang="en-US" sz="2000" b="0" i="0" dirty="0">
                <a:solidFill>
                  <a:srgbClr val="FF0000"/>
                </a:solidFill>
                <a:effectLst/>
              </a:rPr>
            </a:br>
            <a:r>
              <a:rPr lang="en-US" sz="2000" b="0" i="0" dirty="0">
                <a:solidFill>
                  <a:srgbClr val="FF0000"/>
                </a:solidFill>
                <a:effectLst/>
              </a:rPr>
              <a:t>  background-color</a:t>
            </a:r>
            <a:r>
              <a:rPr lang="en-US" sz="2000" b="0" i="0" dirty="0">
                <a:solidFill>
                  <a:srgbClr val="000000"/>
                </a:solidFill>
                <a:effectLst/>
              </a:rPr>
              <a:t>:</a:t>
            </a:r>
            <a:r>
              <a:rPr lang="en-US" sz="2000" b="0" i="0" dirty="0">
                <a:solidFill>
                  <a:srgbClr val="0000CD"/>
                </a:solidFill>
                <a:effectLst/>
              </a:rPr>
              <a:t> #96D4D4</a:t>
            </a:r>
            <a:r>
              <a:rPr lang="en-US" sz="2000" b="0" i="0" dirty="0">
                <a:solidFill>
                  <a:srgbClr val="000000"/>
                </a:solidFill>
                <a:effectLst/>
              </a:rPr>
              <a:t>;</a:t>
            </a:r>
            <a:br>
              <a:rPr lang="en-US" sz="2000" b="0" i="0" dirty="0">
                <a:solidFill>
                  <a:srgbClr val="FF0000"/>
                </a:solidFill>
                <a:effectLst/>
              </a:rPr>
            </a:br>
            <a:r>
              <a:rPr lang="en-US" sz="2000" b="0" i="0" dirty="0">
                <a:solidFill>
                  <a:srgbClr val="000000"/>
                </a:solidFill>
                <a:effectLst/>
              </a:rPr>
              <a:t>}</a:t>
            </a:r>
            <a:endParaRPr lang="en-IN" sz="2000" dirty="0"/>
          </a:p>
        </p:txBody>
      </p:sp>
      <p:sp>
        <p:nvSpPr>
          <p:cNvPr id="5" name="Rectangle 1">
            <a:extLst>
              <a:ext uri="{FF2B5EF4-FFF2-40B4-BE49-F238E27FC236}">
                <a16:creationId xmlns:a16="http://schemas.microsoft.com/office/drawing/2014/main" id="{157233B1-773D-785B-A912-B8E3275EF0FB}"/>
              </a:ext>
            </a:extLst>
          </p:cNvPr>
          <p:cNvSpPr>
            <a:spLocks noChangeArrowheads="1"/>
          </p:cNvSpPr>
          <p:nvPr/>
        </p:nvSpPr>
        <p:spPr bwMode="auto">
          <a:xfrm>
            <a:off x="323625" y="74707"/>
            <a:ext cx="11121571" cy="14911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Collapsed Table Borders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To avoid having double borders like in the example above, set the CSS </a:t>
            </a:r>
            <a:r>
              <a:rPr kumimoji="0" lang="en-US" altLang="en-US" sz="2000" b="0" i="0" u="none" strike="noStrike" cap="none" normalizeH="0" baseline="0" dirty="0">
                <a:ln>
                  <a:noFill/>
                </a:ln>
                <a:solidFill>
                  <a:srgbClr val="DC143C"/>
                </a:solidFill>
                <a:effectLst/>
                <a:latin typeface="+mn-lt"/>
              </a:rPr>
              <a:t>border-collapse</a:t>
            </a:r>
            <a:r>
              <a:rPr kumimoji="0" lang="en-US" altLang="en-US" sz="2000" b="0" i="0" u="none" strike="noStrike" cap="none" normalizeH="0" baseline="0" dirty="0">
                <a:ln>
                  <a:noFill/>
                </a:ln>
                <a:solidFill>
                  <a:srgbClr val="000000"/>
                </a:solidFill>
                <a:effectLst/>
                <a:latin typeface="+mn-lt"/>
              </a:rPr>
              <a:t> property to </a:t>
            </a:r>
            <a:r>
              <a:rPr kumimoji="0" lang="en-US" altLang="en-US" sz="2000" b="0" i="0" u="none" strike="noStrike" cap="none" normalizeH="0" baseline="0" dirty="0">
                <a:ln>
                  <a:noFill/>
                </a:ln>
                <a:solidFill>
                  <a:srgbClr val="DC143C"/>
                </a:solidFill>
                <a:effectLst/>
                <a:latin typeface="+mn-lt"/>
              </a:rPr>
              <a:t>collapse</a:t>
            </a:r>
            <a:r>
              <a:rPr kumimoji="0" lang="en-US" altLang="en-US" sz="2000" b="0" i="0" u="none" strike="noStrike" cap="none" normalizeH="0" baseline="0" dirty="0">
                <a:ln>
                  <a:noFill/>
                </a:ln>
                <a:solidFill>
                  <a:srgbClr val="000000"/>
                </a:solidFill>
                <a:effectLst/>
                <a:latin typeface="+mn-lt"/>
              </a:rPr>
              <a: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This will make the borders collapse into a single border:</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320200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1ED245-D049-422C-9DE1-70FD71CC0F0D}"/>
              </a:ext>
            </a:extLst>
          </p:cNvPr>
          <p:cNvSpPr>
            <a:spLocks noChangeArrowheads="1"/>
          </p:cNvSpPr>
          <p:nvPr/>
        </p:nvSpPr>
        <p:spPr bwMode="auto">
          <a:xfrm>
            <a:off x="213359" y="988"/>
            <a:ext cx="6921575" cy="10294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Round Table Borders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With the </a:t>
            </a:r>
            <a:r>
              <a:rPr kumimoji="0" lang="en-US" altLang="en-US" sz="2000" b="0" i="0" u="none" strike="noStrike" cap="none" normalizeH="0" baseline="0" dirty="0">
                <a:ln>
                  <a:noFill/>
                </a:ln>
                <a:solidFill>
                  <a:srgbClr val="DC143C"/>
                </a:solidFill>
                <a:effectLst/>
                <a:latin typeface="+mn-lt"/>
              </a:rPr>
              <a:t>border-radius</a:t>
            </a:r>
            <a:r>
              <a:rPr kumimoji="0" lang="en-US" altLang="en-US" sz="2000" b="0" i="0" u="none" strike="noStrike" cap="none" normalizeH="0" baseline="0" dirty="0">
                <a:ln>
                  <a:noFill/>
                </a:ln>
                <a:solidFill>
                  <a:srgbClr val="000000"/>
                </a:solidFill>
                <a:effectLst/>
                <a:latin typeface="+mn-lt"/>
              </a:rPr>
              <a:t> property, the borders get rounded corners:</a:t>
            </a:r>
            <a:endParaRPr kumimoji="0" lang="en-US" altLang="en-US" sz="2000" b="0" i="0" u="none" strike="noStrike" cap="none" normalizeH="0" baseline="0" dirty="0">
              <a:ln>
                <a:noFill/>
              </a:ln>
              <a:solidFill>
                <a:schemeClr val="tx1"/>
              </a:solidFill>
              <a:effectLst/>
              <a:latin typeface="+mn-lt"/>
            </a:endParaRPr>
          </a:p>
        </p:txBody>
      </p:sp>
      <p:sp>
        <p:nvSpPr>
          <p:cNvPr id="4" name="TextBox 3">
            <a:extLst>
              <a:ext uri="{FF2B5EF4-FFF2-40B4-BE49-F238E27FC236}">
                <a16:creationId xmlns:a16="http://schemas.microsoft.com/office/drawing/2014/main" id="{69487595-21C1-9A7E-9442-C8C1BCDA4325}"/>
              </a:ext>
            </a:extLst>
          </p:cNvPr>
          <p:cNvSpPr txBox="1"/>
          <p:nvPr/>
        </p:nvSpPr>
        <p:spPr>
          <a:xfrm>
            <a:off x="213359" y="1076383"/>
            <a:ext cx="6094206" cy="1891287"/>
          </a:xfrm>
          <a:prstGeom prst="rect">
            <a:avLst/>
          </a:prstGeom>
          <a:noFill/>
        </p:spPr>
        <p:txBody>
          <a:bodyPr wrap="square">
            <a:spAutoFit/>
          </a:bodyPr>
          <a:lstStyle/>
          <a:p>
            <a:pPr>
              <a:lnSpc>
                <a:spcPct val="150000"/>
              </a:lnSpc>
            </a:pPr>
            <a:r>
              <a:rPr lang="en-US" sz="2000" b="0" i="0" dirty="0">
                <a:solidFill>
                  <a:srgbClr val="A52A2A"/>
                </a:solidFill>
                <a:effectLst/>
              </a:rPr>
              <a:t>table, th, td </a:t>
            </a:r>
            <a:r>
              <a:rPr lang="en-US" sz="2000" b="0" i="0" dirty="0">
                <a:solidFill>
                  <a:srgbClr val="000000"/>
                </a:solidFill>
                <a:effectLst/>
              </a:rPr>
              <a:t>{</a:t>
            </a:r>
            <a:br>
              <a:rPr lang="en-US" sz="2000" b="0" i="0" dirty="0">
                <a:solidFill>
                  <a:srgbClr val="FF0000"/>
                </a:solidFill>
                <a:effectLst/>
              </a:rPr>
            </a:br>
            <a:r>
              <a:rPr lang="en-US" sz="2000" b="0" i="0" dirty="0">
                <a:solidFill>
                  <a:srgbClr val="FF0000"/>
                </a:solidFill>
                <a:effectLst/>
              </a:rPr>
              <a:t>  border</a:t>
            </a:r>
            <a:r>
              <a:rPr lang="en-US" sz="2000" b="0" i="0" dirty="0">
                <a:solidFill>
                  <a:srgbClr val="000000"/>
                </a:solidFill>
                <a:effectLst/>
              </a:rPr>
              <a:t>:</a:t>
            </a:r>
            <a:r>
              <a:rPr lang="en-US" sz="2000" b="0" i="0" dirty="0">
                <a:solidFill>
                  <a:srgbClr val="0000CD"/>
                </a:solidFill>
                <a:effectLst/>
              </a:rPr>
              <a:t> 1px solid black</a:t>
            </a:r>
            <a:r>
              <a:rPr lang="en-US" sz="2000" b="0" i="0" dirty="0">
                <a:solidFill>
                  <a:srgbClr val="000000"/>
                </a:solidFill>
                <a:effectLst/>
              </a:rPr>
              <a:t>;</a:t>
            </a:r>
            <a:br>
              <a:rPr lang="en-US" sz="2000" b="0" i="0" dirty="0">
                <a:solidFill>
                  <a:srgbClr val="FF0000"/>
                </a:solidFill>
                <a:effectLst/>
              </a:rPr>
            </a:br>
            <a:r>
              <a:rPr lang="en-US" sz="2000" b="0" i="0" dirty="0">
                <a:solidFill>
                  <a:srgbClr val="FF0000"/>
                </a:solidFill>
                <a:effectLst/>
              </a:rPr>
              <a:t>  border-radius</a:t>
            </a:r>
            <a:r>
              <a:rPr lang="en-US" sz="2000" b="0" i="0" dirty="0">
                <a:solidFill>
                  <a:srgbClr val="000000"/>
                </a:solidFill>
                <a:effectLst/>
              </a:rPr>
              <a:t>:</a:t>
            </a:r>
            <a:r>
              <a:rPr lang="en-US" sz="2000" b="0" i="0" dirty="0">
                <a:solidFill>
                  <a:srgbClr val="0000CD"/>
                </a:solidFill>
                <a:effectLst/>
              </a:rPr>
              <a:t> 10px</a:t>
            </a:r>
            <a:r>
              <a:rPr lang="en-US" sz="2000" b="0" i="0" dirty="0">
                <a:solidFill>
                  <a:srgbClr val="000000"/>
                </a:solidFill>
                <a:effectLst/>
              </a:rPr>
              <a:t>;</a:t>
            </a:r>
            <a:br>
              <a:rPr lang="en-US" sz="2000" b="0" i="0" dirty="0">
                <a:solidFill>
                  <a:srgbClr val="FF0000"/>
                </a:solidFill>
                <a:effectLst/>
              </a:rPr>
            </a:br>
            <a:r>
              <a:rPr lang="en-US" sz="2000" b="0" i="0" dirty="0">
                <a:solidFill>
                  <a:srgbClr val="000000"/>
                </a:solidFill>
                <a:effectLst/>
              </a:rPr>
              <a:t>}</a:t>
            </a:r>
            <a:endParaRPr lang="en-IN" sz="2000" dirty="0"/>
          </a:p>
        </p:txBody>
      </p:sp>
      <p:sp>
        <p:nvSpPr>
          <p:cNvPr id="5" name="Rectangle 2">
            <a:extLst>
              <a:ext uri="{FF2B5EF4-FFF2-40B4-BE49-F238E27FC236}">
                <a16:creationId xmlns:a16="http://schemas.microsoft.com/office/drawing/2014/main" id="{97DC4B1C-DC2F-9E25-2D56-5B3F2A14C179}"/>
              </a:ext>
            </a:extLst>
          </p:cNvPr>
          <p:cNvSpPr>
            <a:spLocks noChangeArrowheads="1"/>
          </p:cNvSpPr>
          <p:nvPr/>
        </p:nvSpPr>
        <p:spPr bwMode="auto">
          <a:xfrm>
            <a:off x="342450" y="2837911"/>
            <a:ext cx="7666266" cy="10294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Dotted Table Borders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With the </a:t>
            </a:r>
            <a:r>
              <a:rPr kumimoji="0" lang="en-US" altLang="en-US" sz="2000" b="0" i="0" u="none" strike="noStrike" cap="none" normalizeH="0" baseline="0" dirty="0">
                <a:ln>
                  <a:noFill/>
                </a:ln>
                <a:solidFill>
                  <a:srgbClr val="DC143C"/>
                </a:solidFill>
                <a:effectLst/>
                <a:latin typeface="+mn-lt"/>
              </a:rPr>
              <a:t>border-style</a:t>
            </a:r>
            <a:r>
              <a:rPr kumimoji="0" lang="en-US" altLang="en-US" sz="2000" b="0" i="0" u="none" strike="noStrike" cap="none" normalizeH="0" baseline="0" dirty="0">
                <a:ln>
                  <a:noFill/>
                </a:ln>
                <a:solidFill>
                  <a:srgbClr val="000000"/>
                </a:solidFill>
                <a:effectLst/>
                <a:latin typeface="+mn-lt"/>
              </a:rPr>
              <a:t> property, you can set the appearance of the border.</a:t>
            </a:r>
            <a:endParaRPr kumimoji="0" lang="en-US" altLang="en-US" sz="2000" b="0" i="0" u="none" strike="noStrike" cap="none" normalizeH="0" baseline="0" dirty="0">
              <a:ln>
                <a:noFill/>
              </a:ln>
              <a:solidFill>
                <a:schemeClr val="tx1"/>
              </a:solidFill>
              <a:effectLst/>
              <a:latin typeface="+mn-lt"/>
            </a:endParaRPr>
          </a:p>
        </p:txBody>
      </p:sp>
      <p:sp>
        <p:nvSpPr>
          <p:cNvPr id="6" name="Rectangle 3">
            <a:extLst>
              <a:ext uri="{FF2B5EF4-FFF2-40B4-BE49-F238E27FC236}">
                <a16:creationId xmlns:a16="http://schemas.microsoft.com/office/drawing/2014/main" id="{F3EAD54B-B8E5-2206-4558-91AB43B6918F}"/>
              </a:ext>
            </a:extLst>
          </p:cNvPr>
          <p:cNvSpPr>
            <a:spLocks noChangeArrowheads="1"/>
          </p:cNvSpPr>
          <p:nvPr/>
        </p:nvSpPr>
        <p:spPr bwMode="auto">
          <a:xfrm>
            <a:off x="342450" y="4025468"/>
            <a:ext cx="8025692" cy="28315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The following values are allowed:</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rPr>
              <a:t>dotted</a:t>
            </a:r>
            <a:r>
              <a:rPr kumimoji="0" lang="en-US" altLang="en-US" sz="2000" b="0" i="0" u="none" strike="noStrike" cap="none" normalizeH="0" baseline="0" dirty="0">
                <a:ln>
                  <a:noFill/>
                </a:ln>
                <a:solidFill>
                  <a:srgbClr val="000000"/>
                </a:solidFill>
                <a:effectLst/>
              </a:rPr>
              <a:t>      </a:t>
            </a:r>
            <a:r>
              <a:rPr kumimoji="0" lang="en-US" altLang="en-US" sz="2000" b="0" i="0" u="none" strike="noStrike" cap="none" normalizeH="0" baseline="0" dirty="0">
                <a:ln>
                  <a:noFill/>
                </a:ln>
                <a:solidFill>
                  <a:srgbClr val="FF0000"/>
                </a:solidFill>
                <a:effectLst/>
              </a:rPr>
              <a:t>none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rPr>
              <a:t>dashed</a:t>
            </a:r>
            <a:r>
              <a:rPr kumimoji="0" lang="en-US" altLang="en-US" sz="2000" b="0" i="0" u="none" strike="noStrike" cap="none" normalizeH="0" baseline="0" dirty="0">
                <a:ln>
                  <a:noFill/>
                </a:ln>
                <a:solidFill>
                  <a:srgbClr val="000000"/>
                </a:solidFill>
                <a:effectLst/>
              </a:rPr>
              <a:t>     </a:t>
            </a:r>
            <a:r>
              <a:rPr kumimoji="0" lang="en-US" altLang="en-US" sz="2000" b="0" i="0" u="none" strike="noStrike" cap="none" normalizeH="0" baseline="0" dirty="0">
                <a:ln>
                  <a:noFill/>
                </a:ln>
                <a:solidFill>
                  <a:srgbClr val="FF0000"/>
                </a:solidFill>
                <a:effectLst/>
              </a:rPr>
              <a:t>hidden</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rPr>
              <a:t>solid</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rPr>
              <a:t>double</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rPr>
              <a:t>groove</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rPr>
              <a:t>ridge</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rPr>
              <a:t>inset</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9763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7DF0D6-84BA-E5BC-FF26-25174A09B365}"/>
              </a:ext>
            </a:extLst>
          </p:cNvPr>
          <p:cNvSpPr txBox="1"/>
          <p:nvPr/>
        </p:nvSpPr>
        <p:spPr>
          <a:xfrm>
            <a:off x="293146" y="376518"/>
            <a:ext cx="8399032" cy="5016758"/>
          </a:xfrm>
          <a:prstGeom prst="rect">
            <a:avLst/>
          </a:prstGeom>
          <a:noFill/>
        </p:spPr>
        <p:txBody>
          <a:bodyPr wrap="square">
            <a:spAutoFit/>
          </a:bodyPr>
          <a:lstStyle/>
          <a:p>
            <a:r>
              <a:rPr lang="en-US" sz="2000" b="0" i="0" dirty="0">
                <a:solidFill>
                  <a:srgbClr val="0000CD"/>
                </a:solidFill>
                <a:effectLst/>
              </a:rPr>
              <a:t>&lt;</a:t>
            </a:r>
            <a:r>
              <a:rPr lang="en-US" sz="2000" b="0" i="0" dirty="0">
                <a:solidFill>
                  <a:srgbClr val="A52A2A"/>
                </a:solidFill>
                <a:effectLst/>
              </a:rPr>
              <a:t>table</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tr</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th</a:t>
            </a:r>
            <a:r>
              <a:rPr lang="en-US" sz="2000" b="0" i="0" dirty="0">
                <a:solidFill>
                  <a:srgbClr val="FF0000"/>
                </a:solidFill>
                <a:effectLst/>
              </a:rPr>
              <a:t> colspan</a:t>
            </a:r>
            <a:r>
              <a:rPr lang="en-US" sz="2000" b="0" i="0" dirty="0">
                <a:solidFill>
                  <a:srgbClr val="0000CD"/>
                </a:solidFill>
                <a:effectLst/>
              </a:rPr>
              <a:t>="2"&gt;</a:t>
            </a:r>
            <a:r>
              <a:rPr lang="en-US" sz="2000" b="0" i="0" dirty="0">
                <a:solidFill>
                  <a:srgbClr val="000000"/>
                </a:solidFill>
                <a:effectLst/>
              </a:rPr>
              <a:t>Name</a:t>
            </a:r>
            <a:r>
              <a:rPr lang="en-US" sz="2000" b="0" i="0" dirty="0">
                <a:solidFill>
                  <a:srgbClr val="0000CD"/>
                </a:solidFill>
                <a:effectLst/>
              </a:rPr>
              <a:t>&lt;</a:t>
            </a:r>
            <a:r>
              <a:rPr lang="en-US" sz="2000" b="0" i="0" dirty="0">
                <a:solidFill>
                  <a:srgbClr val="A52A2A"/>
                </a:solidFill>
                <a:effectLst/>
              </a:rPr>
              <a:t>/th</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th</a:t>
            </a:r>
            <a:r>
              <a:rPr lang="en-US" sz="2000" b="0" i="0" dirty="0">
                <a:solidFill>
                  <a:srgbClr val="0000CD"/>
                </a:solidFill>
                <a:effectLst/>
              </a:rPr>
              <a:t>&gt;</a:t>
            </a:r>
            <a:r>
              <a:rPr lang="en-US" sz="2000" b="0" i="0" dirty="0">
                <a:solidFill>
                  <a:srgbClr val="000000"/>
                </a:solidFill>
                <a:effectLst/>
              </a:rPr>
              <a:t>Age</a:t>
            </a:r>
            <a:r>
              <a:rPr lang="en-US" sz="2000" b="0" i="0" dirty="0">
                <a:solidFill>
                  <a:srgbClr val="0000CD"/>
                </a:solidFill>
                <a:effectLst/>
              </a:rPr>
              <a:t>&lt;</a:t>
            </a:r>
            <a:r>
              <a:rPr lang="en-US" sz="2000" b="0" i="0" dirty="0">
                <a:solidFill>
                  <a:srgbClr val="A52A2A"/>
                </a:solidFill>
                <a:effectLst/>
              </a:rPr>
              <a:t>/th</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/tr</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tr</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td</a:t>
            </a:r>
            <a:r>
              <a:rPr lang="en-US" sz="2000" b="0" i="0" dirty="0">
                <a:solidFill>
                  <a:srgbClr val="0000CD"/>
                </a:solidFill>
                <a:effectLst/>
              </a:rPr>
              <a:t>&gt;</a:t>
            </a:r>
            <a:r>
              <a:rPr lang="en-US" sz="2000" b="0" i="0" dirty="0">
                <a:solidFill>
                  <a:srgbClr val="000000"/>
                </a:solidFill>
                <a:effectLst/>
              </a:rPr>
              <a:t>Jill</a:t>
            </a:r>
            <a:r>
              <a:rPr lang="en-US" sz="2000" b="0" i="0" dirty="0">
                <a:solidFill>
                  <a:srgbClr val="0000CD"/>
                </a:solidFill>
                <a:effectLst/>
              </a:rPr>
              <a:t>&lt;</a:t>
            </a:r>
            <a:r>
              <a:rPr lang="en-US" sz="2000" b="0" i="0" dirty="0">
                <a:solidFill>
                  <a:srgbClr val="A52A2A"/>
                </a:solidFill>
                <a:effectLst/>
              </a:rPr>
              <a:t>/td</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td</a:t>
            </a:r>
            <a:r>
              <a:rPr lang="en-US" sz="2000" b="0" i="0" dirty="0">
                <a:solidFill>
                  <a:srgbClr val="0000CD"/>
                </a:solidFill>
                <a:effectLst/>
              </a:rPr>
              <a:t>&gt;</a:t>
            </a:r>
            <a:r>
              <a:rPr lang="en-US" sz="2000" b="0" i="0" dirty="0">
                <a:solidFill>
                  <a:srgbClr val="000000"/>
                </a:solidFill>
                <a:effectLst/>
              </a:rPr>
              <a:t>Smith</a:t>
            </a:r>
            <a:r>
              <a:rPr lang="en-US" sz="2000" b="0" i="0" dirty="0">
                <a:solidFill>
                  <a:srgbClr val="0000CD"/>
                </a:solidFill>
                <a:effectLst/>
              </a:rPr>
              <a:t>&lt;</a:t>
            </a:r>
            <a:r>
              <a:rPr lang="en-US" sz="2000" b="0" i="0" dirty="0">
                <a:solidFill>
                  <a:srgbClr val="A52A2A"/>
                </a:solidFill>
                <a:effectLst/>
              </a:rPr>
              <a:t>/td</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td</a:t>
            </a:r>
            <a:r>
              <a:rPr lang="en-US" sz="2000" b="0" i="0" dirty="0">
                <a:solidFill>
                  <a:srgbClr val="0000CD"/>
                </a:solidFill>
                <a:effectLst/>
              </a:rPr>
              <a:t>&gt;</a:t>
            </a:r>
            <a:r>
              <a:rPr lang="en-US" sz="2000" b="0" i="0" dirty="0">
                <a:solidFill>
                  <a:srgbClr val="000000"/>
                </a:solidFill>
                <a:effectLst/>
              </a:rPr>
              <a:t>50</a:t>
            </a:r>
            <a:r>
              <a:rPr lang="en-US" sz="2000" b="0" i="0" dirty="0">
                <a:solidFill>
                  <a:srgbClr val="0000CD"/>
                </a:solidFill>
                <a:effectLst/>
              </a:rPr>
              <a:t>&lt;</a:t>
            </a:r>
            <a:r>
              <a:rPr lang="en-US" sz="2000" b="0" i="0" dirty="0">
                <a:solidFill>
                  <a:srgbClr val="A52A2A"/>
                </a:solidFill>
                <a:effectLst/>
              </a:rPr>
              <a:t>/td</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/tr</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tr</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td</a:t>
            </a:r>
            <a:r>
              <a:rPr lang="en-US" sz="2000" b="0" i="0" dirty="0">
                <a:solidFill>
                  <a:srgbClr val="0000CD"/>
                </a:solidFill>
                <a:effectLst/>
              </a:rPr>
              <a:t>&gt;</a:t>
            </a:r>
            <a:r>
              <a:rPr lang="en-US" sz="2000" b="0" i="0" dirty="0">
                <a:solidFill>
                  <a:srgbClr val="000000"/>
                </a:solidFill>
                <a:effectLst/>
              </a:rPr>
              <a:t>Eve</a:t>
            </a:r>
            <a:r>
              <a:rPr lang="en-US" sz="2000" b="0" i="0" dirty="0">
                <a:solidFill>
                  <a:srgbClr val="0000CD"/>
                </a:solidFill>
                <a:effectLst/>
              </a:rPr>
              <a:t>&lt;</a:t>
            </a:r>
            <a:r>
              <a:rPr lang="en-US" sz="2000" b="0" i="0" dirty="0">
                <a:solidFill>
                  <a:srgbClr val="A52A2A"/>
                </a:solidFill>
                <a:effectLst/>
              </a:rPr>
              <a:t>/td</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td</a:t>
            </a:r>
            <a:r>
              <a:rPr lang="en-US" sz="2000" b="0" i="0" dirty="0">
                <a:solidFill>
                  <a:srgbClr val="0000CD"/>
                </a:solidFill>
                <a:effectLst/>
              </a:rPr>
              <a:t>&gt;</a:t>
            </a:r>
            <a:r>
              <a:rPr lang="en-US" sz="2000" b="0" i="0" dirty="0">
                <a:solidFill>
                  <a:srgbClr val="000000"/>
                </a:solidFill>
                <a:effectLst/>
              </a:rPr>
              <a:t>Jackson</a:t>
            </a:r>
            <a:r>
              <a:rPr lang="en-US" sz="2000" b="0" i="0" dirty="0">
                <a:solidFill>
                  <a:srgbClr val="0000CD"/>
                </a:solidFill>
                <a:effectLst/>
              </a:rPr>
              <a:t>&lt;</a:t>
            </a:r>
            <a:r>
              <a:rPr lang="en-US" sz="2000" b="0" i="0" dirty="0">
                <a:solidFill>
                  <a:srgbClr val="A52A2A"/>
                </a:solidFill>
                <a:effectLst/>
              </a:rPr>
              <a:t>/td</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td</a:t>
            </a:r>
            <a:r>
              <a:rPr lang="en-US" sz="2000" b="0" i="0" dirty="0">
                <a:solidFill>
                  <a:srgbClr val="0000CD"/>
                </a:solidFill>
                <a:effectLst/>
              </a:rPr>
              <a:t>&gt;</a:t>
            </a:r>
            <a:r>
              <a:rPr lang="en-US" sz="2000" b="0" i="0" dirty="0">
                <a:solidFill>
                  <a:srgbClr val="000000"/>
                </a:solidFill>
                <a:effectLst/>
              </a:rPr>
              <a:t>94</a:t>
            </a:r>
            <a:r>
              <a:rPr lang="en-US" sz="2000" b="0" i="0" dirty="0">
                <a:solidFill>
                  <a:srgbClr val="0000CD"/>
                </a:solidFill>
                <a:effectLst/>
              </a:rPr>
              <a:t>&lt;</a:t>
            </a:r>
            <a:r>
              <a:rPr lang="en-US" sz="2000" b="0" i="0" dirty="0">
                <a:solidFill>
                  <a:srgbClr val="A52A2A"/>
                </a:solidFill>
                <a:effectLst/>
              </a:rPr>
              <a:t>/td</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/tr</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/table</a:t>
            </a:r>
            <a:r>
              <a:rPr lang="en-US" sz="2000" b="0" i="0" dirty="0">
                <a:solidFill>
                  <a:srgbClr val="0000CD"/>
                </a:solidFill>
                <a:effectLst/>
              </a:rPr>
              <a:t>&gt;</a:t>
            </a:r>
            <a:endParaRPr lang="en-IN" sz="2000" dirty="0"/>
          </a:p>
        </p:txBody>
      </p:sp>
    </p:spTree>
    <p:extLst>
      <p:ext uri="{BB962C8B-B14F-4D97-AF65-F5344CB8AC3E}">
        <p14:creationId xmlns:p14="http://schemas.microsoft.com/office/powerpoint/2010/main" val="31235736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AD9B3B3-B329-924F-7FCE-E800504036A8}"/>
              </a:ext>
            </a:extLst>
          </p:cNvPr>
          <p:cNvSpPr>
            <a:spLocks noChangeArrowheads="1"/>
          </p:cNvSpPr>
          <p:nvPr/>
        </p:nvSpPr>
        <p:spPr bwMode="auto">
          <a:xfrm>
            <a:off x="433436" y="2006408"/>
            <a:ext cx="8453021" cy="6154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4895" tIns="152352" rIns="-134895"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Use CSS to make your tables look better.</a:t>
            </a:r>
            <a:endParaRPr kumimoji="0" lang="en-US" altLang="en-US" sz="2000" b="0" i="0" u="none" strike="noStrike" cap="none" normalizeH="0" baseline="0" dirty="0">
              <a:ln>
                <a:noFill/>
              </a:ln>
              <a:solidFill>
                <a:schemeClr val="tx1"/>
              </a:solidFill>
              <a:effectLst/>
            </a:endParaRPr>
          </a:p>
        </p:txBody>
      </p:sp>
      <p:sp>
        <p:nvSpPr>
          <p:cNvPr id="5" name="Rectangle 3">
            <a:extLst>
              <a:ext uri="{FF2B5EF4-FFF2-40B4-BE49-F238E27FC236}">
                <a16:creationId xmlns:a16="http://schemas.microsoft.com/office/drawing/2014/main" id="{4B3A2999-2A3D-5A7F-90BC-4E26CA5D3E7A}"/>
              </a:ext>
            </a:extLst>
          </p:cNvPr>
          <p:cNvSpPr>
            <a:spLocks noChangeArrowheads="1"/>
          </p:cNvSpPr>
          <p:nvPr/>
        </p:nvSpPr>
        <p:spPr bwMode="auto">
          <a:xfrm>
            <a:off x="433436" y="0"/>
            <a:ext cx="8648246" cy="17542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HTML Table - Zebra Stripes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If you add a background color on every other table row, you will get a nice zebra stripes effect.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To style every other table row element, use the </a:t>
            </a:r>
            <a:r>
              <a:rPr kumimoji="0" lang="en-US" altLang="en-US" sz="2000" b="0" i="0" u="none" strike="noStrike" cap="none" normalizeH="0" baseline="0" dirty="0">
                <a:ln>
                  <a:noFill/>
                </a:ln>
                <a:solidFill>
                  <a:srgbClr val="DC143C"/>
                </a:solidFill>
                <a:effectLst/>
                <a:latin typeface="+mn-lt"/>
              </a:rPr>
              <a:t>:nth-child(even)</a:t>
            </a:r>
            <a:r>
              <a:rPr kumimoji="0" lang="en-US" altLang="en-US" sz="2000" b="0" i="0" u="none" strike="noStrike" cap="none" normalizeH="0" baseline="0" dirty="0">
                <a:ln>
                  <a:noFill/>
                </a:ln>
                <a:solidFill>
                  <a:srgbClr val="000000"/>
                </a:solidFill>
                <a:effectLst/>
                <a:latin typeface="+mn-lt"/>
              </a:rPr>
              <a:t> selector like this</a:t>
            </a:r>
            <a:r>
              <a:rPr kumimoji="0" lang="en-US" altLang="en-US" sz="1100" b="0" i="0" u="none" strike="noStrike" cap="none" normalizeH="0" baseline="0" dirty="0">
                <a:ln>
                  <a:noFill/>
                </a:ln>
                <a:solidFill>
                  <a:srgbClr val="000000"/>
                </a:solidFill>
                <a:effectLst/>
                <a:latin typeface="Verdan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E9D764FC-5766-641F-F8FA-FB8419D60F27}"/>
              </a:ext>
            </a:extLst>
          </p:cNvPr>
          <p:cNvSpPr txBox="1"/>
          <p:nvPr/>
        </p:nvSpPr>
        <p:spPr>
          <a:xfrm>
            <a:off x="303904" y="2811150"/>
            <a:ext cx="6094206" cy="1015663"/>
          </a:xfrm>
          <a:prstGeom prst="rect">
            <a:avLst/>
          </a:prstGeom>
          <a:noFill/>
        </p:spPr>
        <p:txBody>
          <a:bodyPr wrap="square">
            <a:spAutoFit/>
          </a:bodyPr>
          <a:lstStyle/>
          <a:p>
            <a:r>
              <a:rPr lang="en-US" sz="2000" b="0" i="0" dirty="0" err="1">
                <a:solidFill>
                  <a:srgbClr val="A52A2A"/>
                </a:solidFill>
                <a:effectLst/>
              </a:rPr>
              <a:t>tr:nth-child</a:t>
            </a:r>
            <a:r>
              <a:rPr lang="en-US" sz="2000" b="0" i="0" dirty="0">
                <a:solidFill>
                  <a:srgbClr val="A52A2A"/>
                </a:solidFill>
                <a:effectLst/>
              </a:rPr>
              <a:t>(even) </a:t>
            </a:r>
            <a:r>
              <a:rPr lang="en-US" sz="2000" b="0" i="0" dirty="0">
                <a:solidFill>
                  <a:srgbClr val="000000"/>
                </a:solidFill>
                <a:effectLst/>
              </a:rPr>
              <a:t>{</a:t>
            </a:r>
            <a:br>
              <a:rPr lang="en-US" sz="2000" b="0" i="0" dirty="0">
                <a:solidFill>
                  <a:srgbClr val="FF0000"/>
                </a:solidFill>
                <a:effectLst/>
              </a:rPr>
            </a:br>
            <a:r>
              <a:rPr lang="en-US" sz="2000" b="0" i="0" dirty="0">
                <a:solidFill>
                  <a:srgbClr val="FF0000"/>
                </a:solidFill>
                <a:effectLst/>
              </a:rPr>
              <a:t>  background-color</a:t>
            </a:r>
            <a:r>
              <a:rPr lang="en-US" sz="2000" b="0" i="0" dirty="0">
                <a:solidFill>
                  <a:srgbClr val="000000"/>
                </a:solidFill>
                <a:effectLst/>
              </a:rPr>
              <a:t>:</a:t>
            </a:r>
            <a:r>
              <a:rPr lang="en-US" sz="2000" b="0" i="0" dirty="0">
                <a:solidFill>
                  <a:srgbClr val="0000CD"/>
                </a:solidFill>
                <a:effectLst/>
              </a:rPr>
              <a:t> #D6EEEE</a:t>
            </a:r>
            <a:r>
              <a:rPr lang="en-US" sz="2000" b="0" i="0" dirty="0">
                <a:solidFill>
                  <a:srgbClr val="000000"/>
                </a:solidFill>
                <a:effectLst/>
              </a:rPr>
              <a:t>;</a:t>
            </a:r>
            <a:br>
              <a:rPr lang="en-US" sz="2000" b="0" i="0" dirty="0">
                <a:solidFill>
                  <a:srgbClr val="FF0000"/>
                </a:solidFill>
                <a:effectLst/>
              </a:rPr>
            </a:br>
            <a:r>
              <a:rPr lang="en-US" sz="2000" b="0" i="0" dirty="0">
                <a:solidFill>
                  <a:srgbClr val="000000"/>
                </a:solidFill>
                <a:effectLst/>
              </a:rPr>
              <a:t>}</a:t>
            </a:r>
            <a:endParaRPr lang="en-IN" sz="2000" dirty="0"/>
          </a:p>
        </p:txBody>
      </p:sp>
    </p:spTree>
    <p:extLst>
      <p:ext uri="{BB962C8B-B14F-4D97-AF65-F5344CB8AC3E}">
        <p14:creationId xmlns:p14="http://schemas.microsoft.com/office/powerpoint/2010/main" val="35545769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0A872E-87A5-1264-998A-FAFC8EF66554}"/>
              </a:ext>
            </a:extLst>
          </p:cNvPr>
          <p:cNvSpPr txBox="1"/>
          <p:nvPr/>
        </p:nvSpPr>
        <p:spPr>
          <a:xfrm>
            <a:off x="271631" y="509266"/>
            <a:ext cx="6094206" cy="4708981"/>
          </a:xfrm>
          <a:prstGeom prst="rect">
            <a:avLst/>
          </a:prstGeom>
          <a:noFill/>
        </p:spPr>
        <p:txBody>
          <a:bodyPr wrap="square">
            <a:spAutoFit/>
          </a:bodyPr>
          <a:lstStyle/>
          <a:p>
            <a:r>
              <a:rPr lang="en-US" sz="2000" b="0" i="0" dirty="0" err="1">
                <a:solidFill>
                  <a:srgbClr val="0000CD"/>
                </a:solidFill>
                <a:effectLst/>
              </a:rPr>
              <a:t>rowspan</a:t>
            </a:r>
            <a:endParaRPr lang="en-US" sz="2000" b="0" i="0" dirty="0">
              <a:solidFill>
                <a:srgbClr val="0000CD"/>
              </a:solidFill>
              <a:effectLst/>
            </a:endParaRPr>
          </a:p>
          <a:p>
            <a:endParaRPr lang="en-US" sz="2000" dirty="0">
              <a:solidFill>
                <a:srgbClr val="0000CD"/>
              </a:solidFill>
            </a:endParaRPr>
          </a:p>
          <a:p>
            <a:r>
              <a:rPr lang="en-US" sz="2000" b="0" i="0" dirty="0">
                <a:solidFill>
                  <a:srgbClr val="0000CD"/>
                </a:solidFill>
                <a:effectLst/>
              </a:rPr>
              <a:t>&lt;</a:t>
            </a:r>
            <a:r>
              <a:rPr lang="en-US" sz="2000" b="0" i="0" dirty="0">
                <a:solidFill>
                  <a:srgbClr val="A52A2A"/>
                </a:solidFill>
                <a:effectLst/>
              </a:rPr>
              <a:t>table</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tr</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th</a:t>
            </a:r>
            <a:r>
              <a:rPr lang="en-US" sz="2000" b="0" i="0" dirty="0">
                <a:solidFill>
                  <a:srgbClr val="0000CD"/>
                </a:solidFill>
                <a:effectLst/>
              </a:rPr>
              <a:t>&gt;</a:t>
            </a:r>
            <a:r>
              <a:rPr lang="en-US" sz="2000" b="0" i="0" dirty="0">
                <a:solidFill>
                  <a:srgbClr val="000000"/>
                </a:solidFill>
                <a:effectLst/>
              </a:rPr>
              <a:t>Name</a:t>
            </a:r>
            <a:r>
              <a:rPr lang="en-US" sz="2000" b="0" i="0" dirty="0">
                <a:solidFill>
                  <a:srgbClr val="0000CD"/>
                </a:solidFill>
                <a:effectLst/>
              </a:rPr>
              <a:t>&lt;</a:t>
            </a:r>
            <a:r>
              <a:rPr lang="en-US" sz="2000" b="0" i="0" dirty="0">
                <a:solidFill>
                  <a:srgbClr val="A52A2A"/>
                </a:solidFill>
                <a:effectLst/>
              </a:rPr>
              <a:t>/th</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td</a:t>
            </a:r>
            <a:r>
              <a:rPr lang="en-US" sz="2000" b="0" i="0" dirty="0">
                <a:solidFill>
                  <a:srgbClr val="0000CD"/>
                </a:solidFill>
                <a:effectLst/>
              </a:rPr>
              <a:t>&gt;</a:t>
            </a:r>
            <a:r>
              <a:rPr lang="en-US" sz="2000" b="0" i="0" dirty="0">
                <a:solidFill>
                  <a:srgbClr val="000000"/>
                </a:solidFill>
                <a:effectLst/>
              </a:rPr>
              <a:t>Jill</a:t>
            </a:r>
            <a:r>
              <a:rPr lang="en-US" sz="2000" b="0" i="0" dirty="0">
                <a:solidFill>
                  <a:srgbClr val="0000CD"/>
                </a:solidFill>
                <a:effectLst/>
              </a:rPr>
              <a:t>&lt;</a:t>
            </a:r>
            <a:r>
              <a:rPr lang="en-US" sz="2000" b="0" i="0" dirty="0">
                <a:solidFill>
                  <a:srgbClr val="A52A2A"/>
                </a:solidFill>
                <a:effectLst/>
              </a:rPr>
              <a:t>/td</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/tr</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tr</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th</a:t>
            </a:r>
            <a:r>
              <a:rPr lang="en-US" sz="2000" b="0" i="0" dirty="0">
                <a:solidFill>
                  <a:srgbClr val="FF0000"/>
                </a:solidFill>
                <a:effectLst/>
              </a:rPr>
              <a:t> </a:t>
            </a:r>
            <a:r>
              <a:rPr lang="en-US" sz="2000" b="0" i="0" dirty="0" err="1">
                <a:solidFill>
                  <a:srgbClr val="FF0000"/>
                </a:solidFill>
                <a:effectLst/>
              </a:rPr>
              <a:t>rowspan</a:t>
            </a:r>
            <a:r>
              <a:rPr lang="en-US" sz="2000" b="0" i="0" dirty="0">
                <a:solidFill>
                  <a:srgbClr val="0000CD"/>
                </a:solidFill>
                <a:effectLst/>
              </a:rPr>
              <a:t>="2"&gt;</a:t>
            </a:r>
            <a:r>
              <a:rPr lang="en-US" sz="2000" b="0" i="0" dirty="0">
                <a:solidFill>
                  <a:srgbClr val="000000"/>
                </a:solidFill>
                <a:effectLst/>
              </a:rPr>
              <a:t>Phone</a:t>
            </a:r>
            <a:r>
              <a:rPr lang="en-US" sz="2000" b="0" i="0" dirty="0">
                <a:solidFill>
                  <a:srgbClr val="0000CD"/>
                </a:solidFill>
                <a:effectLst/>
              </a:rPr>
              <a:t>&lt;</a:t>
            </a:r>
            <a:r>
              <a:rPr lang="en-US" sz="2000" b="0" i="0" dirty="0">
                <a:solidFill>
                  <a:srgbClr val="A52A2A"/>
                </a:solidFill>
                <a:effectLst/>
              </a:rPr>
              <a:t>/th</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td</a:t>
            </a:r>
            <a:r>
              <a:rPr lang="en-US" sz="2000" b="0" i="0" dirty="0">
                <a:solidFill>
                  <a:srgbClr val="0000CD"/>
                </a:solidFill>
                <a:effectLst/>
              </a:rPr>
              <a:t>&gt;</a:t>
            </a:r>
            <a:r>
              <a:rPr lang="en-US" sz="2000" b="0" i="0" dirty="0">
                <a:solidFill>
                  <a:srgbClr val="000000"/>
                </a:solidFill>
                <a:effectLst/>
              </a:rPr>
              <a:t>555-1234</a:t>
            </a:r>
            <a:r>
              <a:rPr lang="en-US" sz="2000" b="0" i="0" dirty="0">
                <a:solidFill>
                  <a:srgbClr val="0000CD"/>
                </a:solidFill>
                <a:effectLst/>
              </a:rPr>
              <a:t>&lt;</a:t>
            </a:r>
            <a:r>
              <a:rPr lang="en-US" sz="2000" b="0" i="0" dirty="0">
                <a:solidFill>
                  <a:srgbClr val="A52A2A"/>
                </a:solidFill>
                <a:effectLst/>
              </a:rPr>
              <a:t>/td</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/tr</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tr</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td</a:t>
            </a:r>
            <a:r>
              <a:rPr lang="en-US" sz="2000" b="0" i="0" dirty="0">
                <a:solidFill>
                  <a:srgbClr val="0000CD"/>
                </a:solidFill>
                <a:effectLst/>
              </a:rPr>
              <a:t>&gt;</a:t>
            </a:r>
            <a:r>
              <a:rPr lang="en-US" sz="2000" b="0" i="0" dirty="0">
                <a:solidFill>
                  <a:srgbClr val="000000"/>
                </a:solidFill>
                <a:effectLst/>
              </a:rPr>
              <a:t>555-8745</a:t>
            </a:r>
            <a:r>
              <a:rPr lang="en-US" sz="2000" b="0" i="0" dirty="0">
                <a:solidFill>
                  <a:srgbClr val="0000CD"/>
                </a:solidFill>
                <a:effectLst/>
              </a:rPr>
              <a:t>&lt;</a:t>
            </a:r>
            <a:r>
              <a:rPr lang="en-US" sz="2000" b="0" i="0" dirty="0">
                <a:solidFill>
                  <a:srgbClr val="A52A2A"/>
                </a:solidFill>
                <a:effectLst/>
              </a:rPr>
              <a:t>/td</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/tr</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/table</a:t>
            </a:r>
            <a:r>
              <a:rPr lang="en-US" sz="2000" b="0" i="0" dirty="0">
                <a:solidFill>
                  <a:srgbClr val="0000CD"/>
                </a:solidFill>
                <a:effectLst/>
              </a:rPr>
              <a:t>&gt;</a:t>
            </a:r>
            <a:endParaRPr lang="en-IN" sz="2000" dirty="0"/>
          </a:p>
        </p:txBody>
      </p:sp>
    </p:spTree>
    <p:extLst>
      <p:ext uri="{BB962C8B-B14F-4D97-AF65-F5344CB8AC3E}">
        <p14:creationId xmlns:p14="http://schemas.microsoft.com/office/powerpoint/2010/main" val="1628859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4FAC18-1EF3-3C56-B162-865B19B0533E}"/>
              </a:ext>
            </a:extLst>
          </p:cNvPr>
          <p:cNvSpPr txBox="1"/>
          <p:nvPr/>
        </p:nvSpPr>
        <p:spPr>
          <a:xfrm>
            <a:off x="336177" y="359966"/>
            <a:ext cx="6094206" cy="1938992"/>
          </a:xfrm>
          <a:prstGeom prst="rect">
            <a:avLst/>
          </a:prstGeom>
          <a:noFill/>
        </p:spPr>
        <p:txBody>
          <a:bodyPr wrap="square">
            <a:spAutoFit/>
          </a:bodyPr>
          <a:lstStyle/>
          <a:p>
            <a:r>
              <a:rPr lang="en-US" sz="2000" b="0" i="0" dirty="0">
                <a:solidFill>
                  <a:srgbClr val="A52A2A"/>
                </a:solidFill>
                <a:effectLst/>
              </a:rPr>
              <a:t>th, td </a:t>
            </a:r>
            <a:r>
              <a:rPr lang="en-US" sz="2000" b="0" i="0" dirty="0">
                <a:solidFill>
                  <a:srgbClr val="000000"/>
                </a:solidFill>
                <a:effectLst/>
              </a:rPr>
              <a:t>{</a:t>
            </a:r>
            <a:br>
              <a:rPr lang="en-US" sz="2000" b="0" i="0" dirty="0">
                <a:solidFill>
                  <a:srgbClr val="FF0000"/>
                </a:solidFill>
                <a:effectLst/>
              </a:rPr>
            </a:br>
            <a:r>
              <a:rPr lang="en-US" sz="2000" b="0" i="0" dirty="0">
                <a:solidFill>
                  <a:srgbClr val="FF0000"/>
                </a:solidFill>
                <a:effectLst/>
              </a:rPr>
              <a:t>  padding-top</a:t>
            </a:r>
            <a:r>
              <a:rPr lang="en-US" sz="2000" b="0" i="0" dirty="0">
                <a:solidFill>
                  <a:srgbClr val="000000"/>
                </a:solidFill>
                <a:effectLst/>
              </a:rPr>
              <a:t>:</a:t>
            </a:r>
            <a:r>
              <a:rPr lang="en-US" sz="2000" b="0" i="0" dirty="0">
                <a:solidFill>
                  <a:srgbClr val="0000CD"/>
                </a:solidFill>
                <a:effectLst/>
              </a:rPr>
              <a:t> 10px</a:t>
            </a:r>
            <a:r>
              <a:rPr lang="en-US" sz="2000" b="0" i="0" dirty="0">
                <a:solidFill>
                  <a:srgbClr val="000000"/>
                </a:solidFill>
                <a:effectLst/>
              </a:rPr>
              <a:t>;</a:t>
            </a:r>
            <a:br>
              <a:rPr lang="en-US" sz="2000" b="0" i="0" dirty="0">
                <a:solidFill>
                  <a:srgbClr val="FF0000"/>
                </a:solidFill>
                <a:effectLst/>
              </a:rPr>
            </a:br>
            <a:r>
              <a:rPr lang="en-US" sz="2000" b="0" i="0" dirty="0">
                <a:solidFill>
                  <a:srgbClr val="FF0000"/>
                </a:solidFill>
                <a:effectLst/>
              </a:rPr>
              <a:t>  padding-bottom</a:t>
            </a:r>
            <a:r>
              <a:rPr lang="en-US" sz="2000" b="0" i="0" dirty="0">
                <a:solidFill>
                  <a:srgbClr val="000000"/>
                </a:solidFill>
                <a:effectLst/>
              </a:rPr>
              <a:t>:</a:t>
            </a:r>
            <a:r>
              <a:rPr lang="en-US" sz="2000" b="0" i="0" dirty="0">
                <a:solidFill>
                  <a:srgbClr val="0000CD"/>
                </a:solidFill>
                <a:effectLst/>
              </a:rPr>
              <a:t> 20px</a:t>
            </a:r>
            <a:r>
              <a:rPr lang="en-US" sz="2000" b="0" i="0" dirty="0">
                <a:solidFill>
                  <a:srgbClr val="000000"/>
                </a:solidFill>
                <a:effectLst/>
              </a:rPr>
              <a:t>;</a:t>
            </a:r>
            <a:br>
              <a:rPr lang="en-US" sz="2000" b="0" i="0" dirty="0">
                <a:solidFill>
                  <a:srgbClr val="FF0000"/>
                </a:solidFill>
                <a:effectLst/>
              </a:rPr>
            </a:br>
            <a:r>
              <a:rPr lang="en-US" sz="2000" b="0" i="0" dirty="0">
                <a:solidFill>
                  <a:srgbClr val="FF0000"/>
                </a:solidFill>
                <a:effectLst/>
              </a:rPr>
              <a:t>  padding-left</a:t>
            </a:r>
            <a:r>
              <a:rPr lang="en-US" sz="2000" b="0" i="0" dirty="0">
                <a:solidFill>
                  <a:srgbClr val="000000"/>
                </a:solidFill>
                <a:effectLst/>
              </a:rPr>
              <a:t>:</a:t>
            </a:r>
            <a:r>
              <a:rPr lang="en-US" sz="2000" b="0" i="0" dirty="0">
                <a:solidFill>
                  <a:srgbClr val="0000CD"/>
                </a:solidFill>
                <a:effectLst/>
              </a:rPr>
              <a:t> 30px</a:t>
            </a:r>
            <a:r>
              <a:rPr lang="en-US" sz="2000" b="0" i="0" dirty="0">
                <a:solidFill>
                  <a:srgbClr val="000000"/>
                </a:solidFill>
                <a:effectLst/>
              </a:rPr>
              <a:t>;</a:t>
            </a:r>
            <a:br>
              <a:rPr lang="en-US" sz="2000" b="0" i="0" dirty="0">
                <a:solidFill>
                  <a:srgbClr val="FF0000"/>
                </a:solidFill>
                <a:effectLst/>
              </a:rPr>
            </a:br>
            <a:r>
              <a:rPr lang="en-US" sz="2000" b="0" i="0" dirty="0">
                <a:solidFill>
                  <a:srgbClr val="FF0000"/>
                </a:solidFill>
                <a:effectLst/>
              </a:rPr>
              <a:t>  padding-right</a:t>
            </a:r>
            <a:r>
              <a:rPr lang="en-US" sz="2000" b="0" i="0" dirty="0">
                <a:solidFill>
                  <a:srgbClr val="000000"/>
                </a:solidFill>
                <a:effectLst/>
              </a:rPr>
              <a:t>:</a:t>
            </a:r>
            <a:r>
              <a:rPr lang="en-US" sz="2000" b="0" i="0" dirty="0">
                <a:solidFill>
                  <a:srgbClr val="0000CD"/>
                </a:solidFill>
                <a:effectLst/>
              </a:rPr>
              <a:t> 40px</a:t>
            </a:r>
            <a:r>
              <a:rPr lang="en-US" sz="2000" b="0" i="0" dirty="0">
                <a:solidFill>
                  <a:srgbClr val="000000"/>
                </a:solidFill>
                <a:effectLst/>
              </a:rPr>
              <a:t>;</a:t>
            </a:r>
            <a:br>
              <a:rPr lang="en-US" sz="2000" b="0" i="0" dirty="0">
                <a:solidFill>
                  <a:srgbClr val="FF0000"/>
                </a:solidFill>
                <a:effectLst/>
              </a:rPr>
            </a:br>
            <a:r>
              <a:rPr lang="en-US" sz="2000" b="0" i="0" dirty="0">
                <a:solidFill>
                  <a:srgbClr val="000000"/>
                </a:solidFill>
                <a:effectLst/>
              </a:rPr>
              <a:t>}</a:t>
            </a:r>
            <a:endParaRPr lang="en-IN" sz="2000" dirty="0"/>
          </a:p>
        </p:txBody>
      </p:sp>
      <p:sp>
        <p:nvSpPr>
          <p:cNvPr id="5" name="TextBox 4">
            <a:extLst>
              <a:ext uri="{FF2B5EF4-FFF2-40B4-BE49-F238E27FC236}">
                <a16:creationId xmlns:a16="http://schemas.microsoft.com/office/drawing/2014/main" id="{73D58659-8967-6B43-B6ED-2C3054A4E828}"/>
              </a:ext>
            </a:extLst>
          </p:cNvPr>
          <p:cNvSpPr txBox="1"/>
          <p:nvPr/>
        </p:nvSpPr>
        <p:spPr>
          <a:xfrm>
            <a:off x="395344" y="2787144"/>
            <a:ext cx="6094206" cy="1015663"/>
          </a:xfrm>
          <a:prstGeom prst="rect">
            <a:avLst/>
          </a:prstGeom>
          <a:noFill/>
        </p:spPr>
        <p:txBody>
          <a:bodyPr wrap="square">
            <a:spAutoFit/>
          </a:bodyPr>
          <a:lstStyle/>
          <a:p>
            <a:r>
              <a:rPr lang="en-IN" sz="2000" b="0" i="0" dirty="0">
                <a:solidFill>
                  <a:srgbClr val="A52A2A"/>
                </a:solidFill>
                <a:effectLst/>
              </a:rPr>
              <a:t>table </a:t>
            </a:r>
            <a:r>
              <a:rPr lang="en-IN" sz="2000" b="0" i="0" dirty="0">
                <a:solidFill>
                  <a:srgbClr val="000000"/>
                </a:solidFill>
                <a:effectLst/>
              </a:rPr>
              <a:t>{</a:t>
            </a:r>
            <a:br>
              <a:rPr lang="en-IN" sz="2000" b="0" i="0" dirty="0">
                <a:solidFill>
                  <a:srgbClr val="FF0000"/>
                </a:solidFill>
                <a:effectLst/>
              </a:rPr>
            </a:br>
            <a:r>
              <a:rPr lang="en-IN" sz="2000" b="0" i="0" dirty="0">
                <a:solidFill>
                  <a:srgbClr val="FF0000"/>
                </a:solidFill>
                <a:effectLst/>
              </a:rPr>
              <a:t>  border-spacing</a:t>
            </a:r>
            <a:r>
              <a:rPr lang="en-IN" sz="2000" b="0" i="0" dirty="0">
                <a:solidFill>
                  <a:srgbClr val="000000"/>
                </a:solidFill>
                <a:effectLst/>
              </a:rPr>
              <a:t>:</a:t>
            </a:r>
            <a:r>
              <a:rPr lang="en-IN" sz="2000" b="0" i="0" dirty="0">
                <a:solidFill>
                  <a:srgbClr val="0000CD"/>
                </a:solidFill>
                <a:effectLst/>
              </a:rPr>
              <a:t> 30px</a:t>
            </a:r>
            <a:r>
              <a:rPr lang="en-IN" sz="2000" b="0" i="0" dirty="0">
                <a:solidFill>
                  <a:srgbClr val="000000"/>
                </a:solidFill>
                <a:effectLst/>
              </a:rPr>
              <a:t>;</a:t>
            </a:r>
            <a:br>
              <a:rPr lang="en-IN" sz="2000" b="0" i="0" dirty="0">
                <a:solidFill>
                  <a:srgbClr val="FF0000"/>
                </a:solidFill>
                <a:effectLst/>
              </a:rPr>
            </a:br>
            <a:r>
              <a:rPr lang="en-IN" sz="2000" b="0" i="0" dirty="0">
                <a:solidFill>
                  <a:srgbClr val="000000"/>
                </a:solidFill>
                <a:effectLst/>
              </a:rPr>
              <a:t>}</a:t>
            </a:r>
            <a:endParaRPr lang="en-IN" sz="2000" dirty="0"/>
          </a:p>
        </p:txBody>
      </p:sp>
    </p:spTree>
    <p:extLst>
      <p:ext uri="{BB962C8B-B14F-4D97-AF65-F5344CB8AC3E}">
        <p14:creationId xmlns:p14="http://schemas.microsoft.com/office/powerpoint/2010/main" val="4160572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042E78-85EF-7F32-B14F-C297ABA452F2}"/>
              </a:ext>
            </a:extLst>
          </p:cNvPr>
          <p:cNvSpPr>
            <a:spLocks noChangeArrowheads="1"/>
          </p:cNvSpPr>
          <p:nvPr/>
        </p:nvSpPr>
        <p:spPr bwMode="auto">
          <a:xfrm>
            <a:off x="391883" y="157721"/>
            <a:ext cx="11759007" cy="6154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4895" tIns="152352" rIns="-134895"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HTML lists allow web developers to group a set of related items in lists.</a:t>
            </a:r>
            <a:endParaRPr kumimoji="0" lang="en-US" altLang="en-US" sz="2000" b="0" i="0" u="none" strike="noStrike" cap="none" normalizeH="0" baseline="0" dirty="0">
              <a:ln>
                <a:noFill/>
              </a:ln>
              <a:solidFill>
                <a:schemeClr val="tx1"/>
              </a:solidFill>
              <a:effectLst/>
            </a:endParaRPr>
          </a:p>
        </p:txBody>
      </p:sp>
      <p:sp>
        <p:nvSpPr>
          <p:cNvPr id="4" name="Rectangle 3">
            <a:extLst>
              <a:ext uri="{FF2B5EF4-FFF2-40B4-BE49-F238E27FC236}">
                <a16:creationId xmlns:a16="http://schemas.microsoft.com/office/drawing/2014/main" id="{01EC390E-6F6B-81D2-202A-6D25DAEAF974}"/>
              </a:ext>
            </a:extLst>
          </p:cNvPr>
          <p:cNvSpPr>
            <a:spLocks noChangeArrowheads="1"/>
          </p:cNvSpPr>
          <p:nvPr/>
        </p:nvSpPr>
        <p:spPr bwMode="auto">
          <a:xfrm>
            <a:off x="293913" y="929614"/>
            <a:ext cx="11954949" cy="5216764"/>
          </a:xfrm>
          <a:prstGeom prst="rect">
            <a:avLst/>
          </a:prstGeom>
          <a:solidFill>
            <a:schemeClr val="bg1"/>
          </a:solidFill>
          <a:ln>
            <a:noFill/>
          </a:ln>
          <a:effectLst/>
        </p:spPr>
        <p:txBody>
          <a:bodyPr vert="horz" wrap="square" lIns="0" tIns="76176" rIns="0" bIns="76176"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An unordered HTML list: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rPr>
              <a:t>Item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rPr>
              <a:t>Item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rPr>
              <a:t>Item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rPr>
              <a:t>Item</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An ordered HTML list:</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000000"/>
                </a:solidFill>
                <a:effectLst/>
              </a:rPr>
              <a:t>First item</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000000"/>
                </a:solidFill>
                <a:effectLst/>
              </a:rPr>
              <a:t>Second item</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000000"/>
                </a:solidFill>
                <a:effectLst/>
              </a:rPr>
              <a:t>Third item</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100" b="0" i="0" u="none" strike="noStrike" cap="none" normalizeH="0" baseline="0" dirty="0">
                <a:ln>
                  <a:noFill/>
                </a:ln>
                <a:solidFill>
                  <a:srgbClr val="000000"/>
                </a:solidFill>
                <a:effectLst/>
                <a:latin typeface="Verdana" panose="020B0604030504040204" pitchFamily="34" charset="0"/>
              </a:rPr>
              <a:t>Fourth item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54692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B8CB37-877E-4417-C4D3-13F48A7F50BF}"/>
              </a:ext>
            </a:extLst>
          </p:cNvPr>
          <p:cNvSpPr>
            <a:spLocks noChangeArrowheads="1"/>
          </p:cNvSpPr>
          <p:nvPr/>
        </p:nvSpPr>
        <p:spPr bwMode="auto">
          <a:xfrm>
            <a:off x="356987" y="342748"/>
            <a:ext cx="11478025" cy="4722783"/>
          </a:xfrm>
          <a:prstGeom prst="rect">
            <a:avLst/>
          </a:prstGeom>
          <a:solidFill>
            <a:schemeClr val="bg1"/>
          </a:solidFill>
          <a:ln>
            <a:noFill/>
          </a:ln>
          <a:effec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Unordered HTML List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An unordered list starts with the </a:t>
            </a:r>
            <a:r>
              <a:rPr kumimoji="0" lang="en-US" altLang="en-US" sz="2000" b="0" i="0" u="none" strike="noStrike" cap="none" normalizeH="0" baseline="0" dirty="0">
                <a:ln>
                  <a:noFill/>
                </a:ln>
                <a:solidFill>
                  <a:srgbClr val="DC143C"/>
                </a:solidFill>
                <a:effectLst/>
                <a:latin typeface="+mn-lt"/>
              </a:rPr>
              <a:t>&lt;</a:t>
            </a:r>
            <a:r>
              <a:rPr kumimoji="0" lang="en-US" altLang="en-US" sz="2000" b="0" i="0" u="none" strike="noStrike" cap="none" normalizeH="0" baseline="0" dirty="0" err="1">
                <a:ln>
                  <a:noFill/>
                </a:ln>
                <a:solidFill>
                  <a:srgbClr val="DC143C"/>
                </a:solidFill>
                <a:effectLst/>
                <a:latin typeface="+mn-lt"/>
              </a:rPr>
              <a:t>ul</a:t>
            </a:r>
            <a:r>
              <a:rPr kumimoji="0" lang="en-US" altLang="en-US" sz="2000" b="0" i="0" u="none" strike="noStrike" cap="none" normalizeH="0" baseline="0" dirty="0">
                <a:ln>
                  <a:noFill/>
                </a:ln>
                <a:solidFill>
                  <a:srgbClr val="DC143C"/>
                </a:solidFill>
                <a:effectLst/>
                <a:latin typeface="+mn-lt"/>
              </a:rPr>
              <a:t>&gt;</a:t>
            </a:r>
            <a:r>
              <a:rPr kumimoji="0" lang="en-US" altLang="en-US" sz="2000" b="0" i="0" u="none" strike="noStrike" cap="none" normalizeH="0" baseline="0" dirty="0">
                <a:ln>
                  <a:noFill/>
                </a:ln>
                <a:solidFill>
                  <a:srgbClr val="000000"/>
                </a:solidFill>
                <a:effectLst/>
                <a:latin typeface="+mn-lt"/>
              </a:rPr>
              <a:t> tag. Each list item starts with the </a:t>
            </a:r>
            <a:r>
              <a:rPr kumimoji="0" lang="en-US" altLang="en-US" sz="2000" b="0" i="0" u="none" strike="noStrike" cap="none" normalizeH="0" baseline="0" dirty="0">
                <a:ln>
                  <a:noFill/>
                </a:ln>
                <a:solidFill>
                  <a:srgbClr val="DC143C"/>
                </a:solidFill>
                <a:effectLst/>
                <a:latin typeface="+mn-lt"/>
              </a:rPr>
              <a:t>&lt;li&gt;</a:t>
            </a:r>
            <a:r>
              <a:rPr kumimoji="0" lang="en-US" altLang="en-US" sz="2000" b="0" i="0" u="none" strike="noStrike" cap="none" normalizeH="0" baseline="0" dirty="0">
                <a:ln>
                  <a:noFill/>
                </a:ln>
                <a:solidFill>
                  <a:srgbClr val="000000"/>
                </a:solidFill>
                <a:effectLst/>
                <a:latin typeface="+mn-lt"/>
              </a:rPr>
              <a:t> tag.</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list items will be marked with bullets (small black circles) by default: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mn-lt"/>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err="1">
                <a:ln>
                  <a:noFill/>
                </a:ln>
                <a:solidFill>
                  <a:srgbClr val="A52A2A"/>
                </a:solidFill>
                <a:effectLst/>
                <a:latin typeface="+mn-lt"/>
              </a:rPr>
              <a:t>ul</a:t>
            </a:r>
            <a:r>
              <a:rPr kumimoji="0" lang="en-US" altLang="en-US" sz="2000" b="0" i="0" u="none" strike="noStrike" cap="none" normalizeH="0" baseline="0" dirty="0">
                <a:ln>
                  <a:noFill/>
                </a:ln>
                <a:solidFill>
                  <a:srgbClr val="0000CD"/>
                </a:solidFill>
                <a:effectLst/>
                <a:latin typeface="+mn-lt"/>
              </a:rPr>
              <a:t>&gt;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00"/>
                </a:solidFill>
                <a:effectLst/>
                <a:latin typeface="+mn-lt"/>
              </a:rPr>
              <a:t>  </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li</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Coffee</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/li</a:t>
            </a:r>
            <a:r>
              <a:rPr kumimoji="0" lang="en-US" altLang="en-US" sz="2000" b="0" i="0" u="none" strike="noStrike" cap="none" normalizeH="0" baseline="0" dirty="0">
                <a:ln>
                  <a:noFill/>
                </a:ln>
                <a:solidFill>
                  <a:srgbClr val="0000CD"/>
                </a:solidFill>
                <a:effectLst/>
                <a:latin typeface="+mn-lt"/>
              </a:rPr>
              <a:t>&gt;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00"/>
                </a:solidFill>
                <a:effectLst/>
                <a:latin typeface="+mn-lt"/>
              </a:rPr>
              <a:t>  </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li</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Tea</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/li</a:t>
            </a:r>
            <a:r>
              <a:rPr kumimoji="0" lang="en-US" altLang="en-US" sz="2000" b="0" i="0" u="none" strike="noStrike" cap="none" normalizeH="0" baseline="0" dirty="0">
                <a:ln>
                  <a:noFill/>
                </a:ln>
                <a:solidFill>
                  <a:srgbClr val="0000CD"/>
                </a:solidFill>
                <a:effectLst/>
                <a:latin typeface="+mn-lt"/>
              </a:rPr>
              <a:t>&gt;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00"/>
                </a:solidFill>
                <a:effectLst/>
                <a:latin typeface="+mn-lt"/>
              </a:rPr>
              <a:t>  </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li</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Milk</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/li</a:t>
            </a:r>
            <a:r>
              <a:rPr kumimoji="0" lang="en-US" altLang="en-US" sz="2000" b="0" i="0" u="none" strike="noStrike" cap="none" normalizeH="0" baseline="0" dirty="0">
                <a:ln>
                  <a:noFill/>
                </a:ln>
                <a:solidFill>
                  <a:srgbClr val="0000CD"/>
                </a:solidFill>
                <a:effectLst/>
                <a:latin typeface="+mn-lt"/>
              </a:rPr>
              <a:t>&gt;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a:t>
            </a:r>
            <a:r>
              <a:rPr kumimoji="0" lang="en-US" altLang="en-US" sz="2000" b="0" i="0" u="none" strike="noStrike" cap="none" normalizeH="0" baseline="0" dirty="0" err="1">
                <a:ln>
                  <a:noFill/>
                </a:ln>
                <a:solidFill>
                  <a:srgbClr val="A52A2A"/>
                </a:solidFill>
                <a:effectLst/>
                <a:latin typeface="+mn-lt"/>
              </a:rPr>
              <a:t>ul</a:t>
            </a:r>
            <a:r>
              <a:rPr kumimoji="0" lang="en-US" altLang="en-US" sz="2000" b="0" i="0" u="none" strike="noStrike" cap="none" normalizeH="0" baseline="0" dirty="0">
                <a:ln>
                  <a:noFill/>
                </a:ln>
                <a:solidFill>
                  <a:srgbClr val="0000CD"/>
                </a:solidFill>
                <a:effectLst/>
                <a:latin typeface="+mn-lt"/>
              </a:rPr>
              <a:t>&gt;</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8330072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CFA84F-5EC5-238F-A60B-1CC2EA3646DF}"/>
              </a:ext>
            </a:extLst>
          </p:cNvPr>
          <p:cNvSpPr>
            <a:spLocks noChangeArrowheads="1"/>
          </p:cNvSpPr>
          <p:nvPr/>
        </p:nvSpPr>
        <p:spPr bwMode="auto">
          <a:xfrm>
            <a:off x="192612" y="278715"/>
            <a:ext cx="10867273" cy="4722783"/>
          </a:xfrm>
          <a:prstGeom prst="rect">
            <a:avLst/>
          </a:prstGeom>
          <a:solidFill>
            <a:schemeClr val="bg1"/>
          </a:solidFill>
          <a:ln>
            <a:noFill/>
          </a:ln>
          <a:effec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Ordered HTML List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An ordered list starts with the </a:t>
            </a:r>
            <a:r>
              <a:rPr kumimoji="0" lang="en-US" altLang="en-US" sz="2000" b="0" i="0" u="none" strike="noStrike" cap="none" normalizeH="0" baseline="0" dirty="0">
                <a:ln>
                  <a:noFill/>
                </a:ln>
                <a:solidFill>
                  <a:srgbClr val="DC143C"/>
                </a:solidFill>
                <a:effectLst/>
                <a:latin typeface="+mn-lt"/>
              </a:rPr>
              <a:t>&lt;</a:t>
            </a:r>
            <a:r>
              <a:rPr kumimoji="0" lang="en-US" altLang="en-US" sz="2000" b="0" i="0" u="none" strike="noStrike" cap="none" normalizeH="0" baseline="0" dirty="0" err="1">
                <a:ln>
                  <a:noFill/>
                </a:ln>
                <a:solidFill>
                  <a:srgbClr val="DC143C"/>
                </a:solidFill>
                <a:effectLst/>
                <a:latin typeface="+mn-lt"/>
              </a:rPr>
              <a:t>ol</a:t>
            </a:r>
            <a:r>
              <a:rPr kumimoji="0" lang="en-US" altLang="en-US" sz="2000" b="0" i="0" u="none" strike="noStrike" cap="none" normalizeH="0" baseline="0" dirty="0">
                <a:ln>
                  <a:noFill/>
                </a:ln>
                <a:solidFill>
                  <a:srgbClr val="DC143C"/>
                </a:solidFill>
                <a:effectLst/>
                <a:latin typeface="+mn-lt"/>
              </a:rPr>
              <a:t>&gt;</a:t>
            </a:r>
            <a:r>
              <a:rPr kumimoji="0" lang="en-US" altLang="en-US" sz="2000" b="0" i="0" u="none" strike="noStrike" cap="none" normalizeH="0" baseline="0" dirty="0">
                <a:ln>
                  <a:noFill/>
                </a:ln>
                <a:solidFill>
                  <a:srgbClr val="000000"/>
                </a:solidFill>
                <a:effectLst/>
                <a:latin typeface="+mn-lt"/>
              </a:rPr>
              <a:t> tag. Each list item starts with the </a:t>
            </a:r>
            <a:r>
              <a:rPr kumimoji="0" lang="en-US" altLang="en-US" sz="2000" b="0" i="0" u="none" strike="noStrike" cap="none" normalizeH="0" baseline="0" dirty="0">
                <a:ln>
                  <a:noFill/>
                </a:ln>
                <a:solidFill>
                  <a:srgbClr val="DC143C"/>
                </a:solidFill>
                <a:effectLst/>
                <a:latin typeface="+mn-lt"/>
              </a:rPr>
              <a:t>&lt;li&gt;</a:t>
            </a:r>
            <a:r>
              <a:rPr kumimoji="0" lang="en-US" altLang="en-US" sz="2000" b="0" i="0" u="none" strike="noStrike" cap="none" normalizeH="0" baseline="0" dirty="0">
                <a:ln>
                  <a:noFill/>
                </a:ln>
                <a:solidFill>
                  <a:srgbClr val="000000"/>
                </a:solidFill>
                <a:effectLst/>
                <a:latin typeface="+mn-lt"/>
              </a:rPr>
              <a:t> tag.</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list items will be marked with numbers by default: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mn-lt"/>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err="1">
                <a:ln>
                  <a:noFill/>
                </a:ln>
                <a:solidFill>
                  <a:srgbClr val="A52A2A"/>
                </a:solidFill>
                <a:effectLst/>
                <a:latin typeface="+mn-lt"/>
              </a:rPr>
              <a:t>ol</a:t>
            </a:r>
            <a:r>
              <a:rPr kumimoji="0" lang="en-US" altLang="en-US" sz="2000" b="0" i="0" u="none" strike="noStrike" cap="none" normalizeH="0" baseline="0" dirty="0">
                <a:ln>
                  <a:noFill/>
                </a:ln>
                <a:solidFill>
                  <a:srgbClr val="0000CD"/>
                </a:solidFill>
                <a:effectLst/>
                <a:latin typeface="+mn-lt"/>
              </a:rPr>
              <a:t>&gt;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00"/>
                </a:solidFill>
                <a:effectLst/>
                <a:latin typeface="+mn-lt"/>
              </a:rPr>
              <a:t>  </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li</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Coffee</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/li</a:t>
            </a:r>
            <a:r>
              <a:rPr kumimoji="0" lang="en-US" altLang="en-US" sz="2000" b="0" i="0" u="none" strike="noStrike" cap="none" normalizeH="0" baseline="0" dirty="0">
                <a:ln>
                  <a:noFill/>
                </a:ln>
                <a:solidFill>
                  <a:srgbClr val="0000CD"/>
                </a:solidFill>
                <a:effectLst/>
                <a:latin typeface="+mn-lt"/>
              </a:rPr>
              <a:t>&gt;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00"/>
                </a:solidFill>
                <a:effectLst/>
                <a:latin typeface="+mn-lt"/>
              </a:rPr>
              <a:t>  </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li</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Tea</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/li</a:t>
            </a:r>
            <a:r>
              <a:rPr kumimoji="0" lang="en-US" altLang="en-US" sz="2000" b="0" i="0" u="none" strike="noStrike" cap="none" normalizeH="0" baseline="0" dirty="0">
                <a:ln>
                  <a:noFill/>
                </a:ln>
                <a:solidFill>
                  <a:srgbClr val="0000CD"/>
                </a:solidFill>
                <a:effectLst/>
                <a:latin typeface="+mn-lt"/>
              </a:rPr>
              <a:t>&gt;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00"/>
                </a:solidFill>
                <a:effectLst/>
                <a:latin typeface="+mn-lt"/>
              </a:rPr>
              <a:t>  </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li</a:t>
            </a:r>
            <a:r>
              <a:rPr kumimoji="0" lang="en-US" altLang="en-US" sz="2000" b="0" i="0" u="none" strike="noStrike" cap="none" normalizeH="0" baseline="0" dirty="0">
                <a:ln>
                  <a:noFill/>
                </a:ln>
                <a:solidFill>
                  <a:srgbClr val="0000CD"/>
                </a:solidFill>
                <a:effectLst/>
                <a:latin typeface="+mn-lt"/>
              </a:rPr>
              <a:t>&gt;</a:t>
            </a:r>
            <a:r>
              <a:rPr kumimoji="0" lang="en-US" altLang="en-US" sz="2000" b="0" i="0" u="none" strike="noStrike" cap="none" normalizeH="0" baseline="0" dirty="0">
                <a:ln>
                  <a:noFill/>
                </a:ln>
                <a:solidFill>
                  <a:srgbClr val="000000"/>
                </a:solidFill>
                <a:effectLst/>
                <a:latin typeface="+mn-lt"/>
              </a:rPr>
              <a:t>Milk</a:t>
            </a: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/li</a:t>
            </a:r>
            <a:r>
              <a:rPr kumimoji="0" lang="en-US" altLang="en-US" sz="2000" b="0" i="0" u="none" strike="noStrike" cap="none" normalizeH="0" baseline="0" dirty="0">
                <a:ln>
                  <a:noFill/>
                </a:ln>
                <a:solidFill>
                  <a:srgbClr val="0000CD"/>
                </a:solidFill>
                <a:effectLst/>
                <a:latin typeface="+mn-lt"/>
              </a:rPr>
              <a:t>&gt;</a:t>
            </a:r>
            <a:br>
              <a:rPr kumimoji="0" lang="en-US" altLang="en-US" sz="2000" b="0" i="0" u="none" strike="noStrike" cap="none" normalizeH="0" baseline="0" dirty="0">
                <a:ln>
                  <a:noFill/>
                </a:ln>
                <a:solidFill>
                  <a:srgbClr val="000000"/>
                </a:solidFill>
                <a:effectLst/>
                <a:latin typeface="+mn-lt"/>
              </a:rPr>
            </a:br>
            <a:r>
              <a:rPr kumimoji="0" lang="en-US" altLang="en-US" sz="2000" b="0" i="0" u="none" strike="noStrike" cap="none" normalizeH="0" baseline="0" dirty="0">
                <a:ln>
                  <a:noFill/>
                </a:ln>
                <a:solidFill>
                  <a:srgbClr val="0000CD"/>
                </a:solidFill>
                <a:effectLst/>
                <a:latin typeface="+mn-lt"/>
              </a:rPr>
              <a:t>&lt;</a:t>
            </a:r>
            <a:r>
              <a:rPr kumimoji="0" lang="en-US" altLang="en-US" sz="2000" b="0" i="0" u="none" strike="noStrike" cap="none" normalizeH="0" baseline="0" dirty="0">
                <a:ln>
                  <a:noFill/>
                </a:ln>
                <a:solidFill>
                  <a:srgbClr val="A52A2A"/>
                </a:solidFill>
                <a:effectLst/>
                <a:latin typeface="+mn-lt"/>
              </a:rPr>
              <a:t>/</a:t>
            </a:r>
            <a:r>
              <a:rPr kumimoji="0" lang="en-US" altLang="en-US" sz="2000" b="0" i="0" u="none" strike="noStrike" cap="none" normalizeH="0" baseline="0" dirty="0" err="1">
                <a:ln>
                  <a:noFill/>
                </a:ln>
                <a:solidFill>
                  <a:srgbClr val="A52A2A"/>
                </a:solidFill>
                <a:effectLst/>
                <a:latin typeface="+mn-lt"/>
              </a:rPr>
              <a:t>ol</a:t>
            </a:r>
            <a:r>
              <a:rPr kumimoji="0" lang="en-US" altLang="en-US" sz="2000" b="0" i="0" u="none" strike="noStrike" cap="none" normalizeH="0" baseline="0" dirty="0">
                <a:ln>
                  <a:noFill/>
                </a:ln>
                <a:solidFill>
                  <a:srgbClr val="0000CD"/>
                </a:solidFill>
                <a:effectLst/>
                <a:latin typeface="+mn-lt"/>
              </a:rPr>
              <a:t>&gt;</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349343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D2B1D6A-7B30-CF14-551F-D72807B37622}"/>
              </a:ext>
            </a:extLst>
          </p:cNvPr>
          <p:cNvGraphicFramePr>
            <a:graphicFrameLocks noGrp="1"/>
          </p:cNvGraphicFramePr>
          <p:nvPr>
            <p:extLst>
              <p:ext uri="{D42A27DB-BD31-4B8C-83A1-F6EECF244321}">
                <p14:modId xmlns:p14="http://schemas.microsoft.com/office/powerpoint/2010/main" val="1533621477"/>
              </p:ext>
            </p:extLst>
          </p:nvPr>
        </p:nvGraphicFramePr>
        <p:xfrm>
          <a:off x="279698" y="1497259"/>
          <a:ext cx="11306287" cy="5151660"/>
        </p:xfrm>
        <a:graphic>
          <a:graphicData uri="http://schemas.openxmlformats.org/drawingml/2006/table">
            <a:tbl>
              <a:tblPr/>
              <a:tblGrid>
                <a:gridCol w="4910258">
                  <a:extLst>
                    <a:ext uri="{9D8B030D-6E8A-4147-A177-3AD203B41FA5}">
                      <a16:colId xmlns:a16="http://schemas.microsoft.com/office/drawing/2014/main" val="80289633"/>
                    </a:ext>
                  </a:extLst>
                </a:gridCol>
                <a:gridCol w="6396029">
                  <a:extLst>
                    <a:ext uri="{9D8B030D-6E8A-4147-A177-3AD203B41FA5}">
                      <a16:colId xmlns:a16="http://schemas.microsoft.com/office/drawing/2014/main" val="1856022190"/>
                    </a:ext>
                  </a:extLst>
                </a:gridCol>
              </a:tblGrid>
              <a:tr h="488673">
                <a:tc>
                  <a:txBody>
                    <a:bodyPr/>
                    <a:lstStyle/>
                    <a:p>
                      <a:pPr algn="l" fontAlgn="t">
                        <a:lnSpc>
                          <a:spcPct val="150000"/>
                        </a:lnSpc>
                      </a:pPr>
                      <a:r>
                        <a:rPr lang="en-IN" sz="2000" dirty="0">
                          <a:effectLst/>
                        </a:rPr>
                        <a:t>Type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lnSpc>
                          <a:spcPct val="150000"/>
                        </a:lnSpc>
                      </a:pPr>
                      <a:r>
                        <a:rPr lang="en-IN" sz="2000">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57519739"/>
                  </a:ext>
                </a:extLst>
              </a:tr>
              <a:tr h="802820">
                <a:tc>
                  <a:txBody>
                    <a:bodyPr/>
                    <a:lstStyle/>
                    <a:p>
                      <a:pPr algn="l" fontAlgn="t">
                        <a:lnSpc>
                          <a:spcPct val="150000"/>
                        </a:lnSpc>
                      </a:pPr>
                      <a:r>
                        <a:rPr lang="en-IN" sz="2000" dirty="0">
                          <a:effectLst/>
                        </a:rPr>
                        <a:t>type="1"</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lnSpc>
                          <a:spcPct val="150000"/>
                        </a:lnSpc>
                      </a:pPr>
                      <a:r>
                        <a:rPr lang="en-US" sz="2000">
                          <a:effectLst/>
                        </a:rPr>
                        <a:t>The list items will be numbered with numbers (default)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72965052"/>
                  </a:ext>
                </a:extLst>
              </a:tr>
              <a:tr h="802820">
                <a:tc>
                  <a:txBody>
                    <a:bodyPr/>
                    <a:lstStyle/>
                    <a:p>
                      <a:pPr algn="l" fontAlgn="t">
                        <a:lnSpc>
                          <a:spcPct val="150000"/>
                        </a:lnSpc>
                      </a:pPr>
                      <a:r>
                        <a:rPr lang="en-IN" sz="2000" dirty="0">
                          <a:effectLst/>
                        </a:rPr>
                        <a:t>type="A"</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lnSpc>
                          <a:spcPct val="150000"/>
                        </a:lnSpc>
                      </a:pPr>
                      <a:r>
                        <a:rPr lang="en-US" sz="2000">
                          <a:effectLst/>
                        </a:rPr>
                        <a:t>The list items will be numbered with uppercase letters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37430668"/>
                  </a:ext>
                </a:extLst>
              </a:tr>
              <a:tr h="802820">
                <a:tc>
                  <a:txBody>
                    <a:bodyPr/>
                    <a:lstStyle/>
                    <a:p>
                      <a:pPr algn="l" fontAlgn="t">
                        <a:lnSpc>
                          <a:spcPct val="150000"/>
                        </a:lnSpc>
                      </a:pPr>
                      <a:r>
                        <a:rPr lang="en-IN" sz="2000" dirty="0">
                          <a:effectLst/>
                        </a:rPr>
                        <a:t>type="a"</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lnSpc>
                          <a:spcPct val="150000"/>
                        </a:lnSpc>
                      </a:pPr>
                      <a:r>
                        <a:rPr lang="en-US" sz="2000" dirty="0">
                          <a:effectLst/>
                        </a:rPr>
                        <a:t>The list items will be numbered with lowercase letters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853996664"/>
                  </a:ext>
                </a:extLst>
              </a:tr>
              <a:tr h="802820">
                <a:tc>
                  <a:txBody>
                    <a:bodyPr/>
                    <a:lstStyle/>
                    <a:p>
                      <a:pPr algn="l" fontAlgn="t">
                        <a:lnSpc>
                          <a:spcPct val="150000"/>
                        </a:lnSpc>
                      </a:pPr>
                      <a:r>
                        <a:rPr lang="en-IN" sz="2000">
                          <a:effectLst/>
                        </a:rPr>
                        <a:t>type="I"</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lnSpc>
                          <a:spcPct val="150000"/>
                        </a:lnSpc>
                      </a:pPr>
                      <a:r>
                        <a:rPr lang="en-US" sz="2000" dirty="0">
                          <a:effectLst/>
                        </a:rPr>
                        <a:t>The list items will be numbered with uppercase roman numbers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30041867"/>
                  </a:ext>
                </a:extLst>
              </a:tr>
              <a:tr h="802820">
                <a:tc>
                  <a:txBody>
                    <a:bodyPr/>
                    <a:lstStyle/>
                    <a:p>
                      <a:pPr algn="l" fontAlgn="t">
                        <a:lnSpc>
                          <a:spcPct val="150000"/>
                        </a:lnSpc>
                      </a:pPr>
                      <a:r>
                        <a:rPr lang="en-IN" sz="2000">
                          <a:effectLst/>
                        </a:rPr>
                        <a:t>type="i"</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lnSpc>
                          <a:spcPct val="150000"/>
                        </a:lnSpc>
                      </a:pPr>
                      <a:r>
                        <a:rPr lang="en-US" sz="2000" dirty="0">
                          <a:effectLst/>
                        </a:rPr>
                        <a:t>The list items will be numbered with lowercase roman numbers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503363783"/>
                  </a:ext>
                </a:extLst>
              </a:tr>
            </a:tbl>
          </a:graphicData>
        </a:graphic>
      </p:graphicFrame>
      <p:sp>
        <p:nvSpPr>
          <p:cNvPr id="3" name="Rectangle 1">
            <a:extLst>
              <a:ext uri="{FF2B5EF4-FFF2-40B4-BE49-F238E27FC236}">
                <a16:creationId xmlns:a16="http://schemas.microsoft.com/office/drawing/2014/main" id="{D4F5B458-B794-4171-39D4-97DA01A79E35}"/>
              </a:ext>
            </a:extLst>
          </p:cNvPr>
          <p:cNvSpPr>
            <a:spLocks noChangeArrowheads="1"/>
          </p:cNvSpPr>
          <p:nvPr/>
        </p:nvSpPr>
        <p:spPr bwMode="auto">
          <a:xfrm>
            <a:off x="279698" y="209081"/>
            <a:ext cx="11306287" cy="10294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Ordered HTML List - The Type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type</a:t>
            </a:r>
            <a:r>
              <a:rPr kumimoji="0" lang="en-US" altLang="en-US" sz="2000" b="0" i="0" u="none" strike="noStrike" cap="none" normalizeH="0" baseline="0" dirty="0">
                <a:ln>
                  <a:noFill/>
                </a:ln>
                <a:solidFill>
                  <a:srgbClr val="000000"/>
                </a:solidFill>
                <a:effectLst/>
                <a:latin typeface="+mn-lt"/>
              </a:rPr>
              <a:t> attribute of the </a:t>
            </a:r>
            <a:r>
              <a:rPr kumimoji="0" lang="en-US" altLang="en-US" sz="2000" b="0" i="0" u="none" strike="noStrike" cap="none" normalizeH="0" baseline="0" dirty="0">
                <a:ln>
                  <a:noFill/>
                </a:ln>
                <a:solidFill>
                  <a:srgbClr val="DC143C"/>
                </a:solidFill>
                <a:effectLst/>
                <a:latin typeface="+mn-lt"/>
              </a:rPr>
              <a:t>&lt;</a:t>
            </a:r>
            <a:r>
              <a:rPr kumimoji="0" lang="en-US" altLang="en-US" sz="2000" b="0" i="0" u="none" strike="noStrike" cap="none" normalizeH="0" baseline="0" dirty="0" err="1">
                <a:ln>
                  <a:noFill/>
                </a:ln>
                <a:solidFill>
                  <a:srgbClr val="DC143C"/>
                </a:solidFill>
                <a:effectLst/>
                <a:latin typeface="+mn-lt"/>
              </a:rPr>
              <a:t>ol</a:t>
            </a:r>
            <a:r>
              <a:rPr kumimoji="0" lang="en-US" altLang="en-US" sz="2000" b="0" i="0" u="none" strike="noStrike" cap="none" normalizeH="0" baseline="0" dirty="0">
                <a:ln>
                  <a:noFill/>
                </a:ln>
                <a:solidFill>
                  <a:srgbClr val="DC143C"/>
                </a:solidFill>
                <a:effectLst/>
                <a:latin typeface="+mn-lt"/>
              </a:rPr>
              <a:t>&gt;</a:t>
            </a:r>
            <a:r>
              <a:rPr kumimoji="0" lang="en-US" altLang="en-US" sz="2000" b="0" i="0" u="none" strike="noStrike" cap="none" normalizeH="0" baseline="0" dirty="0">
                <a:ln>
                  <a:noFill/>
                </a:ln>
                <a:solidFill>
                  <a:srgbClr val="000000"/>
                </a:solidFill>
                <a:effectLst/>
                <a:latin typeface="+mn-lt"/>
              </a:rPr>
              <a:t> tag, defines the type of the list item marker:</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38884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otepad">
            <a:extLst>
              <a:ext uri="{FF2B5EF4-FFF2-40B4-BE49-F238E27FC236}">
                <a16:creationId xmlns:a16="http://schemas.microsoft.com/office/drawing/2014/main" id="{C044885C-B062-1F13-F400-CE73C8A76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86" y="2381384"/>
            <a:ext cx="9165771" cy="43760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9B70D6A-FE64-6777-59DC-A77E48F6CC3D}"/>
              </a:ext>
            </a:extLst>
          </p:cNvPr>
          <p:cNvSpPr txBox="1"/>
          <p:nvPr/>
        </p:nvSpPr>
        <p:spPr>
          <a:xfrm>
            <a:off x="413656" y="250371"/>
            <a:ext cx="6096000" cy="2126864"/>
          </a:xfrm>
          <a:prstGeom prst="rect">
            <a:avLst/>
          </a:prstGeom>
          <a:noFill/>
        </p:spPr>
        <p:txBody>
          <a:bodyPr wrap="square">
            <a:spAutoFit/>
          </a:bodyPr>
          <a:lstStyle/>
          <a:p>
            <a:pPr algn="l">
              <a:lnSpc>
                <a:spcPct val="150000"/>
              </a:lnSpc>
            </a:pPr>
            <a:r>
              <a:rPr lang="en-US" b="1" i="0" dirty="0">
                <a:solidFill>
                  <a:srgbClr val="000000"/>
                </a:solidFill>
                <a:effectLst/>
              </a:rPr>
              <a:t>Windows 8 or later:</a:t>
            </a:r>
            <a:endParaRPr lang="en-US" b="0" i="0" dirty="0">
              <a:solidFill>
                <a:srgbClr val="000000"/>
              </a:solidFill>
              <a:effectLst/>
            </a:endParaRPr>
          </a:p>
          <a:p>
            <a:pPr algn="l">
              <a:lnSpc>
                <a:spcPct val="150000"/>
              </a:lnSpc>
            </a:pPr>
            <a:r>
              <a:rPr lang="en-US" b="0" i="0" dirty="0">
                <a:solidFill>
                  <a:srgbClr val="000000"/>
                </a:solidFill>
                <a:effectLst/>
              </a:rPr>
              <a:t>Open the </a:t>
            </a:r>
            <a:r>
              <a:rPr lang="en-US" b="1" i="0" dirty="0">
                <a:solidFill>
                  <a:srgbClr val="000000"/>
                </a:solidFill>
                <a:effectLst/>
              </a:rPr>
              <a:t>Start Screen</a:t>
            </a:r>
            <a:r>
              <a:rPr lang="en-US" b="0" i="0" dirty="0">
                <a:solidFill>
                  <a:srgbClr val="000000"/>
                </a:solidFill>
                <a:effectLst/>
              </a:rPr>
              <a:t> (the window symbol at the bottom left on your screen). Type </a:t>
            </a:r>
            <a:r>
              <a:rPr lang="en-US" b="1" i="0" dirty="0">
                <a:solidFill>
                  <a:srgbClr val="000000"/>
                </a:solidFill>
                <a:effectLst/>
              </a:rPr>
              <a:t>Notepad</a:t>
            </a:r>
            <a:r>
              <a:rPr lang="en-US" b="0" i="0" dirty="0">
                <a:solidFill>
                  <a:srgbClr val="000000"/>
                </a:solidFill>
                <a:effectLst/>
              </a:rPr>
              <a:t>.</a:t>
            </a:r>
          </a:p>
          <a:p>
            <a:pPr algn="l">
              <a:lnSpc>
                <a:spcPct val="150000"/>
              </a:lnSpc>
            </a:pPr>
            <a:r>
              <a:rPr lang="en-US" b="1" i="0" dirty="0">
                <a:solidFill>
                  <a:srgbClr val="000000"/>
                </a:solidFill>
                <a:effectLst/>
              </a:rPr>
              <a:t>Windows 7 or earlier:</a:t>
            </a:r>
            <a:endParaRPr lang="en-US" b="0" i="0" dirty="0">
              <a:solidFill>
                <a:srgbClr val="000000"/>
              </a:solidFill>
              <a:effectLst/>
            </a:endParaRPr>
          </a:p>
          <a:p>
            <a:pPr algn="l">
              <a:lnSpc>
                <a:spcPct val="150000"/>
              </a:lnSpc>
            </a:pPr>
            <a:r>
              <a:rPr lang="en-US" b="0" i="0" dirty="0">
                <a:solidFill>
                  <a:srgbClr val="000000"/>
                </a:solidFill>
                <a:effectLst/>
              </a:rPr>
              <a:t>Open </a:t>
            </a:r>
            <a:r>
              <a:rPr lang="en-US" b="1" i="0" dirty="0">
                <a:solidFill>
                  <a:srgbClr val="000000"/>
                </a:solidFill>
                <a:effectLst/>
              </a:rPr>
              <a:t>Start</a:t>
            </a:r>
            <a:r>
              <a:rPr lang="en-US" b="0" i="0" dirty="0">
                <a:solidFill>
                  <a:srgbClr val="000000"/>
                </a:solidFill>
                <a:effectLst/>
              </a:rPr>
              <a:t> &gt;</a:t>
            </a:r>
            <a:r>
              <a:rPr lang="en-US" b="1" i="0" dirty="0">
                <a:solidFill>
                  <a:srgbClr val="000000"/>
                </a:solidFill>
                <a:effectLst/>
              </a:rPr>
              <a:t> Programs &gt;</a:t>
            </a:r>
            <a:r>
              <a:rPr lang="en-US" b="0" i="0" dirty="0">
                <a:solidFill>
                  <a:srgbClr val="000000"/>
                </a:solidFill>
                <a:effectLst/>
              </a:rPr>
              <a:t> </a:t>
            </a:r>
            <a:r>
              <a:rPr lang="en-US" b="1" i="0" dirty="0">
                <a:solidFill>
                  <a:srgbClr val="000000"/>
                </a:solidFill>
                <a:effectLst/>
              </a:rPr>
              <a:t>Accessories &gt;</a:t>
            </a:r>
            <a:r>
              <a:rPr lang="en-US" b="0" i="0" dirty="0">
                <a:solidFill>
                  <a:srgbClr val="000000"/>
                </a:solidFill>
                <a:effectLst/>
              </a:rPr>
              <a:t> </a:t>
            </a:r>
            <a:r>
              <a:rPr lang="en-US" b="1" i="0" dirty="0">
                <a:solidFill>
                  <a:srgbClr val="000000"/>
                </a:solidFill>
                <a:effectLst/>
              </a:rPr>
              <a:t>Notepad</a:t>
            </a:r>
            <a:endParaRPr lang="en-US" b="0" i="0" dirty="0">
              <a:solidFill>
                <a:srgbClr val="000000"/>
              </a:solidFill>
              <a:effectLst/>
            </a:endParaRPr>
          </a:p>
        </p:txBody>
      </p:sp>
    </p:spTree>
    <p:extLst>
      <p:ext uri="{BB962C8B-B14F-4D97-AF65-F5344CB8AC3E}">
        <p14:creationId xmlns:p14="http://schemas.microsoft.com/office/powerpoint/2010/main" val="2275708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35D525-0166-BCC4-B4D9-E52B1A20E2B2}"/>
              </a:ext>
            </a:extLst>
          </p:cNvPr>
          <p:cNvSpPr txBox="1"/>
          <p:nvPr/>
        </p:nvSpPr>
        <p:spPr>
          <a:xfrm>
            <a:off x="131782" y="294069"/>
            <a:ext cx="2428538" cy="2352952"/>
          </a:xfrm>
          <a:prstGeom prst="rect">
            <a:avLst/>
          </a:prstGeom>
          <a:noFill/>
        </p:spPr>
        <p:txBody>
          <a:bodyPr wrap="square">
            <a:spAutoFit/>
          </a:bodyPr>
          <a:lstStyle/>
          <a:p>
            <a:pPr>
              <a:lnSpc>
                <a:spcPct val="150000"/>
              </a:lnSpc>
            </a:pPr>
            <a:r>
              <a:rPr lang="it-IT" sz="2000" b="0" i="0" dirty="0">
                <a:solidFill>
                  <a:srgbClr val="0000CD"/>
                </a:solidFill>
                <a:effectLst/>
              </a:rPr>
              <a:t>&lt;</a:t>
            </a:r>
            <a:r>
              <a:rPr lang="it-IT" sz="2000" b="0" i="0" dirty="0">
                <a:solidFill>
                  <a:srgbClr val="A52A2A"/>
                </a:solidFill>
                <a:effectLst/>
              </a:rPr>
              <a:t>ol</a:t>
            </a:r>
            <a:r>
              <a:rPr lang="it-IT" sz="2000" b="0" i="0" dirty="0">
                <a:solidFill>
                  <a:srgbClr val="FF0000"/>
                </a:solidFill>
                <a:effectLst/>
              </a:rPr>
              <a:t> type</a:t>
            </a:r>
            <a:r>
              <a:rPr lang="it-IT" sz="2000" b="0" i="0" dirty="0">
                <a:solidFill>
                  <a:srgbClr val="0000CD"/>
                </a:solidFill>
                <a:effectLst/>
              </a:rPr>
              <a:t>="1"&gt;</a:t>
            </a:r>
            <a:br>
              <a:rPr lang="it-IT" sz="2000" dirty="0"/>
            </a:br>
            <a:r>
              <a:rPr lang="it-IT" sz="2000" b="0" i="0" dirty="0">
                <a:solidFill>
                  <a:srgbClr val="000000"/>
                </a:solidFill>
                <a:effectLst/>
              </a:rPr>
              <a:t>  </a:t>
            </a:r>
            <a:r>
              <a:rPr lang="it-IT" sz="2000" b="0" i="0" dirty="0">
                <a:solidFill>
                  <a:srgbClr val="0000CD"/>
                </a:solidFill>
                <a:effectLst/>
              </a:rPr>
              <a:t>&lt;</a:t>
            </a:r>
            <a:r>
              <a:rPr lang="it-IT" sz="2000" b="0" i="0" dirty="0">
                <a:solidFill>
                  <a:srgbClr val="A52A2A"/>
                </a:solidFill>
                <a:effectLst/>
              </a:rPr>
              <a:t>li</a:t>
            </a:r>
            <a:r>
              <a:rPr lang="it-IT" sz="2000" b="0" i="0" dirty="0">
                <a:solidFill>
                  <a:srgbClr val="0000CD"/>
                </a:solidFill>
                <a:effectLst/>
              </a:rPr>
              <a:t>&gt;</a:t>
            </a:r>
            <a:r>
              <a:rPr lang="it-IT" sz="2000" b="0" i="0" dirty="0">
                <a:solidFill>
                  <a:srgbClr val="000000"/>
                </a:solidFill>
                <a:effectLst/>
              </a:rPr>
              <a:t>Coffee</a:t>
            </a:r>
            <a:r>
              <a:rPr lang="it-IT" sz="2000" b="0" i="0" dirty="0">
                <a:solidFill>
                  <a:srgbClr val="0000CD"/>
                </a:solidFill>
                <a:effectLst/>
              </a:rPr>
              <a:t>&lt;</a:t>
            </a:r>
            <a:r>
              <a:rPr lang="it-IT" sz="2000" b="0" i="0" dirty="0">
                <a:solidFill>
                  <a:srgbClr val="A52A2A"/>
                </a:solidFill>
                <a:effectLst/>
              </a:rPr>
              <a:t>/li</a:t>
            </a:r>
            <a:r>
              <a:rPr lang="it-IT" sz="2000" b="0" i="0" dirty="0">
                <a:solidFill>
                  <a:srgbClr val="0000CD"/>
                </a:solidFill>
                <a:effectLst/>
              </a:rPr>
              <a:t>&gt;</a:t>
            </a:r>
            <a:br>
              <a:rPr lang="it-IT" sz="2000" dirty="0"/>
            </a:br>
            <a:r>
              <a:rPr lang="it-IT" sz="2000" b="0" i="0" dirty="0">
                <a:solidFill>
                  <a:srgbClr val="000000"/>
                </a:solidFill>
                <a:effectLst/>
              </a:rPr>
              <a:t>  </a:t>
            </a:r>
            <a:r>
              <a:rPr lang="it-IT" sz="2000" b="0" i="0" dirty="0">
                <a:solidFill>
                  <a:srgbClr val="0000CD"/>
                </a:solidFill>
                <a:effectLst/>
              </a:rPr>
              <a:t>&lt;</a:t>
            </a:r>
            <a:r>
              <a:rPr lang="it-IT" sz="2000" b="0" i="0" dirty="0">
                <a:solidFill>
                  <a:srgbClr val="A52A2A"/>
                </a:solidFill>
                <a:effectLst/>
              </a:rPr>
              <a:t>li</a:t>
            </a:r>
            <a:r>
              <a:rPr lang="it-IT" sz="2000" b="0" i="0" dirty="0">
                <a:solidFill>
                  <a:srgbClr val="0000CD"/>
                </a:solidFill>
                <a:effectLst/>
              </a:rPr>
              <a:t>&gt;</a:t>
            </a:r>
            <a:r>
              <a:rPr lang="it-IT" sz="2000" b="0" i="0" dirty="0">
                <a:solidFill>
                  <a:srgbClr val="000000"/>
                </a:solidFill>
                <a:effectLst/>
              </a:rPr>
              <a:t>Tea</a:t>
            </a:r>
            <a:r>
              <a:rPr lang="it-IT" sz="2000" b="0" i="0" dirty="0">
                <a:solidFill>
                  <a:srgbClr val="0000CD"/>
                </a:solidFill>
                <a:effectLst/>
              </a:rPr>
              <a:t>&lt;</a:t>
            </a:r>
            <a:r>
              <a:rPr lang="it-IT" sz="2000" b="0" i="0" dirty="0">
                <a:solidFill>
                  <a:srgbClr val="A52A2A"/>
                </a:solidFill>
                <a:effectLst/>
              </a:rPr>
              <a:t>/li</a:t>
            </a:r>
            <a:r>
              <a:rPr lang="it-IT" sz="2000" b="0" i="0" dirty="0">
                <a:solidFill>
                  <a:srgbClr val="0000CD"/>
                </a:solidFill>
                <a:effectLst/>
              </a:rPr>
              <a:t>&gt;</a:t>
            </a:r>
            <a:br>
              <a:rPr lang="it-IT" sz="2000" dirty="0"/>
            </a:br>
            <a:r>
              <a:rPr lang="it-IT" sz="2000" b="0" i="0" dirty="0">
                <a:solidFill>
                  <a:srgbClr val="000000"/>
                </a:solidFill>
                <a:effectLst/>
              </a:rPr>
              <a:t>  </a:t>
            </a:r>
            <a:r>
              <a:rPr lang="it-IT" sz="2000" b="0" i="0" dirty="0">
                <a:solidFill>
                  <a:srgbClr val="0000CD"/>
                </a:solidFill>
                <a:effectLst/>
              </a:rPr>
              <a:t>&lt;</a:t>
            </a:r>
            <a:r>
              <a:rPr lang="it-IT" sz="2000" b="0" i="0" dirty="0">
                <a:solidFill>
                  <a:srgbClr val="A52A2A"/>
                </a:solidFill>
                <a:effectLst/>
              </a:rPr>
              <a:t>li</a:t>
            </a:r>
            <a:r>
              <a:rPr lang="it-IT" sz="2000" b="0" i="0" dirty="0">
                <a:solidFill>
                  <a:srgbClr val="0000CD"/>
                </a:solidFill>
                <a:effectLst/>
              </a:rPr>
              <a:t>&gt;</a:t>
            </a:r>
            <a:r>
              <a:rPr lang="it-IT" sz="2000" b="0" i="0" dirty="0">
                <a:solidFill>
                  <a:srgbClr val="000000"/>
                </a:solidFill>
                <a:effectLst/>
              </a:rPr>
              <a:t>Milk</a:t>
            </a:r>
            <a:r>
              <a:rPr lang="it-IT" sz="2000" b="0" i="0" dirty="0">
                <a:solidFill>
                  <a:srgbClr val="0000CD"/>
                </a:solidFill>
                <a:effectLst/>
              </a:rPr>
              <a:t>&lt;</a:t>
            </a:r>
            <a:r>
              <a:rPr lang="it-IT" sz="2000" b="0" i="0" dirty="0">
                <a:solidFill>
                  <a:srgbClr val="A52A2A"/>
                </a:solidFill>
                <a:effectLst/>
              </a:rPr>
              <a:t>/li</a:t>
            </a:r>
            <a:r>
              <a:rPr lang="it-IT" sz="2000" b="0" i="0" dirty="0">
                <a:solidFill>
                  <a:srgbClr val="0000CD"/>
                </a:solidFill>
                <a:effectLst/>
              </a:rPr>
              <a:t>&gt;</a:t>
            </a:r>
            <a:br>
              <a:rPr lang="it-IT" sz="2000" dirty="0"/>
            </a:br>
            <a:r>
              <a:rPr lang="it-IT" sz="2000" b="0" i="0" dirty="0">
                <a:solidFill>
                  <a:srgbClr val="0000CD"/>
                </a:solidFill>
                <a:effectLst/>
              </a:rPr>
              <a:t>&lt;</a:t>
            </a:r>
            <a:r>
              <a:rPr lang="it-IT" sz="2000" b="0" i="0" dirty="0">
                <a:solidFill>
                  <a:srgbClr val="A52A2A"/>
                </a:solidFill>
                <a:effectLst/>
              </a:rPr>
              <a:t>/ol</a:t>
            </a:r>
            <a:r>
              <a:rPr lang="it-IT" sz="2000" b="0" i="0" dirty="0">
                <a:solidFill>
                  <a:srgbClr val="0000CD"/>
                </a:solidFill>
                <a:effectLst/>
              </a:rPr>
              <a:t>&gt;</a:t>
            </a:r>
            <a:endParaRPr lang="en-IN" sz="2000" dirty="0"/>
          </a:p>
        </p:txBody>
      </p:sp>
      <p:sp>
        <p:nvSpPr>
          <p:cNvPr id="5" name="TextBox 4">
            <a:extLst>
              <a:ext uri="{FF2B5EF4-FFF2-40B4-BE49-F238E27FC236}">
                <a16:creationId xmlns:a16="http://schemas.microsoft.com/office/drawing/2014/main" id="{768BC008-6C10-0F2C-8D7B-E3C0CD2B4B2F}"/>
              </a:ext>
            </a:extLst>
          </p:cNvPr>
          <p:cNvSpPr txBox="1"/>
          <p:nvPr/>
        </p:nvSpPr>
        <p:spPr>
          <a:xfrm>
            <a:off x="3294531" y="294069"/>
            <a:ext cx="2320962" cy="2352952"/>
          </a:xfrm>
          <a:prstGeom prst="rect">
            <a:avLst/>
          </a:prstGeom>
          <a:noFill/>
        </p:spPr>
        <p:txBody>
          <a:bodyPr wrap="square">
            <a:spAutoFit/>
          </a:bodyPr>
          <a:lstStyle/>
          <a:p>
            <a:pPr>
              <a:lnSpc>
                <a:spcPct val="150000"/>
              </a:lnSpc>
            </a:pPr>
            <a:r>
              <a:rPr lang="it-IT" sz="2000" b="0" i="0" dirty="0">
                <a:solidFill>
                  <a:srgbClr val="0000CD"/>
                </a:solidFill>
                <a:effectLst/>
              </a:rPr>
              <a:t>&lt;</a:t>
            </a:r>
            <a:r>
              <a:rPr lang="it-IT" sz="2000" b="0" i="0" dirty="0">
                <a:solidFill>
                  <a:srgbClr val="A52A2A"/>
                </a:solidFill>
                <a:effectLst/>
              </a:rPr>
              <a:t>ol</a:t>
            </a:r>
            <a:r>
              <a:rPr lang="it-IT" sz="2000" b="0" i="0" dirty="0">
                <a:solidFill>
                  <a:srgbClr val="FF0000"/>
                </a:solidFill>
                <a:effectLst/>
              </a:rPr>
              <a:t> type</a:t>
            </a:r>
            <a:r>
              <a:rPr lang="it-IT" sz="2000" b="0" i="0" dirty="0">
                <a:solidFill>
                  <a:srgbClr val="0000CD"/>
                </a:solidFill>
                <a:effectLst/>
              </a:rPr>
              <a:t>="A"&gt;</a:t>
            </a:r>
            <a:br>
              <a:rPr lang="it-IT" sz="2000" dirty="0"/>
            </a:br>
            <a:r>
              <a:rPr lang="it-IT" sz="2000" b="0" i="0" dirty="0">
                <a:solidFill>
                  <a:srgbClr val="000000"/>
                </a:solidFill>
                <a:effectLst/>
              </a:rPr>
              <a:t>  </a:t>
            </a:r>
            <a:r>
              <a:rPr lang="it-IT" sz="2000" b="0" i="0" dirty="0">
                <a:solidFill>
                  <a:srgbClr val="0000CD"/>
                </a:solidFill>
                <a:effectLst/>
              </a:rPr>
              <a:t>&lt;</a:t>
            </a:r>
            <a:r>
              <a:rPr lang="it-IT" sz="2000" b="0" i="0" dirty="0">
                <a:solidFill>
                  <a:srgbClr val="A52A2A"/>
                </a:solidFill>
                <a:effectLst/>
              </a:rPr>
              <a:t>li</a:t>
            </a:r>
            <a:r>
              <a:rPr lang="it-IT" sz="2000" b="0" i="0" dirty="0">
                <a:solidFill>
                  <a:srgbClr val="0000CD"/>
                </a:solidFill>
                <a:effectLst/>
              </a:rPr>
              <a:t>&gt;</a:t>
            </a:r>
            <a:r>
              <a:rPr lang="it-IT" sz="2000" b="0" i="0" dirty="0">
                <a:solidFill>
                  <a:srgbClr val="000000"/>
                </a:solidFill>
                <a:effectLst/>
              </a:rPr>
              <a:t>Coffee</a:t>
            </a:r>
            <a:r>
              <a:rPr lang="it-IT" sz="2000" b="0" i="0" dirty="0">
                <a:solidFill>
                  <a:srgbClr val="0000CD"/>
                </a:solidFill>
                <a:effectLst/>
              </a:rPr>
              <a:t>&lt;</a:t>
            </a:r>
            <a:r>
              <a:rPr lang="it-IT" sz="2000" b="0" i="0" dirty="0">
                <a:solidFill>
                  <a:srgbClr val="A52A2A"/>
                </a:solidFill>
                <a:effectLst/>
              </a:rPr>
              <a:t>/li</a:t>
            </a:r>
            <a:r>
              <a:rPr lang="it-IT" sz="2000" b="0" i="0" dirty="0">
                <a:solidFill>
                  <a:srgbClr val="0000CD"/>
                </a:solidFill>
                <a:effectLst/>
              </a:rPr>
              <a:t>&gt;</a:t>
            </a:r>
            <a:br>
              <a:rPr lang="it-IT" sz="2000" dirty="0"/>
            </a:br>
            <a:r>
              <a:rPr lang="it-IT" sz="2000" b="0" i="0" dirty="0">
                <a:solidFill>
                  <a:srgbClr val="000000"/>
                </a:solidFill>
                <a:effectLst/>
              </a:rPr>
              <a:t>  </a:t>
            </a:r>
            <a:r>
              <a:rPr lang="it-IT" sz="2000" b="0" i="0" dirty="0">
                <a:solidFill>
                  <a:srgbClr val="0000CD"/>
                </a:solidFill>
                <a:effectLst/>
              </a:rPr>
              <a:t>&lt;</a:t>
            </a:r>
            <a:r>
              <a:rPr lang="it-IT" sz="2000" b="0" i="0" dirty="0">
                <a:solidFill>
                  <a:srgbClr val="A52A2A"/>
                </a:solidFill>
                <a:effectLst/>
              </a:rPr>
              <a:t>li</a:t>
            </a:r>
            <a:r>
              <a:rPr lang="it-IT" sz="2000" b="0" i="0" dirty="0">
                <a:solidFill>
                  <a:srgbClr val="0000CD"/>
                </a:solidFill>
                <a:effectLst/>
              </a:rPr>
              <a:t>&gt;</a:t>
            </a:r>
            <a:r>
              <a:rPr lang="it-IT" sz="2000" b="0" i="0" dirty="0">
                <a:solidFill>
                  <a:srgbClr val="000000"/>
                </a:solidFill>
                <a:effectLst/>
              </a:rPr>
              <a:t>Tea</a:t>
            </a:r>
            <a:r>
              <a:rPr lang="it-IT" sz="2000" b="0" i="0" dirty="0">
                <a:solidFill>
                  <a:srgbClr val="0000CD"/>
                </a:solidFill>
                <a:effectLst/>
              </a:rPr>
              <a:t>&lt;</a:t>
            </a:r>
            <a:r>
              <a:rPr lang="it-IT" sz="2000" b="0" i="0" dirty="0">
                <a:solidFill>
                  <a:srgbClr val="A52A2A"/>
                </a:solidFill>
                <a:effectLst/>
              </a:rPr>
              <a:t>/li</a:t>
            </a:r>
            <a:r>
              <a:rPr lang="it-IT" sz="2000" b="0" i="0" dirty="0">
                <a:solidFill>
                  <a:srgbClr val="0000CD"/>
                </a:solidFill>
                <a:effectLst/>
              </a:rPr>
              <a:t>&gt;</a:t>
            </a:r>
            <a:br>
              <a:rPr lang="it-IT" sz="2000" dirty="0"/>
            </a:br>
            <a:r>
              <a:rPr lang="it-IT" sz="2000" b="0" i="0" dirty="0">
                <a:solidFill>
                  <a:srgbClr val="000000"/>
                </a:solidFill>
                <a:effectLst/>
              </a:rPr>
              <a:t>  </a:t>
            </a:r>
            <a:r>
              <a:rPr lang="it-IT" sz="2000" b="0" i="0" dirty="0">
                <a:solidFill>
                  <a:srgbClr val="0000CD"/>
                </a:solidFill>
                <a:effectLst/>
              </a:rPr>
              <a:t>&lt;</a:t>
            </a:r>
            <a:r>
              <a:rPr lang="it-IT" sz="2000" b="0" i="0" dirty="0">
                <a:solidFill>
                  <a:srgbClr val="A52A2A"/>
                </a:solidFill>
                <a:effectLst/>
              </a:rPr>
              <a:t>li</a:t>
            </a:r>
            <a:r>
              <a:rPr lang="it-IT" sz="2000" b="0" i="0" dirty="0">
                <a:solidFill>
                  <a:srgbClr val="0000CD"/>
                </a:solidFill>
                <a:effectLst/>
              </a:rPr>
              <a:t>&gt;</a:t>
            </a:r>
            <a:r>
              <a:rPr lang="it-IT" sz="2000" b="0" i="0" dirty="0">
                <a:solidFill>
                  <a:srgbClr val="000000"/>
                </a:solidFill>
                <a:effectLst/>
              </a:rPr>
              <a:t>Milk</a:t>
            </a:r>
            <a:r>
              <a:rPr lang="it-IT" sz="2000" b="0" i="0" dirty="0">
                <a:solidFill>
                  <a:srgbClr val="0000CD"/>
                </a:solidFill>
                <a:effectLst/>
              </a:rPr>
              <a:t>&lt;</a:t>
            </a:r>
            <a:r>
              <a:rPr lang="it-IT" sz="2000" b="0" i="0" dirty="0">
                <a:solidFill>
                  <a:srgbClr val="A52A2A"/>
                </a:solidFill>
                <a:effectLst/>
              </a:rPr>
              <a:t>/li</a:t>
            </a:r>
            <a:r>
              <a:rPr lang="it-IT" sz="2000" b="0" i="0" dirty="0">
                <a:solidFill>
                  <a:srgbClr val="0000CD"/>
                </a:solidFill>
                <a:effectLst/>
              </a:rPr>
              <a:t>&gt;</a:t>
            </a:r>
            <a:br>
              <a:rPr lang="it-IT" sz="2000" dirty="0"/>
            </a:br>
            <a:r>
              <a:rPr lang="it-IT" sz="2000" b="0" i="0" dirty="0">
                <a:solidFill>
                  <a:srgbClr val="0000CD"/>
                </a:solidFill>
                <a:effectLst/>
              </a:rPr>
              <a:t>&lt;</a:t>
            </a:r>
            <a:r>
              <a:rPr lang="it-IT" sz="2000" b="0" i="0" dirty="0">
                <a:solidFill>
                  <a:srgbClr val="A52A2A"/>
                </a:solidFill>
                <a:effectLst/>
              </a:rPr>
              <a:t>/ol</a:t>
            </a:r>
            <a:r>
              <a:rPr lang="it-IT" sz="2000" b="0" i="0" dirty="0">
                <a:solidFill>
                  <a:srgbClr val="0000CD"/>
                </a:solidFill>
                <a:effectLst/>
              </a:rPr>
              <a:t>&gt;</a:t>
            </a:r>
            <a:endParaRPr lang="en-IN" sz="2000" dirty="0"/>
          </a:p>
        </p:txBody>
      </p:sp>
      <p:sp>
        <p:nvSpPr>
          <p:cNvPr id="7" name="TextBox 6">
            <a:extLst>
              <a:ext uri="{FF2B5EF4-FFF2-40B4-BE49-F238E27FC236}">
                <a16:creationId xmlns:a16="http://schemas.microsoft.com/office/drawing/2014/main" id="{14DE7C32-B54D-CF9C-FDF9-EEDD1018538F}"/>
              </a:ext>
            </a:extLst>
          </p:cNvPr>
          <p:cNvSpPr txBox="1"/>
          <p:nvPr/>
        </p:nvSpPr>
        <p:spPr>
          <a:xfrm>
            <a:off x="5747274" y="294069"/>
            <a:ext cx="2654449" cy="2352952"/>
          </a:xfrm>
          <a:prstGeom prst="rect">
            <a:avLst/>
          </a:prstGeom>
          <a:noFill/>
        </p:spPr>
        <p:txBody>
          <a:bodyPr wrap="square">
            <a:spAutoFit/>
          </a:bodyPr>
          <a:lstStyle/>
          <a:p>
            <a:pPr>
              <a:lnSpc>
                <a:spcPct val="150000"/>
              </a:lnSpc>
            </a:pPr>
            <a:r>
              <a:rPr lang="it-IT" sz="2000" b="0" i="0" dirty="0">
                <a:solidFill>
                  <a:srgbClr val="0000CD"/>
                </a:solidFill>
                <a:effectLst/>
              </a:rPr>
              <a:t>&lt;</a:t>
            </a:r>
            <a:r>
              <a:rPr lang="it-IT" sz="2000" b="0" i="0" dirty="0">
                <a:solidFill>
                  <a:srgbClr val="A52A2A"/>
                </a:solidFill>
                <a:effectLst/>
              </a:rPr>
              <a:t>ol</a:t>
            </a:r>
            <a:r>
              <a:rPr lang="it-IT" sz="2000" b="0" i="0" dirty="0">
                <a:solidFill>
                  <a:srgbClr val="FF0000"/>
                </a:solidFill>
                <a:effectLst/>
              </a:rPr>
              <a:t> type</a:t>
            </a:r>
            <a:r>
              <a:rPr lang="it-IT" sz="2000" b="0" i="0" dirty="0">
                <a:solidFill>
                  <a:srgbClr val="0000CD"/>
                </a:solidFill>
                <a:effectLst/>
              </a:rPr>
              <a:t>="a"&gt;</a:t>
            </a:r>
            <a:br>
              <a:rPr lang="it-IT" sz="2000" dirty="0"/>
            </a:br>
            <a:r>
              <a:rPr lang="it-IT" sz="2000" b="0" i="0" dirty="0">
                <a:solidFill>
                  <a:srgbClr val="000000"/>
                </a:solidFill>
                <a:effectLst/>
              </a:rPr>
              <a:t>  </a:t>
            </a:r>
            <a:r>
              <a:rPr lang="it-IT" sz="2000" b="0" i="0" dirty="0">
                <a:solidFill>
                  <a:srgbClr val="0000CD"/>
                </a:solidFill>
                <a:effectLst/>
              </a:rPr>
              <a:t>&lt;</a:t>
            </a:r>
            <a:r>
              <a:rPr lang="it-IT" sz="2000" b="0" i="0" dirty="0">
                <a:solidFill>
                  <a:srgbClr val="A52A2A"/>
                </a:solidFill>
                <a:effectLst/>
              </a:rPr>
              <a:t>li</a:t>
            </a:r>
            <a:r>
              <a:rPr lang="it-IT" sz="2000" b="0" i="0" dirty="0">
                <a:solidFill>
                  <a:srgbClr val="0000CD"/>
                </a:solidFill>
                <a:effectLst/>
              </a:rPr>
              <a:t>&gt;</a:t>
            </a:r>
            <a:r>
              <a:rPr lang="it-IT" sz="2000" b="0" i="0" dirty="0">
                <a:solidFill>
                  <a:srgbClr val="000000"/>
                </a:solidFill>
                <a:effectLst/>
              </a:rPr>
              <a:t>Coffee</a:t>
            </a:r>
            <a:r>
              <a:rPr lang="it-IT" sz="2000" b="0" i="0" dirty="0">
                <a:solidFill>
                  <a:srgbClr val="0000CD"/>
                </a:solidFill>
                <a:effectLst/>
              </a:rPr>
              <a:t>&lt;</a:t>
            </a:r>
            <a:r>
              <a:rPr lang="it-IT" sz="2000" b="0" i="0" dirty="0">
                <a:solidFill>
                  <a:srgbClr val="A52A2A"/>
                </a:solidFill>
                <a:effectLst/>
              </a:rPr>
              <a:t>/li</a:t>
            </a:r>
            <a:r>
              <a:rPr lang="it-IT" sz="2000" b="0" i="0" dirty="0">
                <a:solidFill>
                  <a:srgbClr val="0000CD"/>
                </a:solidFill>
                <a:effectLst/>
              </a:rPr>
              <a:t>&gt;</a:t>
            </a:r>
            <a:br>
              <a:rPr lang="it-IT" sz="2000" dirty="0"/>
            </a:br>
            <a:r>
              <a:rPr lang="it-IT" sz="2000" b="0" i="0" dirty="0">
                <a:solidFill>
                  <a:srgbClr val="000000"/>
                </a:solidFill>
                <a:effectLst/>
              </a:rPr>
              <a:t>  </a:t>
            </a:r>
            <a:r>
              <a:rPr lang="it-IT" sz="2000" b="0" i="0" dirty="0">
                <a:solidFill>
                  <a:srgbClr val="0000CD"/>
                </a:solidFill>
                <a:effectLst/>
              </a:rPr>
              <a:t>&lt;</a:t>
            </a:r>
            <a:r>
              <a:rPr lang="it-IT" sz="2000" b="0" i="0" dirty="0">
                <a:solidFill>
                  <a:srgbClr val="A52A2A"/>
                </a:solidFill>
                <a:effectLst/>
              </a:rPr>
              <a:t>li</a:t>
            </a:r>
            <a:r>
              <a:rPr lang="it-IT" sz="2000" b="0" i="0" dirty="0">
                <a:solidFill>
                  <a:srgbClr val="0000CD"/>
                </a:solidFill>
                <a:effectLst/>
              </a:rPr>
              <a:t>&gt;</a:t>
            </a:r>
            <a:r>
              <a:rPr lang="it-IT" sz="2000" b="0" i="0" dirty="0">
                <a:solidFill>
                  <a:srgbClr val="000000"/>
                </a:solidFill>
                <a:effectLst/>
              </a:rPr>
              <a:t>Tea</a:t>
            </a:r>
            <a:r>
              <a:rPr lang="it-IT" sz="2000" b="0" i="0" dirty="0">
                <a:solidFill>
                  <a:srgbClr val="0000CD"/>
                </a:solidFill>
                <a:effectLst/>
              </a:rPr>
              <a:t>&lt;</a:t>
            </a:r>
            <a:r>
              <a:rPr lang="it-IT" sz="2000" b="0" i="0" dirty="0">
                <a:solidFill>
                  <a:srgbClr val="A52A2A"/>
                </a:solidFill>
                <a:effectLst/>
              </a:rPr>
              <a:t>/li</a:t>
            </a:r>
            <a:r>
              <a:rPr lang="it-IT" sz="2000" b="0" i="0" dirty="0">
                <a:solidFill>
                  <a:srgbClr val="0000CD"/>
                </a:solidFill>
                <a:effectLst/>
              </a:rPr>
              <a:t>&gt;</a:t>
            </a:r>
            <a:br>
              <a:rPr lang="it-IT" sz="2000" dirty="0"/>
            </a:br>
            <a:r>
              <a:rPr lang="it-IT" sz="2000" b="0" i="0" dirty="0">
                <a:solidFill>
                  <a:srgbClr val="000000"/>
                </a:solidFill>
                <a:effectLst/>
              </a:rPr>
              <a:t>  </a:t>
            </a:r>
            <a:r>
              <a:rPr lang="it-IT" sz="2000" b="0" i="0" dirty="0">
                <a:solidFill>
                  <a:srgbClr val="0000CD"/>
                </a:solidFill>
                <a:effectLst/>
              </a:rPr>
              <a:t>&lt;</a:t>
            </a:r>
            <a:r>
              <a:rPr lang="it-IT" sz="2000" b="0" i="0" dirty="0">
                <a:solidFill>
                  <a:srgbClr val="A52A2A"/>
                </a:solidFill>
                <a:effectLst/>
              </a:rPr>
              <a:t>li</a:t>
            </a:r>
            <a:r>
              <a:rPr lang="it-IT" sz="2000" b="0" i="0" dirty="0">
                <a:solidFill>
                  <a:srgbClr val="0000CD"/>
                </a:solidFill>
                <a:effectLst/>
              </a:rPr>
              <a:t>&gt;</a:t>
            </a:r>
            <a:r>
              <a:rPr lang="it-IT" sz="2000" b="0" i="0" dirty="0">
                <a:solidFill>
                  <a:srgbClr val="000000"/>
                </a:solidFill>
                <a:effectLst/>
              </a:rPr>
              <a:t>Milk</a:t>
            </a:r>
            <a:r>
              <a:rPr lang="it-IT" sz="2000" b="0" i="0" dirty="0">
                <a:solidFill>
                  <a:srgbClr val="0000CD"/>
                </a:solidFill>
                <a:effectLst/>
              </a:rPr>
              <a:t>&lt;</a:t>
            </a:r>
            <a:r>
              <a:rPr lang="it-IT" sz="2000" b="0" i="0" dirty="0">
                <a:solidFill>
                  <a:srgbClr val="A52A2A"/>
                </a:solidFill>
                <a:effectLst/>
              </a:rPr>
              <a:t>/li</a:t>
            </a:r>
            <a:r>
              <a:rPr lang="it-IT" sz="2000" b="0" i="0" dirty="0">
                <a:solidFill>
                  <a:srgbClr val="0000CD"/>
                </a:solidFill>
                <a:effectLst/>
              </a:rPr>
              <a:t>&gt;</a:t>
            </a:r>
            <a:br>
              <a:rPr lang="it-IT" sz="2000" dirty="0"/>
            </a:br>
            <a:r>
              <a:rPr lang="it-IT" sz="2000" b="0" i="0" dirty="0">
                <a:solidFill>
                  <a:srgbClr val="0000CD"/>
                </a:solidFill>
                <a:effectLst/>
              </a:rPr>
              <a:t>&lt;</a:t>
            </a:r>
            <a:r>
              <a:rPr lang="it-IT" sz="2000" b="0" i="0" dirty="0">
                <a:solidFill>
                  <a:srgbClr val="A52A2A"/>
                </a:solidFill>
                <a:effectLst/>
              </a:rPr>
              <a:t>/ol</a:t>
            </a:r>
            <a:r>
              <a:rPr lang="it-IT" sz="2000" b="0" i="0" dirty="0">
                <a:solidFill>
                  <a:srgbClr val="0000CD"/>
                </a:solidFill>
                <a:effectLst/>
              </a:rPr>
              <a:t>&gt;</a:t>
            </a:r>
            <a:endParaRPr lang="en-IN" sz="2000" dirty="0"/>
          </a:p>
        </p:txBody>
      </p:sp>
      <p:sp>
        <p:nvSpPr>
          <p:cNvPr id="9" name="TextBox 8">
            <a:extLst>
              <a:ext uri="{FF2B5EF4-FFF2-40B4-BE49-F238E27FC236}">
                <a16:creationId xmlns:a16="http://schemas.microsoft.com/office/drawing/2014/main" id="{ABE1C85F-2BBC-0869-25AB-2EDF560CE5A4}"/>
              </a:ext>
            </a:extLst>
          </p:cNvPr>
          <p:cNvSpPr txBox="1"/>
          <p:nvPr/>
        </p:nvSpPr>
        <p:spPr>
          <a:xfrm>
            <a:off x="8243047" y="294069"/>
            <a:ext cx="2654449" cy="2352952"/>
          </a:xfrm>
          <a:prstGeom prst="rect">
            <a:avLst/>
          </a:prstGeom>
          <a:noFill/>
        </p:spPr>
        <p:txBody>
          <a:bodyPr wrap="square">
            <a:spAutoFit/>
          </a:bodyPr>
          <a:lstStyle/>
          <a:p>
            <a:pPr>
              <a:lnSpc>
                <a:spcPct val="150000"/>
              </a:lnSpc>
            </a:pPr>
            <a:r>
              <a:rPr lang="it-IT" sz="2000" b="0" i="0" dirty="0">
                <a:solidFill>
                  <a:srgbClr val="0000CD"/>
                </a:solidFill>
                <a:effectLst/>
              </a:rPr>
              <a:t>&lt;</a:t>
            </a:r>
            <a:r>
              <a:rPr lang="it-IT" sz="2000" b="0" i="0" dirty="0">
                <a:solidFill>
                  <a:srgbClr val="A52A2A"/>
                </a:solidFill>
                <a:effectLst/>
              </a:rPr>
              <a:t>ol</a:t>
            </a:r>
            <a:r>
              <a:rPr lang="it-IT" sz="2000" b="0" i="0" dirty="0">
                <a:solidFill>
                  <a:srgbClr val="FF0000"/>
                </a:solidFill>
                <a:effectLst/>
              </a:rPr>
              <a:t> type</a:t>
            </a:r>
            <a:r>
              <a:rPr lang="it-IT" sz="2000" b="0" i="0" dirty="0">
                <a:solidFill>
                  <a:srgbClr val="0000CD"/>
                </a:solidFill>
                <a:effectLst/>
              </a:rPr>
              <a:t>="I"&gt;</a:t>
            </a:r>
            <a:br>
              <a:rPr lang="it-IT" sz="2000" dirty="0"/>
            </a:br>
            <a:r>
              <a:rPr lang="it-IT" sz="2000" b="0" i="0" dirty="0">
                <a:solidFill>
                  <a:srgbClr val="000000"/>
                </a:solidFill>
                <a:effectLst/>
              </a:rPr>
              <a:t>  </a:t>
            </a:r>
            <a:r>
              <a:rPr lang="it-IT" sz="2000" b="0" i="0" dirty="0">
                <a:solidFill>
                  <a:srgbClr val="0000CD"/>
                </a:solidFill>
                <a:effectLst/>
              </a:rPr>
              <a:t>&lt;</a:t>
            </a:r>
            <a:r>
              <a:rPr lang="it-IT" sz="2000" b="0" i="0" dirty="0">
                <a:solidFill>
                  <a:srgbClr val="A52A2A"/>
                </a:solidFill>
                <a:effectLst/>
              </a:rPr>
              <a:t>li</a:t>
            </a:r>
            <a:r>
              <a:rPr lang="it-IT" sz="2000" b="0" i="0" dirty="0">
                <a:solidFill>
                  <a:srgbClr val="0000CD"/>
                </a:solidFill>
                <a:effectLst/>
              </a:rPr>
              <a:t>&gt;</a:t>
            </a:r>
            <a:r>
              <a:rPr lang="it-IT" sz="2000" b="0" i="0" dirty="0">
                <a:solidFill>
                  <a:srgbClr val="000000"/>
                </a:solidFill>
                <a:effectLst/>
              </a:rPr>
              <a:t>Coffee</a:t>
            </a:r>
            <a:r>
              <a:rPr lang="it-IT" sz="2000" b="0" i="0" dirty="0">
                <a:solidFill>
                  <a:srgbClr val="0000CD"/>
                </a:solidFill>
                <a:effectLst/>
              </a:rPr>
              <a:t>&lt;</a:t>
            </a:r>
            <a:r>
              <a:rPr lang="it-IT" sz="2000" b="0" i="0" dirty="0">
                <a:solidFill>
                  <a:srgbClr val="A52A2A"/>
                </a:solidFill>
                <a:effectLst/>
              </a:rPr>
              <a:t>/li</a:t>
            </a:r>
            <a:r>
              <a:rPr lang="it-IT" sz="2000" b="0" i="0" dirty="0">
                <a:solidFill>
                  <a:srgbClr val="0000CD"/>
                </a:solidFill>
                <a:effectLst/>
              </a:rPr>
              <a:t>&gt;</a:t>
            </a:r>
            <a:br>
              <a:rPr lang="it-IT" sz="2000" dirty="0"/>
            </a:br>
            <a:r>
              <a:rPr lang="it-IT" sz="2000" b="0" i="0" dirty="0">
                <a:solidFill>
                  <a:srgbClr val="000000"/>
                </a:solidFill>
                <a:effectLst/>
              </a:rPr>
              <a:t>  </a:t>
            </a:r>
            <a:r>
              <a:rPr lang="it-IT" sz="2000" b="0" i="0" dirty="0">
                <a:solidFill>
                  <a:srgbClr val="0000CD"/>
                </a:solidFill>
                <a:effectLst/>
              </a:rPr>
              <a:t>&lt;</a:t>
            </a:r>
            <a:r>
              <a:rPr lang="it-IT" sz="2000" b="0" i="0" dirty="0">
                <a:solidFill>
                  <a:srgbClr val="A52A2A"/>
                </a:solidFill>
                <a:effectLst/>
              </a:rPr>
              <a:t>li</a:t>
            </a:r>
            <a:r>
              <a:rPr lang="it-IT" sz="2000" b="0" i="0" dirty="0">
                <a:solidFill>
                  <a:srgbClr val="0000CD"/>
                </a:solidFill>
                <a:effectLst/>
              </a:rPr>
              <a:t>&gt;</a:t>
            </a:r>
            <a:r>
              <a:rPr lang="it-IT" sz="2000" b="0" i="0" dirty="0">
                <a:solidFill>
                  <a:srgbClr val="000000"/>
                </a:solidFill>
                <a:effectLst/>
              </a:rPr>
              <a:t>Tea</a:t>
            </a:r>
            <a:r>
              <a:rPr lang="it-IT" sz="2000" b="0" i="0" dirty="0">
                <a:solidFill>
                  <a:srgbClr val="0000CD"/>
                </a:solidFill>
                <a:effectLst/>
              </a:rPr>
              <a:t>&lt;</a:t>
            </a:r>
            <a:r>
              <a:rPr lang="it-IT" sz="2000" b="0" i="0" dirty="0">
                <a:solidFill>
                  <a:srgbClr val="A52A2A"/>
                </a:solidFill>
                <a:effectLst/>
              </a:rPr>
              <a:t>/li</a:t>
            </a:r>
            <a:r>
              <a:rPr lang="it-IT" sz="2000" b="0" i="0" dirty="0">
                <a:solidFill>
                  <a:srgbClr val="0000CD"/>
                </a:solidFill>
                <a:effectLst/>
              </a:rPr>
              <a:t>&gt;</a:t>
            </a:r>
            <a:br>
              <a:rPr lang="it-IT" sz="2000" dirty="0"/>
            </a:br>
            <a:r>
              <a:rPr lang="it-IT" sz="2000" b="0" i="0" dirty="0">
                <a:solidFill>
                  <a:srgbClr val="000000"/>
                </a:solidFill>
                <a:effectLst/>
              </a:rPr>
              <a:t>  </a:t>
            </a:r>
            <a:r>
              <a:rPr lang="it-IT" sz="2000" b="0" i="0" dirty="0">
                <a:solidFill>
                  <a:srgbClr val="0000CD"/>
                </a:solidFill>
                <a:effectLst/>
              </a:rPr>
              <a:t>&lt;</a:t>
            </a:r>
            <a:r>
              <a:rPr lang="it-IT" sz="2000" b="0" i="0" dirty="0">
                <a:solidFill>
                  <a:srgbClr val="A52A2A"/>
                </a:solidFill>
                <a:effectLst/>
              </a:rPr>
              <a:t>li</a:t>
            </a:r>
            <a:r>
              <a:rPr lang="it-IT" sz="2000" b="0" i="0" dirty="0">
                <a:solidFill>
                  <a:srgbClr val="0000CD"/>
                </a:solidFill>
                <a:effectLst/>
              </a:rPr>
              <a:t>&gt;</a:t>
            </a:r>
            <a:r>
              <a:rPr lang="it-IT" sz="2000" b="0" i="0" dirty="0">
                <a:solidFill>
                  <a:srgbClr val="000000"/>
                </a:solidFill>
                <a:effectLst/>
              </a:rPr>
              <a:t>Milk</a:t>
            </a:r>
            <a:r>
              <a:rPr lang="it-IT" sz="2000" b="0" i="0" dirty="0">
                <a:solidFill>
                  <a:srgbClr val="0000CD"/>
                </a:solidFill>
                <a:effectLst/>
              </a:rPr>
              <a:t>&lt;</a:t>
            </a:r>
            <a:r>
              <a:rPr lang="it-IT" sz="2000" b="0" i="0" dirty="0">
                <a:solidFill>
                  <a:srgbClr val="A52A2A"/>
                </a:solidFill>
                <a:effectLst/>
              </a:rPr>
              <a:t>/li</a:t>
            </a:r>
            <a:r>
              <a:rPr lang="it-IT" sz="2000" b="0" i="0" dirty="0">
                <a:solidFill>
                  <a:srgbClr val="0000CD"/>
                </a:solidFill>
                <a:effectLst/>
              </a:rPr>
              <a:t>&gt;</a:t>
            </a:r>
            <a:br>
              <a:rPr lang="it-IT" sz="2000" dirty="0"/>
            </a:br>
            <a:r>
              <a:rPr lang="it-IT" sz="2000" b="0" i="0" dirty="0">
                <a:solidFill>
                  <a:srgbClr val="0000CD"/>
                </a:solidFill>
                <a:effectLst/>
              </a:rPr>
              <a:t>&lt;</a:t>
            </a:r>
            <a:r>
              <a:rPr lang="it-IT" sz="2000" b="0" i="0" dirty="0">
                <a:solidFill>
                  <a:srgbClr val="A52A2A"/>
                </a:solidFill>
                <a:effectLst/>
              </a:rPr>
              <a:t>/ol</a:t>
            </a:r>
            <a:r>
              <a:rPr lang="it-IT" sz="2000" b="0" i="0" dirty="0">
                <a:solidFill>
                  <a:srgbClr val="0000CD"/>
                </a:solidFill>
                <a:effectLst/>
              </a:rPr>
              <a:t>&gt;</a:t>
            </a:r>
            <a:endParaRPr lang="en-IN" sz="2000" dirty="0"/>
          </a:p>
        </p:txBody>
      </p:sp>
      <p:sp>
        <p:nvSpPr>
          <p:cNvPr id="10" name="Rectangle 1">
            <a:extLst>
              <a:ext uri="{FF2B5EF4-FFF2-40B4-BE49-F238E27FC236}">
                <a16:creationId xmlns:a16="http://schemas.microsoft.com/office/drawing/2014/main" id="{0FB218CE-66AD-8936-553F-E8BD3ECA9636}"/>
              </a:ext>
            </a:extLst>
          </p:cNvPr>
          <p:cNvSpPr>
            <a:spLocks noChangeArrowheads="1"/>
          </p:cNvSpPr>
          <p:nvPr/>
        </p:nvSpPr>
        <p:spPr bwMode="auto">
          <a:xfrm>
            <a:off x="269069" y="3674652"/>
            <a:ext cx="3545095" cy="6154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34895" tIns="152352" rIns="-134895"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HTML also supports description lists.</a:t>
            </a:r>
            <a:endParaRPr kumimoji="0" lang="en-US" altLang="en-US" sz="2000" b="0" i="0" u="none" strike="noStrike" cap="none" normalizeH="0" baseline="0" dirty="0">
              <a:ln>
                <a:noFill/>
              </a:ln>
              <a:solidFill>
                <a:schemeClr val="tx1"/>
              </a:solidFill>
              <a:effectLst/>
            </a:endParaRPr>
          </a:p>
        </p:txBody>
      </p:sp>
      <p:sp>
        <p:nvSpPr>
          <p:cNvPr id="12" name="Rectangle 3">
            <a:extLst>
              <a:ext uri="{FF2B5EF4-FFF2-40B4-BE49-F238E27FC236}">
                <a16:creationId xmlns:a16="http://schemas.microsoft.com/office/drawing/2014/main" id="{0ECD130C-960A-95D0-315B-E6FE88DD16B3}"/>
              </a:ext>
            </a:extLst>
          </p:cNvPr>
          <p:cNvSpPr>
            <a:spLocks noChangeArrowheads="1"/>
          </p:cNvSpPr>
          <p:nvPr/>
        </p:nvSpPr>
        <p:spPr bwMode="auto">
          <a:xfrm>
            <a:off x="131782" y="4474774"/>
            <a:ext cx="11791149" cy="19527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HTML Description Lists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A description list is a list of terms, with a description of each term.</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hlinkClick r:id="rId2"/>
              </a:rPr>
              <a:t>&lt;dl&gt;</a:t>
            </a:r>
            <a:r>
              <a:rPr kumimoji="0" lang="en-US" altLang="en-US" sz="2000" b="0" i="0" u="none" strike="noStrike" cap="none" normalizeH="0" baseline="0" dirty="0">
                <a:ln>
                  <a:noFill/>
                </a:ln>
                <a:solidFill>
                  <a:srgbClr val="000000"/>
                </a:solidFill>
                <a:effectLst/>
                <a:latin typeface="+mn-lt"/>
              </a:rPr>
              <a:t> tag defines the description list, the </a:t>
            </a:r>
            <a:r>
              <a:rPr kumimoji="0" lang="en-US" altLang="en-US" sz="2000" b="0" i="0" u="none" strike="noStrike" cap="none" normalizeH="0" baseline="0" dirty="0">
                <a:ln>
                  <a:noFill/>
                </a:ln>
                <a:solidFill>
                  <a:srgbClr val="DC143C"/>
                </a:solidFill>
                <a:effectLst/>
                <a:latin typeface="+mn-lt"/>
                <a:hlinkClick r:id="rId3"/>
              </a:rPr>
              <a:t>&lt;dt&gt;</a:t>
            </a:r>
            <a:r>
              <a:rPr kumimoji="0" lang="en-US" altLang="en-US" sz="2000" b="0" i="0" u="none" strike="noStrike" cap="none" normalizeH="0" baseline="0" dirty="0">
                <a:ln>
                  <a:noFill/>
                </a:ln>
                <a:solidFill>
                  <a:srgbClr val="000000"/>
                </a:solidFill>
                <a:effectLst/>
                <a:latin typeface="+mn-lt"/>
              </a:rPr>
              <a:t> tag defines the term (name), and the </a:t>
            </a:r>
            <a:r>
              <a:rPr kumimoji="0" lang="en-US" altLang="en-US" sz="2000" b="0" i="0" u="none" strike="noStrike" cap="none" normalizeH="0" baseline="0" dirty="0">
                <a:ln>
                  <a:noFill/>
                </a:ln>
                <a:solidFill>
                  <a:srgbClr val="DC143C"/>
                </a:solidFill>
                <a:effectLst/>
                <a:latin typeface="+mn-lt"/>
                <a:hlinkClick r:id="rId4"/>
              </a:rPr>
              <a:t>&lt;dd&gt;</a:t>
            </a:r>
            <a:r>
              <a:rPr kumimoji="0" lang="en-US" altLang="en-US" sz="2000" b="0" i="0" u="none" strike="noStrike" cap="none" normalizeH="0" baseline="0" dirty="0">
                <a:ln>
                  <a:noFill/>
                </a:ln>
                <a:solidFill>
                  <a:srgbClr val="000000"/>
                </a:solidFill>
                <a:effectLst/>
                <a:latin typeface="+mn-lt"/>
              </a:rPr>
              <a:t> tag describes each term:</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8011278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BAAAD-C892-36DD-B1FA-66C1BFF31314}"/>
              </a:ext>
            </a:extLst>
          </p:cNvPr>
          <p:cNvSpPr txBox="1"/>
          <p:nvPr/>
        </p:nvSpPr>
        <p:spPr>
          <a:xfrm>
            <a:off x="1185772" y="1619519"/>
            <a:ext cx="6094206" cy="2814617"/>
          </a:xfrm>
          <a:prstGeom prst="rect">
            <a:avLst/>
          </a:prstGeom>
          <a:noFill/>
        </p:spPr>
        <p:txBody>
          <a:bodyPr wrap="square">
            <a:spAutoFit/>
          </a:bodyPr>
          <a:lstStyle/>
          <a:p>
            <a:pPr>
              <a:lnSpc>
                <a:spcPct val="150000"/>
              </a:lnSpc>
            </a:pPr>
            <a:r>
              <a:rPr lang="en-IN" sz="2000" b="0" i="0" dirty="0">
                <a:solidFill>
                  <a:srgbClr val="0000CD"/>
                </a:solidFill>
                <a:effectLst/>
              </a:rPr>
              <a:t>&lt;</a:t>
            </a:r>
            <a:r>
              <a:rPr lang="en-IN" sz="2000" b="0" i="0" dirty="0">
                <a:solidFill>
                  <a:srgbClr val="A52A2A"/>
                </a:solidFill>
                <a:effectLst/>
              </a:rPr>
              <a:t>dl</a:t>
            </a:r>
            <a:r>
              <a:rPr lang="en-IN" sz="2000" b="0" i="0" dirty="0">
                <a:solidFill>
                  <a:srgbClr val="0000CD"/>
                </a:solidFill>
                <a:effectLst/>
              </a:rPr>
              <a:t>&gt;</a:t>
            </a:r>
            <a:br>
              <a:rPr lang="en-IN" sz="2000" dirty="0"/>
            </a:br>
            <a:r>
              <a:rPr lang="en-IN" sz="2000" b="0" i="0" dirty="0">
                <a:solidFill>
                  <a:srgbClr val="000000"/>
                </a:solidFill>
                <a:effectLst/>
              </a:rPr>
              <a:t>  </a:t>
            </a:r>
            <a:r>
              <a:rPr lang="en-IN" sz="2000" b="0" i="0" dirty="0">
                <a:solidFill>
                  <a:srgbClr val="0000CD"/>
                </a:solidFill>
                <a:effectLst/>
              </a:rPr>
              <a:t>&lt;</a:t>
            </a:r>
            <a:r>
              <a:rPr lang="en-IN" sz="2000" b="0" i="0" dirty="0">
                <a:solidFill>
                  <a:srgbClr val="A52A2A"/>
                </a:solidFill>
                <a:effectLst/>
              </a:rPr>
              <a:t>dt</a:t>
            </a:r>
            <a:r>
              <a:rPr lang="en-IN" sz="2000" b="0" i="0" dirty="0">
                <a:solidFill>
                  <a:srgbClr val="0000CD"/>
                </a:solidFill>
                <a:effectLst/>
              </a:rPr>
              <a:t>&gt;</a:t>
            </a:r>
            <a:r>
              <a:rPr lang="en-IN" sz="2000" b="0" i="0" dirty="0">
                <a:solidFill>
                  <a:srgbClr val="000000"/>
                </a:solidFill>
                <a:effectLst/>
              </a:rPr>
              <a:t>Coffee</a:t>
            </a:r>
            <a:r>
              <a:rPr lang="en-IN" sz="2000" b="0" i="0" dirty="0">
                <a:solidFill>
                  <a:srgbClr val="0000CD"/>
                </a:solidFill>
                <a:effectLst/>
              </a:rPr>
              <a:t>&lt;</a:t>
            </a:r>
            <a:r>
              <a:rPr lang="en-IN" sz="2000" b="0" i="0" dirty="0">
                <a:solidFill>
                  <a:srgbClr val="A52A2A"/>
                </a:solidFill>
                <a:effectLst/>
              </a:rPr>
              <a:t>/dt</a:t>
            </a:r>
            <a:r>
              <a:rPr lang="en-IN" sz="2000" b="0" i="0" dirty="0">
                <a:solidFill>
                  <a:srgbClr val="0000CD"/>
                </a:solidFill>
                <a:effectLst/>
              </a:rPr>
              <a:t>&gt;</a:t>
            </a:r>
            <a:br>
              <a:rPr lang="en-IN" sz="2000" dirty="0"/>
            </a:br>
            <a:r>
              <a:rPr lang="en-IN" sz="2000" b="0" i="0" dirty="0">
                <a:solidFill>
                  <a:srgbClr val="000000"/>
                </a:solidFill>
                <a:effectLst/>
              </a:rPr>
              <a:t>  </a:t>
            </a:r>
            <a:r>
              <a:rPr lang="en-IN" sz="2000" b="0" i="0" dirty="0">
                <a:solidFill>
                  <a:srgbClr val="0000CD"/>
                </a:solidFill>
                <a:effectLst/>
              </a:rPr>
              <a:t>&lt;</a:t>
            </a:r>
            <a:r>
              <a:rPr lang="en-IN" sz="2000" b="0" i="0" dirty="0">
                <a:solidFill>
                  <a:srgbClr val="A52A2A"/>
                </a:solidFill>
                <a:effectLst/>
              </a:rPr>
              <a:t>dd</a:t>
            </a:r>
            <a:r>
              <a:rPr lang="en-IN" sz="2000" b="0" i="0" dirty="0">
                <a:solidFill>
                  <a:srgbClr val="0000CD"/>
                </a:solidFill>
                <a:effectLst/>
              </a:rPr>
              <a:t>&gt;</a:t>
            </a:r>
            <a:r>
              <a:rPr lang="en-IN" sz="2000" b="0" i="0" dirty="0">
                <a:solidFill>
                  <a:srgbClr val="000000"/>
                </a:solidFill>
                <a:effectLst/>
              </a:rPr>
              <a:t>- black hot drink</a:t>
            </a:r>
            <a:r>
              <a:rPr lang="en-IN" sz="2000" b="0" i="0" dirty="0">
                <a:solidFill>
                  <a:srgbClr val="0000CD"/>
                </a:solidFill>
                <a:effectLst/>
              </a:rPr>
              <a:t>&lt;</a:t>
            </a:r>
            <a:r>
              <a:rPr lang="en-IN" sz="2000" b="0" i="0" dirty="0">
                <a:solidFill>
                  <a:srgbClr val="A52A2A"/>
                </a:solidFill>
                <a:effectLst/>
              </a:rPr>
              <a:t>/dd</a:t>
            </a:r>
            <a:r>
              <a:rPr lang="en-IN" sz="2000" b="0" i="0" dirty="0">
                <a:solidFill>
                  <a:srgbClr val="0000CD"/>
                </a:solidFill>
                <a:effectLst/>
              </a:rPr>
              <a:t>&gt;</a:t>
            </a:r>
            <a:br>
              <a:rPr lang="en-IN" sz="2000" dirty="0"/>
            </a:br>
            <a:r>
              <a:rPr lang="en-IN" sz="2000" b="0" i="0" dirty="0">
                <a:solidFill>
                  <a:srgbClr val="000000"/>
                </a:solidFill>
                <a:effectLst/>
              </a:rPr>
              <a:t>  </a:t>
            </a:r>
            <a:r>
              <a:rPr lang="en-IN" sz="2000" b="0" i="0" dirty="0">
                <a:solidFill>
                  <a:srgbClr val="0000CD"/>
                </a:solidFill>
                <a:effectLst/>
              </a:rPr>
              <a:t>&lt;</a:t>
            </a:r>
            <a:r>
              <a:rPr lang="en-IN" sz="2000" b="0" i="0" dirty="0">
                <a:solidFill>
                  <a:srgbClr val="A52A2A"/>
                </a:solidFill>
                <a:effectLst/>
              </a:rPr>
              <a:t>dt</a:t>
            </a:r>
            <a:r>
              <a:rPr lang="en-IN" sz="2000" b="0" i="0" dirty="0">
                <a:solidFill>
                  <a:srgbClr val="0000CD"/>
                </a:solidFill>
                <a:effectLst/>
              </a:rPr>
              <a:t>&gt;</a:t>
            </a:r>
            <a:r>
              <a:rPr lang="en-IN" sz="2000" b="0" i="0" dirty="0">
                <a:solidFill>
                  <a:srgbClr val="000000"/>
                </a:solidFill>
                <a:effectLst/>
              </a:rPr>
              <a:t>Milk</a:t>
            </a:r>
            <a:r>
              <a:rPr lang="en-IN" sz="2000" b="0" i="0" dirty="0">
                <a:solidFill>
                  <a:srgbClr val="0000CD"/>
                </a:solidFill>
                <a:effectLst/>
              </a:rPr>
              <a:t>&lt;</a:t>
            </a:r>
            <a:r>
              <a:rPr lang="en-IN" sz="2000" b="0" i="0" dirty="0">
                <a:solidFill>
                  <a:srgbClr val="A52A2A"/>
                </a:solidFill>
                <a:effectLst/>
              </a:rPr>
              <a:t>/dt</a:t>
            </a:r>
            <a:r>
              <a:rPr lang="en-IN" sz="2000" b="0" i="0" dirty="0">
                <a:solidFill>
                  <a:srgbClr val="0000CD"/>
                </a:solidFill>
                <a:effectLst/>
              </a:rPr>
              <a:t>&gt;</a:t>
            </a:r>
            <a:br>
              <a:rPr lang="en-IN" sz="2000" dirty="0"/>
            </a:br>
            <a:r>
              <a:rPr lang="en-IN" sz="2000" b="0" i="0" dirty="0">
                <a:solidFill>
                  <a:srgbClr val="000000"/>
                </a:solidFill>
                <a:effectLst/>
              </a:rPr>
              <a:t>  </a:t>
            </a:r>
            <a:r>
              <a:rPr lang="en-IN" sz="2000" b="0" i="0" dirty="0">
                <a:solidFill>
                  <a:srgbClr val="0000CD"/>
                </a:solidFill>
                <a:effectLst/>
              </a:rPr>
              <a:t>&lt;</a:t>
            </a:r>
            <a:r>
              <a:rPr lang="en-IN" sz="2000" b="0" i="0" dirty="0">
                <a:solidFill>
                  <a:srgbClr val="A52A2A"/>
                </a:solidFill>
                <a:effectLst/>
              </a:rPr>
              <a:t>dd</a:t>
            </a:r>
            <a:r>
              <a:rPr lang="en-IN" sz="2000" b="0" i="0" dirty="0">
                <a:solidFill>
                  <a:srgbClr val="0000CD"/>
                </a:solidFill>
                <a:effectLst/>
              </a:rPr>
              <a:t>&gt;</a:t>
            </a:r>
            <a:r>
              <a:rPr lang="en-IN" sz="2000" b="0" i="0" dirty="0">
                <a:solidFill>
                  <a:srgbClr val="000000"/>
                </a:solidFill>
                <a:effectLst/>
              </a:rPr>
              <a:t>- white cold drink</a:t>
            </a:r>
            <a:r>
              <a:rPr lang="en-IN" sz="2000" b="0" i="0" dirty="0">
                <a:solidFill>
                  <a:srgbClr val="0000CD"/>
                </a:solidFill>
                <a:effectLst/>
              </a:rPr>
              <a:t>&lt;</a:t>
            </a:r>
            <a:r>
              <a:rPr lang="en-IN" sz="2000" b="0" i="0" dirty="0">
                <a:solidFill>
                  <a:srgbClr val="A52A2A"/>
                </a:solidFill>
                <a:effectLst/>
              </a:rPr>
              <a:t>/dd</a:t>
            </a:r>
            <a:r>
              <a:rPr lang="en-IN" sz="2000" b="0" i="0" dirty="0">
                <a:solidFill>
                  <a:srgbClr val="0000CD"/>
                </a:solidFill>
                <a:effectLst/>
              </a:rPr>
              <a:t>&gt;</a:t>
            </a:r>
            <a:br>
              <a:rPr lang="en-IN" sz="2000" dirty="0"/>
            </a:br>
            <a:r>
              <a:rPr lang="en-IN" sz="2000" b="0" i="0" dirty="0">
                <a:solidFill>
                  <a:srgbClr val="0000CD"/>
                </a:solidFill>
                <a:effectLst/>
              </a:rPr>
              <a:t>&lt;</a:t>
            </a:r>
            <a:r>
              <a:rPr lang="en-IN" sz="2000" b="0" i="0" dirty="0">
                <a:solidFill>
                  <a:srgbClr val="A52A2A"/>
                </a:solidFill>
                <a:effectLst/>
              </a:rPr>
              <a:t>/dl</a:t>
            </a:r>
            <a:r>
              <a:rPr lang="en-IN" sz="2000" b="0" i="0" dirty="0">
                <a:solidFill>
                  <a:srgbClr val="0000CD"/>
                </a:solidFill>
                <a:effectLst/>
              </a:rPr>
              <a:t>&gt;</a:t>
            </a:r>
            <a:endParaRPr lang="en-IN" sz="2000" dirty="0"/>
          </a:p>
        </p:txBody>
      </p:sp>
    </p:spTree>
    <p:extLst>
      <p:ext uri="{BB962C8B-B14F-4D97-AF65-F5344CB8AC3E}">
        <p14:creationId xmlns:p14="http://schemas.microsoft.com/office/powerpoint/2010/main" val="40400048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2B15E8-1E9A-EDE0-0775-754A9DA0576A}"/>
              </a:ext>
            </a:extLst>
          </p:cNvPr>
          <p:cNvSpPr txBox="1"/>
          <p:nvPr/>
        </p:nvSpPr>
        <p:spPr>
          <a:xfrm>
            <a:off x="185570" y="299428"/>
            <a:ext cx="6094206" cy="400110"/>
          </a:xfrm>
          <a:prstGeom prst="rect">
            <a:avLst/>
          </a:prstGeom>
          <a:noFill/>
        </p:spPr>
        <p:txBody>
          <a:bodyPr wrap="square">
            <a:spAutoFit/>
          </a:bodyPr>
          <a:lstStyle/>
          <a:p>
            <a:pPr algn="l"/>
            <a:r>
              <a:rPr lang="en-US" sz="2000" b="1" i="0" dirty="0">
                <a:solidFill>
                  <a:srgbClr val="000000"/>
                </a:solidFill>
                <a:effectLst/>
              </a:rPr>
              <a:t>HTML Block and Inline Elements</a:t>
            </a:r>
          </a:p>
        </p:txBody>
      </p:sp>
      <p:sp>
        <p:nvSpPr>
          <p:cNvPr id="4" name="Rectangle 1">
            <a:extLst>
              <a:ext uri="{FF2B5EF4-FFF2-40B4-BE49-F238E27FC236}">
                <a16:creationId xmlns:a16="http://schemas.microsoft.com/office/drawing/2014/main" id="{1F8041AB-FE08-6432-67F2-1D4B0891CADA}"/>
              </a:ext>
            </a:extLst>
          </p:cNvPr>
          <p:cNvSpPr>
            <a:spLocks noChangeArrowheads="1"/>
          </p:cNvSpPr>
          <p:nvPr/>
        </p:nvSpPr>
        <p:spPr bwMode="auto">
          <a:xfrm>
            <a:off x="412376" y="699538"/>
            <a:ext cx="9025313" cy="11833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34895" tIns="152352" rIns="-134895"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Every HTML element has a default display value, depending on what type of element it is.</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two most common display values are block and inline.</a:t>
            </a:r>
            <a:endParaRPr kumimoji="0" lang="en-US" altLang="en-US" sz="2000" b="0" i="0" u="none" strike="noStrike" cap="none" normalizeH="0" baseline="0" dirty="0">
              <a:ln>
                <a:noFill/>
              </a:ln>
              <a:solidFill>
                <a:schemeClr val="tx1"/>
              </a:solidFill>
              <a:effectLst/>
              <a:latin typeface="+mn-lt"/>
            </a:endParaRPr>
          </a:p>
        </p:txBody>
      </p:sp>
      <p:sp>
        <p:nvSpPr>
          <p:cNvPr id="6" name="Rectangle 3">
            <a:extLst>
              <a:ext uri="{FF2B5EF4-FFF2-40B4-BE49-F238E27FC236}">
                <a16:creationId xmlns:a16="http://schemas.microsoft.com/office/drawing/2014/main" id="{93DF33A2-27BC-5C35-F9E7-E47A546BC240}"/>
              </a:ext>
            </a:extLst>
          </p:cNvPr>
          <p:cNvSpPr>
            <a:spLocks noChangeArrowheads="1"/>
          </p:cNvSpPr>
          <p:nvPr/>
        </p:nvSpPr>
        <p:spPr bwMode="auto">
          <a:xfrm>
            <a:off x="283028" y="1989677"/>
            <a:ext cx="14499931" cy="41687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Block-level Elements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A block-level element always starts on a new line, and the browsers automatically add some space (a margin) before and after the element.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A block-level element always takes up the full width available (stretches out to the left and right as far as it can).</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Two commonly used block elements are: </a:t>
            </a:r>
            <a:r>
              <a:rPr kumimoji="0" lang="en-US" altLang="en-US" sz="2000" b="0" i="0" u="none" strike="noStrike" cap="none" normalizeH="0" baseline="0" dirty="0">
                <a:ln>
                  <a:noFill/>
                </a:ln>
                <a:solidFill>
                  <a:srgbClr val="DC143C"/>
                </a:solidFill>
                <a:effectLst/>
                <a:latin typeface="+mn-lt"/>
              </a:rPr>
              <a:t>&lt;p&gt;</a:t>
            </a:r>
            <a:r>
              <a:rPr kumimoji="0" lang="en-US" altLang="en-US" sz="2000" b="0" i="0" u="none" strike="noStrike" cap="none" normalizeH="0" baseline="0" dirty="0">
                <a:ln>
                  <a:noFill/>
                </a:ln>
                <a:solidFill>
                  <a:srgbClr val="000000"/>
                </a:solidFill>
                <a:effectLst/>
                <a:latin typeface="+mn-lt"/>
              </a:rPr>
              <a:t> and </a:t>
            </a:r>
            <a:r>
              <a:rPr kumimoji="0" lang="en-US" altLang="en-US" sz="2000" b="0" i="0" u="none" strike="noStrike" cap="none" normalizeH="0" baseline="0" dirty="0">
                <a:ln>
                  <a:noFill/>
                </a:ln>
                <a:solidFill>
                  <a:srgbClr val="DC143C"/>
                </a:solidFill>
                <a:effectLst/>
                <a:latin typeface="+mn-lt"/>
              </a:rPr>
              <a:t>&lt;div&gt;</a:t>
            </a:r>
            <a:r>
              <a:rPr kumimoji="0" lang="en-US" altLang="en-US" sz="2000" b="0" i="0" u="none" strike="noStrike" cap="none" normalizeH="0" baseline="0" dirty="0">
                <a:ln>
                  <a:noFill/>
                </a:ln>
                <a:solidFill>
                  <a:srgbClr val="000000"/>
                </a:solidFill>
                <a:effectLst/>
                <a:latin typeface="+mn-lt"/>
              </a:rPr>
              <a: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&lt;p&gt;</a:t>
            </a:r>
            <a:r>
              <a:rPr kumimoji="0" lang="en-US" altLang="en-US" sz="2000" b="0" i="0" u="none" strike="noStrike" cap="none" normalizeH="0" baseline="0" dirty="0">
                <a:ln>
                  <a:noFill/>
                </a:ln>
                <a:solidFill>
                  <a:srgbClr val="000000"/>
                </a:solidFill>
                <a:effectLst/>
                <a:latin typeface="+mn-lt"/>
              </a:rPr>
              <a:t> element defines a paragraph in an HTML document.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&lt;div&gt;</a:t>
            </a:r>
            <a:r>
              <a:rPr kumimoji="0" lang="en-US" altLang="en-US" sz="2000" b="0" i="0" u="none" strike="noStrike" cap="none" normalizeH="0" baseline="0" dirty="0">
                <a:ln>
                  <a:noFill/>
                </a:ln>
                <a:solidFill>
                  <a:srgbClr val="000000"/>
                </a:solidFill>
                <a:effectLst/>
                <a:latin typeface="+mn-lt"/>
              </a:rPr>
              <a:t> element defines a division or a section in an HTML document.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&lt;p&gt; element is a block-level element.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&lt;div&gt; element is a block-level element.</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8618095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972DF7-3BFE-F9D2-75C2-19567F46FB32}"/>
              </a:ext>
            </a:extLst>
          </p:cNvPr>
          <p:cNvSpPr txBox="1"/>
          <p:nvPr/>
        </p:nvSpPr>
        <p:spPr>
          <a:xfrm>
            <a:off x="174812" y="160930"/>
            <a:ext cx="6094206" cy="967957"/>
          </a:xfrm>
          <a:prstGeom prst="rect">
            <a:avLst/>
          </a:prstGeom>
          <a:noFill/>
        </p:spPr>
        <p:txBody>
          <a:bodyPr wrap="square">
            <a:spAutoFit/>
          </a:bodyPr>
          <a:lstStyle/>
          <a:p>
            <a:pPr>
              <a:lnSpc>
                <a:spcPct val="150000"/>
              </a:lnSpc>
            </a:pP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r>
              <a:rPr lang="en-US" sz="2000" b="0" i="0" dirty="0">
                <a:solidFill>
                  <a:srgbClr val="000000"/>
                </a:solidFill>
                <a:effectLst/>
              </a:rPr>
              <a:t>Hello World</a:t>
            </a: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div</a:t>
            </a:r>
            <a:r>
              <a:rPr lang="en-US" sz="2000" b="0" i="0" dirty="0">
                <a:solidFill>
                  <a:srgbClr val="0000CD"/>
                </a:solidFill>
                <a:effectLst/>
              </a:rPr>
              <a:t>&gt;</a:t>
            </a:r>
            <a:r>
              <a:rPr lang="en-US" sz="2000" b="0" i="0" dirty="0">
                <a:solidFill>
                  <a:srgbClr val="000000"/>
                </a:solidFill>
                <a:effectLst/>
              </a:rPr>
              <a:t>Hello World</a:t>
            </a:r>
            <a:r>
              <a:rPr lang="en-US" sz="2000" b="0" i="0" dirty="0">
                <a:solidFill>
                  <a:srgbClr val="0000CD"/>
                </a:solidFill>
                <a:effectLst/>
              </a:rPr>
              <a:t>&lt;</a:t>
            </a:r>
            <a:r>
              <a:rPr lang="en-US" sz="2000" b="0" i="0" dirty="0">
                <a:solidFill>
                  <a:srgbClr val="A52A2A"/>
                </a:solidFill>
                <a:effectLst/>
              </a:rPr>
              <a:t>/div</a:t>
            </a:r>
            <a:r>
              <a:rPr lang="en-US" sz="2000" b="0" i="0" dirty="0">
                <a:solidFill>
                  <a:srgbClr val="0000CD"/>
                </a:solidFill>
                <a:effectLst/>
              </a:rPr>
              <a:t>&gt;</a:t>
            </a:r>
            <a:endParaRPr lang="en-IN" sz="2000" dirty="0"/>
          </a:p>
        </p:txBody>
      </p:sp>
      <p:sp>
        <p:nvSpPr>
          <p:cNvPr id="5" name="TextBox 4">
            <a:extLst>
              <a:ext uri="{FF2B5EF4-FFF2-40B4-BE49-F238E27FC236}">
                <a16:creationId xmlns:a16="http://schemas.microsoft.com/office/drawing/2014/main" id="{00069390-D288-5ECB-3674-2047C7FD33B3}"/>
              </a:ext>
            </a:extLst>
          </p:cNvPr>
          <p:cNvSpPr txBox="1"/>
          <p:nvPr/>
        </p:nvSpPr>
        <p:spPr>
          <a:xfrm>
            <a:off x="174812" y="1349795"/>
            <a:ext cx="7129630" cy="4199611"/>
          </a:xfrm>
          <a:prstGeom prst="rect">
            <a:avLst/>
          </a:prstGeom>
          <a:noFill/>
        </p:spPr>
        <p:txBody>
          <a:bodyPr wrap="square">
            <a:spAutoFit/>
          </a:bodyPr>
          <a:lstStyle/>
          <a:p>
            <a:pPr algn="l">
              <a:lnSpc>
                <a:spcPct val="150000"/>
              </a:lnSpc>
            </a:pPr>
            <a:r>
              <a:rPr lang="en-IN" sz="2000" b="0" i="0" dirty="0">
                <a:solidFill>
                  <a:srgbClr val="000000"/>
                </a:solidFill>
                <a:effectLst/>
              </a:rPr>
              <a:t>Here are the block-level elements in HTML:</a:t>
            </a:r>
          </a:p>
          <a:p>
            <a:pPr>
              <a:lnSpc>
                <a:spcPct val="150000"/>
              </a:lnSpc>
            </a:pPr>
            <a:r>
              <a:rPr lang="en-IN" sz="2000" b="0" i="0" u="none" strike="noStrike" dirty="0">
                <a:solidFill>
                  <a:srgbClr val="0000CD"/>
                </a:solidFill>
                <a:effectLst/>
                <a:hlinkClick r:id="rId2"/>
              </a:rPr>
              <a:t>&lt;</a:t>
            </a:r>
            <a:r>
              <a:rPr lang="en-IN" sz="2000" b="0" i="0" u="none" strike="noStrike" dirty="0">
                <a:solidFill>
                  <a:srgbClr val="A52A2A"/>
                </a:solidFill>
                <a:effectLst/>
                <a:hlinkClick r:id="rId2"/>
              </a:rPr>
              <a:t>address</a:t>
            </a:r>
            <a:r>
              <a:rPr lang="en-IN" sz="2000" b="0" i="0" u="none" strike="noStrike" dirty="0">
                <a:solidFill>
                  <a:srgbClr val="0000CD"/>
                </a:solidFill>
                <a:effectLst/>
                <a:hlinkClick r:id="rId2"/>
              </a:rPr>
              <a:t>&gt;</a:t>
            </a:r>
            <a:r>
              <a:rPr lang="en-IN" sz="2000" b="0" i="0" u="none" strike="noStrike" dirty="0">
                <a:solidFill>
                  <a:srgbClr val="0000CD"/>
                </a:solidFill>
                <a:effectLst/>
              </a:rPr>
              <a:t>	</a:t>
            </a:r>
            <a:r>
              <a:rPr lang="en-IN" sz="2000" b="0" i="0" u="none" strike="noStrike" dirty="0">
                <a:solidFill>
                  <a:srgbClr val="0000CD"/>
                </a:solidFill>
                <a:effectLst/>
                <a:hlinkClick r:id="rId3"/>
              </a:rPr>
              <a:t>&lt;</a:t>
            </a:r>
            <a:r>
              <a:rPr lang="en-IN" sz="2000" b="0" i="0" u="none" strike="noStrike" dirty="0">
                <a:solidFill>
                  <a:srgbClr val="A52A2A"/>
                </a:solidFill>
                <a:effectLst/>
                <a:hlinkClick r:id="rId3"/>
              </a:rPr>
              <a:t>video</a:t>
            </a:r>
            <a:r>
              <a:rPr lang="en-IN" sz="2000" b="0" i="0" u="none" strike="noStrike" dirty="0">
                <a:solidFill>
                  <a:srgbClr val="0000CD"/>
                </a:solidFill>
                <a:effectLst/>
                <a:hlinkClick r:id="rId3"/>
              </a:rPr>
              <a:t>&gt;</a:t>
            </a:r>
            <a:r>
              <a:rPr lang="en-IN" sz="2000" b="0" i="0" u="none" strike="noStrike" dirty="0">
                <a:solidFill>
                  <a:srgbClr val="0000CD"/>
                </a:solidFill>
                <a:effectLst/>
              </a:rPr>
              <a:t>		</a:t>
            </a:r>
            <a:r>
              <a:rPr lang="en-IN" sz="2000" b="0" i="0" u="none" strike="noStrike" dirty="0">
                <a:solidFill>
                  <a:srgbClr val="0000CD"/>
                </a:solidFill>
                <a:effectLst/>
                <a:hlinkClick r:id="rId4"/>
              </a:rPr>
              <a:t>&lt;</a:t>
            </a:r>
            <a:r>
              <a:rPr lang="en-IN" sz="2000" b="0" i="0" u="none" strike="noStrike" dirty="0">
                <a:solidFill>
                  <a:srgbClr val="A52A2A"/>
                </a:solidFill>
                <a:effectLst/>
                <a:hlinkClick r:id="rId4"/>
              </a:rPr>
              <a:t>h1</a:t>
            </a:r>
            <a:r>
              <a:rPr lang="en-IN" sz="2000" b="0" i="0" u="none" strike="noStrike" dirty="0">
                <a:solidFill>
                  <a:srgbClr val="0000CD"/>
                </a:solidFill>
                <a:effectLst/>
                <a:hlinkClick r:id="rId4"/>
              </a:rPr>
              <a:t>&gt;</a:t>
            </a:r>
            <a:r>
              <a:rPr lang="en-IN" sz="2000" b="0" i="0" u="none" strike="noStrike" dirty="0">
                <a:solidFill>
                  <a:srgbClr val="000000"/>
                </a:solidFill>
                <a:effectLst/>
                <a:hlinkClick r:id="rId4"/>
              </a:rPr>
              <a:t>-</a:t>
            </a:r>
            <a:r>
              <a:rPr lang="en-IN" sz="2000" b="0" i="0" u="none" strike="noStrike" dirty="0">
                <a:solidFill>
                  <a:srgbClr val="0000CD"/>
                </a:solidFill>
                <a:effectLst/>
                <a:hlinkClick r:id="rId4"/>
              </a:rPr>
              <a:t>&lt;</a:t>
            </a:r>
            <a:r>
              <a:rPr lang="en-IN" sz="2000" b="0" i="0" u="none" strike="noStrike" dirty="0">
                <a:solidFill>
                  <a:srgbClr val="A52A2A"/>
                </a:solidFill>
                <a:effectLst/>
                <a:hlinkClick r:id="rId4"/>
              </a:rPr>
              <a:t>h6</a:t>
            </a:r>
            <a:r>
              <a:rPr lang="en-IN" sz="2000" b="0" i="0" u="none" strike="noStrike" dirty="0">
                <a:solidFill>
                  <a:srgbClr val="0000CD"/>
                </a:solidFill>
                <a:effectLst/>
                <a:hlinkClick r:id="rId4"/>
              </a:rPr>
              <a:t>&gt;</a:t>
            </a:r>
            <a:endParaRPr lang="en-IN" sz="2000" b="0" i="0" dirty="0">
              <a:solidFill>
                <a:srgbClr val="000000"/>
              </a:solidFill>
              <a:effectLst/>
            </a:endParaRPr>
          </a:p>
          <a:p>
            <a:pPr>
              <a:lnSpc>
                <a:spcPct val="150000"/>
              </a:lnSpc>
            </a:pPr>
            <a:r>
              <a:rPr lang="en-IN" sz="2000" b="0" i="0" u="none" strike="noStrike" dirty="0">
                <a:solidFill>
                  <a:srgbClr val="0000CD"/>
                </a:solidFill>
                <a:effectLst/>
                <a:hlinkClick r:id="rId5"/>
              </a:rPr>
              <a:t>&lt;</a:t>
            </a:r>
            <a:r>
              <a:rPr lang="en-IN" sz="2000" b="0" i="0" u="none" strike="noStrike" dirty="0">
                <a:solidFill>
                  <a:srgbClr val="A52A2A"/>
                </a:solidFill>
                <a:effectLst/>
                <a:hlinkClick r:id="rId5"/>
              </a:rPr>
              <a:t>article</a:t>
            </a:r>
            <a:r>
              <a:rPr lang="en-IN" sz="2000" b="0" i="0" u="none" strike="noStrike" dirty="0">
                <a:solidFill>
                  <a:srgbClr val="0000CD"/>
                </a:solidFill>
                <a:effectLst/>
                <a:hlinkClick r:id="rId5"/>
              </a:rPr>
              <a:t>&gt;</a:t>
            </a:r>
            <a:r>
              <a:rPr lang="en-IN" sz="2000" b="0" i="0" u="none" strike="noStrike" dirty="0">
                <a:solidFill>
                  <a:srgbClr val="0000CD"/>
                </a:solidFill>
                <a:effectLst/>
              </a:rPr>
              <a:t>	</a:t>
            </a:r>
            <a:r>
              <a:rPr lang="en-IN" sz="2000" b="0" i="0" u="none" strike="noStrike" dirty="0">
                <a:solidFill>
                  <a:srgbClr val="0000CD"/>
                </a:solidFill>
                <a:effectLst/>
                <a:hlinkClick r:id="rId6"/>
              </a:rPr>
              <a:t>&lt;</a:t>
            </a:r>
            <a:r>
              <a:rPr lang="en-IN" sz="2000" b="0" i="0" u="none" strike="noStrike" dirty="0" err="1">
                <a:solidFill>
                  <a:srgbClr val="A52A2A"/>
                </a:solidFill>
                <a:effectLst/>
                <a:hlinkClick r:id="rId6"/>
              </a:rPr>
              <a:t>ul</a:t>
            </a:r>
            <a:r>
              <a:rPr lang="en-IN" sz="2000" b="0" i="0" u="none" strike="noStrike" dirty="0">
                <a:solidFill>
                  <a:srgbClr val="0000CD"/>
                </a:solidFill>
                <a:effectLst/>
                <a:hlinkClick r:id="rId6"/>
              </a:rPr>
              <a:t>&gt;</a:t>
            </a:r>
            <a:r>
              <a:rPr lang="en-IN" sz="2000" b="0" i="0" u="none" strike="noStrike" dirty="0">
                <a:solidFill>
                  <a:srgbClr val="0000CD"/>
                </a:solidFill>
                <a:effectLst/>
              </a:rPr>
              <a:t>		</a:t>
            </a:r>
            <a:r>
              <a:rPr lang="en-IN" sz="2000" b="0" i="0" u="none" strike="noStrike" dirty="0">
                <a:solidFill>
                  <a:srgbClr val="0000CD"/>
                </a:solidFill>
                <a:effectLst/>
                <a:hlinkClick r:id="rId7"/>
              </a:rPr>
              <a:t>&lt;</a:t>
            </a:r>
            <a:r>
              <a:rPr lang="en-IN" sz="2000" b="0" i="0" u="none" strike="noStrike" dirty="0">
                <a:solidFill>
                  <a:srgbClr val="A52A2A"/>
                </a:solidFill>
                <a:effectLst/>
                <a:hlinkClick r:id="rId7"/>
              </a:rPr>
              <a:t>form</a:t>
            </a:r>
            <a:r>
              <a:rPr lang="en-IN" sz="2000" b="0" i="0" u="none" strike="noStrike" dirty="0">
                <a:solidFill>
                  <a:srgbClr val="0000CD"/>
                </a:solidFill>
                <a:effectLst/>
                <a:hlinkClick r:id="rId7"/>
              </a:rPr>
              <a:t>&gt;</a:t>
            </a:r>
            <a:r>
              <a:rPr lang="en-IN" sz="2000" b="0" i="0" u="none" strike="noStrike" dirty="0">
                <a:solidFill>
                  <a:srgbClr val="0000CD"/>
                </a:solidFill>
                <a:effectLst/>
              </a:rPr>
              <a:t>		</a:t>
            </a:r>
            <a:r>
              <a:rPr lang="en-IN" sz="2000" b="0" i="0" u="none" strike="noStrike" dirty="0">
                <a:solidFill>
                  <a:srgbClr val="0000CD"/>
                </a:solidFill>
                <a:effectLst/>
                <a:hlinkClick r:id="rId8"/>
              </a:rPr>
              <a:t>&lt;</a:t>
            </a:r>
            <a:r>
              <a:rPr lang="en-IN" sz="2000" b="0" i="0" u="none" strike="noStrike" dirty="0">
                <a:solidFill>
                  <a:srgbClr val="A52A2A"/>
                </a:solidFill>
                <a:effectLst/>
                <a:hlinkClick r:id="rId8"/>
              </a:rPr>
              <a:t>header</a:t>
            </a:r>
            <a:r>
              <a:rPr lang="en-IN" sz="2000" b="0" i="0" u="none" strike="noStrike" dirty="0">
                <a:solidFill>
                  <a:srgbClr val="0000CD"/>
                </a:solidFill>
                <a:effectLst/>
                <a:hlinkClick r:id="rId8"/>
              </a:rPr>
              <a:t>&gt;</a:t>
            </a:r>
            <a:endParaRPr lang="en-IN" sz="2000" b="0" i="0" dirty="0">
              <a:solidFill>
                <a:srgbClr val="000000"/>
              </a:solidFill>
              <a:effectLst/>
            </a:endParaRPr>
          </a:p>
          <a:p>
            <a:pPr>
              <a:lnSpc>
                <a:spcPct val="150000"/>
              </a:lnSpc>
            </a:pPr>
            <a:r>
              <a:rPr lang="en-IN" sz="2000" b="0" i="0" u="none" strike="noStrike" dirty="0">
                <a:solidFill>
                  <a:srgbClr val="0000CD"/>
                </a:solidFill>
                <a:effectLst/>
                <a:hlinkClick r:id="rId9"/>
              </a:rPr>
              <a:t>&lt;</a:t>
            </a:r>
            <a:r>
              <a:rPr lang="en-IN" sz="2000" b="0" i="0" u="none" strike="noStrike" dirty="0">
                <a:solidFill>
                  <a:srgbClr val="A52A2A"/>
                </a:solidFill>
                <a:effectLst/>
                <a:hlinkClick r:id="rId9"/>
              </a:rPr>
              <a:t>aside</a:t>
            </a:r>
            <a:r>
              <a:rPr lang="en-IN" sz="2000" b="0" i="0" u="none" strike="noStrike" dirty="0">
                <a:solidFill>
                  <a:srgbClr val="0000CD"/>
                </a:solidFill>
                <a:effectLst/>
                <a:hlinkClick r:id="rId9"/>
              </a:rPr>
              <a:t>&gt;</a:t>
            </a:r>
            <a:r>
              <a:rPr lang="en-IN" sz="2000" b="0" i="0" u="none" strike="noStrike" dirty="0">
                <a:solidFill>
                  <a:srgbClr val="0000CD"/>
                </a:solidFill>
                <a:effectLst/>
              </a:rPr>
              <a:t>		</a:t>
            </a:r>
            <a:r>
              <a:rPr lang="en-IN" sz="2000" b="0" i="0" u="none" strike="noStrike" dirty="0">
                <a:solidFill>
                  <a:srgbClr val="0000CD"/>
                </a:solidFill>
                <a:effectLst/>
                <a:hlinkClick r:id="rId10"/>
              </a:rPr>
              <a:t>&lt;</a:t>
            </a:r>
            <a:r>
              <a:rPr lang="en-IN" sz="2000" b="0" i="0" u="none" strike="noStrike" dirty="0" err="1">
                <a:solidFill>
                  <a:srgbClr val="A52A2A"/>
                </a:solidFill>
                <a:effectLst/>
                <a:hlinkClick r:id="rId10"/>
              </a:rPr>
              <a:t>tfoot</a:t>
            </a:r>
            <a:r>
              <a:rPr lang="en-IN" sz="2000" b="0" i="0" u="none" strike="noStrike" dirty="0">
                <a:solidFill>
                  <a:srgbClr val="0000CD"/>
                </a:solidFill>
                <a:effectLst/>
                <a:hlinkClick r:id="rId10"/>
              </a:rPr>
              <a:t>&gt;</a:t>
            </a:r>
            <a:r>
              <a:rPr lang="en-IN" sz="2000" b="0" i="0" u="none" strike="noStrike" dirty="0">
                <a:solidFill>
                  <a:srgbClr val="0000CD"/>
                </a:solidFill>
                <a:effectLst/>
              </a:rPr>
              <a:t>		</a:t>
            </a:r>
            <a:r>
              <a:rPr lang="en-IN" sz="2000" b="0" i="0" u="none" strike="noStrike" dirty="0">
                <a:solidFill>
                  <a:srgbClr val="0000CD"/>
                </a:solidFill>
                <a:effectLst/>
                <a:hlinkClick r:id="rId11"/>
              </a:rPr>
              <a:t>&lt;</a:t>
            </a:r>
            <a:r>
              <a:rPr lang="en-IN" sz="2000" b="0" i="0" u="none" strike="noStrike" dirty="0">
                <a:solidFill>
                  <a:srgbClr val="A52A2A"/>
                </a:solidFill>
                <a:effectLst/>
                <a:hlinkClick r:id="rId11"/>
              </a:rPr>
              <a:t>footer</a:t>
            </a:r>
            <a:r>
              <a:rPr lang="en-IN" sz="2000" b="0" i="0" u="none" strike="noStrike" dirty="0">
                <a:solidFill>
                  <a:srgbClr val="0000CD"/>
                </a:solidFill>
                <a:effectLst/>
                <a:hlinkClick r:id="rId11"/>
              </a:rPr>
              <a:t>&gt;</a:t>
            </a:r>
            <a:r>
              <a:rPr lang="en-IN" sz="2000" b="0" i="0" u="none" strike="noStrike" dirty="0">
                <a:solidFill>
                  <a:srgbClr val="0000CD"/>
                </a:solidFill>
                <a:effectLst/>
              </a:rPr>
              <a:t>	</a:t>
            </a:r>
            <a:r>
              <a:rPr lang="en-IN" sz="2000" b="0" i="0" u="none" strike="noStrike" dirty="0">
                <a:solidFill>
                  <a:srgbClr val="0000CD"/>
                </a:solidFill>
                <a:effectLst/>
                <a:hlinkClick r:id="rId12"/>
              </a:rPr>
              <a:t>&lt;</a:t>
            </a:r>
            <a:r>
              <a:rPr lang="en-IN" sz="2000" b="0" i="0" u="none" strike="noStrike" dirty="0">
                <a:solidFill>
                  <a:srgbClr val="A52A2A"/>
                </a:solidFill>
                <a:effectLst/>
                <a:hlinkClick r:id="rId12"/>
              </a:rPr>
              <a:t>hr</a:t>
            </a:r>
            <a:r>
              <a:rPr lang="en-IN" sz="2000" b="0" i="0" u="none" strike="noStrike" dirty="0">
                <a:solidFill>
                  <a:srgbClr val="0000CD"/>
                </a:solidFill>
                <a:effectLst/>
                <a:hlinkClick r:id="rId12"/>
              </a:rPr>
              <a:t>&gt;</a:t>
            </a:r>
            <a:endParaRPr lang="en-IN" sz="2000" b="0" i="0" dirty="0">
              <a:solidFill>
                <a:srgbClr val="000000"/>
              </a:solidFill>
              <a:effectLst/>
            </a:endParaRPr>
          </a:p>
          <a:p>
            <a:pPr>
              <a:lnSpc>
                <a:spcPct val="150000"/>
              </a:lnSpc>
            </a:pPr>
            <a:r>
              <a:rPr lang="en-IN" sz="2000" b="0" i="0" u="none" strike="noStrike" dirty="0">
                <a:solidFill>
                  <a:srgbClr val="0000CD"/>
                </a:solidFill>
                <a:effectLst/>
                <a:hlinkClick r:id="rId13"/>
              </a:rPr>
              <a:t>&lt;</a:t>
            </a:r>
            <a:r>
              <a:rPr lang="en-IN" sz="2000" b="0" i="0" u="none" strike="noStrike" dirty="0">
                <a:solidFill>
                  <a:srgbClr val="A52A2A"/>
                </a:solidFill>
                <a:effectLst/>
                <a:hlinkClick r:id="rId13"/>
              </a:rPr>
              <a:t>blockquote</a:t>
            </a:r>
            <a:r>
              <a:rPr lang="en-IN" sz="2000" b="0" i="0" u="none" strike="noStrike" dirty="0">
                <a:solidFill>
                  <a:srgbClr val="0000CD"/>
                </a:solidFill>
                <a:effectLst/>
                <a:hlinkClick r:id="rId13"/>
              </a:rPr>
              <a:t>&gt;</a:t>
            </a:r>
            <a:r>
              <a:rPr lang="en-IN" sz="2000" b="0" i="0" u="none" strike="noStrike" dirty="0">
                <a:solidFill>
                  <a:srgbClr val="0000CD"/>
                </a:solidFill>
                <a:effectLst/>
              </a:rPr>
              <a:t>	</a:t>
            </a:r>
            <a:r>
              <a:rPr lang="en-IN" sz="2000" b="0" i="0" u="none" strike="noStrike" dirty="0">
                <a:solidFill>
                  <a:srgbClr val="0000CD"/>
                </a:solidFill>
                <a:effectLst/>
                <a:hlinkClick r:id="rId14"/>
              </a:rPr>
              <a:t>&lt;</a:t>
            </a:r>
            <a:r>
              <a:rPr lang="en-IN" sz="2000" b="0" i="0" u="none" strike="noStrike" dirty="0">
                <a:solidFill>
                  <a:srgbClr val="A52A2A"/>
                </a:solidFill>
                <a:effectLst/>
                <a:hlinkClick r:id="rId14"/>
              </a:rPr>
              <a:t>table</a:t>
            </a:r>
            <a:r>
              <a:rPr lang="en-IN" sz="2000" b="0" i="0" u="none" strike="noStrike" dirty="0">
                <a:solidFill>
                  <a:srgbClr val="0000CD"/>
                </a:solidFill>
                <a:effectLst/>
                <a:hlinkClick r:id="rId14"/>
              </a:rPr>
              <a:t>&gt;</a:t>
            </a:r>
            <a:r>
              <a:rPr lang="en-IN" sz="2000" b="0" i="0" u="none" strike="noStrike" dirty="0">
                <a:solidFill>
                  <a:srgbClr val="0000CD"/>
                </a:solidFill>
                <a:effectLst/>
              </a:rPr>
              <a:t>		</a:t>
            </a:r>
            <a:r>
              <a:rPr lang="en-IN" sz="2000" b="0" i="0" u="none" strike="noStrike" dirty="0">
                <a:solidFill>
                  <a:srgbClr val="0000CD"/>
                </a:solidFill>
                <a:effectLst/>
                <a:hlinkClick r:id="rId15"/>
              </a:rPr>
              <a:t>&lt;</a:t>
            </a:r>
            <a:r>
              <a:rPr lang="en-IN" sz="2000" b="0" i="0" u="none" strike="noStrike" dirty="0">
                <a:solidFill>
                  <a:srgbClr val="A52A2A"/>
                </a:solidFill>
                <a:effectLst/>
                <a:hlinkClick r:id="rId15"/>
              </a:rPr>
              <a:t>figure</a:t>
            </a:r>
            <a:r>
              <a:rPr lang="en-IN" sz="2000" b="0" i="0" u="none" strike="noStrike" dirty="0">
                <a:solidFill>
                  <a:srgbClr val="0000CD"/>
                </a:solidFill>
                <a:effectLst/>
                <a:hlinkClick r:id="rId15"/>
              </a:rPr>
              <a:t>&gt;</a:t>
            </a:r>
            <a:r>
              <a:rPr lang="en-IN" sz="2000" b="0" i="0" u="none" strike="noStrike" dirty="0">
                <a:solidFill>
                  <a:srgbClr val="0000CD"/>
                </a:solidFill>
                <a:effectLst/>
              </a:rPr>
              <a:t>	</a:t>
            </a:r>
            <a:r>
              <a:rPr lang="en-IN" sz="2000" b="0" i="0" u="none" strike="noStrike" dirty="0">
                <a:solidFill>
                  <a:srgbClr val="0000CD"/>
                </a:solidFill>
                <a:effectLst/>
                <a:hlinkClick r:id="rId16"/>
              </a:rPr>
              <a:t>&lt;</a:t>
            </a:r>
            <a:r>
              <a:rPr lang="en-IN" sz="2000" b="0" i="0" u="none" strike="noStrike" dirty="0">
                <a:solidFill>
                  <a:srgbClr val="A52A2A"/>
                </a:solidFill>
                <a:effectLst/>
                <a:hlinkClick r:id="rId16"/>
              </a:rPr>
              <a:t>li</a:t>
            </a:r>
            <a:r>
              <a:rPr lang="en-IN" sz="2000" b="0" i="0" u="none" strike="noStrike" dirty="0">
                <a:solidFill>
                  <a:srgbClr val="0000CD"/>
                </a:solidFill>
                <a:effectLst/>
                <a:hlinkClick r:id="rId16"/>
              </a:rPr>
              <a:t>&gt;</a:t>
            </a:r>
            <a:endParaRPr lang="en-IN" sz="2000" b="0" i="0" dirty="0">
              <a:solidFill>
                <a:srgbClr val="000000"/>
              </a:solidFill>
              <a:effectLst/>
            </a:endParaRPr>
          </a:p>
          <a:p>
            <a:pPr>
              <a:lnSpc>
                <a:spcPct val="150000"/>
              </a:lnSpc>
            </a:pPr>
            <a:r>
              <a:rPr lang="en-IN" sz="2000" b="0" i="0" u="none" strike="noStrike" dirty="0">
                <a:solidFill>
                  <a:srgbClr val="0000CD"/>
                </a:solidFill>
                <a:effectLst/>
                <a:hlinkClick r:id="rId17"/>
              </a:rPr>
              <a:t>&lt;</a:t>
            </a:r>
            <a:r>
              <a:rPr lang="en-IN" sz="2000" b="0" i="0" u="none" strike="noStrike" dirty="0">
                <a:solidFill>
                  <a:srgbClr val="A52A2A"/>
                </a:solidFill>
                <a:effectLst/>
                <a:hlinkClick r:id="rId17"/>
              </a:rPr>
              <a:t>canvas</a:t>
            </a:r>
            <a:r>
              <a:rPr lang="en-IN" sz="2000" b="0" i="0" u="none" strike="noStrike" dirty="0">
                <a:solidFill>
                  <a:srgbClr val="0000CD"/>
                </a:solidFill>
                <a:effectLst/>
                <a:hlinkClick r:id="rId17"/>
              </a:rPr>
              <a:t>&gt;</a:t>
            </a:r>
            <a:r>
              <a:rPr lang="en-IN" sz="2000" b="0" i="0" u="none" strike="noStrike" dirty="0">
                <a:solidFill>
                  <a:srgbClr val="0000CD"/>
                </a:solidFill>
                <a:effectLst/>
              </a:rPr>
              <a:t>	</a:t>
            </a:r>
            <a:r>
              <a:rPr lang="en-IN" sz="2000" b="0" i="0" u="none" strike="noStrike" dirty="0">
                <a:solidFill>
                  <a:srgbClr val="0000CD"/>
                </a:solidFill>
                <a:effectLst/>
                <a:hlinkClick r:id="rId18"/>
              </a:rPr>
              <a:t>&lt;</a:t>
            </a:r>
            <a:r>
              <a:rPr lang="en-IN" sz="2000" b="0" i="0" u="none" strike="noStrike" dirty="0">
                <a:solidFill>
                  <a:srgbClr val="A52A2A"/>
                </a:solidFill>
                <a:effectLst/>
                <a:hlinkClick r:id="rId18"/>
              </a:rPr>
              <a:t>section</a:t>
            </a:r>
            <a:r>
              <a:rPr lang="en-IN" sz="2000" b="0" i="0" u="none" strike="noStrike" dirty="0">
                <a:solidFill>
                  <a:srgbClr val="0000CD"/>
                </a:solidFill>
                <a:effectLst/>
                <a:hlinkClick r:id="rId18"/>
              </a:rPr>
              <a:t>&gt;</a:t>
            </a:r>
            <a:r>
              <a:rPr lang="en-IN" sz="2000" b="0" i="0" u="none" strike="noStrike" dirty="0">
                <a:solidFill>
                  <a:srgbClr val="0000CD"/>
                </a:solidFill>
                <a:effectLst/>
              </a:rPr>
              <a:t>	</a:t>
            </a:r>
            <a:r>
              <a:rPr lang="en-IN" sz="2000" b="0" i="0" u="none" strike="noStrike" dirty="0">
                <a:solidFill>
                  <a:srgbClr val="0000CD"/>
                </a:solidFill>
                <a:effectLst/>
                <a:hlinkClick r:id="rId19"/>
              </a:rPr>
              <a:t>&lt;</a:t>
            </a:r>
            <a:r>
              <a:rPr lang="en-IN" sz="2000" b="0" i="0" u="none" strike="noStrike" dirty="0" err="1">
                <a:solidFill>
                  <a:srgbClr val="A52A2A"/>
                </a:solidFill>
                <a:effectLst/>
                <a:hlinkClick r:id="rId19"/>
              </a:rPr>
              <a:t>figcaption</a:t>
            </a:r>
            <a:r>
              <a:rPr lang="en-IN" sz="2000" b="0" i="0" u="none" strike="noStrike" dirty="0">
                <a:solidFill>
                  <a:srgbClr val="0000CD"/>
                </a:solidFill>
                <a:effectLst/>
                <a:hlinkClick r:id="rId19"/>
              </a:rPr>
              <a:t>&gt;</a:t>
            </a:r>
            <a:r>
              <a:rPr lang="en-IN" sz="2000" b="0" i="0" u="none" strike="noStrike" dirty="0">
                <a:solidFill>
                  <a:srgbClr val="0000CD"/>
                </a:solidFill>
                <a:effectLst/>
              </a:rPr>
              <a:t>	</a:t>
            </a:r>
            <a:r>
              <a:rPr lang="en-IN" sz="2000" b="0" i="0" u="none" strike="noStrike" dirty="0">
                <a:solidFill>
                  <a:srgbClr val="0000CD"/>
                </a:solidFill>
                <a:effectLst/>
                <a:hlinkClick r:id="rId20"/>
              </a:rPr>
              <a:t>&lt;</a:t>
            </a:r>
            <a:r>
              <a:rPr lang="en-IN" sz="2000" b="0" i="0" u="none" strike="noStrike" dirty="0">
                <a:solidFill>
                  <a:srgbClr val="A52A2A"/>
                </a:solidFill>
                <a:effectLst/>
                <a:hlinkClick r:id="rId20"/>
              </a:rPr>
              <a:t>main</a:t>
            </a:r>
            <a:r>
              <a:rPr lang="en-IN" sz="2000" b="0" i="0" u="none" strike="noStrike" dirty="0">
                <a:solidFill>
                  <a:srgbClr val="0000CD"/>
                </a:solidFill>
                <a:effectLst/>
                <a:hlinkClick r:id="rId20"/>
              </a:rPr>
              <a:t>&gt;</a:t>
            </a:r>
            <a:endParaRPr lang="en-IN" sz="2000" b="0" i="0" dirty="0">
              <a:solidFill>
                <a:srgbClr val="000000"/>
              </a:solidFill>
              <a:effectLst/>
            </a:endParaRPr>
          </a:p>
          <a:p>
            <a:pPr>
              <a:lnSpc>
                <a:spcPct val="150000"/>
              </a:lnSpc>
            </a:pPr>
            <a:r>
              <a:rPr lang="en-IN" sz="2000" b="0" i="0" u="none" strike="noStrike" dirty="0">
                <a:solidFill>
                  <a:srgbClr val="0000CD"/>
                </a:solidFill>
                <a:effectLst/>
                <a:hlinkClick r:id="rId21"/>
              </a:rPr>
              <a:t>&lt;</a:t>
            </a:r>
            <a:r>
              <a:rPr lang="en-IN" sz="2000" b="0" i="0" u="none" strike="noStrike" dirty="0">
                <a:solidFill>
                  <a:srgbClr val="A52A2A"/>
                </a:solidFill>
                <a:effectLst/>
                <a:hlinkClick r:id="rId21"/>
              </a:rPr>
              <a:t>dd</a:t>
            </a:r>
            <a:r>
              <a:rPr lang="en-IN" sz="2000" b="0" i="0" u="none" strike="noStrike" dirty="0">
                <a:solidFill>
                  <a:srgbClr val="0000CD"/>
                </a:solidFill>
                <a:effectLst/>
                <a:hlinkClick r:id="rId21"/>
              </a:rPr>
              <a:t>&gt;</a:t>
            </a:r>
            <a:r>
              <a:rPr lang="en-IN" sz="2000" b="0" i="0" u="none" strike="noStrike" dirty="0">
                <a:solidFill>
                  <a:srgbClr val="0000CD"/>
                </a:solidFill>
                <a:effectLst/>
              </a:rPr>
              <a:t>		</a:t>
            </a:r>
            <a:r>
              <a:rPr lang="en-IN" sz="2000" b="0" i="0" u="none" strike="noStrike" dirty="0">
                <a:solidFill>
                  <a:srgbClr val="0000CD"/>
                </a:solidFill>
                <a:effectLst/>
                <a:hlinkClick r:id="rId22"/>
              </a:rPr>
              <a:t>&lt;</a:t>
            </a:r>
            <a:r>
              <a:rPr lang="en-IN" sz="2000" b="0" i="0" u="none" strike="noStrike" dirty="0">
                <a:solidFill>
                  <a:srgbClr val="A52A2A"/>
                </a:solidFill>
                <a:effectLst/>
                <a:hlinkClick r:id="rId22"/>
              </a:rPr>
              <a:t>pre</a:t>
            </a:r>
            <a:r>
              <a:rPr lang="en-IN" sz="2000" b="0" i="0" u="none" strike="noStrike" dirty="0">
                <a:solidFill>
                  <a:srgbClr val="0000CD"/>
                </a:solidFill>
                <a:effectLst/>
                <a:hlinkClick r:id="rId22"/>
              </a:rPr>
              <a:t>&gt;</a:t>
            </a:r>
            <a:r>
              <a:rPr lang="en-IN" sz="2000" b="0" i="0" u="none" strike="noStrike" dirty="0">
                <a:solidFill>
                  <a:srgbClr val="0000CD"/>
                </a:solidFill>
                <a:effectLst/>
              </a:rPr>
              <a:t>		</a:t>
            </a:r>
            <a:r>
              <a:rPr lang="en-IN" sz="2000" b="0" i="0" u="none" strike="noStrike" dirty="0">
                <a:solidFill>
                  <a:srgbClr val="0000CD"/>
                </a:solidFill>
                <a:effectLst/>
                <a:hlinkClick r:id="rId23"/>
              </a:rPr>
              <a:t>&lt;</a:t>
            </a:r>
            <a:r>
              <a:rPr lang="en-IN" sz="2000" b="0" i="0" u="none" strike="noStrike" dirty="0" err="1">
                <a:solidFill>
                  <a:srgbClr val="A52A2A"/>
                </a:solidFill>
                <a:effectLst/>
                <a:hlinkClick r:id="rId23"/>
              </a:rPr>
              <a:t>fieldset</a:t>
            </a:r>
            <a:r>
              <a:rPr lang="en-IN" sz="2000" b="0" i="0" u="none" strike="noStrike" dirty="0">
                <a:solidFill>
                  <a:srgbClr val="0000CD"/>
                </a:solidFill>
                <a:effectLst/>
                <a:hlinkClick r:id="rId23"/>
              </a:rPr>
              <a:t>&gt;</a:t>
            </a:r>
            <a:r>
              <a:rPr lang="en-IN" sz="2000" b="0" i="0" u="none" strike="noStrike" dirty="0">
                <a:solidFill>
                  <a:srgbClr val="0000CD"/>
                </a:solidFill>
                <a:effectLst/>
              </a:rPr>
              <a:t>	</a:t>
            </a:r>
            <a:r>
              <a:rPr lang="en-IN" sz="2000" b="0" i="0" u="none" strike="noStrike" dirty="0">
                <a:solidFill>
                  <a:srgbClr val="0000CD"/>
                </a:solidFill>
                <a:effectLst/>
                <a:hlinkClick r:id="rId24"/>
              </a:rPr>
              <a:t>&lt;</a:t>
            </a:r>
            <a:r>
              <a:rPr lang="en-IN" sz="2000" b="0" i="0" u="none" strike="noStrike" dirty="0">
                <a:solidFill>
                  <a:srgbClr val="A52A2A"/>
                </a:solidFill>
                <a:effectLst/>
                <a:hlinkClick r:id="rId24"/>
              </a:rPr>
              <a:t>nav</a:t>
            </a:r>
            <a:r>
              <a:rPr lang="en-IN" sz="2000" b="0" i="0" u="none" strike="noStrike" dirty="0">
                <a:solidFill>
                  <a:srgbClr val="0000CD"/>
                </a:solidFill>
                <a:effectLst/>
                <a:hlinkClick r:id="rId24"/>
              </a:rPr>
              <a:t>&gt;</a:t>
            </a:r>
            <a:endParaRPr lang="en-IN" sz="2000" b="0" i="0" dirty="0">
              <a:solidFill>
                <a:srgbClr val="000000"/>
              </a:solidFill>
              <a:effectLst/>
            </a:endParaRPr>
          </a:p>
          <a:p>
            <a:pPr>
              <a:lnSpc>
                <a:spcPct val="150000"/>
              </a:lnSpc>
            </a:pPr>
            <a:r>
              <a:rPr lang="en-IN" sz="2000" b="0" i="0" u="none" strike="noStrike" dirty="0">
                <a:solidFill>
                  <a:srgbClr val="0000CD"/>
                </a:solidFill>
                <a:effectLst/>
                <a:hlinkClick r:id="rId25"/>
              </a:rPr>
              <a:t>&lt;</a:t>
            </a:r>
            <a:r>
              <a:rPr lang="en-IN" sz="2000" b="0" i="0" u="none" strike="noStrike" dirty="0">
                <a:solidFill>
                  <a:srgbClr val="A52A2A"/>
                </a:solidFill>
                <a:effectLst/>
                <a:hlinkClick r:id="rId25"/>
              </a:rPr>
              <a:t>div</a:t>
            </a:r>
            <a:r>
              <a:rPr lang="en-IN" sz="2000" b="0" i="0" u="none" strike="noStrike" dirty="0">
                <a:solidFill>
                  <a:srgbClr val="0000CD"/>
                </a:solidFill>
                <a:effectLst/>
                <a:hlinkClick r:id="rId25"/>
              </a:rPr>
              <a:t>&gt;</a:t>
            </a:r>
            <a:r>
              <a:rPr lang="en-IN" sz="2000" b="0" i="0" u="none" strike="noStrike" dirty="0">
                <a:solidFill>
                  <a:srgbClr val="0000CD"/>
                </a:solidFill>
                <a:effectLst/>
              </a:rPr>
              <a:t>		</a:t>
            </a:r>
            <a:r>
              <a:rPr lang="en-IN" sz="2000" b="0" i="0" u="none" strike="noStrike" dirty="0">
                <a:solidFill>
                  <a:srgbClr val="0000CD"/>
                </a:solidFill>
                <a:effectLst/>
                <a:hlinkClick r:id="rId26"/>
              </a:rPr>
              <a:t>&lt;</a:t>
            </a:r>
            <a:r>
              <a:rPr lang="en-IN" sz="2000" b="0" i="0" u="none" strike="noStrike" dirty="0">
                <a:solidFill>
                  <a:srgbClr val="A52A2A"/>
                </a:solidFill>
                <a:effectLst/>
                <a:hlinkClick r:id="rId26"/>
              </a:rPr>
              <a:t>p</a:t>
            </a:r>
            <a:r>
              <a:rPr lang="en-IN" sz="2000" b="0" i="0" u="none" strike="noStrike" dirty="0">
                <a:solidFill>
                  <a:srgbClr val="0000CD"/>
                </a:solidFill>
                <a:effectLst/>
                <a:hlinkClick r:id="rId26"/>
              </a:rPr>
              <a:t>&gt;</a:t>
            </a:r>
            <a:r>
              <a:rPr lang="en-IN" sz="2000" b="0" i="0" u="none" strike="noStrike" dirty="0">
                <a:solidFill>
                  <a:srgbClr val="0000CD"/>
                </a:solidFill>
                <a:effectLst/>
              </a:rPr>
              <a:t>		</a:t>
            </a:r>
            <a:r>
              <a:rPr lang="en-IN" sz="2000" b="0" i="0" u="none" strike="noStrike" dirty="0">
                <a:solidFill>
                  <a:srgbClr val="0000CD"/>
                </a:solidFill>
                <a:effectLst/>
                <a:hlinkClick r:id="rId27"/>
              </a:rPr>
              <a:t>&lt;</a:t>
            </a:r>
            <a:r>
              <a:rPr lang="en-IN" sz="2000" b="0" i="0" u="none" strike="noStrike" dirty="0">
                <a:solidFill>
                  <a:srgbClr val="A52A2A"/>
                </a:solidFill>
                <a:effectLst/>
                <a:hlinkClick r:id="rId27"/>
              </a:rPr>
              <a:t>dt</a:t>
            </a:r>
            <a:r>
              <a:rPr lang="en-IN" sz="2000" b="0" i="0" u="none" strike="noStrike" dirty="0">
                <a:solidFill>
                  <a:srgbClr val="0000CD"/>
                </a:solidFill>
                <a:effectLst/>
                <a:hlinkClick r:id="rId27"/>
              </a:rPr>
              <a:t>&gt;</a:t>
            </a:r>
            <a:r>
              <a:rPr lang="en-IN" sz="2000" b="0" i="0" u="none" strike="noStrike" dirty="0">
                <a:solidFill>
                  <a:srgbClr val="0000CD"/>
                </a:solidFill>
                <a:effectLst/>
              </a:rPr>
              <a:t>		</a:t>
            </a:r>
            <a:r>
              <a:rPr lang="en-IN" sz="2000" b="0" i="0" u="none" strike="noStrike" dirty="0">
                <a:solidFill>
                  <a:srgbClr val="0000CD"/>
                </a:solidFill>
                <a:effectLst/>
                <a:hlinkClick r:id="rId28"/>
              </a:rPr>
              <a:t>&lt;</a:t>
            </a:r>
            <a:r>
              <a:rPr lang="en-IN" sz="2000" b="0" i="0" u="none" strike="noStrike" dirty="0" err="1">
                <a:solidFill>
                  <a:srgbClr val="A52A2A"/>
                </a:solidFill>
                <a:effectLst/>
                <a:hlinkClick r:id="rId28"/>
              </a:rPr>
              <a:t>noscript</a:t>
            </a:r>
            <a:r>
              <a:rPr lang="en-IN" sz="2000" b="0" i="0" u="none" strike="noStrike" dirty="0">
                <a:solidFill>
                  <a:srgbClr val="0000CD"/>
                </a:solidFill>
                <a:effectLst/>
                <a:hlinkClick r:id="rId28"/>
              </a:rPr>
              <a:t>&gt;</a:t>
            </a:r>
            <a:endParaRPr lang="en-IN" sz="2000" b="0" i="0" dirty="0">
              <a:solidFill>
                <a:srgbClr val="000000"/>
              </a:solidFill>
              <a:effectLst/>
            </a:endParaRPr>
          </a:p>
          <a:p>
            <a:pPr>
              <a:lnSpc>
                <a:spcPct val="150000"/>
              </a:lnSpc>
            </a:pPr>
            <a:r>
              <a:rPr lang="en-IN" sz="2000" b="0" i="0" u="none" strike="noStrike" dirty="0">
                <a:solidFill>
                  <a:srgbClr val="0000CD"/>
                </a:solidFill>
                <a:effectLst/>
                <a:hlinkClick r:id="rId29"/>
              </a:rPr>
              <a:t>&lt;</a:t>
            </a:r>
            <a:r>
              <a:rPr lang="en-IN" sz="2000" b="0" i="0" u="none" strike="noStrike" dirty="0">
                <a:solidFill>
                  <a:srgbClr val="A52A2A"/>
                </a:solidFill>
                <a:effectLst/>
                <a:hlinkClick r:id="rId29"/>
              </a:rPr>
              <a:t>dl</a:t>
            </a:r>
            <a:r>
              <a:rPr lang="en-IN" sz="2000" b="0" i="0" u="none" strike="noStrike" dirty="0">
                <a:solidFill>
                  <a:srgbClr val="0000CD"/>
                </a:solidFill>
                <a:effectLst/>
                <a:hlinkClick r:id="rId29"/>
              </a:rPr>
              <a:t>&gt;</a:t>
            </a:r>
            <a:r>
              <a:rPr lang="en-IN" sz="2000" b="0" i="0" u="none" strike="noStrike" dirty="0">
                <a:solidFill>
                  <a:srgbClr val="0000CD"/>
                </a:solidFill>
                <a:effectLst/>
              </a:rPr>
              <a:t>		</a:t>
            </a:r>
            <a:r>
              <a:rPr lang="en-IN" sz="2000" b="0" i="0" u="none" strike="noStrike" dirty="0">
                <a:solidFill>
                  <a:srgbClr val="0000CD"/>
                </a:solidFill>
                <a:effectLst/>
                <a:hlinkClick r:id="rId30"/>
              </a:rPr>
              <a:t>&lt;</a:t>
            </a:r>
            <a:r>
              <a:rPr lang="en-IN" sz="2000" b="0" i="0" u="none" strike="noStrike" dirty="0" err="1">
                <a:solidFill>
                  <a:srgbClr val="A52A2A"/>
                </a:solidFill>
                <a:effectLst/>
                <a:hlinkClick r:id="rId30"/>
              </a:rPr>
              <a:t>ol</a:t>
            </a:r>
            <a:r>
              <a:rPr lang="en-IN" sz="2000" b="0" i="0" u="none" strike="noStrike" dirty="0">
                <a:solidFill>
                  <a:srgbClr val="0000CD"/>
                </a:solidFill>
                <a:effectLst/>
                <a:hlinkClick r:id="rId30"/>
              </a:rPr>
              <a:t>&gt;</a:t>
            </a:r>
            <a:endParaRPr lang="en-IN" sz="2000" b="0" i="0" dirty="0">
              <a:solidFill>
                <a:srgbClr val="000000"/>
              </a:solidFill>
              <a:effectLst/>
            </a:endParaRPr>
          </a:p>
        </p:txBody>
      </p:sp>
    </p:spTree>
    <p:extLst>
      <p:ext uri="{BB962C8B-B14F-4D97-AF65-F5344CB8AC3E}">
        <p14:creationId xmlns:p14="http://schemas.microsoft.com/office/powerpoint/2010/main" val="38388008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68BDEA-5994-D644-6EED-CCE9F033091B}"/>
              </a:ext>
            </a:extLst>
          </p:cNvPr>
          <p:cNvSpPr txBox="1"/>
          <p:nvPr/>
        </p:nvSpPr>
        <p:spPr>
          <a:xfrm>
            <a:off x="1794" y="197251"/>
            <a:ext cx="11939194" cy="967957"/>
          </a:xfrm>
          <a:prstGeom prst="rect">
            <a:avLst/>
          </a:prstGeom>
          <a:noFill/>
        </p:spPr>
        <p:txBody>
          <a:bodyPr wrap="square">
            <a:spAutoFit/>
          </a:bodyPr>
          <a:lstStyle/>
          <a:p>
            <a:pPr algn="l">
              <a:lnSpc>
                <a:spcPct val="150000"/>
              </a:lnSpc>
            </a:pPr>
            <a:r>
              <a:rPr lang="en-US" sz="2000" b="0" i="0" dirty="0">
                <a:solidFill>
                  <a:srgbClr val="000000"/>
                </a:solidFill>
                <a:effectLst/>
              </a:rPr>
              <a:t>Inline Elements. An inline element does not start on a new line. An inline element only takes up as much width as necessary. This is a &lt;span&gt; element inside a paragraph.</a:t>
            </a:r>
          </a:p>
        </p:txBody>
      </p:sp>
      <p:sp>
        <p:nvSpPr>
          <p:cNvPr id="5" name="TextBox 4">
            <a:extLst>
              <a:ext uri="{FF2B5EF4-FFF2-40B4-BE49-F238E27FC236}">
                <a16:creationId xmlns:a16="http://schemas.microsoft.com/office/drawing/2014/main" id="{E1A08F66-2E9B-661E-7207-301431F990FD}"/>
              </a:ext>
            </a:extLst>
          </p:cNvPr>
          <p:cNvSpPr txBox="1"/>
          <p:nvPr/>
        </p:nvSpPr>
        <p:spPr>
          <a:xfrm>
            <a:off x="0" y="1165208"/>
            <a:ext cx="6126480" cy="967957"/>
          </a:xfrm>
          <a:prstGeom prst="rect">
            <a:avLst/>
          </a:prstGeom>
          <a:noFill/>
        </p:spPr>
        <p:txBody>
          <a:bodyPr wrap="square">
            <a:spAutoFit/>
          </a:bodyPr>
          <a:lstStyle/>
          <a:p>
            <a:pPr algn="l">
              <a:lnSpc>
                <a:spcPct val="150000"/>
              </a:lnSpc>
            </a:pPr>
            <a:r>
              <a:rPr lang="en-US" sz="2000" b="0" i="0" dirty="0">
                <a:solidFill>
                  <a:srgbClr val="000000"/>
                </a:solidFill>
                <a:effectLst/>
              </a:rPr>
              <a:t>Example</a:t>
            </a:r>
          </a:p>
          <a:p>
            <a:pPr algn="l">
              <a:lnSpc>
                <a:spcPct val="150000"/>
              </a:lnSpc>
            </a:pPr>
            <a:r>
              <a:rPr lang="en-US" sz="2000" b="0" i="0" dirty="0">
                <a:solidFill>
                  <a:srgbClr val="0000CD"/>
                </a:solidFill>
                <a:effectLst/>
              </a:rPr>
              <a:t>&lt;</a:t>
            </a:r>
            <a:r>
              <a:rPr lang="en-US" sz="2000" b="0" i="0" dirty="0">
                <a:solidFill>
                  <a:srgbClr val="A52A2A"/>
                </a:solidFill>
                <a:effectLst/>
              </a:rPr>
              <a:t>span</a:t>
            </a:r>
            <a:r>
              <a:rPr lang="en-US" sz="2000" b="0" i="0" dirty="0">
                <a:solidFill>
                  <a:srgbClr val="0000CD"/>
                </a:solidFill>
                <a:effectLst/>
              </a:rPr>
              <a:t>&gt;</a:t>
            </a:r>
            <a:r>
              <a:rPr lang="en-US" sz="2000" b="0" i="0" dirty="0">
                <a:solidFill>
                  <a:srgbClr val="000000"/>
                </a:solidFill>
                <a:effectLst/>
              </a:rPr>
              <a:t>Hello World</a:t>
            </a:r>
            <a:r>
              <a:rPr lang="en-US" sz="2000" b="0" i="0" dirty="0">
                <a:solidFill>
                  <a:srgbClr val="0000CD"/>
                </a:solidFill>
                <a:effectLst/>
              </a:rPr>
              <a:t>&lt;</a:t>
            </a:r>
            <a:r>
              <a:rPr lang="en-US" sz="2000" b="0" i="0" dirty="0">
                <a:solidFill>
                  <a:srgbClr val="A52A2A"/>
                </a:solidFill>
                <a:effectLst/>
              </a:rPr>
              <a:t>/span</a:t>
            </a:r>
            <a:r>
              <a:rPr lang="en-US" sz="2000" b="0" i="0" dirty="0">
                <a:solidFill>
                  <a:srgbClr val="0000CD"/>
                </a:solidFill>
                <a:effectLst/>
              </a:rPr>
              <a:t>&gt;</a:t>
            </a:r>
            <a:endParaRPr lang="en-US" sz="2000" b="0" i="0" dirty="0">
              <a:solidFill>
                <a:srgbClr val="000000"/>
              </a:solidFill>
              <a:effectLst/>
            </a:endParaRPr>
          </a:p>
        </p:txBody>
      </p:sp>
      <p:sp>
        <p:nvSpPr>
          <p:cNvPr id="7" name="TextBox 6">
            <a:extLst>
              <a:ext uri="{FF2B5EF4-FFF2-40B4-BE49-F238E27FC236}">
                <a16:creationId xmlns:a16="http://schemas.microsoft.com/office/drawing/2014/main" id="{1B8D4898-6524-DF44-C23E-BF21E9D9EB1F}"/>
              </a:ext>
            </a:extLst>
          </p:cNvPr>
          <p:cNvSpPr txBox="1"/>
          <p:nvPr/>
        </p:nvSpPr>
        <p:spPr>
          <a:xfrm>
            <a:off x="104887" y="2133165"/>
            <a:ext cx="6126480" cy="6186309"/>
          </a:xfrm>
          <a:prstGeom prst="rect">
            <a:avLst/>
          </a:prstGeom>
          <a:noFill/>
        </p:spPr>
        <p:txBody>
          <a:bodyPr wrap="square">
            <a:spAutoFit/>
          </a:bodyPr>
          <a:lstStyle/>
          <a:p>
            <a:pPr algn="l"/>
            <a:r>
              <a:rPr lang="en-IN" b="0" i="0" dirty="0">
                <a:solidFill>
                  <a:srgbClr val="000000"/>
                </a:solidFill>
                <a:effectLst/>
                <a:latin typeface="Verdana" panose="020B0604030504040204" pitchFamily="34" charset="0"/>
              </a:rPr>
              <a:t>Here are the inline elements in HTML:</a:t>
            </a:r>
          </a:p>
          <a:p>
            <a:r>
              <a:rPr lang="en-IN" b="0" i="0" u="none" strike="noStrike" dirty="0">
                <a:solidFill>
                  <a:srgbClr val="0000CD"/>
                </a:solidFill>
                <a:effectLst/>
                <a:latin typeface="Consolas" panose="020B0609020204030204" pitchFamily="49" charset="0"/>
                <a:hlinkClick r:id="rId2"/>
              </a:rPr>
              <a:t>&lt;</a:t>
            </a:r>
            <a:r>
              <a:rPr lang="en-IN" b="0" i="0" u="none" strike="noStrike" dirty="0">
                <a:solidFill>
                  <a:srgbClr val="A52A2A"/>
                </a:solidFill>
                <a:effectLst/>
                <a:latin typeface="Consolas" panose="020B0609020204030204" pitchFamily="49" charset="0"/>
                <a:hlinkClick r:id="rId2"/>
              </a:rPr>
              <a:t>a</a:t>
            </a:r>
            <a:r>
              <a:rPr lang="en-IN" b="0" i="0" u="none" strike="noStrike" dirty="0">
                <a:solidFill>
                  <a:srgbClr val="0000CD"/>
                </a:solidFill>
                <a:effectLst/>
                <a:latin typeface="Consolas" panose="020B0609020204030204" pitchFamily="49" charset="0"/>
                <a:hlinkClick r:id="rId2"/>
              </a:rPr>
              <a:t>&gt;</a:t>
            </a:r>
            <a:r>
              <a:rPr lang="en-IN" b="0" i="0" u="none" strike="noStrike" dirty="0">
                <a:solidFill>
                  <a:srgbClr val="0000CD"/>
                </a:solidFill>
                <a:effectLst/>
                <a:latin typeface="Consolas" panose="020B0609020204030204" pitchFamily="49" charset="0"/>
              </a:rPr>
              <a:t>		</a:t>
            </a:r>
            <a:r>
              <a:rPr lang="en-IN" b="0" i="0" u="none" strike="noStrike" dirty="0">
                <a:solidFill>
                  <a:srgbClr val="0000CD"/>
                </a:solidFill>
                <a:effectLst/>
                <a:latin typeface="Consolas" panose="020B0609020204030204" pitchFamily="49" charset="0"/>
                <a:hlinkClick r:id="rId3"/>
              </a:rPr>
              <a:t>&lt;</a:t>
            </a:r>
            <a:r>
              <a:rPr lang="en-IN" b="0" i="0" u="none" strike="noStrike" dirty="0">
                <a:solidFill>
                  <a:srgbClr val="A52A2A"/>
                </a:solidFill>
                <a:effectLst/>
                <a:latin typeface="Consolas" panose="020B0609020204030204" pitchFamily="49" charset="0"/>
                <a:hlinkClick r:id="rId3"/>
              </a:rPr>
              <a:t>time</a:t>
            </a:r>
            <a:r>
              <a:rPr lang="en-IN" b="0" i="0" u="none" strike="noStrike" dirty="0">
                <a:solidFill>
                  <a:srgbClr val="0000CD"/>
                </a:solidFill>
                <a:effectLst/>
                <a:latin typeface="Consolas" panose="020B0609020204030204" pitchFamily="49" charset="0"/>
                <a:hlinkClick r:id="rId3"/>
              </a:rPr>
              <a:t>&gt;</a:t>
            </a:r>
            <a:r>
              <a:rPr lang="en-IN" b="0" i="0" u="none" strike="noStrike" dirty="0">
                <a:solidFill>
                  <a:srgbClr val="0000CD"/>
                </a:solidFill>
                <a:effectLst/>
                <a:latin typeface="Consolas" panose="020B0609020204030204" pitchFamily="49" charset="0"/>
              </a:rPr>
              <a:t>		</a:t>
            </a:r>
            <a:r>
              <a:rPr lang="en-IN" b="0" i="0" u="none" strike="noStrike" dirty="0">
                <a:solidFill>
                  <a:srgbClr val="0000CD"/>
                </a:solidFill>
                <a:effectLst/>
                <a:latin typeface="Consolas" panose="020B0609020204030204" pitchFamily="49" charset="0"/>
                <a:hlinkClick r:id="rId4"/>
              </a:rPr>
              <a:t>&lt;</a:t>
            </a:r>
            <a:r>
              <a:rPr lang="en-IN" b="0" i="0" u="none" strike="noStrike" dirty="0">
                <a:solidFill>
                  <a:srgbClr val="A52A2A"/>
                </a:solidFill>
                <a:effectLst/>
                <a:latin typeface="Consolas" panose="020B0609020204030204" pitchFamily="49" charset="0"/>
                <a:hlinkClick r:id="rId4"/>
              </a:rPr>
              <a:t>var</a:t>
            </a:r>
            <a:r>
              <a:rPr lang="en-IN" b="0" i="0" u="none" strike="noStrike" dirty="0">
                <a:solidFill>
                  <a:srgbClr val="0000CD"/>
                </a:solidFill>
                <a:effectLst/>
                <a:latin typeface="Consolas" panose="020B0609020204030204" pitchFamily="49" charset="0"/>
                <a:hlinkClick r:id="rId4"/>
              </a:rPr>
              <a:t>&gt;</a:t>
            </a:r>
            <a:endParaRPr lang="en-IN" b="0" i="0" u="none" strike="noStrike" dirty="0">
              <a:solidFill>
                <a:srgbClr val="0000CD"/>
              </a:solidFill>
              <a:effectLst/>
              <a:latin typeface="Consolas" panose="020B0609020204030204" pitchFamily="49" charset="0"/>
            </a:endParaRPr>
          </a:p>
          <a:p>
            <a:pPr algn="l"/>
            <a:r>
              <a:rPr lang="en-IN" b="0" i="0" u="none" strike="noStrike" dirty="0">
                <a:solidFill>
                  <a:srgbClr val="0000CD"/>
                </a:solidFill>
                <a:effectLst/>
                <a:latin typeface="Consolas" panose="020B0609020204030204" pitchFamily="49" charset="0"/>
                <a:hlinkClick r:id="rId5"/>
              </a:rPr>
              <a:t>&lt;</a:t>
            </a:r>
            <a:r>
              <a:rPr lang="en-IN" b="0" i="0" u="none" strike="noStrike" dirty="0" err="1">
                <a:solidFill>
                  <a:srgbClr val="A52A2A"/>
                </a:solidFill>
                <a:effectLst/>
                <a:latin typeface="Consolas" panose="020B0609020204030204" pitchFamily="49" charset="0"/>
                <a:hlinkClick r:id="rId5"/>
              </a:rPr>
              <a:t>tt</a:t>
            </a:r>
            <a:r>
              <a:rPr lang="en-IN" b="0" i="0" u="none" strike="noStrike" dirty="0">
                <a:solidFill>
                  <a:srgbClr val="0000CD"/>
                </a:solidFill>
                <a:effectLst/>
                <a:latin typeface="Consolas" panose="020B0609020204030204" pitchFamily="49" charset="0"/>
                <a:hlinkClick r:id="rId5"/>
              </a:rPr>
              <a:t>&gt;</a:t>
            </a:r>
            <a:r>
              <a:rPr lang="en-IN" b="0" i="0" u="none" strike="noStrike" dirty="0">
                <a:solidFill>
                  <a:srgbClr val="0000CD"/>
                </a:solidFill>
                <a:effectLst/>
                <a:latin typeface="Consolas" panose="020B0609020204030204" pitchFamily="49" charset="0"/>
              </a:rPr>
              <a:t>		</a:t>
            </a:r>
            <a:r>
              <a:rPr lang="en-IN" b="0" i="0" u="none" strike="noStrike" dirty="0">
                <a:solidFill>
                  <a:srgbClr val="0000CD"/>
                </a:solidFill>
                <a:effectLst/>
                <a:latin typeface="Consolas" panose="020B0609020204030204" pitchFamily="49" charset="0"/>
                <a:hlinkClick r:id="rId6"/>
              </a:rPr>
              <a:t>&lt;</a:t>
            </a:r>
            <a:r>
              <a:rPr lang="en-IN" b="0" i="0" u="none" strike="noStrike" dirty="0" err="1">
                <a:solidFill>
                  <a:srgbClr val="A52A2A"/>
                </a:solidFill>
                <a:effectLst/>
                <a:latin typeface="Consolas" panose="020B0609020204030204" pitchFamily="49" charset="0"/>
                <a:hlinkClick r:id="rId6"/>
              </a:rPr>
              <a:t>abbr</a:t>
            </a:r>
            <a:r>
              <a:rPr lang="en-IN" b="0" i="0" u="none" strike="noStrike" dirty="0">
                <a:solidFill>
                  <a:srgbClr val="0000CD"/>
                </a:solidFill>
                <a:effectLst/>
                <a:latin typeface="Consolas" panose="020B0609020204030204" pitchFamily="49" charset="0"/>
                <a:hlinkClick r:id="rId6"/>
              </a:rPr>
              <a:t>&gt;</a:t>
            </a:r>
            <a:r>
              <a:rPr lang="en-IN" dirty="0">
                <a:solidFill>
                  <a:srgbClr val="000000"/>
                </a:solidFill>
                <a:latin typeface="Consolas" panose="020B0609020204030204" pitchFamily="49" charset="0"/>
              </a:rPr>
              <a:t>		</a:t>
            </a:r>
            <a:r>
              <a:rPr lang="en-IN" b="0" i="0" u="none" strike="noStrike" dirty="0">
                <a:solidFill>
                  <a:srgbClr val="0000CD"/>
                </a:solidFill>
                <a:effectLst/>
                <a:latin typeface="Consolas" panose="020B0609020204030204" pitchFamily="49" charset="0"/>
                <a:hlinkClick r:id="rId7"/>
              </a:rPr>
              <a:t>&lt;</a:t>
            </a:r>
            <a:r>
              <a:rPr lang="en-IN" b="0" i="0" u="none" strike="noStrike" dirty="0">
                <a:solidFill>
                  <a:srgbClr val="A52A2A"/>
                </a:solidFill>
                <a:effectLst/>
                <a:latin typeface="Consolas" panose="020B0609020204030204" pitchFamily="49" charset="0"/>
                <a:hlinkClick r:id="rId7"/>
              </a:rPr>
              <a:t>acronym</a:t>
            </a:r>
            <a:r>
              <a:rPr lang="en-IN" b="0" i="0" u="none" strike="noStrike" dirty="0">
                <a:solidFill>
                  <a:srgbClr val="0000CD"/>
                </a:solidFill>
                <a:effectLst/>
                <a:latin typeface="Consolas" panose="020B0609020204030204" pitchFamily="49" charset="0"/>
                <a:hlinkClick r:id="rId7"/>
              </a:rPr>
              <a:t>&gt;</a:t>
            </a:r>
            <a:endParaRPr lang="en-IN" dirty="0">
              <a:solidFill>
                <a:srgbClr val="000000"/>
              </a:solidFill>
              <a:latin typeface="Consolas" panose="020B0609020204030204" pitchFamily="49" charset="0"/>
            </a:endParaRPr>
          </a:p>
          <a:p>
            <a:pPr algn="l"/>
            <a:r>
              <a:rPr lang="en-IN" b="0" i="0" u="none" strike="noStrike" dirty="0">
                <a:solidFill>
                  <a:srgbClr val="0000CD"/>
                </a:solidFill>
                <a:effectLst/>
                <a:latin typeface="Consolas" panose="020B0609020204030204" pitchFamily="49" charset="0"/>
                <a:hlinkClick r:id="rId8"/>
              </a:rPr>
              <a:t>&lt;</a:t>
            </a:r>
            <a:r>
              <a:rPr lang="en-IN" b="0" i="0" u="none" strike="noStrike" dirty="0">
                <a:solidFill>
                  <a:srgbClr val="A52A2A"/>
                </a:solidFill>
                <a:effectLst/>
                <a:latin typeface="Consolas" panose="020B0609020204030204" pitchFamily="49" charset="0"/>
                <a:hlinkClick r:id="rId8"/>
              </a:rPr>
              <a:t>b</a:t>
            </a:r>
            <a:r>
              <a:rPr lang="en-IN" b="0" i="0" u="none" strike="noStrike" dirty="0">
                <a:solidFill>
                  <a:srgbClr val="0000CD"/>
                </a:solidFill>
                <a:effectLst/>
                <a:latin typeface="Consolas" panose="020B0609020204030204" pitchFamily="49" charset="0"/>
                <a:hlinkClick r:id="rId8"/>
              </a:rPr>
              <a:t>&gt;</a:t>
            </a:r>
            <a:r>
              <a:rPr lang="en-IN" dirty="0">
                <a:solidFill>
                  <a:srgbClr val="000000"/>
                </a:solidFill>
                <a:latin typeface="Consolas" panose="020B0609020204030204" pitchFamily="49" charset="0"/>
              </a:rPr>
              <a:t>		</a:t>
            </a:r>
            <a:r>
              <a:rPr lang="en-IN" b="0" i="0" u="none" strike="noStrike" dirty="0">
                <a:solidFill>
                  <a:srgbClr val="0000CD"/>
                </a:solidFill>
                <a:effectLst/>
                <a:latin typeface="Consolas" panose="020B0609020204030204" pitchFamily="49" charset="0"/>
                <a:hlinkClick r:id="rId9"/>
              </a:rPr>
              <a:t>&lt;</a:t>
            </a:r>
            <a:r>
              <a:rPr lang="en-IN" b="0" i="0" u="none" strike="noStrike" dirty="0" err="1">
                <a:solidFill>
                  <a:srgbClr val="A52A2A"/>
                </a:solidFill>
                <a:effectLst/>
                <a:latin typeface="Consolas" panose="020B0609020204030204" pitchFamily="49" charset="0"/>
                <a:hlinkClick r:id="rId9"/>
              </a:rPr>
              <a:t>bdo</a:t>
            </a:r>
            <a:r>
              <a:rPr lang="en-IN" b="0" i="0" u="none" strike="noStrike" dirty="0">
                <a:solidFill>
                  <a:srgbClr val="0000CD"/>
                </a:solidFill>
                <a:effectLst/>
                <a:latin typeface="Consolas" panose="020B0609020204030204" pitchFamily="49" charset="0"/>
                <a:hlinkClick r:id="rId9"/>
              </a:rPr>
              <a:t>&gt;</a:t>
            </a:r>
            <a:r>
              <a:rPr lang="en-IN" dirty="0">
                <a:solidFill>
                  <a:srgbClr val="000000"/>
                </a:solidFill>
                <a:latin typeface="Consolas" panose="020B0609020204030204" pitchFamily="49" charset="0"/>
              </a:rPr>
              <a:t>		</a:t>
            </a:r>
            <a:r>
              <a:rPr lang="en-IN" b="0" i="0" u="none" strike="noStrike" dirty="0">
                <a:solidFill>
                  <a:srgbClr val="0000CD"/>
                </a:solidFill>
                <a:effectLst/>
                <a:latin typeface="Consolas" panose="020B0609020204030204" pitchFamily="49" charset="0"/>
                <a:hlinkClick r:id="rId10"/>
              </a:rPr>
              <a:t>&lt;</a:t>
            </a:r>
            <a:r>
              <a:rPr lang="en-IN" b="0" i="0" u="none" strike="noStrike" dirty="0">
                <a:solidFill>
                  <a:srgbClr val="A52A2A"/>
                </a:solidFill>
                <a:effectLst/>
                <a:latin typeface="Consolas" panose="020B0609020204030204" pitchFamily="49" charset="0"/>
                <a:hlinkClick r:id="rId10"/>
              </a:rPr>
              <a:t>big</a:t>
            </a:r>
            <a:r>
              <a:rPr lang="en-IN" b="0" i="0" u="none" strike="noStrike" dirty="0">
                <a:solidFill>
                  <a:srgbClr val="0000CD"/>
                </a:solidFill>
                <a:effectLst/>
                <a:latin typeface="Consolas" panose="020B0609020204030204" pitchFamily="49" charset="0"/>
                <a:hlinkClick r:id="rId10"/>
              </a:rPr>
              <a:t>&gt;</a:t>
            </a:r>
            <a:endParaRPr lang="en-IN" dirty="0">
              <a:solidFill>
                <a:srgbClr val="000000"/>
              </a:solidFill>
              <a:latin typeface="Consolas" panose="020B0609020204030204" pitchFamily="49" charset="0"/>
            </a:endParaRPr>
          </a:p>
          <a:p>
            <a:pPr algn="l"/>
            <a:r>
              <a:rPr lang="en-IN" b="0" i="0" u="none" strike="noStrike" dirty="0">
                <a:solidFill>
                  <a:srgbClr val="0000CD"/>
                </a:solidFill>
                <a:effectLst/>
                <a:latin typeface="Consolas" panose="020B0609020204030204" pitchFamily="49" charset="0"/>
                <a:hlinkClick r:id="rId11"/>
              </a:rPr>
              <a:t>&lt;</a:t>
            </a:r>
            <a:r>
              <a:rPr lang="en-IN" b="0" i="0" u="none" strike="noStrike" dirty="0">
                <a:solidFill>
                  <a:srgbClr val="A52A2A"/>
                </a:solidFill>
                <a:effectLst/>
                <a:latin typeface="Consolas" panose="020B0609020204030204" pitchFamily="49" charset="0"/>
                <a:hlinkClick r:id="rId11"/>
              </a:rPr>
              <a:t>br</a:t>
            </a:r>
            <a:r>
              <a:rPr lang="en-IN" b="0" i="0" u="none" strike="noStrike" dirty="0">
                <a:solidFill>
                  <a:srgbClr val="0000CD"/>
                </a:solidFill>
                <a:effectLst/>
                <a:latin typeface="Consolas" panose="020B0609020204030204" pitchFamily="49" charset="0"/>
                <a:hlinkClick r:id="rId11"/>
              </a:rPr>
              <a:t>&gt;</a:t>
            </a:r>
            <a:r>
              <a:rPr lang="en-IN" dirty="0">
                <a:solidFill>
                  <a:srgbClr val="000000"/>
                </a:solidFill>
                <a:latin typeface="Consolas" panose="020B0609020204030204" pitchFamily="49" charset="0"/>
              </a:rPr>
              <a:t>		</a:t>
            </a:r>
            <a:r>
              <a:rPr lang="en-IN" b="0" i="0" u="none" strike="noStrike" dirty="0">
                <a:solidFill>
                  <a:srgbClr val="0000CD"/>
                </a:solidFill>
                <a:effectLst/>
                <a:latin typeface="Consolas" panose="020B0609020204030204" pitchFamily="49" charset="0"/>
                <a:hlinkClick r:id="rId12"/>
              </a:rPr>
              <a:t>&lt;</a:t>
            </a:r>
            <a:r>
              <a:rPr lang="en-IN" b="0" i="0" u="none" strike="noStrike" dirty="0">
                <a:solidFill>
                  <a:srgbClr val="A52A2A"/>
                </a:solidFill>
                <a:effectLst/>
                <a:latin typeface="Consolas" panose="020B0609020204030204" pitchFamily="49" charset="0"/>
                <a:hlinkClick r:id="rId12"/>
              </a:rPr>
              <a:t>button</a:t>
            </a:r>
            <a:r>
              <a:rPr lang="en-IN" b="0" i="0" u="none" strike="noStrike" dirty="0">
                <a:solidFill>
                  <a:srgbClr val="0000CD"/>
                </a:solidFill>
                <a:effectLst/>
                <a:latin typeface="Consolas" panose="020B0609020204030204" pitchFamily="49" charset="0"/>
                <a:hlinkClick r:id="rId12"/>
              </a:rPr>
              <a:t>&gt;</a:t>
            </a:r>
            <a:r>
              <a:rPr lang="en-IN" dirty="0">
                <a:solidFill>
                  <a:srgbClr val="000000"/>
                </a:solidFill>
                <a:latin typeface="Consolas" panose="020B0609020204030204" pitchFamily="49" charset="0"/>
              </a:rPr>
              <a:t>	</a:t>
            </a:r>
            <a:r>
              <a:rPr lang="en-IN" b="0" i="0" u="none" strike="noStrike" dirty="0">
                <a:solidFill>
                  <a:srgbClr val="0000CD"/>
                </a:solidFill>
                <a:effectLst/>
                <a:latin typeface="Consolas" panose="020B0609020204030204" pitchFamily="49" charset="0"/>
                <a:hlinkClick r:id="rId13"/>
              </a:rPr>
              <a:t>&lt;</a:t>
            </a:r>
            <a:r>
              <a:rPr lang="en-IN" b="0" i="0" u="none" strike="noStrike" dirty="0">
                <a:solidFill>
                  <a:srgbClr val="A52A2A"/>
                </a:solidFill>
                <a:effectLst/>
                <a:latin typeface="Consolas" panose="020B0609020204030204" pitchFamily="49" charset="0"/>
                <a:hlinkClick r:id="rId13"/>
              </a:rPr>
              <a:t>cite</a:t>
            </a:r>
            <a:r>
              <a:rPr lang="en-IN" b="0" i="0" u="none" strike="noStrike" dirty="0">
                <a:solidFill>
                  <a:srgbClr val="0000CD"/>
                </a:solidFill>
                <a:effectLst/>
                <a:latin typeface="Consolas" panose="020B0609020204030204" pitchFamily="49" charset="0"/>
                <a:hlinkClick r:id="rId13"/>
              </a:rPr>
              <a:t>&gt;</a:t>
            </a:r>
            <a:endParaRPr lang="en-IN" b="0" i="0" dirty="0">
              <a:solidFill>
                <a:srgbClr val="000000"/>
              </a:solidFill>
              <a:effectLst/>
              <a:latin typeface="Consolas" panose="020B0609020204030204" pitchFamily="49" charset="0"/>
            </a:endParaRPr>
          </a:p>
          <a:p>
            <a:pPr algn="l"/>
            <a:r>
              <a:rPr lang="en-IN" b="0" i="0" u="none" strike="noStrike" dirty="0">
                <a:solidFill>
                  <a:srgbClr val="0000CD"/>
                </a:solidFill>
                <a:effectLst/>
                <a:latin typeface="Consolas" panose="020B0609020204030204" pitchFamily="49" charset="0"/>
                <a:hlinkClick r:id="rId14"/>
              </a:rPr>
              <a:t>&lt;</a:t>
            </a:r>
            <a:r>
              <a:rPr lang="en-IN" b="0" i="0" u="none" strike="noStrike" dirty="0">
                <a:solidFill>
                  <a:srgbClr val="A52A2A"/>
                </a:solidFill>
                <a:effectLst/>
                <a:latin typeface="Consolas" panose="020B0609020204030204" pitchFamily="49" charset="0"/>
                <a:hlinkClick r:id="rId14"/>
              </a:rPr>
              <a:t>code</a:t>
            </a:r>
            <a:r>
              <a:rPr lang="en-IN" b="0" i="0" u="none" strike="noStrike" dirty="0">
                <a:solidFill>
                  <a:srgbClr val="0000CD"/>
                </a:solidFill>
                <a:effectLst/>
                <a:latin typeface="Consolas" panose="020B0609020204030204" pitchFamily="49" charset="0"/>
                <a:hlinkClick r:id="rId14"/>
              </a:rPr>
              <a:t>&gt;</a:t>
            </a:r>
            <a:r>
              <a:rPr lang="en-IN" dirty="0">
                <a:solidFill>
                  <a:srgbClr val="000000"/>
                </a:solidFill>
                <a:latin typeface="Consolas" panose="020B0609020204030204" pitchFamily="49" charset="0"/>
              </a:rPr>
              <a:t>		</a:t>
            </a:r>
            <a:r>
              <a:rPr lang="en-IN" b="0" i="0" u="none" strike="noStrike" dirty="0">
                <a:solidFill>
                  <a:srgbClr val="0000CD"/>
                </a:solidFill>
                <a:effectLst/>
                <a:latin typeface="Consolas" panose="020B0609020204030204" pitchFamily="49" charset="0"/>
                <a:hlinkClick r:id="rId15"/>
              </a:rPr>
              <a:t>&lt;</a:t>
            </a:r>
            <a:r>
              <a:rPr lang="en-IN" b="0" i="0" u="none" strike="noStrike" dirty="0" err="1">
                <a:solidFill>
                  <a:srgbClr val="A52A2A"/>
                </a:solidFill>
                <a:effectLst/>
                <a:latin typeface="Consolas" panose="020B0609020204030204" pitchFamily="49" charset="0"/>
                <a:hlinkClick r:id="rId15"/>
              </a:rPr>
              <a:t>dfn</a:t>
            </a:r>
            <a:r>
              <a:rPr lang="en-IN" b="0" i="0" u="none" strike="noStrike" dirty="0">
                <a:solidFill>
                  <a:srgbClr val="0000CD"/>
                </a:solidFill>
                <a:effectLst/>
                <a:latin typeface="Consolas" panose="020B0609020204030204" pitchFamily="49" charset="0"/>
                <a:hlinkClick r:id="rId15"/>
              </a:rPr>
              <a:t>&gt;</a:t>
            </a:r>
            <a:r>
              <a:rPr lang="en-IN" dirty="0">
                <a:solidFill>
                  <a:srgbClr val="000000"/>
                </a:solidFill>
                <a:latin typeface="Consolas" panose="020B0609020204030204" pitchFamily="49" charset="0"/>
              </a:rPr>
              <a:t>		</a:t>
            </a:r>
            <a:r>
              <a:rPr lang="en-IN" b="0" i="0" u="none" strike="noStrike" dirty="0">
                <a:solidFill>
                  <a:srgbClr val="0000CD"/>
                </a:solidFill>
                <a:effectLst/>
                <a:latin typeface="Consolas" panose="020B0609020204030204" pitchFamily="49" charset="0"/>
                <a:hlinkClick r:id="rId16"/>
              </a:rPr>
              <a:t>&lt;</a:t>
            </a:r>
            <a:r>
              <a:rPr lang="en-IN" b="0" i="0" u="none" strike="noStrike" dirty="0">
                <a:solidFill>
                  <a:srgbClr val="A52A2A"/>
                </a:solidFill>
                <a:effectLst/>
                <a:latin typeface="Consolas" panose="020B0609020204030204" pitchFamily="49" charset="0"/>
                <a:hlinkClick r:id="rId16"/>
              </a:rPr>
              <a:t>em</a:t>
            </a:r>
            <a:r>
              <a:rPr lang="en-IN" b="0" i="0" u="none" strike="noStrike" dirty="0">
                <a:solidFill>
                  <a:srgbClr val="0000CD"/>
                </a:solidFill>
                <a:effectLst/>
                <a:latin typeface="Consolas" panose="020B0609020204030204" pitchFamily="49" charset="0"/>
                <a:hlinkClick r:id="rId16"/>
              </a:rPr>
              <a:t>&gt;</a:t>
            </a:r>
            <a:endParaRPr lang="en-IN" b="0" i="0" dirty="0">
              <a:solidFill>
                <a:srgbClr val="000000"/>
              </a:solidFill>
              <a:effectLst/>
              <a:latin typeface="Consolas" panose="020B0609020204030204" pitchFamily="49" charset="0"/>
            </a:endParaRPr>
          </a:p>
          <a:p>
            <a:pPr algn="l"/>
            <a:r>
              <a:rPr lang="en-IN" b="0" i="0" u="none" strike="noStrike" dirty="0">
                <a:solidFill>
                  <a:srgbClr val="0000CD"/>
                </a:solidFill>
                <a:effectLst/>
                <a:latin typeface="Consolas" panose="020B0609020204030204" pitchFamily="49" charset="0"/>
                <a:hlinkClick r:id="rId17"/>
              </a:rPr>
              <a:t>&lt;</a:t>
            </a:r>
            <a:r>
              <a:rPr lang="en-IN" b="0" i="0" u="none" strike="noStrike" dirty="0" err="1">
                <a:solidFill>
                  <a:srgbClr val="A52A2A"/>
                </a:solidFill>
                <a:effectLst/>
                <a:latin typeface="Consolas" panose="020B0609020204030204" pitchFamily="49" charset="0"/>
                <a:hlinkClick r:id="rId17"/>
              </a:rPr>
              <a:t>i</a:t>
            </a:r>
            <a:r>
              <a:rPr lang="en-IN" b="0" i="0" u="none" strike="noStrike">
                <a:solidFill>
                  <a:srgbClr val="0000CD"/>
                </a:solidFill>
                <a:effectLst/>
                <a:latin typeface="Consolas" panose="020B0609020204030204" pitchFamily="49" charset="0"/>
                <a:hlinkClick r:id="rId17"/>
              </a:rPr>
              <a:t>&gt;</a:t>
            </a:r>
            <a:r>
              <a:rPr lang="en-IN">
                <a:solidFill>
                  <a:srgbClr val="000000"/>
                </a:solidFill>
                <a:latin typeface="Consolas" panose="020B0609020204030204" pitchFamily="49" charset="0"/>
              </a:rPr>
              <a:t>	</a:t>
            </a:r>
            <a:r>
              <a:rPr lang="en-IN" dirty="0">
                <a:solidFill>
                  <a:srgbClr val="000000"/>
                </a:solidFill>
                <a:latin typeface="Consolas" panose="020B0609020204030204" pitchFamily="49" charset="0"/>
              </a:rPr>
              <a:t>	</a:t>
            </a:r>
            <a:r>
              <a:rPr lang="en-IN" b="0" i="0" u="none" strike="noStrike">
                <a:solidFill>
                  <a:srgbClr val="0000CD"/>
                </a:solidFill>
                <a:effectLst/>
                <a:latin typeface="Consolas" panose="020B0609020204030204" pitchFamily="49" charset="0"/>
                <a:hlinkClick r:id="rId18"/>
              </a:rPr>
              <a:t>&lt;</a:t>
            </a:r>
            <a:r>
              <a:rPr lang="en-IN" b="0" i="0" u="none" strike="noStrike">
                <a:solidFill>
                  <a:srgbClr val="A52A2A"/>
                </a:solidFill>
                <a:effectLst/>
                <a:latin typeface="Consolas" panose="020B0609020204030204" pitchFamily="49" charset="0"/>
                <a:hlinkClick r:id="rId18"/>
              </a:rPr>
              <a:t>img</a:t>
            </a:r>
            <a:r>
              <a:rPr lang="en-IN" b="0" i="0" u="none" strike="noStrike">
                <a:solidFill>
                  <a:srgbClr val="0000CD"/>
                </a:solidFill>
                <a:effectLst/>
                <a:latin typeface="Consolas" panose="020B0609020204030204" pitchFamily="49" charset="0"/>
                <a:hlinkClick r:id="rId18"/>
              </a:rPr>
              <a:t>&gt;</a:t>
            </a:r>
            <a:r>
              <a:rPr lang="en-IN">
                <a:solidFill>
                  <a:srgbClr val="000000"/>
                </a:solidFill>
                <a:latin typeface="Consolas" panose="020B0609020204030204" pitchFamily="49" charset="0"/>
              </a:rPr>
              <a:t>	</a:t>
            </a:r>
            <a:r>
              <a:rPr lang="en-IN" dirty="0">
                <a:solidFill>
                  <a:srgbClr val="000000"/>
                </a:solidFill>
                <a:latin typeface="Consolas" panose="020B0609020204030204" pitchFamily="49" charset="0"/>
              </a:rPr>
              <a:t>	</a:t>
            </a:r>
            <a:r>
              <a:rPr lang="en-IN" b="0" i="0" u="none" strike="noStrike">
                <a:solidFill>
                  <a:srgbClr val="0000CD"/>
                </a:solidFill>
                <a:effectLst/>
                <a:latin typeface="Consolas" panose="020B0609020204030204" pitchFamily="49" charset="0"/>
                <a:hlinkClick r:id="rId19"/>
              </a:rPr>
              <a:t>&lt;</a:t>
            </a:r>
            <a:r>
              <a:rPr lang="en-IN" b="0" i="0" u="none" strike="noStrike" dirty="0">
                <a:solidFill>
                  <a:srgbClr val="A52A2A"/>
                </a:solidFill>
                <a:effectLst/>
                <a:latin typeface="Consolas" panose="020B0609020204030204" pitchFamily="49" charset="0"/>
                <a:hlinkClick r:id="rId19"/>
              </a:rPr>
              <a:t>input</a:t>
            </a:r>
            <a:r>
              <a:rPr lang="en-IN" b="0" i="0" u="none" strike="noStrike" dirty="0">
                <a:solidFill>
                  <a:srgbClr val="0000CD"/>
                </a:solidFill>
                <a:effectLst/>
                <a:latin typeface="Consolas" panose="020B0609020204030204" pitchFamily="49" charset="0"/>
                <a:hlinkClick r:id="rId19"/>
              </a:rPr>
              <a:t>&gt;</a:t>
            </a:r>
            <a:endParaRPr lang="en-IN" b="0" i="0" dirty="0">
              <a:solidFill>
                <a:srgbClr val="000000"/>
              </a:solidFill>
              <a:effectLst/>
              <a:latin typeface="Consolas" panose="020B0609020204030204" pitchFamily="49" charset="0"/>
            </a:endParaRPr>
          </a:p>
          <a:p>
            <a:pPr algn="l"/>
            <a:r>
              <a:rPr lang="en-IN" b="0" i="0" u="none" strike="noStrike" dirty="0">
                <a:solidFill>
                  <a:srgbClr val="0000CD"/>
                </a:solidFill>
                <a:effectLst/>
                <a:latin typeface="Consolas" panose="020B0609020204030204" pitchFamily="49" charset="0"/>
                <a:hlinkClick r:id="rId20"/>
              </a:rPr>
              <a:t>&lt;</a:t>
            </a:r>
            <a:r>
              <a:rPr lang="en-IN" b="0" i="0" u="none" strike="noStrike" dirty="0" err="1">
                <a:solidFill>
                  <a:srgbClr val="A52A2A"/>
                </a:solidFill>
                <a:effectLst/>
                <a:latin typeface="Consolas" panose="020B0609020204030204" pitchFamily="49" charset="0"/>
                <a:hlinkClick r:id="rId20"/>
              </a:rPr>
              <a:t>kbd</a:t>
            </a:r>
            <a:r>
              <a:rPr lang="en-IN" b="0" i="0" u="none" strike="noStrike" dirty="0">
                <a:solidFill>
                  <a:srgbClr val="0000CD"/>
                </a:solidFill>
                <a:effectLst/>
                <a:latin typeface="Consolas" panose="020B0609020204030204" pitchFamily="49" charset="0"/>
                <a:hlinkClick r:id="rId20"/>
              </a:rPr>
              <a:t>&gt;</a:t>
            </a:r>
            <a:endParaRPr lang="en-IN" b="0" i="0" dirty="0">
              <a:solidFill>
                <a:srgbClr val="000000"/>
              </a:solidFill>
              <a:effectLst/>
              <a:latin typeface="Consolas" panose="020B0609020204030204" pitchFamily="49" charset="0"/>
            </a:endParaRPr>
          </a:p>
          <a:p>
            <a:pPr algn="l"/>
            <a:r>
              <a:rPr lang="en-IN" b="0" i="0" u="none" strike="noStrike" dirty="0">
                <a:solidFill>
                  <a:srgbClr val="0000CD"/>
                </a:solidFill>
                <a:effectLst/>
                <a:latin typeface="Consolas" panose="020B0609020204030204" pitchFamily="49" charset="0"/>
                <a:hlinkClick r:id="rId21"/>
              </a:rPr>
              <a:t>&lt;</a:t>
            </a:r>
            <a:r>
              <a:rPr lang="en-IN" b="0" i="0" u="none" strike="noStrike" dirty="0">
                <a:solidFill>
                  <a:srgbClr val="A52A2A"/>
                </a:solidFill>
                <a:effectLst/>
                <a:latin typeface="Consolas" panose="020B0609020204030204" pitchFamily="49" charset="0"/>
                <a:hlinkClick r:id="rId21"/>
              </a:rPr>
              <a:t>label</a:t>
            </a:r>
            <a:r>
              <a:rPr lang="en-IN" b="0" i="0" u="none" strike="noStrike" dirty="0">
                <a:solidFill>
                  <a:srgbClr val="0000CD"/>
                </a:solidFill>
                <a:effectLst/>
                <a:latin typeface="Consolas" panose="020B0609020204030204" pitchFamily="49" charset="0"/>
                <a:hlinkClick r:id="rId21"/>
              </a:rPr>
              <a:t>&gt;</a:t>
            </a:r>
            <a:endParaRPr lang="en-IN" b="0" i="0" dirty="0">
              <a:solidFill>
                <a:srgbClr val="000000"/>
              </a:solidFill>
              <a:effectLst/>
              <a:latin typeface="Consolas" panose="020B0609020204030204" pitchFamily="49" charset="0"/>
            </a:endParaRPr>
          </a:p>
          <a:p>
            <a:pPr algn="l"/>
            <a:r>
              <a:rPr lang="en-IN" b="0" i="0" u="none" strike="noStrike" dirty="0">
                <a:solidFill>
                  <a:srgbClr val="0000CD"/>
                </a:solidFill>
                <a:effectLst/>
                <a:latin typeface="Consolas" panose="020B0609020204030204" pitchFamily="49" charset="0"/>
                <a:hlinkClick r:id="rId22"/>
              </a:rPr>
              <a:t>&lt;</a:t>
            </a:r>
            <a:r>
              <a:rPr lang="en-IN" b="0" i="0" u="none" strike="noStrike" dirty="0">
                <a:solidFill>
                  <a:srgbClr val="A52A2A"/>
                </a:solidFill>
                <a:effectLst/>
                <a:latin typeface="Consolas" panose="020B0609020204030204" pitchFamily="49" charset="0"/>
                <a:hlinkClick r:id="rId22"/>
              </a:rPr>
              <a:t>map</a:t>
            </a:r>
            <a:r>
              <a:rPr lang="en-IN" b="0" i="0" u="none" strike="noStrike" dirty="0">
                <a:solidFill>
                  <a:srgbClr val="0000CD"/>
                </a:solidFill>
                <a:effectLst/>
                <a:latin typeface="Consolas" panose="020B0609020204030204" pitchFamily="49" charset="0"/>
                <a:hlinkClick r:id="rId22"/>
              </a:rPr>
              <a:t>&gt;</a:t>
            </a:r>
            <a:endParaRPr lang="en-IN" b="0" i="0" dirty="0">
              <a:solidFill>
                <a:srgbClr val="000000"/>
              </a:solidFill>
              <a:effectLst/>
              <a:latin typeface="Consolas" panose="020B0609020204030204" pitchFamily="49" charset="0"/>
            </a:endParaRPr>
          </a:p>
          <a:p>
            <a:pPr algn="l"/>
            <a:r>
              <a:rPr lang="en-IN" b="0" i="0" u="none" strike="noStrike" dirty="0">
                <a:solidFill>
                  <a:srgbClr val="0000CD"/>
                </a:solidFill>
                <a:effectLst/>
                <a:latin typeface="Consolas" panose="020B0609020204030204" pitchFamily="49" charset="0"/>
                <a:hlinkClick r:id="rId23"/>
              </a:rPr>
              <a:t>&lt;</a:t>
            </a:r>
            <a:r>
              <a:rPr lang="en-IN" b="0" i="0" u="none" strike="noStrike" dirty="0">
                <a:solidFill>
                  <a:srgbClr val="A52A2A"/>
                </a:solidFill>
                <a:effectLst/>
                <a:latin typeface="Consolas" panose="020B0609020204030204" pitchFamily="49" charset="0"/>
                <a:hlinkClick r:id="rId23"/>
              </a:rPr>
              <a:t>object</a:t>
            </a:r>
            <a:r>
              <a:rPr lang="en-IN" b="0" i="0" u="none" strike="noStrike" dirty="0">
                <a:solidFill>
                  <a:srgbClr val="0000CD"/>
                </a:solidFill>
                <a:effectLst/>
                <a:latin typeface="Consolas" panose="020B0609020204030204" pitchFamily="49" charset="0"/>
                <a:hlinkClick r:id="rId23"/>
              </a:rPr>
              <a:t>&gt;</a:t>
            </a:r>
            <a:endParaRPr lang="en-IN" b="0" i="0" dirty="0">
              <a:solidFill>
                <a:srgbClr val="000000"/>
              </a:solidFill>
              <a:effectLst/>
              <a:latin typeface="Consolas" panose="020B0609020204030204" pitchFamily="49" charset="0"/>
            </a:endParaRPr>
          </a:p>
          <a:p>
            <a:pPr algn="l"/>
            <a:r>
              <a:rPr lang="en-IN" b="0" i="0" u="none" strike="noStrike" dirty="0">
                <a:solidFill>
                  <a:srgbClr val="0000CD"/>
                </a:solidFill>
                <a:effectLst/>
                <a:latin typeface="Consolas" panose="020B0609020204030204" pitchFamily="49" charset="0"/>
                <a:hlinkClick r:id="rId24"/>
              </a:rPr>
              <a:t>&lt;</a:t>
            </a:r>
            <a:r>
              <a:rPr lang="en-IN" b="0" i="0" u="none" strike="noStrike" dirty="0">
                <a:solidFill>
                  <a:srgbClr val="A52A2A"/>
                </a:solidFill>
                <a:effectLst/>
                <a:latin typeface="Consolas" panose="020B0609020204030204" pitchFamily="49" charset="0"/>
                <a:hlinkClick r:id="rId24"/>
              </a:rPr>
              <a:t>output</a:t>
            </a:r>
            <a:r>
              <a:rPr lang="en-IN" b="0" i="0" u="none" strike="noStrike" dirty="0">
                <a:solidFill>
                  <a:srgbClr val="0000CD"/>
                </a:solidFill>
                <a:effectLst/>
                <a:latin typeface="Consolas" panose="020B0609020204030204" pitchFamily="49" charset="0"/>
                <a:hlinkClick r:id="rId24"/>
              </a:rPr>
              <a:t>&gt;</a:t>
            </a:r>
            <a:endParaRPr lang="en-IN" b="0" i="0" dirty="0">
              <a:solidFill>
                <a:srgbClr val="000000"/>
              </a:solidFill>
              <a:effectLst/>
              <a:latin typeface="Consolas" panose="020B0609020204030204" pitchFamily="49" charset="0"/>
            </a:endParaRPr>
          </a:p>
          <a:p>
            <a:pPr algn="l"/>
            <a:r>
              <a:rPr lang="en-IN" b="0" i="0" u="none" strike="noStrike" dirty="0">
                <a:solidFill>
                  <a:srgbClr val="0000CD"/>
                </a:solidFill>
                <a:effectLst/>
                <a:latin typeface="Consolas" panose="020B0609020204030204" pitchFamily="49" charset="0"/>
                <a:hlinkClick r:id="rId25"/>
              </a:rPr>
              <a:t>&lt;</a:t>
            </a:r>
            <a:r>
              <a:rPr lang="en-IN" b="0" i="0" u="none" strike="noStrike" dirty="0">
                <a:solidFill>
                  <a:srgbClr val="A52A2A"/>
                </a:solidFill>
                <a:effectLst/>
                <a:latin typeface="Consolas" panose="020B0609020204030204" pitchFamily="49" charset="0"/>
                <a:hlinkClick r:id="rId25"/>
              </a:rPr>
              <a:t>q</a:t>
            </a:r>
            <a:r>
              <a:rPr lang="en-IN" b="0" i="0" u="none" strike="noStrike" dirty="0">
                <a:solidFill>
                  <a:srgbClr val="0000CD"/>
                </a:solidFill>
                <a:effectLst/>
                <a:latin typeface="Consolas" panose="020B0609020204030204" pitchFamily="49" charset="0"/>
                <a:hlinkClick r:id="rId25"/>
              </a:rPr>
              <a:t>&gt;</a:t>
            </a:r>
            <a:endParaRPr lang="en-IN" b="0" i="0" dirty="0">
              <a:solidFill>
                <a:srgbClr val="000000"/>
              </a:solidFill>
              <a:effectLst/>
              <a:latin typeface="Consolas" panose="020B0609020204030204" pitchFamily="49" charset="0"/>
            </a:endParaRPr>
          </a:p>
          <a:p>
            <a:pPr algn="l"/>
            <a:r>
              <a:rPr lang="en-IN" b="0" i="0" u="none" strike="noStrike" dirty="0">
                <a:solidFill>
                  <a:srgbClr val="0000CD"/>
                </a:solidFill>
                <a:effectLst/>
                <a:latin typeface="Consolas" panose="020B0609020204030204" pitchFamily="49" charset="0"/>
                <a:hlinkClick r:id="rId26"/>
              </a:rPr>
              <a:t>&lt;</a:t>
            </a:r>
            <a:r>
              <a:rPr lang="en-IN" b="0" i="0" u="none" strike="noStrike" dirty="0" err="1">
                <a:solidFill>
                  <a:srgbClr val="A52A2A"/>
                </a:solidFill>
                <a:effectLst/>
                <a:latin typeface="Consolas" panose="020B0609020204030204" pitchFamily="49" charset="0"/>
                <a:hlinkClick r:id="rId26"/>
              </a:rPr>
              <a:t>samp</a:t>
            </a:r>
            <a:r>
              <a:rPr lang="en-IN" b="0" i="0" u="none" strike="noStrike" dirty="0">
                <a:solidFill>
                  <a:srgbClr val="0000CD"/>
                </a:solidFill>
                <a:effectLst/>
                <a:latin typeface="Consolas" panose="020B0609020204030204" pitchFamily="49" charset="0"/>
                <a:hlinkClick r:id="rId26"/>
              </a:rPr>
              <a:t>&gt;</a:t>
            </a:r>
            <a:endParaRPr lang="en-IN" b="0" i="0" dirty="0">
              <a:solidFill>
                <a:srgbClr val="000000"/>
              </a:solidFill>
              <a:effectLst/>
              <a:latin typeface="Consolas" panose="020B0609020204030204" pitchFamily="49" charset="0"/>
            </a:endParaRPr>
          </a:p>
          <a:p>
            <a:pPr algn="l"/>
            <a:r>
              <a:rPr lang="en-IN" b="0" i="0" u="none" strike="noStrike" dirty="0">
                <a:solidFill>
                  <a:srgbClr val="0000CD"/>
                </a:solidFill>
                <a:effectLst/>
                <a:latin typeface="Consolas" panose="020B0609020204030204" pitchFamily="49" charset="0"/>
                <a:hlinkClick r:id="rId27"/>
              </a:rPr>
              <a:t>&lt;</a:t>
            </a:r>
            <a:r>
              <a:rPr lang="en-IN" b="0" i="0" u="none" strike="noStrike" dirty="0">
                <a:solidFill>
                  <a:srgbClr val="A52A2A"/>
                </a:solidFill>
                <a:effectLst/>
                <a:latin typeface="Consolas" panose="020B0609020204030204" pitchFamily="49" charset="0"/>
                <a:hlinkClick r:id="rId27"/>
              </a:rPr>
              <a:t>script</a:t>
            </a:r>
            <a:r>
              <a:rPr lang="en-IN" b="0" i="0" u="none" strike="noStrike" dirty="0">
                <a:solidFill>
                  <a:srgbClr val="0000CD"/>
                </a:solidFill>
                <a:effectLst/>
                <a:latin typeface="Consolas" panose="020B0609020204030204" pitchFamily="49" charset="0"/>
                <a:hlinkClick r:id="rId27"/>
              </a:rPr>
              <a:t>&gt;</a:t>
            </a:r>
            <a:endParaRPr lang="en-IN" b="0" i="0" dirty="0">
              <a:solidFill>
                <a:srgbClr val="000000"/>
              </a:solidFill>
              <a:effectLst/>
              <a:latin typeface="Consolas" panose="020B0609020204030204" pitchFamily="49" charset="0"/>
            </a:endParaRPr>
          </a:p>
          <a:p>
            <a:pPr algn="l"/>
            <a:r>
              <a:rPr lang="en-IN" b="0" i="0" u="none" strike="noStrike" dirty="0">
                <a:solidFill>
                  <a:srgbClr val="0000CD"/>
                </a:solidFill>
                <a:effectLst/>
                <a:latin typeface="Consolas" panose="020B0609020204030204" pitchFamily="49" charset="0"/>
                <a:hlinkClick r:id="rId28"/>
              </a:rPr>
              <a:t>&lt;</a:t>
            </a:r>
            <a:r>
              <a:rPr lang="en-IN" b="0" i="0" u="none" strike="noStrike" dirty="0">
                <a:solidFill>
                  <a:srgbClr val="A52A2A"/>
                </a:solidFill>
                <a:effectLst/>
                <a:latin typeface="Consolas" panose="020B0609020204030204" pitchFamily="49" charset="0"/>
                <a:hlinkClick r:id="rId28"/>
              </a:rPr>
              <a:t>select</a:t>
            </a:r>
            <a:r>
              <a:rPr lang="en-IN" b="0" i="0" u="none" strike="noStrike" dirty="0">
                <a:solidFill>
                  <a:srgbClr val="0000CD"/>
                </a:solidFill>
                <a:effectLst/>
                <a:latin typeface="Consolas" panose="020B0609020204030204" pitchFamily="49" charset="0"/>
                <a:hlinkClick r:id="rId28"/>
              </a:rPr>
              <a:t>&gt;</a:t>
            </a:r>
            <a:endParaRPr lang="en-IN" b="0" i="0" dirty="0">
              <a:solidFill>
                <a:srgbClr val="000000"/>
              </a:solidFill>
              <a:effectLst/>
              <a:latin typeface="Consolas" panose="020B0609020204030204" pitchFamily="49" charset="0"/>
            </a:endParaRPr>
          </a:p>
          <a:p>
            <a:pPr algn="l"/>
            <a:r>
              <a:rPr lang="en-IN" b="0" i="0" u="none" strike="noStrike" dirty="0">
                <a:solidFill>
                  <a:srgbClr val="0000CD"/>
                </a:solidFill>
                <a:effectLst/>
                <a:latin typeface="Consolas" panose="020B0609020204030204" pitchFamily="49" charset="0"/>
                <a:hlinkClick r:id="rId29"/>
              </a:rPr>
              <a:t>&lt;</a:t>
            </a:r>
            <a:r>
              <a:rPr lang="en-IN" b="0" i="0" u="none" strike="noStrike" dirty="0">
                <a:solidFill>
                  <a:srgbClr val="A52A2A"/>
                </a:solidFill>
                <a:effectLst/>
                <a:latin typeface="Consolas" panose="020B0609020204030204" pitchFamily="49" charset="0"/>
                <a:hlinkClick r:id="rId29"/>
              </a:rPr>
              <a:t>small</a:t>
            </a:r>
            <a:r>
              <a:rPr lang="en-IN" b="0" i="0" u="none" strike="noStrike" dirty="0">
                <a:solidFill>
                  <a:srgbClr val="0000CD"/>
                </a:solidFill>
                <a:effectLst/>
                <a:latin typeface="Consolas" panose="020B0609020204030204" pitchFamily="49" charset="0"/>
                <a:hlinkClick r:id="rId29"/>
              </a:rPr>
              <a:t>&gt;</a:t>
            </a:r>
            <a:endParaRPr lang="en-IN" b="0" i="0" dirty="0">
              <a:solidFill>
                <a:srgbClr val="000000"/>
              </a:solidFill>
              <a:effectLst/>
              <a:latin typeface="Consolas" panose="020B0609020204030204" pitchFamily="49" charset="0"/>
            </a:endParaRPr>
          </a:p>
          <a:p>
            <a:pPr algn="l"/>
            <a:r>
              <a:rPr lang="en-IN" b="0" i="0" u="none" strike="noStrike" dirty="0">
                <a:solidFill>
                  <a:srgbClr val="0000CD"/>
                </a:solidFill>
                <a:effectLst/>
                <a:latin typeface="Consolas" panose="020B0609020204030204" pitchFamily="49" charset="0"/>
                <a:hlinkClick r:id="rId30"/>
              </a:rPr>
              <a:t>&lt;</a:t>
            </a:r>
            <a:r>
              <a:rPr lang="en-IN" b="0" i="0" u="none" strike="noStrike" dirty="0">
                <a:solidFill>
                  <a:srgbClr val="A52A2A"/>
                </a:solidFill>
                <a:effectLst/>
                <a:latin typeface="Consolas" panose="020B0609020204030204" pitchFamily="49" charset="0"/>
                <a:hlinkClick r:id="rId30"/>
              </a:rPr>
              <a:t>span</a:t>
            </a:r>
            <a:r>
              <a:rPr lang="en-IN" b="0" i="0" u="none" strike="noStrike" dirty="0">
                <a:solidFill>
                  <a:srgbClr val="0000CD"/>
                </a:solidFill>
                <a:effectLst/>
                <a:latin typeface="Consolas" panose="020B0609020204030204" pitchFamily="49" charset="0"/>
                <a:hlinkClick r:id="rId30"/>
              </a:rPr>
              <a:t>&gt;</a:t>
            </a:r>
            <a:endParaRPr lang="en-IN" b="0" i="0" dirty="0">
              <a:solidFill>
                <a:srgbClr val="000000"/>
              </a:solidFill>
              <a:effectLst/>
              <a:latin typeface="Consolas" panose="020B0609020204030204" pitchFamily="49" charset="0"/>
            </a:endParaRPr>
          </a:p>
          <a:p>
            <a:pPr algn="l"/>
            <a:r>
              <a:rPr lang="en-IN" b="0" i="0" u="none" strike="noStrike" dirty="0">
                <a:solidFill>
                  <a:srgbClr val="0000CD"/>
                </a:solidFill>
                <a:effectLst/>
                <a:latin typeface="Consolas" panose="020B0609020204030204" pitchFamily="49" charset="0"/>
                <a:hlinkClick r:id="rId31"/>
              </a:rPr>
              <a:t>&lt;</a:t>
            </a:r>
            <a:r>
              <a:rPr lang="en-IN" b="0" i="0" u="none" strike="noStrike" dirty="0">
                <a:solidFill>
                  <a:srgbClr val="A52A2A"/>
                </a:solidFill>
                <a:effectLst/>
                <a:latin typeface="Consolas" panose="020B0609020204030204" pitchFamily="49" charset="0"/>
                <a:hlinkClick r:id="rId31"/>
              </a:rPr>
              <a:t>strong</a:t>
            </a:r>
            <a:r>
              <a:rPr lang="en-IN" b="0" i="0" u="none" strike="noStrike" dirty="0">
                <a:solidFill>
                  <a:srgbClr val="0000CD"/>
                </a:solidFill>
                <a:effectLst/>
                <a:latin typeface="Consolas" panose="020B0609020204030204" pitchFamily="49" charset="0"/>
                <a:hlinkClick r:id="rId31"/>
              </a:rPr>
              <a:t>&gt;</a:t>
            </a:r>
            <a:endParaRPr lang="en-IN" b="0" i="0" dirty="0">
              <a:solidFill>
                <a:srgbClr val="000000"/>
              </a:solidFill>
              <a:effectLst/>
              <a:latin typeface="Consolas" panose="020B0609020204030204" pitchFamily="49" charset="0"/>
            </a:endParaRPr>
          </a:p>
          <a:p>
            <a:pPr algn="l"/>
            <a:r>
              <a:rPr lang="en-IN" b="0" i="0" u="none" strike="noStrike" dirty="0">
                <a:solidFill>
                  <a:srgbClr val="0000CD"/>
                </a:solidFill>
                <a:effectLst/>
                <a:latin typeface="Consolas" panose="020B0609020204030204" pitchFamily="49" charset="0"/>
                <a:hlinkClick r:id="rId32"/>
              </a:rPr>
              <a:t>&lt;</a:t>
            </a:r>
            <a:r>
              <a:rPr lang="en-IN" b="0" i="0" u="none" strike="noStrike" dirty="0">
                <a:solidFill>
                  <a:srgbClr val="A52A2A"/>
                </a:solidFill>
                <a:effectLst/>
                <a:latin typeface="Consolas" panose="020B0609020204030204" pitchFamily="49" charset="0"/>
                <a:hlinkClick r:id="rId32"/>
              </a:rPr>
              <a:t>sub</a:t>
            </a:r>
            <a:r>
              <a:rPr lang="en-IN" b="0" i="0" u="none" strike="noStrike" dirty="0">
                <a:solidFill>
                  <a:srgbClr val="0000CD"/>
                </a:solidFill>
                <a:effectLst/>
                <a:latin typeface="Consolas" panose="020B0609020204030204" pitchFamily="49" charset="0"/>
                <a:hlinkClick r:id="rId32"/>
              </a:rPr>
              <a:t>&gt;</a:t>
            </a:r>
            <a:endParaRPr lang="en-IN" b="0" i="0" dirty="0">
              <a:solidFill>
                <a:srgbClr val="000000"/>
              </a:solidFill>
              <a:effectLst/>
              <a:latin typeface="Consolas" panose="020B0609020204030204" pitchFamily="49" charset="0"/>
            </a:endParaRPr>
          </a:p>
          <a:p>
            <a:pPr algn="l"/>
            <a:r>
              <a:rPr lang="en-IN" b="0" i="0" u="none" strike="noStrike" dirty="0">
                <a:solidFill>
                  <a:srgbClr val="0000CD"/>
                </a:solidFill>
                <a:effectLst/>
                <a:latin typeface="Consolas" panose="020B0609020204030204" pitchFamily="49" charset="0"/>
                <a:hlinkClick r:id="rId33"/>
              </a:rPr>
              <a:t>&lt;</a:t>
            </a:r>
            <a:r>
              <a:rPr lang="en-IN" b="0" i="0" u="none" strike="noStrike" dirty="0">
                <a:solidFill>
                  <a:srgbClr val="A52A2A"/>
                </a:solidFill>
                <a:effectLst/>
                <a:latin typeface="Consolas" panose="020B0609020204030204" pitchFamily="49" charset="0"/>
                <a:hlinkClick r:id="rId33"/>
              </a:rPr>
              <a:t>sup</a:t>
            </a:r>
            <a:r>
              <a:rPr lang="en-IN" b="0" i="0" u="none" strike="noStrike" dirty="0">
                <a:solidFill>
                  <a:srgbClr val="0000CD"/>
                </a:solidFill>
                <a:effectLst/>
                <a:latin typeface="Consolas" panose="020B0609020204030204" pitchFamily="49" charset="0"/>
                <a:hlinkClick r:id="rId33"/>
              </a:rPr>
              <a:t>&gt;</a:t>
            </a:r>
            <a:endParaRPr lang="en-IN" b="0" i="0" dirty="0">
              <a:solidFill>
                <a:srgbClr val="000000"/>
              </a:solidFill>
              <a:effectLst/>
              <a:latin typeface="Consolas" panose="020B0609020204030204" pitchFamily="49" charset="0"/>
            </a:endParaRPr>
          </a:p>
          <a:p>
            <a:pPr algn="l"/>
            <a:r>
              <a:rPr lang="en-IN" b="0" i="0" u="none" strike="noStrike" dirty="0">
                <a:solidFill>
                  <a:srgbClr val="0000CD"/>
                </a:solidFill>
                <a:effectLst/>
                <a:latin typeface="Consolas" panose="020B0609020204030204" pitchFamily="49" charset="0"/>
                <a:hlinkClick r:id="rId34"/>
              </a:rPr>
              <a:t>&lt;</a:t>
            </a:r>
            <a:r>
              <a:rPr lang="en-IN" b="0" i="0" u="none" strike="noStrike" dirty="0" err="1">
                <a:solidFill>
                  <a:srgbClr val="A52A2A"/>
                </a:solidFill>
                <a:effectLst/>
                <a:latin typeface="Consolas" panose="020B0609020204030204" pitchFamily="49" charset="0"/>
                <a:hlinkClick r:id="rId34"/>
              </a:rPr>
              <a:t>textarea</a:t>
            </a:r>
            <a:r>
              <a:rPr lang="en-IN" b="0" i="0" u="none" strike="noStrike" dirty="0">
                <a:solidFill>
                  <a:srgbClr val="0000CD"/>
                </a:solidFill>
                <a:effectLst/>
                <a:latin typeface="Consolas" panose="020B0609020204030204" pitchFamily="49" charset="0"/>
                <a:hlinkClick r:id="rId34"/>
              </a:rPr>
              <a:t>&gt;</a:t>
            </a:r>
            <a:endParaRPr lang="en-IN"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0468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3E1A9C-2DFE-F91C-513E-BC0E3520BD3E}"/>
              </a:ext>
            </a:extLst>
          </p:cNvPr>
          <p:cNvSpPr>
            <a:spLocks noChangeArrowheads="1"/>
          </p:cNvSpPr>
          <p:nvPr/>
        </p:nvSpPr>
        <p:spPr bwMode="auto">
          <a:xfrm>
            <a:off x="207484" y="119196"/>
            <a:ext cx="11777031" cy="9679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HTML </a:t>
            </a:r>
            <a:r>
              <a:rPr kumimoji="0" lang="en-US" altLang="en-US" sz="2000" b="0" i="0" u="none" strike="noStrike" cap="none" normalizeH="0" baseline="0" dirty="0">
                <a:ln>
                  <a:noFill/>
                </a:ln>
                <a:solidFill>
                  <a:srgbClr val="DC143C"/>
                </a:solidFill>
                <a:effectLst/>
                <a:latin typeface="+mn-lt"/>
              </a:rPr>
              <a:t>class</a:t>
            </a:r>
            <a:r>
              <a:rPr kumimoji="0" lang="en-US" altLang="en-US" sz="2000" b="0" i="0" u="none" strike="noStrike" cap="none" normalizeH="0" baseline="0" dirty="0">
                <a:ln>
                  <a:noFill/>
                </a:ln>
                <a:solidFill>
                  <a:srgbClr val="000000"/>
                </a:solidFill>
                <a:effectLst/>
                <a:latin typeface="+mn-lt"/>
              </a:rPr>
              <a:t> attribute is used to specify a class for an HTML element.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Multiple HTML elements can share the same class.</a:t>
            </a:r>
            <a:endParaRPr kumimoji="0" lang="en-US" altLang="en-US" sz="2000" b="0" i="0" u="none" strike="noStrike" cap="none" normalizeH="0" baseline="0" dirty="0">
              <a:ln>
                <a:noFill/>
              </a:ln>
              <a:solidFill>
                <a:schemeClr val="tx1"/>
              </a:solidFill>
              <a:effectLst/>
              <a:latin typeface="+mn-lt"/>
            </a:endParaRPr>
          </a:p>
        </p:txBody>
      </p:sp>
      <p:sp>
        <p:nvSpPr>
          <p:cNvPr id="3" name="Rectangle 2">
            <a:extLst>
              <a:ext uri="{FF2B5EF4-FFF2-40B4-BE49-F238E27FC236}">
                <a16:creationId xmlns:a16="http://schemas.microsoft.com/office/drawing/2014/main" id="{4BCFA7FE-F625-93EC-D674-0EE687C42BF8}"/>
              </a:ext>
            </a:extLst>
          </p:cNvPr>
          <p:cNvSpPr>
            <a:spLocks noChangeArrowheads="1"/>
          </p:cNvSpPr>
          <p:nvPr/>
        </p:nvSpPr>
        <p:spPr bwMode="auto">
          <a:xfrm>
            <a:off x="284602" y="965967"/>
            <a:ext cx="10879616" cy="28761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Using The class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class</a:t>
            </a:r>
            <a:r>
              <a:rPr kumimoji="0" lang="en-US" altLang="en-US" sz="2000" b="0" i="0" u="none" strike="noStrike" cap="none" normalizeH="0" baseline="0" dirty="0">
                <a:ln>
                  <a:noFill/>
                </a:ln>
                <a:solidFill>
                  <a:srgbClr val="000000"/>
                </a:solidFill>
                <a:effectLst/>
                <a:latin typeface="+mn-lt"/>
              </a:rPr>
              <a:t> attribute is often used to point to a class name in a style sheet. It can also be used by a JavaScript to access and manipulate elements with the specific class name.</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In the following example we have three </a:t>
            </a:r>
            <a:r>
              <a:rPr kumimoji="0" lang="en-US" altLang="en-US" sz="2000" b="0" i="0" u="none" strike="noStrike" cap="none" normalizeH="0" baseline="0" dirty="0">
                <a:ln>
                  <a:noFill/>
                </a:ln>
                <a:solidFill>
                  <a:srgbClr val="DC143C"/>
                </a:solidFill>
                <a:effectLst/>
                <a:latin typeface="+mn-lt"/>
              </a:rPr>
              <a:t>&lt;div&gt;</a:t>
            </a:r>
            <a:r>
              <a:rPr kumimoji="0" lang="en-US" altLang="en-US" sz="2000" b="0" i="0" u="none" strike="noStrike" cap="none" normalizeH="0" baseline="0" dirty="0">
                <a:ln>
                  <a:noFill/>
                </a:ln>
                <a:solidFill>
                  <a:srgbClr val="000000"/>
                </a:solidFill>
                <a:effectLst/>
                <a:latin typeface="+mn-lt"/>
              </a:rPr>
              <a:t> elements with a </a:t>
            </a:r>
            <a:r>
              <a:rPr kumimoji="0" lang="en-US" altLang="en-US" sz="2000" b="0" i="0" u="none" strike="noStrike" cap="none" normalizeH="0" baseline="0" dirty="0">
                <a:ln>
                  <a:noFill/>
                </a:ln>
                <a:solidFill>
                  <a:srgbClr val="DC143C"/>
                </a:solidFill>
                <a:effectLst/>
                <a:latin typeface="+mn-lt"/>
              </a:rPr>
              <a:t>class</a:t>
            </a:r>
            <a:r>
              <a:rPr kumimoji="0" lang="en-US" altLang="en-US" sz="2000" b="0" i="0" u="none" strike="noStrike" cap="none" normalizeH="0" baseline="0" dirty="0">
                <a:ln>
                  <a:noFill/>
                </a:ln>
                <a:solidFill>
                  <a:srgbClr val="000000"/>
                </a:solidFill>
                <a:effectLst/>
                <a:latin typeface="+mn-lt"/>
              </a:rPr>
              <a:t> attribute with the value of "city". All of the three </a:t>
            </a:r>
            <a:r>
              <a:rPr kumimoji="0" lang="en-US" altLang="en-US" sz="2000" b="0" i="0" u="none" strike="noStrike" cap="none" normalizeH="0" baseline="0" dirty="0">
                <a:ln>
                  <a:noFill/>
                </a:ln>
                <a:solidFill>
                  <a:srgbClr val="DC143C"/>
                </a:solidFill>
                <a:effectLst/>
                <a:latin typeface="+mn-lt"/>
              </a:rPr>
              <a:t>&lt;div&gt;</a:t>
            </a:r>
            <a:r>
              <a:rPr kumimoji="0" lang="en-US" altLang="en-US" sz="2000" b="0" i="0" u="none" strike="noStrike" cap="none" normalizeH="0" baseline="0" dirty="0">
                <a:ln>
                  <a:noFill/>
                </a:ln>
                <a:solidFill>
                  <a:srgbClr val="000000"/>
                </a:solidFill>
                <a:effectLst/>
                <a:latin typeface="+mn-lt"/>
              </a:rPr>
              <a:t> elements will be styled equally according to the </a:t>
            </a:r>
            <a:r>
              <a:rPr kumimoji="0" lang="en-US" altLang="en-US" sz="2000" b="0" i="0" u="none" strike="noStrike" cap="none" normalizeH="0" baseline="0" dirty="0">
                <a:ln>
                  <a:noFill/>
                </a:ln>
                <a:solidFill>
                  <a:srgbClr val="DC143C"/>
                </a:solidFill>
                <a:effectLst/>
                <a:latin typeface="+mn-lt"/>
              </a:rPr>
              <a:t>.city</a:t>
            </a:r>
            <a:r>
              <a:rPr kumimoji="0" lang="en-US" altLang="en-US" sz="2000" b="0" i="0" u="none" strike="noStrike" cap="none" normalizeH="0" baseline="0" dirty="0">
                <a:ln>
                  <a:noFill/>
                </a:ln>
                <a:solidFill>
                  <a:srgbClr val="000000"/>
                </a:solidFill>
                <a:effectLst/>
                <a:latin typeface="+mn-lt"/>
              </a:rPr>
              <a:t> style definition in the head section:</a:t>
            </a:r>
            <a:endParaRPr kumimoji="0" lang="en-US" altLang="en-US" sz="2000" b="0" i="0" u="none" strike="noStrike" cap="none" normalizeH="0" baseline="0" dirty="0">
              <a:ln>
                <a:noFill/>
              </a:ln>
              <a:solidFill>
                <a:schemeClr val="tx1"/>
              </a:solidFill>
              <a:effectLst/>
              <a:latin typeface="+mn-lt"/>
            </a:endParaRPr>
          </a:p>
        </p:txBody>
      </p:sp>
      <p:sp>
        <p:nvSpPr>
          <p:cNvPr id="5" name="TextBox 4">
            <a:extLst>
              <a:ext uri="{FF2B5EF4-FFF2-40B4-BE49-F238E27FC236}">
                <a16:creationId xmlns:a16="http://schemas.microsoft.com/office/drawing/2014/main" id="{A69B8C1B-2A52-68A2-474F-48AEB44C5720}"/>
              </a:ext>
            </a:extLst>
          </p:cNvPr>
          <p:cNvSpPr txBox="1"/>
          <p:nvPr/>
        </p:nvSpPr>
        <p:spPr>
          <a:xfrm>
            <a:off x="207484" y="3718679"/>
            <a:ext cx="6097836" cy="3477875"/>
          </a:xfrm>
          <a:prstGeom prst="rect">
            <a:avLst/>
          </a:prstGeom>
          <a:noFill/>
        </p:spPr>
        <p:txBody>
          <a:bodyPr wrap="square">
            <a:spAutoFit/>
          </a:bodyPr>
          <a:lstStyle/>
          <a:p>
            <a:r>
              <a:rPr lang="en-US" sz="2000" b="0" i="0" dirty="0">
                <a:solidFill>
                  <a:srgbClr val="0000CD"/>
                </a:solidFill>
                <a:effectLst/>
              </a:rPr>
              <a:t>&lt;</a:t>
            </a:r>
            <a:r>
              <a:rPr lang="en-US" sz="2000" b="0" i="0" dirty="0">
                <a:solidFill>
                  <a:srgbClr val="A52A2A"/>
                </a:solidFill>
                <a:effectLst/>
              </a:rPr>
              <a:t>!DOCTYPE</a:t>
            </a:r>
            <a:r>
              <a:rPr lang="en-US" sz="2000" b="0" i="0" dirty="0">
                <a:solidFill>
                  <a:srgbClr val="FF0000"/>
                </a:solidFill>
                <a:effectLst/>
              </a:rPr>
              <a:t> html</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html</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head</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style</a:t>
            </a:r>
            <a:r>
              <a:rPr lang="en-US" sz="2000" b="0" i="0" dirty="0">
                <a:solidFill>
                  <a:srgbClr val="0000CD"/>
                </a:solidFill>
                <a:effectLst/>
              </a:rPr>
              <a:t>&gt;</a:t>
            </a:r>
            <a:br>
              <a:rPr lang="en-US" sz="2000" b="0" i="0" dirty="0">
                <a:solidFill>
                  <a:srgbClr val="A52A2A"/>
                </a:solidFill>
                <a:effectLst/>
              </a:rPr>
            </a:br>
            <a:r>
              <a:rPr lang="en-US" sz="2000" b="0" i="0" dirty="0">
                <a:solidFill>
                  <a:srgbClr val="A52A2A"/>
                </a:solidFill>
                <a:effectLst/>
              </a:rPr>
              <a:t>.city </a:t>
            </a:r>
            <a:r>
              <a:rPr lang="en-US" sz="2000" b="0" i="0" dirty="0">
                <a:solidFill>
                  <a:srgbClr val="000000"/>
                </a:solidFill>
                <a:effectLst/>
              </a:rPr>
              <a:t>{</a:t>
            </a:r>
            <a:br>
              <a:rPr lang="en-US" sz="2000" b="0" i="0" dirty="0">
                <a:solidFill>
                  <a:srgbClr val="FF0000"/>
                </a:solidFill>
                <a:effectLst/>
              </a:rPr>
            </a:br>
            <a:r>
              <a:rPr lang="en-US" sz="2000" b="0" i="0" dirty="0">
                <a:solidFill>
                  <a:srgbClr val="FF0000"/>
                </a:solidFill>
                <a:effectLst/>
              </a:rPr>
              <a:t>  background-color</a:t>
            </a:r>
            <a:r>
              <a:rPr lang="en-US" sz="2000" b="0" i="0" dirty="0">
                <a:solidFill>
                  <a:srgbClr val="000000"/>
                </a:solidFill>
                <a:effectLst/>
              </a:rPr>
              <a:t>:</a:t>
            </a:r>
            <a:r>
              <a:rPr lang="en-US" sz="2000" b="0" i="0" dirty="0">
                <a:solidFill>
                  <a:srgbClr val="0000CD"/>
                </a:solidFill>
                <a:effectLst/>
              </a:rPr>
              <a:t> tomato</a:t>
            </a:r>
            <a:r>
              <a:rPr lang="en-US" sz="2000" b="0" i="0" dirty="0">
                <a:solidFill>
                  <a:srgbClr val="000000"/>
                </a:solidFill>
                <a:effectLst/>
              </a:rPr>
              <a:t>;</a:t>
            </a:r>
            <a:br>
              <a:rPr lang="en-US" sz="2000" b="0" i="0" dirty="0">
                <a:solidFill>
                  <a:srgbClr val="FF0000"/>
                </a:solidFill>
                <a:effectLst/>
              </a:rPr>
            </a:br>
            <a:r>
              <a:rPr lang="en-US" sz="2000" b="0" i="0" dirty="0">
                <a:solidFill>
                  <a:srgbClr val="FF0000"/>
                </a:solidFill>
                <a:effectLst/>
              </a:rPr>
              <a:t>  color</a:t>
            </a:r>
            <a:r>
              <a:rPr lang="en-US" sz="2000" b="0" i="0" dirty="0">
                <a:solidFill>
                  <a:srgbClr val="000000"/>
                </a:solidFill>
                <a:effectLst/>
              </a:rPr>
              <a:t>:</a:t>
            </a:r>
            <a:r>
              <a:rPr lang="en-US" sz="2000" b="0" i="0" dirty="0">
                <a:solidFill>
                  <a:srgbClr val="0000CD"/>
                </a:solidFill>
                <a:effectLst/>
              </a:rPr>
              <a:t> white</a:t>
            </a:r>
            <a:r>
              <a:rPr lang="en-US" sz="2000" b="0" i="0" dirty="0">
                <a:solidFill>
                  <a:srgbClr val="000000"/>
                </a:solidFill>
                <a:effectLst/>
              </a:rPr>
              <a:t>;</a:t>
            </a:r>
            <a:br>
              <a:rPr lang="en-US" sz="2000" b="0" i="0" dirty="0">
                <a:solidFill>
                  <a:srgbClr val="FF0000"/>
                </a:solidFill>
                <a:effectLst/>
              </a:rPr>
            </a:br>
            <a:r>
              <a:rPr lang="en-US" sz="2000" b="0" i="0" dirty="0">
                <a:solidFill>
                  <a:srgbClr val="FF0000"/>
                </a:solidFill>
                <a:effectLst/>
              </a:rPr>
              <a:t>  border</a:t>
            </a:r>
            <a:r>
              <a:rPr lang="en-US" sz="2000" b="0" i="0" dirty="0">
                <a:solidFill>
                  <a:srgbClr val="000000"/>
                </a:solidFill>
                <a:effectLst/>
              </a:rPr>
              <a:t>:</a:t>
            </a:r>
            <a:r>
              <a:rPr lang="en-US" sz="2000" b="0" i="0" dirty="0">
                <a:solidFill>
                  <a:srgbClr val="0000CD"/>
                </a:solidFill>
                <a:effectLst/>
              </a:rPr>
              <a:t> 2px solid black</a:t>
            </a:r>
            <a:r>
              <a:rPr lang="en-US" sz="2000" b="0" i="0" dirty="0">
                <a:solidFill>
                  <a:srgbClr val="000000"/>
                </a:solidFill>
                <a:effectLst/>
              </a:rPr>
              <a:t>;</a:t>
            </a:r>
            <a:br>
              <a:rPr lang="en-US" sz="2000" b="0" i="0" dirty="0">
                <a:solidFill>
                  <a:srgbClr val="FF0000"/>
                </a:solidFill>
                <a:effectLst/>
              </a:rPr>
            </a:br>
            <a:r>
              <a:rPr lang="en-US" sz="2000" b="0" i="0" dirty="0">
                <a:solidFill>
                  <a:srgbClr val="FF0000"/>
                </a:solidFill>
                <a:effectLst/>
              </a:rPr>
              <a:t>  margin</a:t>
            </a:r>
            <a:r>
              <a:rPr lang="en-US" sz="2000" b="0" i="0" dirty="0">
                <a:solidFill>
                  <a:srgbClr val="000000"/>
                </a:solidFill>
                <a:effectLst/>
              </a:rPr>
              <a:t>:</a:t>
            </a:r>
            <a:r>
              <a:rPr lang="en-US" sz="2000" b="0" i="0" dirty="0">
                <a:solidFill>
                  <a:srgbClr val="0000CD"/>
                </a:solidFill>
                <a:effectLst/>
              </a:rPr>
              <a:t> 20px</a:t>
            </a:r>
            <a:r>
              <a:rPr lang="en-US" sz="2000" b="0" i="0" dirty="0">
                <a:solidFill>
                  <a:srgbClr val="000000"/>
                </a:solidFill>
                <a:effectLst/>
              </a:rPr>
              <a:t>;</a:t>
            </a:r>
            <a:br>
              <a:rPr lang="en-US" sz="2000" b="0" i="0" dirty="0">
                <a:solidFill>
                  <a:srgbClr val="FF0000"/>
                </a:solidFill>
                <a:effectLst/>
              </a:rPr>
            </a:br>
            <a:r>
              <a:rPr lang="en-US" sz="2000" b="0" i="0" dirty="0">
                <a:solidFill>
                  <a:srgbClr val="FF0000"/>
                </a:solidFill>
                <a:effectLst/>
              </a:rPr>
              <a:t>  padding</a:t>
            </a:r>
            <a:r>
              <a:rPr lang="en-US" sz="2000" b="0" i="0" dirty="0">
                <a:solidFill>
                  <a:srgbClr val="000000"/>
                </a:solidFill>
                <a:effectLst/>
              </a:rPr>
              <a:t>:</a:t>
            </a:r>
            <a:r>
              <a:rPr lang="en-US" sz="2000" b="0" i="0" dirty="0">
                <a:solidFill>
                  <a:srgbClr val="0000CD"/>
                </a:solidFill>
                <a:effectLst/>
              </a:rPr>
              <a:t> 20px</a:t>
            </a:r>
            <a:r>
              <a:rPr lang="en-US" sz="2000" b="0" i="0" dirty="0">
                <a:solidFill>
                  <a:srgbClr val="000000"/>
                </a:solidFill>
                <a:effectLst/>
              </a:rPr>
              <a:t>;</a:t>
            </a:r>
            <a:br>
              <a:rPr lang="en-US" sz="2000" b="0" i="0" dirty="0">
                <a:solidFill>
                  <a:srgbClr val="FF0000"/>
                </a:solidFill>
                <a:effectLst/>
              </a:rPr>
            </a:br>
            <a:endParaRPr lang="en-IN" sz="2000" dirty="0"/>
          </a:p>
        </p:txBody>
      </p:sp>
    </p:spTree>
    <p:extLst>
      <p:ext uri="{BB962C8B-B14F-4D97-AF65-F5344CB8AC3E}">
        <p14:creationId xmlns:p14="http://schemas.microsoft.com/office/powerpoint/2010/main" val="7382630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17A73F-9028-6CF3-80F1-9E42157942E1}"/>
              </a:ext>
            </a:extLst>
          </p:cNvPr>
          <p:cNvSpPr txBox="1"/>
          <p:nvPr/>
        </p:nvSpPr>
        <p:spPr>
          <a:xfrm>
            <a:off x="382836" y="0"/>
            <a:ext cx="6097836" cy="6863417"/>
          </a:xfrm>
          <a:prstGeom prst="rect">
            <a:avLst/>
          </a:prstGeom>
          <a:noFill/>
        </p:spPr>
        <p:txBody>
          <a:bodyPr wrap="square">
            <a:spAutoFit/>
          </a:bodyPr>
          <a:lstStyle/>
          <a:p>
            <a:r>
              <a:rPr lang="en-US" sz="2000" b="0" i="0" dirty="0">
                <a:solidFill>
                  <a:srgbClr val="000000"/>
                </a:solidFill>
                <a:effectLst/>
              </a:rPr>
              <a:t>}</a:t>
            </a:r>
            <a:br>
              <a:rPr lang="en-US" sz="2000" b="0" i="0" dirty="0">
                <a:solidFill>
                  <a:srgbClr val="A52A2A"/>
                </a:solidFill>
                <a:effectLst/>
              </a:rPr>
            </a:br>
            <a:r>
              <a:rPr lang="en-US" sz="2000" b="0" i="0" dirty="0">
                <a:solidFill>
                  <a:srgbClr val="0000CD"/>
                </a:solidFill>
                <a:effectLst/>
              </a:rPr>
              <a:t>&lt;</a:t>
            </a:r>
            <a:r>
              <a:rPr lang="en-US" sz="2000" b="0" i="0" dirty="0">
                <a:solidFill>
                  <a:srgbClr val="A52A2A"/>
                </a:solidFill>
                <a:effectLst/>
              </a:rPr>
              <a:t>/style</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/head</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body</a:t>
            </a:r>
            <a:r>
              <a:rPr lang="en-US" sz="2000" b="0" i="0" dirty="0">
                <a:solidFill>
                  <a:srgbClr val="0000CD"/>
                </a:solidFill>
                <a:effectLst/>
              </a:rPr>
              <a:t>&gt;</a:t>
            </a:r>
            <a:br>
              <a:rPr lang="en-US" sz="2000" dirty="0"/>
            </a:br>
            <a:br>
              <a:rPr lang="en-US" sz="2000" dirty="0"/>
            </a:br>
            <a:r>
              <a:rPr lang="en-US" sz="2000" b="0" i="0" dirty="0">
                <a:solidFill>
                  <a:srgbClr val="0000CD"/>
                </a:solidFill>
                <a:effectLst/>
              </a:rPr>
              <a:t>&lt;</a:t>
            </a:r>
            <a:r>
              <a:rPr lang="en-US" sz="2000" b="0" i="0" dirty="0">
                <a:solidFill>
                  <a:srgbClr val="A52A2A"/>
                </a:solidFill>
                <a:effectLst/>
              </a:rPr>
              <a:t>div</a:t>
            </a:r>
            <a:r>
              <a:rPr lang="en-US" sz="2000" b="0" i="0" dirty="0">
                <a:solidFill>
                  <a:srgbClr val="FF0000"/>
                </a:solidFill>
                <a:effectLst/>
              </a:rPr>
              <a:t> class</a:t>
            </a:r>
            <a:r>
              <a:rPr lang="en-US" sz="2000" b="0" i="0" dirty="0">
                <a:solidFill>
                  <a:srgbClr val="0000CD"/>
                </a:solidFill>
                <a:effectLst/>
              </a:rPr>
              <a:t>="city"&gt;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h2</a:t>
            </a:r>
            <a:r>
              <a:rPr lang="en-US" sz="2000" b="0" i="0" dirty="0">
                <a:solidFill>
                  <a:srgbClr val="0000CD"/>
                </a:solidFill>
                <a:effectLst/>
              </a:rPr>
              <a:t>&gt;</a:t>
            </a:r>
            <a:r>
              <a:rPr lang="en-US" sz="2000" b="0" i="0" dirty="0">
                <a:solidFill>
                  <a:srgbClr val="000000"/>
                </a:solidFill>
                <a:effectLst/>
              </a:rPr>
              <a:t>London</a:t>
            </a:r>
            <a:r>
              <a:rPr lang="en-US" sz="2000" b="0" i="0" dirty="0">
                <a:solidFill>
                  <a:srgbClr val="0000CD"/>
                </a:solidFill>
                <a:effectLst/>
              </a:rPr>
              <a:t>&lt;</a:t>
            </a:r>
            <a:r>
              <a:rPr lang="en-US" sz="2000" b="0" i="0" dirty="0">
                <a:solidFill>
                  <a:srgbClr val="A52A2A"/>
                </a:solidFill>
                <a:effectLst/>
              </a:rPr>
              <a:t>/h2</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r>
              <a:rPr lang="en-US" sz="2000" b="0" i="0" dirty="0">
                <a:solidFill>
                  <a:srgbClr val="000000"/>
                </a:solidFill>
                <a:effectLst/>
              </a:rPr>
              <a:t>London is the capital of England.</a:t>
            </a: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/div</a:t>
            </a:r>
            <a:r>
              <a:rPr lang="en-US" sz="2000" b="0" i="0" dirty="0">
                <a:solidFill>
                  <a:srgbClr val="0000CD"/>
                </a:solidFill>
                <a:effectLst/>
              </a:rPr>
              <a:t>&gt;</a:t>
            </a:r>
            <a:br>
              <a:rPr lang="en-US" sz="2000" dirty="0"/>
            </a:br>
            <a:br>
              <a:rPr lang="en-US" sz="2000" dirty="0"/>
            </a:br>
            <a:r>
              <a:rPr lang="en-US" sz="2000" b="0" i="0" dirty="0">
                <a:solidFill>
                  <a:srgbClr val="0000CD"/>
                </a:solidFill>
                <a:effectLst/>
              </a:rPr>
              <a:t>&lt;</a:t>
            </a:r>
            <a:r>
              <a:rPr lang="en-US" sz="2000" b="0" i="0" dirty="0">
                <a:solidFill>
                  <a:srgbClr val="A52A2A"/>
                </a:solidFill>
                <a:effectLst/>
              </a:rPr>
              <a:t>div</a:t>
            </a:r>
            <a:r>
              <a:rPr lang="en-US" sz="2000" b="0" i="0" dirty="0">
                <a:solidFill>
                  <a:srgbClr val="FF0000"/>
                </a:solidFill>
                <a:effectLst/>
              </a:rPr>
              <a:t> class</a:t>
            </a:r>
            <a:r>
              <a:rPr lang="en-US" sz="2000" b="0" i="0" dirty="0">
                <a:solidFill>
                  <a:srgbClr val="0000CD"/>
                </a:solidFill>
                <a:effectLst/>
              </a:rPr>
              <a:t>="city"&gt;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h2</a:t>
            </a:r>
            <a:r>
              <a:rPr lang="en-US" sz="2000" b="0" i="0" dirty="0">
                <a:solidFill>
                  <a:srgbClr val="0000CD"/>
                </a:solidFill>
                <a:effectLst/>
              </a:rPr>
              <a:t>&gt;</a:t>
            </a:r>
            <a:r>
              <a:rPr lang="en-US" sz="2000" b="0" i="0" dirty="0">
                <a:solidFill>
                  <a:srgbClr val="000000"/>
                </a:solidFill>
                <a:effectLst/>
              </a:rPr>
              <a:t>Paris</a:t>
            </a:r>
            <a:r>
              <a:rPr lang="en-US" sz="2000" b="0" i="0" dirty="0">
                <a:solidFill>
                  <a:srgbClr val="0000CD"/>
                </a:solidFill>
                <a:effectLst/>
              </a:rPr>
              <a:t>&lt;</a:t>
            </a:r>
            <a:r>
              <a:rPr lang="en-US" sz="2000" b="0" i="0" dirty="0">
                <a:solidFill>
                  <a:srgbClr val="A52A2A"/>
                </a:solidFill>
                <a:effectLst/>
              </a:rPr>
              <a:t>/h2</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r>
              <a:rPr lang="en-US" sz="2000" b="0" i="0" dirty="0">
                <a:solidFill>
                  <a:srgbClr val="000000"/>
                </a:solidFill>
                <a:effectLst/>
              </a:rPr>
              <a:t>Paris is the capital of France.</a:t>
            </a: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/div</a:t>
            </a:r>
            <a:r>
              <a:rPr lang="en-US" sz="2000" b="0" i="0" dirty="0">
                <a:solidFill>
                  <a:srgbClr val="0000CD"/>
                </a:solidFill>
                <a:effectLst/>
              </a:rPr>
              <a:t>&gt;</a:t>
            </a:r>
            <a:br>
              <a:rPr lang="en-US" sz="2000" dirty="0"/>
            </a:br>
            <a:br>
              <a:rPr lang="en-US" sz="2000" dirty="0"/>
            </a:br>
            <a:r>
              <a:rPr lang="en-US" sz="2000" b="0" i="0" dirty="0">
                <a:solidFill>
                  <a:srgbClr val="0000CD"/>
                </a:solidFill>
                <a:effectLst/>
              </a:rPr>
              <a:t>&lt;</a:t>
            </a:r>
            <a:r>
              <a:rPr lang="en-US" sz="2000" b="0" i="0" dirty="0">
                <a:solidFill>
                  <a:srgbClr val="A52A2A"/>
                </a:solidFill>
                <a:effectLst/>
              </a:rPr>
              <a:t>div</a:t>
            </a:r>
            <a:r>
              <a:rPr lang="en-US" sz="2000" b="0" i="0" dirty="0">
                <a:solidFill>
                  <a:srgbClr val="FF0000"/>
                </a:solidFill>
                <a:effectLst/>
              </a:rPr>
              <a:t> class</a:t>
            </a:r>
            <a:r>
              <a:rPr lang="en-US" sz="2000" b="0" i="0" dirty="0">
                <a:solidFill>
                  <a:srgbClr val="0000CD"/>
                </a:solidFill>
                <a:effectLst/>
              </a:rPr>
              <a:t>="city"&gt;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h2</a:t>
            </a:r>
            <a:r>
              <a:rPr lang="en-US" sz="2000" b="0" i="0" dirty="0">
                <a:solidFill>
                  <a:srgbClr val="0000CD"/>
                </a:solidFill>
                <a:effectLst/>
              </a:rPr>
              <a:t>&gt;</a:t>
            </a:r>
            <a:r>
              <a:rPr lang="en-US" sz="2000" b="0" i="0" dirty="0">
                <a:solidFill>
                  <a:srgbClr val="000000"/>
                </a:solidFill>
                <a:effectLst/>
              </a:rPr>
              <a:t>Tokyo</a:t>
            </a:r>
            <a:r>
              <a:rPr lang="en-US" sz="2000" b="0" i="0" dirty="0">
                <a:solidFill>
                  <a:srgbClr val="0000CD"/>
                </a:solidFill>
                <a:effectLst/>
              </a:rPr>
              <a:t>&lt;</a:t>
            </a:r>
            <a:r>
              <a:rPr lang="en-US" sz="2000" b="0" i="0" dirty="0">
                <a:solidFill>
                  <a:srgbClr val="A52A2A"/>
                </a:solidFill>
                <a:effectLst/>
              </a:rPr>
              <a:t>/h2</a:t>
            </a:r>
            <a:r>
              <a:rPr lang="en-US" sz="2000" b="0" i="0" dirty="0">
                <a:solidFill>
                  <a:srgbClr val="0000CD"/>
                </a:solidFill>
                <a:effectLst/>
              </a:rPr>
              <a:t>&gt;</a:t>
            </a:r>
            <a:br>
              <a:rPr lang="en-US" sz="2000" dirty="0"/>
            </a:br>
            <a:r>
              <a:rPr lang="en-US" sz="2000" b="0" i="0" dirty="0">
                <a:solidFill>
                  <a:srgbClr val="000000"/>
                </a:solidFill>
                <a:effectLst/>
              </a:rPr>
              <a:t>  </a:t>
            </a: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r>
              <a:rPr lang="en-US" sz="2000" b="0" i="0" dirty="0">
                <a:solidFill>
                  <a:srgbClr val="000000"/>
                </a:solidFill>
                <a:effectLst/>
              </a:rPr>
              <a:t>Tokyo is the capital of Japan.</a:t>
            </a: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/div</a:t>
            </a:r>
            <a:r>
              <a:rPr lang="en-US" sz="2000" b="0" i="0" dirty="0">
                <a:solidFill>
                  <a:srgbClr val="0000CD"/>
                </a:solidFill>
                <a:effectLst/>
              </a:rPr>
              <a:t>&gt;</a:t>
            </a:r>
            <a:br>
              <a:rPr lang="en-US" sz="2000" dirty="0"/>
            </a:br>
            <a:br>
              <a:rPr lang="en-US" sz="2000" dirty="0"/>
            </a:br>
            <a:r>
              <a:rPr lang="en-US" sz="2000" b="0" i="0" dirty="0">
                <a:solidFill>
                  <a:srgbClr val="0000CD"/>
                </a:solidFill>
                <a:effectLst/>
              </a:rPr>
              <a:t>&lt;</a:t>
            </a:r>
            <a:r>
              <a:rPr lang="en-US" sz="2000" b="0" i="0" dirty="0">
                <a:solidFill>
                  <a:srgbClr val="A52A2A"/>
                </a:solidFill>
                <a:effectLst/>
              </a:rPr>
              <a:t>/body</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/html</a:t>
            </a:r>
            <a:r>
              <a:rPr lang="en-US" sz="2000" b="0" i="0" dirty="0">
                <a:solidFill>
                  <a:srgbClr val="0000CD"/>
                </a:solidFill>
                <a:effectLst/>
              </a:rPr>
              <a:t>&gt;</a:t>
            </a:r>
            <a:endParaRPr lang="en-IN" sz="2000" dirty="0"/>
          </a:p>
        </p:txBody>
      </p:sp>
    </p:spTree>
    <p:extLst>
      <p:ext uri="{BB962C8B-B14F-4D97-AF65-F5344CB8AC3E}">
        <p14:creationId xmlns:p14="http://schemas.microsoft.com/office/powerpoint/2010/main" val="34837032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DA8801-7136-5880-BC37-B6129A7350A1}"/>
              </a:ext>
            </a:extLst>
          </p:cNvPr>
          <p:cNvSpPr>
            <a:spLocks noChangeArrowheads="1"/>
          </p:cNvSpPr>
          <p:nvPr/>
        </p:nvSpPr>
        <p:spPr bwMode="auto">
          <a:xfrm>
            <a:off x="183614" y="0"/>
            <a:ext cx="12008386" cy="9679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HTML </a:t>
            </a:r>
            <a:r>
              <a:rPr kumimoji="0" lang="en-US" altLang="en-US" sz="2000" b="0" i="0" u="none" strike="noStrike" cap="none" normalizeH="0" baseline="0" dirty="0">
                <a:ln>
                  <a:noFill/>
                </a:ln>
                <a:solidFill>
                  <a:srgbClr val="DC143C"/>
                </a:solidFill>
                <a:effectLst/>
                <a:latin typeface="+mn-lt"/>
              </a:rPr>
              <a:t>id</a:t>
            </a:r>
            <a:r>
              <a:rPr kumimoji="0" lang="en-US" altLang="en-US" sz="2000" b="0" i="0" u="none" strike="noStrike" cap="none" normalizeH="0" baseline="0" dirty="0">
                <a:ln>
                  <a:noFill/>
                </a:ln>
                <a:solidFill>
                  <a:srgbClr val="000000"/>
                </a:solidFill>
                <a:effectLst/>
                <a:latin typeface="+mn-lt"/>
              </a:rPr>
              <a:t> attribute is used to specify a unique id for an HTML element.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You cannot have more than one element with the same id in an HTML document.</a:t>
            </a:r>
            <a:endParaRPr kumimoji="0" lang="en-US" altLang="en-US" sz="2000" b="0" i="0" u="none" strike="noStrike" cap="none" normalizeH="0" baseline="0" dirty="0">
              <a:ln>
                <a:noFill/>
              </a:ln>
              <a:solidFill>
                <a:schemeClr val="tx1"/>
              </a:solidFill>
              <a:effectLst/>
              <a:latin typeface="+mn-lt"/>
            </a:endParaRPr>
          </a:p>
        </p:txBody>
      </p:sp>
      <p:sp>
        <p:nvSpPr>
          <p:cNvPr id="3" name="Rectangle 2">
            <a:extLst>
              <a:ext uri="{FF2B5EF4-FFF2-40B4-BE49-F238E27FC236}">
                <a16:creationId xmlns:a16="http://schemas.microsoft.com/office/drawing/2014/main" id="{3345D0FC-27CD-8F3E-84DE-379654301734}"/>
              </a:ext>
            </a:extLst>
          </p:cNvPr>
          <p:cNvSpPr>
            <a:spLocks noChangeArrowheads="1"/>
          </p:cNvSpPr>
          <p:nvPr/>
        </p:nvSpPr>
        <p:spPr bwMode="auto">
          <a:xfrm>
            <a:off x="272598" y="1047242"/>
            <a:ext cx="11646803" cy="42611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Using The id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id</a:t>
            </a:r>
            <a:r>
              <a:rPr kumimoji="0" lang="en-US" altLang="en-US" sz="2000" b="0" i="0" u="none" strike="noStrike" cap="none" normalizeH="0" baseline="0" dirty="0">
                <a:ln>
                  <a:noFill/>
                </a:ln>
                <a:solidFill>
                  <a:srgbClr val="000000"/>
                </a:solidFill>
                <a:effectLst/>
                <a:latin typeface="+mn-lt"/>
              </a:rPr>
              <a:t> attribute specifies a unique id for an HTML element. The value of the </a:t>
            </a:r>
            <a:r>
              <a:rPr kumimoji="0" lang="en-US" altLang="en-US" sz="2000" b="0" i="0" u="none" strike="noStrike" cap="none" normalizeH="0" baseline="0" dirty="0">
                <a:ln>
                  <a:noFill/>
                </a:ln>
                <a:solidFill>
                  <a:srgbClr val="DC143C"/>
                </a:solidFill>
                <a:effectLst/>
                <a:latin typeface="+mn-lt"/>
              </a:rPr>
              <a:t>id</a:t>
            </a:r>
            <a:r>
              <a:rPr kumimoji="0" lang="en-US" altLang="en-US" sz="2000" b="0" i="0" u="none" strike="noStrike" cap="none" normalizeH="0" baseline="0" dirty="0">
                <a:ln>
                  <a:noFill/>
                </a:ln>
                <a:solidFill>
                  <a:srgbClr val="000000"/>
                </a:solidFill>
                <a:effectLst/>
                <a:latin typeface="+mn-lt"/>
              </a:rPr>
              <a:t> attribute must be unique within the HTML document.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id</a:t>
            </a:r>
            <a:r>
              <a:rPr kumimoji="0" lang="en-US" altLang="en-US" sz="2000" b="0" i="0" u="none" strike="noStrike" cap="none" normalizeH="0" baseline="0" dirty="0">
                <a:ln>
                  <a:noFill/>
                </a:ln>
                <a:solidFill>
                  <a:srgbClr val="000000"/>
                </a:solidFill>
                <a:effectLst/>
                <a:latin typeface="+mn-lt"/>
              </a:rPr>
              <a:t> attribute is used to point to a specific style declaration in a style sheet. It is also used by JavaScript to access and manipulate the element with the specific id.</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syntax for id is: write a hash character (#), followed by an id name. Then, define the CSS properties within curly braces {}.</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In the following example we have an </a:t>
            </a:r>
            <a:r>
              <a:rPr kumimoji="0" lang="en-US" altLang="en-US" sz="2000" b="0" i="0" u="none" strike="noStrike" cap="none" normalizeH="0" baseline="0" dirty="0">
                <a:ln>
                  <a:noFill/>
                </a:ln>
                <a:solidFill>
                  <a:srgbClr val="DC143C"/>
                </a:solidFill>
                <a:effectLst/>
                <a:latin typeface="+mn-lt"/>
              </a:rPr>
              <a:t>&lt;h1&gt;</a:t>
            </a:r>
            <a:r>
              <a:rPr kumimoji="0" lang="en-US" altLang="en-US" sz="2000" b="0" i="0" u="none" strike="noStrike" cap="none" normalizeH="0" baseline="0" dirty="0">
                <a:ln>
                  <a:noFill/>
                </a:ln>
                <a:solidFill>
                  <a:srgbClr val="000000"/>
                </a:solidFill>
                <a:effectLst/>
                <a:latin typeface="+mn-lt"/>
              </a:rPr>
              <a:t> element that points to the id name "</a:t>
            </a:r>
            <a:r>
              <a:rPr kumimoji="0" lang="en-US" altLang="en-US" sz="2000" b="0" i="0" u="none" strike="noStrike" cap="none" normalizeH="0" baseline="0" dirty="0" err="1">
                <a:ln>
                  <a:noFill/>
                </a:ln>
                <a:solidFill>
                  <a:srgbClr val="000000"/>
                </a:solidFill>
                <a:effectLst/>
                <a:latin typeface="+mn-lt"/>
              </a:rPr>
              <a:t>myHeader</a:t>
            </a:r>
            <a:r>
              <a:rPr kumimoji="0" lang="en-US" altLang="en-US" sz="2000" b="0" i="0" u="none" strike="noStrike" cap="none" normalizeH="0" baseline="0" dirty="0">
                <a:ln>
                  <a:noFill/>
                </a:ln>
                <a:solidFill>
                  <a:srgbClr val="000000"/>
                </a:solidFill>
                <a:effectLst/>
                <a:latin typeface="+mn-lt"/>
              </a:rPr>
              <a:t>". This </a:t>
            </a:r>
            <a:r>
              <a:rPr kumimoji="0" lang="en-US" altLang="en-US" sz="2000" b="0" i="0" u="none" strike="noStrike" cap="none" normalizeH="0" baseline="0" dirty="0">
                <a:ln>
                  <a:noFill/>
                </a:ln>
                <a:solidFill>
                  <a:srgbClr val="DC143C"/>
                </a:solidFill>
                <a:effectLst/>
                <a:latin typeface="+mn-lt"/>
              </a:rPr>
              <a:t>&lt;h1&gt;</a:t>
            </a:r>
            <a:r>
              <a:rPr kumimoji="0" lang="en-US" altLang="en-US" sz="2000" b="0" i="0" u="none" strike="noStrike" cap="none" normalizeH="0" baseline="0" dirty="0">
                <a:ln>
                  <a:noFill/>
                </a:ln>
                <a:solidFill>
                  <a:srgbClr val="000000"/>
                </a:solidFill>
                <a:effectLst/>
                <a:latin typeface="+mn-lt"/>
              </a:rPr>
              <a:t> element will be styled according to the </a:t>
            </a:r>
            <a:r>
              <a:rPr kumimoji="0" lang="en-US" altLang="en-US" sz="2000" b="0" i="0" u="none" strike="noStrike" cap="none" normalizeH="0" baseline="0" dirty="0">
                <a:ln>
                  <a:noFill/>
                </a:ln>
                <a:solidFill>
                  <a:srgbClr val="DC143C"/>
                </a:solidFill>
                <a:effectLst/>
                <a:latin typeface="+mn-lt"/>
              </a:rPr>
              <a:t>#myHeader</a:t>
            </a:r>
            <a:r>
              <a:rPr kumimoji="0" lang="en-US" altLang="en-US" sz="2000" b="0" i="0" u="none" strike="noStrike" cap="none" normalizeH="0" baseline="0" dirty="0">
                <a:ln>
                  <a:noFill/>
                </a:ln>
                <a:solidFill>
                  <a:srgbClr val="000000"/>
                </a:solidFill>
                <a:effectLst/>
                <a:latin typeface="+mn-lt"/>
              </a:rPr>
              <a:t> style definition in the head section:</a:t>
            </a:r>
            <a:endParaRPr kumimoji="0" lang="en-US" altLang="en-US" sz="2000" b="0" i="0" u="none" strike="noStrike" cap="none" normalizeH="0" baseline="0" dirty="0">
              <a:ln>
                <a:noFill/>
              </a:ln>
              <a:solidFill>
                <a:schemeClr val="tx1"/>
              </a:solidFill>
              <a:effectLst/>
              <a:latin typeface="+mn-lt"/>
            </a:endParaRPr>
          </a:p>
        </p:txBody>
      </p:sp>
      <p:sp>
        <p:nvSpPr>
          <p:cNvPr id="5" name="TextBox 4">
            <a:extLst>
              <a:ext uri="{FF2B5EF4-FFF2-40B4-BE49-F238E27FC236}">
                <a16:creationId xmlns:a16="http://schemas.microsoft.com/office/drawing/2014/main" id="{F3AC8D82-17D3-A13B-1ECF-32FDE5762EE0}"/>
              </a:ext>
            </a:extLst>
          </p:cNvPr>
          <p:cNvSpPr txBox="1"/>
          <p:nvPr/>
        </p:nvSpPr>
        <p:spPr>
          <a:xfrm>
            <a:off x="272598" y="5209656"/>
            <a:ext cx="6097836" cy="1631216"/>
          </a:xfrm>
          <a:prstGeom prst="rect">
            <a:avLst/>
          </a:prstGeom>
          <a:noFill/>
        </p:spPr>
        <p:txBody>
          <a:bodyPr wrap="square">
            <a:spAutoFit/>
          </a:bodyPr>
          <a:lstStyle/>
          <a:p>
            <a:r>
              <a:rPr lang="en-US" sz="2000" b="0" i="0" dirty="0">
                <a:solidFill>
                  <a:srgbClr val="A52A2A"/>
                </a:solidFill>
                <a:effectLst/>
              </a:rPr>
              <a:t>#myHeader </a:t>
            </a:r>
            <a:r>
              <a:rPr lang="en-US" sz="2000" b="0" i="0" dirty="0">
                <a:solidFill>
                  <a:srgbClr val="000000"/>
                </a:solidFill>
                <a:effectLst/>
              </a:rPr>
              <a:t>{</a:t>
            </a:r>
            <a:br>
              <a:rPr lang="en-US" sz="2000" b="0" i="0" dirty="0">
                <a:solidFill>
                  <a:srgbClr val="FF0000"/>
                </a:solidFill>
                <a:effectLst/>
              </a:rPr>
            </a:br>
            <a:r>
              <a:rPr lang="en-US" sz="2000" b="0" i="0" dirty="0">
                <a:solidFill>
                  <a:srgbClr val="FF0000"/>
                </a:solidFill>
                <a:effectLst/>
              </a:rPr>
              <a:t>  color</a:t>
            </a:r>
            <a:r>
              <a:rPr lang="en-US" sz="2000" b="0" i="0" dirty="0">
                <a:solidFill>
                  <a:srgbClr val="000000"/>
                </a:solidFill>
                <a:effectLst/>
              </a:rPr>
              <a:t>:</a:t>
            </a:r>
            <a:r>
              <a:rPr lang="en-US" sz="2000" b="0" i="0" dirty="0">
                <a:solidFill>
                  <a:srgbClr val="0000CD"/>
                </a:solidFill>
                <a:effectLst/>
              </a:rPr>
              <a:t> black</a:t>
            </a:r>
            <a:r>
              <a:rPr lang="en-US" sz="2000" b="0" i="0" dirty="0">
                <a:solidFill>
                  <a:srgbClr val="000000"/>
                </a:solidFill>
                <a:effectLst/>
              </a:rPr>
              <a:t>;</a:t>
            </a:r>
            <a:br>
              <a:rPr lang="en-US" sz="2000" b="0" i="0" dirty="0">
                <a:solidFill>
                  <a:srgbClr val="FF0000"/>
                </a:solidFill>
                <a:effectLst/>
              </a:rPr>
            </a:br>
            <a:r>
              <a:rPr lang="en-US" sz="2000" b="0" i="0" dirty="0">
                <a:solidFill>
                  <a:srgbClr val="FF0000"/>
                </a:solidFill>
                <a:effectLst/>
              </a:rPr>
              <a:t>  padding</a:t>
            </a:r>
            <a:r>
              <a:rPr lang="en-US" sz="2000" b="0" i="0" dirty="0">
                <a:solidFill>
                  <a:srgbClr val="000000"/>
                </a:solidFill>
                <a:effectLst/>
              </a:rPr>
              <a:t>:</a:t>
            </a:r>
            <a:r>
              <a:rPr lang="en-US" sz="2000" b="0" i="0" dirty="0">
                <a:solidFill>
                  <a:srgbClr val="0000CD"/>
                </a:solidFill>
                <a:effectLst/>
              </a:rPr>
              <a:t> 40px</a:t>
            </a:r>
            <a:r>
              <a:rPr lang="en-US" sz="2000" b="0" i="0" dirty="0">
                <a:solidFill>
                  <a:srgbClr val="000000"/>
                </a:solidFill>
                <a:effectLst/>
              </a:rPr>
              <a:t>;</a:t>
            </a:r>
            <a:br>
              <a:rPr lang="en-US" sz="2000" b="0" i="0" dirty="0">
                <a:solidFill>
                  <a:srgbClr val="FF0000"/>
                </a:solidFill>
                <a:effectLst/>
              </a:rPr>
            </a:br>
            <a:r>
              <a:rPr lang="en-US" sz="2000" b="0" i="0" dirty="0">
                <a:solidFill>
                  <a:srgbClr val="FF0000"/>
                </a:solidFill>
                <a:effectLst/>
              </a:rPr>
              <a:t>  text-align</a:t>
            </a:r>
            <a:r>
              <a:rPr lang="en-US" sz="2000" b="0" i="0" dirty="0">
                <a:solidFill>
                  <a:srgbClr val="000000"/>
                </a:solidFill>
                <a:effectLst/>
              </a:rPr>
              <a:t>:</a:t>
            </a:r>
            <a:r>
              <a:rPr lang="en-US" sz="2000" b="0" i="0" dirty="0">
                <a:solidFill>
                  <a:srgbClr val="0000CD"/>
                </a:solidFill>
                <a:effectLst/>
              </a:rPr>
              <a:t> center</a:t>
            </a:r>
            <a:r>
              <a:rPr lang="en-US" sz="2000" b="0" i="0" dirty="0">
                <a:solidFill>
                  <a:srgbClr val="000000"/>
                </a:solidFill>
                <a:effectLst/>
              </a:rPr>
              <a:t>;</a:t>
            </a:r>
            <a:br>
              <a:rPr lang="en-US" sz="2000" b="0" i="0" dirty="0">
                <a:solidFill>
                  <a:srgbClr val="FF0000"/>
                </a:solidFill>
                <a:effectLst/>
              </a:rPr>
            </a:br>
            <a:r>
              <a:rPr lang="en-US" sz="2000" b="0" i="0" dirty="0">
                <a:solidFill>
                  <a:srgbClr val="000000"/>
                </a:solidFill>
                <a:effectLst/>
              </a:rPr>
              <a:t>}</a:t>
            </a:r>
            <a:endParaRPr lang="en-IN" sz="2000" dirty="0"/>
          </a:p>
        </p:txBody>
      </p:sp>
    </p:spTree>
    <p:extLst>
      <p:ext uri="{BB962C8B-B14F-4D97-AF65-F5344CB8AC3E}">
        <p14:creationId xmlns:p14="http://schemas.microsoft.com/office/powerpoint/2010/main" val="11200851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3897E9-6746-5CEE-DC47-8F36D6DD1D86}"/>
              </a:ext>
            </a:extLst>
          </p:cNvPr>
          <p:cNvSpPr txBox="1"/>
          <p:nvPr/>
        </p:nvSpPr>
        <p:spPr>
          <a:xfrm>
            <a:off x="173514" y="189120"/>
            <a:ext cx="8034051" cy="954107"/>
          </a:xfrm>
          <a:prstGeom prst="rect">
            <a:avLst/>
          </a:prstGeom>
          <a:noFill/>
        </p:spPr>
        <p:txBody>
          <a:bodyPr wrap="square">
            <a:spAutoFit/>
          </a:bodyPr>
          <a:lstStyle/>
          <a:p>
            <a:r>
              <a:rPr lang="en-US" sz="2000" b="0" i="0" dirty="0">
                <a:solidFill>
                  <a:srgbClr val="000000"/>
                </a:solidFill>
                <a:effectLst/>
              </a:rPr>
              <a:t>			</a:t>
            </a:r>
            <a:r>
              <a:rPr lang="en-US" sz="3600" b="0" i="0" dirty="0">
                <a:solidFill>
                  <a:srgbClr val="000000"/>
                </a:solidFill>
                <a:effectLst/>
                <a:highlight>
                  <a:srgbClr val="008080"/>
                </a:highlight>
              </a:rPr>
              <a:t>Iframe</a:t>
            </a:r>
          </a:p>
          <a:p>
            <a:r>
              <a:rPr lang="en-US" sz="2000" b="0" i="0" dirty="0">
                <a:solidFill>
                  <a:srgbClr val="000000"/>
                </a:solidFill>
                <a:effectLst/>
              </a:rPr>
              <a:t>An HTML iframe is used to display a web page within a web page.</a:t>
            </a:r>
            <a:endParaRPr lang="en-IN" sz="2000" dirty="0"/>
          </a:p>
        </p:txBody>
      </p:sp>
      <p:sp>
        <p:nvSpPr>
          <p:cNvPr id="4" name="Rectangle 1">
            <a:extLst>
              <a:ext uri="{FF2B5EF4-FFF2-40B4-BE49-F238E27FC236}">
                <a16:creationId xmlns:a16="http://schemas.microsoft.com/office/drawing/2014/main" id="{65A9C8D3-2251-EEF9-9870-D701CC8AE163}"/>
              </a:ext>
            </a:extLst>
          </p:cNvPr>
          <p:cNvSpPr>
            <a:spLocks noChangeArrowheads="1"/>
          </p:cNvSpPr>
          <p:nvPr/>
        </p:nvSpPr>
        <p:spPr bwMode="auto">
          <a:xfrm>
            <a:off x="286439" y="1080482"/>
            <a:ext cx="9250289" cy="14911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HTML Iframe Syntax</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HTML </a:t>
            </a:r>
            <a:r>
              <a:rPr kumimoji="0" lang="en-US" altLang="en-US" sz="2000" b="0" i="0" u="none" strike="noStrike" cap="none" normalizeH="0" baseline="0" dirty="0">
                <a:ln>
                  <a:noFill/>
                </a:ln>
                <a:solidFill>
                  <a:srgbClr val="DC143C"/>
                </a:solidFill>
                <a:effectLst/>
                <a:latin typeface="+mn-lt"/>
              </a:rPr>
              <a:t>&lt;iframe&gt;</a:t>
            </a:r>
            <a:r>
              <a:rPr kumimoji="0" lang="en-US" altLang="en-US" sz="2000" b="0" i="0" u="none" strike="noStrike" cap="none" normalizeH="0" baseline="0" dirty="0">
                <a:ln>
                  <a:noFill/>
                </a:ln>
                <a:solidFill>
                  <a:srgbClr val="000000"/>
                </a:solidFill>
                <a:effectLst/>
                <a:latin typeface="+mn-lt"/>
              </a:rPr>
              <a:t> tag specifies an inline frame.</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An inline frame is used to embed another document within the current HTML document.</a:t>
            </a:r>
            <a:endParaRPr kumimoji="0" lang="en-US" altLang="en-US" sz="2000" b="0" i="0" u="none" strike="noStrike" cap="none" normalizeH="0" baseline="0" dirty="0">
              <a:ln>
                <a:noFill/>
              </a:ln>
              <a:solidFill>
                <a:schemeClr val="tx1"/>
              </a:solidFill>
              <a:effectLst/>
              <a:latin typeface="+mn-lt"/>
            </a:endParaRPr>
          </a:p>
        </p:txBody>
      </p:sp>
      <p:sp>
        <p:nvSpPr>
          <p:cNvPr id="6" name="TextBox 5">
            <a:extLst>
              <a:ext uri="{FF2B5EF4-FFF2-40B4-BE49-F238E27FC236}">
                <a16:creationId xmlns:a16="http://schemas.microsoft.com/office/drawing/2014/main" id="{44DEBFC6-D4FD-EACE-466C-F198910A8CBA}"/>
              </a:ext>
            </a:extLst>
          </p:cNvPr>
          <p:cNvSpPr txBox="1"/>
          <p:nvPr/>
        </p:nvSpPr>
        <p:spPr>
          <a:xfrm>
            <a:off x="173514" y="2661404"/>
            <a:ext cx="6097904" cy="400110"/>
          </a:xfrm>
          <a:prstGeom prst="rect">
            <a:avLst/>
          </a:prstGeom>
          <a:noFill/>
        </p:spPr>
        <p:txBody>
          <a:bodyPr wrap="square">
            <a:spAutoFit/>
          </a:bodyPr>
          <a:lstStyle/>
          <a:p>
            <a:r>
              <a:rPr lang="en-US" sz="2000" b="0" i="0" dirty="0">
                <a:solidFill>
                  <a:srgbClr val="0000CD"/>
                </a:solidFill>
                <a:effectLst/>
              </a:rPr>
              <a:t>&lt;</a:t>
            </a:r>
            <a:r>
              <a:rPr lang="en-US" sz="2000" b="0" i="0" dirty="0">
                <a:solidFill>
                  <a:srgbClr val="A52A2A"/>
                </a:solidFill>
                <a:effectLst/>
              </a:rPr>
              <a:t>iframe</a:t>
            </a:r>
            <a:r>
              <a:rPr lang="en-US" sz="2000" b="0" i="0" dirty="0">
                <a:solidFill>
                  <a:srgbClr val="FF0000"/>
                </a:solidFill>
                <a:effectLst/>
              </a:rPr>
              <a:t> src</a:t>
            </a:r>
            <a:r>
              <a:rPr lang="en-US" sz="2000" b="0" i="0" dirty="0">
                <a:solidFill>
                  <a:srgbClr val="0000CD"/>
                </a:solidFill>
                <a:effectLst/>
              </a:rPr>
              <a:t>="</a:t>
            </a:r>
            <a:r>
              <a:rPr lang="en-US" sz="2000" b="0" i="1" dirty="0" err="1">
                <a:solidFill>
                  <a:srgbClr val="0000CD"/>
                </a:solidFill>
                <a:effectLst/>
              </a:rPr>
              <a:t>url</a:t>
            </a:r>
            <a:r>
              <a:rPr lang="en-US" sz="2000" b="0" i="0" dirty="0">
                <a:solidFill>
                  <a:srgbClr val="0000CD"/>
                </a:solidFill>
                <a:effectLst/>
              </a:rPr>
              <a:t>"</a:t>
            </a:r>
            <a:r>
              <a:rPr lang="en-US" sz="2000" b="0" i="0" dirty="0">
                <a:solidFill>
                  <a:srgbClr val="FF0000"/>
                </a:solidFill>
                <a:effectLst/>
              </a:rPr>
              <a:t> title</a:t>
            </a:r>
            <a:r>
              <a:rPr lang="en-US" sz="2000" b="0" i="0" dirty="0">
                <a:solidFill>
                  <a:srgbClr val="0000CD"/>
                </a:solidFill>
                <a:effectLst/>
              </a:rPr>
              <a:t>="</a:t>
            </a:r>
            <a:r>
              <a:rPr lang="en-US" sz="2000" b="0" i="1" dirty="0">
                <a:solidFill>
                  <a:srgbClr val="0000CD"/>
                </a:solidFill>
                <a:effectLst/>
              </a:rPr>
              <a:t>description</a:t>
            </a:r>
            <a:r>
              <a:rPr lang="en-US" sz="2000" b="0" i="0" dirty="0">
                <a:solidFill>
                  <a:srgbClr val="0000CD"/>
                </a:solidFill>
                <a:effectLst/>
              </a:rPr>
              <a:t>"&gt;&lt;</a:t>
            </a:r>
            <a:r>
              <a:rPr lang="en-US" sz="2000" b="0" i="0" dirty="0">
                <a:solidFill>
                  <a:srgbClr val="A52A2A"/>
                </a:solidFill>
                <a:effectLst/>
              </a:rPr>
              <a:t>/iframe</a:t>
            </a:r>
            <a:r>
              <a:rPr lang="en-US" sz="2000" b="0" i="0" dirty="0">
                <a:solidFill>
                  <a:srgbClr val="0000CD"/>
                </a:solidFill>
                <a:effectLst/>
              </a:rPr>
              <a:t>&gt;</a:t>
            </a:r>
            <a:endParaRPr lang="en-IN" sz="2000" dirty="0"/>
          </a:p>
        </p:txBody>
      </p:sp>
      <p:sp>
        <p:nvSpPr>
          <p:cNvPr id="7" name="Rectangle 2">
            <a:extLst>
              <a:ext uri="{FF2B5EF4-FFF2-40B4-BE49-F238E27FC236}">
                <a16:creationId xmlns:a16="http://schemas.microsoft.com/office/drawing/2014/main" id="{C04EBF5A-2133-553C-EADE-FDF1A7460775}"/>
              </a:ext>
            </a:extLst>
          </p:cNvPr>
          <p:cNvSpPr>
            <a:spLocks noChangeArrowheads="1"/>
          </p:cNvSpPr>
          <p:nvPr/>
        </p:nvSpPr>
        <p:spPr bwMode="auto">
          <a:xfrm>
            <a:off x="286438" y="3050923"/>
            <a:ext cx="11326441" cy="14911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Iframe - Set Height and Width</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Use the </a:t>
            </a:r>
            <a:r>
              <a:rPr kumimoji="0" lang="en-US" altLang="en-US" sz="2000" b="0" i="0" u="none" strike="noStrike" cap="none" normalizeH="0" baseline="0" dirty="0">
                <a:ln>
                  <a:noFill/>
                </a:ln>
                <a:solidFill>
                  <a:srgbClr val="DC143C"/>
                </a:solidFill>
                <a:effectLst/>
                <a:latin typeface="+mn-lt"/>
              </a:rPr>
              <a:t>height</a:t>
            </a:r>
            <a:r>
              <a:rPr kumimoji="0" lang="en-US" altLang="en-US" sz="2000" b="0" i="0" u="none" strike="noStrike" cap="none" normalizeH="0" baseline="0" dirty="0">
                <a:ln>
                  <a:noFill/>
                </a:ln>
                <a:solidFill>
                  <a:srgbClr val="000000"/>
                </a:solidFill>
                <a:effectLst/>
                <a:latin typeface="+mn-lt"/>
              </a:rPr>
              <a:t> and </a:t>
            </a:r>
            <a:r>
              <a:rPr kumimoji="0" lang="en-US" altLang="en-US" sz="2000" b="0" i="0" u="none" strike="noStrike" cap="none" normalizeH="0" baseline="0" dirty="0">
                <a:ln>
                  <a:noFill/>
                </a:ln>
                <a:solidFill>
                  <a:srgbClr val="DC143C"/>
                </a:solidFill>
                <a:effectLst/>
                <a:latin typeface="+mn-lt"/>
              </a:rPr>
              <a:t>width</a:t>
            </a:r>
            <a:r>
              <a:rPr kumimoji="0" lang="en-US" altLang="en-US" sz="2000" b="0" i="0" u="none" strike="noStrike" cap="none" normalizeH="0" baseline="0" dirty="0">
                <a:ln>
                  <a:noFill/>
                </a:ln>
                <a:solidFill>
                  <a:srgbClr val="000000"/>
                </a:solidFill>
                <a:effectLst/>
                <a:latin typeface="+mn-lt"/>
              </a:rPr>
              <a:t> attributes to specify the size of the iframe.</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height and width are specified in pixels by default:</a:t>
            </a:r>
            <a:endParaRPr kumimoji="0" lang="en-US" altLang="en-US" sz="2000" b="0" i="0" u="none" strike="noStrike" cap="none" normalizeH="0" baseline="0" dirty="0">
              <a:ln>
                <a:noFill/>
              </a:ln>
              <a:solidFill>
                <a:schemeClr val="tx1"/>
              </a:solidFill>
              <a:effectLst/>
              <a:latin typeface="+mn-lt"/>
            </a:endParaRPr>
          </a:p>
        </p:txBody>
      </p:sp>
      <p:sp>
        <p:nvSpPr>
          <p:cNvPr id="9" name="TextBox 8">
            <a:extLst>
              <a:ext uri="{FF2B5EF4-FFF2-40B4-BE49-F238E27FC236}">
                <a16:creationId xmlns:a16="http://schemas.microsoft.com/office/drawing/2014/main" id="{F5444ADF-1C52-B6D1-92F7-B3B125BE8861}"/>
              </a:ext>
            </a:extLst>
          </p:cNvPr>
          <p:cNvSpPr txBox="1"/>
          <p:nvPr/>
        </p:nvSpPr>
        <p:spPr>
          <a:xfrm>
            <a:off x="173514" y="4797475"/>
            <a:ext cx="11130756" cy="400110"/>
          </a:xfrm>
          <a:prstGeom prst="rect">
            <a:avLst/>
          </a:prstGeom>
          <a:noFill/>
        </p:spPr>
        <p:txBody>
          <a:bodyPr wrap="square">
            <a:spAutoFit/>
          </a:bodyPr>
          <a:lstStyle/>
          <a:p>
            <a:r>
              <a:rPr lang="en-IN" sz="2000" b="0" i="0" dirty="0">
                <a:solidFill>
                  <a:srgbClr val="0000CD"/>
                </a:solidFill>
                <a:effectLst/>
              </a:rPr>
              <a:t>&lt;</a:t>
            </a:r>
            <a:r>
              <a:rPr lang="en-IN" sz="2000" b="0" i="0" dirty="0">
                <a:solidFill>
                  <a:srgbClr val="A52A2A"/>
                </a:solidFill>
                <a:effectLst/>
              </a:rPr>
              <a:t>iframe</a:t>
            </a:r>
            <a:r>
              <a:rPr lang="en-IN" sz="2000" b="0" i="0" dirty="0">
                <a:solidFill>
                  <a:srgbClr val="FF0000"/>
                </a:solidFill>
                <a:effectLst/>
              </a:rPr>
              <a:t> src</a:t>
            </a:r>
            <a:r>
              <a:rPr lang="en-IN" sz="2000" b="0" i="0" dirty="0">
                <a:solidFill>
                  <a:srgbClr val="0000CD"/>
                </a:solidFill>
                <a:effectLst/>
              </a:rPr>
              <a:t>="demo_iframe.htm"</a:t>
            </a:r>
            <a:r>
              <a:rPr lang="en-IN" sz="2000" b="0" i="0" dirty="0">
                <a:solidFill>
                  <a:srgbClr val="FF0000"/>
                </a:solidFill>
                <a:effectLst/>
              </a:rPr>
              <a:t> height</a:t>
            </a:r>
            <a:r>
              <a:rPr lang="en-IN" sz="2000" b="0" i="0" dirty="0">
                <a:solidFill>
                  <a:srgbClr val="0000CD"/>
                </a:solidFill>
                <a:effectLst/>
              </a:rPr>
              <a:t>="200"</a:t>
            </a:r>
            <a:r>
              <a:rPr lang="en-IN" sz="2000" b="0" i="0" dirty="0">
                <a:solidFill>
                  <a:srgbClr val="FF0000"/>
                </a:solidFill>
                <a:effectLst/>
              </a:rPr>
              <a:t> width</a:t>
            </a:r>
            <a:r>
              <a:rPr lang="en-IN" sz="2000" b="0" i="0" dirty="0">
                <a:solidFill>
                  <a:srgbClr val="0000CD"/>
                </a:solidFill>
                <a:effectLst/>
              </a:rPr>
              <a:t>="300"</a:t>
            </a:r>
            <a:r>
              <a:rPr lang="en-IN" sz="2000" b="0" i="0" dirty="0">
                <a:solidFill>
                  <a:srgbClr val="FF0000"/>
                </a:solidFill>
                <a:effectLst/>
              </a:rPr>
              <a:t> title</a:t>
            </a:r>
            <a:r>
              <a:rPr lang="en-IN" sz="2000" b="0" i="0" dirty="0">
                <a:solidFill>
                  <a:srgbClr val="0000CD"/>
                </a:solidFill>
                <a:effectLst/>
              </a:rPr>
              <a:t>="Iframe Example"&gt;&lt;</a:t>
            </a:r>
            <a:r>
              <a:rPr lang="en-IN" sz="2000" b="0" i="0" dirty="0">
                <a:solidFill>
                  <a:srgbClr val="A52A2A"/>
                </a:solidFill>
                <a:effectLst/>
              </a:rPr>
              <a:t>/iframe</a:t>
            </a:r>
            <a:r>
              <a:rPr lang="en-IN" sz="2000" b="0" i="0" dirty="0">
                <a:solidFill>
                  <a:srgbClr val="0000CD"/>
                </a:solidFill>
                <a:effectLst/>
              </a:rPr>
              <a:t>&gt;</a:t>
            </a:r>
            <a:endParaRPr lang="en-IN" sz="2000" dirty="0"/>
          </a:p>
        </p:txBody>
      </p:sp>
      <p:sp>
        <p:nvSpPr>
          <p:cNvPr id="11" name="TextBox 10">
            <a:extLst>
              <a:ext uri="{FF2B5EF4-FFF2-40B4-BE49-F238E27FC236}">
                <a16:creationId xmlns:a16="http://schemas.microsoft.com/office/drawing/2014/main" id="{563D54E1-B23F-16A6-9840-A4773783CE6B}"/>
              </a:ext>
            </a:extLst>
          </p:cNvPr>
          <p:cNvSpPr txBox="1"/>
          <p:nvPr/>
        </p:nvSpPr>
        <p:spPr>
          <a:xfrm>
            <a:off x="173513" y="5354683"/>
            <a:ext cx="12018487" cy="400110"/>
          </a:xfrm>
          <a:prstGeom prst="rect">
            <a:avLst/>
          </a:prstGeom>
          <a:noFill/>
        </p:spPr>
        <p:txBody>
          <a:bodyPr wrap="square">
            <a:spAutoFit/>
          </a:bodyPr>
          <a:lstStyle/>
          <a:p>
            <a:r>
              <a:rPr lang="en-IN" sz="2000" b="0" i="0" dirty="0">
                <a:solidFill>
                  <a:srgbClr val="0000CD"/>
                </a:solidFill>
                <a:effectLst/>
              </a:rPr>
              <a:t>&lt;</a:t>
            </a:r>
            <a:r>
              <a:rPr lang="en-IN" sz="2000" b="0" i="0" dirty="0">
                <a:solidFill>
                  <a:srgbClr val="A52A2A"/>
                </a:solidFill>
                <a:effectLst/>
              </a:rPr>
              <a:t>iframe</a:t>
            </a:r>
            <a:r>
              <a:rPr lang="en-IN" sz="2000" b="0" i="0" dirty="0">
                <a:solidFill>
                  <a:srgbClr val="FF0000"/>
                </a:solidFill>
                <a:effectLst/>
              </a:rPr>
              <a:t> src</a:t>
            </a:r>
            <a:r>
              <a:rPr lang="en-IN" sz="2000" b="0" i="0" dirty="0">
                <a:solidFill>
                  <a:srgbClr val="0000CD"/>
                </a:solidFill>
                <a:effectLst/>
              </a:rPr>
              <a:t>="demo_iframe.htm"</a:t>
            </a:r>
            <a:r>
              <a:rPr lang="en-IN" sz="2000" b="0" i="0" dirty="0">
                <a:solidFill>
                  <a:srgbClr val="FF0000"/>
                </a:solidFill>
                <a:effectLst/>
              </a:rPr>
              <a:t> style</a:t>
            </a:r>
            <a:r>
              <a:rPr lang="en-IN" sz="2000" b="0" i="0" dirty="0">
                <a:solidFill>
                  <a:srgbClr val="0000CD"/>
                </a:solidFill>
                <a:effectLst/>
              </a:rPr>
              <a:t>="height:200px;width:300px;"</a:t>
            </a:r>
            <a:r>
              <a:rPr lang="en-IN" sz="2000" b="0" i="0" dirty="0">
                <a:solidFill>
                  <a:srgbClr val="FF0000"/>
                </a:solidFill>
                <a:effectLst/>
              </a:rPr>
              <a:t> title</a:t>
            </a:r>
            <a:r>
              <a:rPr lang="en-IN" sz="2000" b="0" i="0" dirty="0">
                <a:solidFill>
                  <a:srgbClr val="0000CD"/>
                </a:solidFill>
                <a:effectLst/>
              </a:rPr>
              <a:t>="Iframe Example"&gt;&lt;</a:t>
            </a:r>
            <a:r>
              <a:rPr lang="en-IN" sz="2000" b="0" i="0" dirty="0">
                <a:solidFill>
                  <a:srgbClr val="A52A2A"/>
                </a:solidFill>
                <a:effectLst/>
              </a:rPr>
              <a:t>/iframe</a:t>
            </a:r>
            <a:r>
              <a:rPr lang="en-IN" sz="2000" b="0" i="0" dirty="0">
                <a:solidFill>
                  <a:srgbClr val="0000CD"/>
                </a:solidFill>
                <a:effectLst/>
              </a:rPr>
              <a:t>&gt;</a:t>
            </a:r>
            <a:endParaRPr lang="en-IN" sz="2000" dirty="0"/>
          </a:p>
        </p:txBody>
      </p:sp>
      <p:sp>
        <p:nvSpPr>
          <p:cNvPr id="13" name="TextBox 12">
            <a:extLst>
              <a:ext uri="{FF2B5EF4-FFF2-40B4-BE49-F238E27FC236}">
                <a16:creationId xmlns:a16="http://schemas.microsoft.com/office/drawing/2014/main" id="{2A1F6A20-EA33-C705-16F5-7C3826B34C57}"/>
              </a:ext>
            </a:extLst>
          </p:cNvPr>
          <p:cNvSpPr txBox="1"/>
          <p:nvPr/>
        </p:nvSpPr>
        <p:spPr>
          <a:xfrm>
            <a:off x="173514" y="5921093"/>
            <a:ext cx="10845006" cy="400110"/>
          </a:xfrm>
          <a:prstGeom prst="rect">
            <a:avLst/>
          </a:prstGeom>
          <a:noFill/>
        </p:spPr>
        <p:txBody>
          <a:bodyPr wrap="square">
            <a:spAutoFit/>
          </a:bodyPr>
          <a:lstStyle/>
          <a:p>
            <a:r>
              <a:rPr lang="en-IN" sz="2000" b="0" i="0" dirty="0">
                <a:solidFill>
                  <a:srgbClr val="0000CD"/>
                </a:solidFill>
                <a:effectLst/>
              </a:rPr>
              <a:t>&lt;</a:t>
            </a:r>
            <a:r>
              <a:rPr lang="en-IN" sz="2000" b="0" i="0" dirty="0">
                <a:solidFill>
                  <a:srgbClr val="A52A2A"/>
                </a:solidFill>
                <a:effectLst/>
              </a:rPr>
              <a:t>iframe</a:t>
            </a:r>
            <a:r>
              <a:rPr lang="en-IN" sz="2000" b="0" i="0" dirty="0">
                <a:solidFill>
                  <a:srgbClr val="FF0000"/>
                </a:solidFill>
                <a:effectLst/>
              </a:rPr>
              <a:t> src</a:t>
            </a:r>
            <a:r>
              <a:rPr lang="en-IN" sz="2000" b="0" i="0" dirty="0">
                <a:solidFill>
                  <a:srgbClr val="0000CD"/>
                </a:solidFill>
                <a:effectLst/>
              </a:rPr>
              <a:t>="demo_iframe.htm"</a:t>
            </a:r>
            <a:r>
              <a:rPr lang="en-IN" sz="2000" b="0" i="0" dirty="0">
                <a:solidFill>
                  <a:srgbClr val="FF0000"/>
                </a:solidFill>
                <a:effectLst/>
              </a:rPr>
              <a:t> style</a:t>
            </a:r>
            <a:r>
              <a:rPr lang="en-IN" sz="2000" b="0" i="0" dirty="0">
                <a:solidFill>
                  <a:srgbClr val="0000CD"/>
                </a:solidFill>
                <a:effectLst/>
              </a:rPr>
              <a:t>="</a:t>
            </a:r>
            <a:r>
              <a:rPr lang="en-IN" sz="2000" b="0" i="0" dirty="0" err="1">
                <a:solidFill>
                  <a:srgbClr val="0000CD"/>
                </a:solidFill>
                <a:effectLst/>
              </a:rPr>
              <a:t>border:none</a:t>
            </a:r>
            <a:r>
              <a:rPr lang="en-IN" sz="2000" b="0" i="0" dirty="0">
                <a:solidFill>
                  <a:srgbClr val="0000CD"/>
                </a:solidFill>
                <a:effectLst/>
              </a:rPr>
              <a:t>;"</a:t>
            </a:r>
            <a:r>
              <a:rPr lang="en-IN" sz="2000" b="0" i="0" dirty="0">
                <a:solidFill>
                  <a:srgbClr val="FF0000"/>
                </a:solidFill>
                <a:effectLst/>
              </a:rPr>
              <a:t> title</a:t>
            </a:r>
            <a:r>
              <a:rPr lang="en-IN" sz="2000" b="0" i="0" dirty="0">
                <a:solidFill>
                  <a:srgbClr val="0000CD"/>
                </a:solidFill>
                <a:effectLst/>
              </a:rPr>
              <a:t>="Iframe Example"&gt;&lt;</a:t>
            </a:r>
            <a:r>
              <a:rPr lang="en-IN" sz="2000" b="0" i="0" dirty="0">
                <a:solidFill>
                  <a:srgbClr val="A52A2A"/>
                </a:solidFill>
                <a:effectLst/>
              </a:rPr>
              <a:t>/iframe</a:t>
            </a:r>
            <a:r>
              <a:rPr lang="en-IN" sz="2000" b="0" i="0" dirty="0">
                <a:solidFill>
                  <a:srgbClr val="0000CD"/>
                </a:solidFill>
                <a:effectLst/>
              </a:rPr>
              <a:t>&gt;</a:t>
            </a:r>
            <a:endParaRPr lang="en-IN" sz="2000" dirty="0"/>
          </a:p>
        </p:txBody>
      </p:sp>
    </p:spTree>
    <p:extLst>
      <p:ext uri="{BB962C8B-B14F-4D97-AF65-F5344CB8AC3E}">
        <p14:creationId xmlns:p14="http://schemas.microsoft.com/office/powerpoint/2010/main" val="21294035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5545A1-EE5B-562C-6AFE-2B310BB42CA0}"/>
              </a:ext>
            </a:extLst>
          </p:cNvPr>
          <p:cNvSpPr txBox="1"/>
          <p:nvPr/>
        </p:nvSpPr>
        <p:spPr>
          <a:xfrm>
            <a:off x="184532" y="178102"/>
            <a:ext cx="11834870" cy="400110"/>
          </a:xfrm>
          <a:prstGeom prst="rect">
            <a:avLst/>
          </a:prstGeom>
          <a:noFill/>
        </p:spPr>
        <p:txBody>
          <a:bodyPr wrap="square">
            <a:spAutoFit/>
          </a:bodyPr>
          <a:lstStyle/>
          <a:p>
            <a:r>
              <a:rPr lang="en-IN" sz="2000" b="0" i="0" dirty="0">
                <a:solidFill>
                  <a:srgbClr val="0000CD"/>
                </a:solidFill>
                <a:effectLst/>
              </a:rPr>
              <a:t>&lt;</a:t>
            </a:r>
            <a:r>
              <a:rPr lang="en-IN" sz="2000" b="0" i="0" dirty="0">
                <a:solidFill>
                  <a:srgbClr val="A52A2A"/>
                </a:solidFill>
                <a:effectLst/>
              </a:rPr>
              <a:t>iframe</a:t>
            </a:r>
            <a:r>
              <a:rPr lang="en-IN" sz="2000" b="0" i="0" dirty="0">
                <a:solidFill>
                  <a:srgbClr val="FF0000"/>
                </a:solidFill>
                <a:effectLst/>
              </a:rPr>
              <a:t> src</a:t>
            </a:r>
            <a:r>
              <a:rPr lang="en-IN" sz="2000" b="0" i="0" dirty="0">
                <a:solidFill>
                  <a:srgbClr val="0000CD"/>
                </a:solidFill>
                <a:effectLst/>
              </a:rPr>
              <a:t>="demo_iframe.htm"</a:t>
            </a:r>
            <a:r>
              <a:rPr lang="en-IN" sz="2000" b="0" i="0" dirty="0">
                <a:solidFill>
                  <a:srgbClr val="FF0000"/>
                </a:solidFill>
                <a:effectLst/>
              </a:rPr>
              <a:t> style</a:t>
            </a:r>
            <a:r>
              <a:rPr lang="en-IN" sz="2000" b="0" i="0" dirty="0">
                <a:solidFill>
                  <a:srgbClr val="0000CD"/>
                </a:solidFill>
                <a:effectLst/>
              </a:rPr>
              <a:t>="border:2px solid red;"</a:t>
            </a:r>
            <a:r>
              <a:rPr lang="en-IN" sz="2000" b="0" i="0" dirty="0">
                <a:solidFill>
                  <a:srgbClr val="FF0000"/>
                </a:solidFill>
                <a:effectLst/>
              </a:rPr>
              <a:t> title</a:t>
            </a:r>
            <a:r>
              <a:rPr lang="en-IN" sz="2000" b="0" i="0" dirty="0">
                <a:solidFill>
                  <a:srgbClr val="0000CD"/>
                </a:solidFill>
                <a:effectLst/>
              </a:rPr>
              <a:t>="Iframe Example"&gt;&lt;</a:t>
            </a:r>
            <a:r>
              <a:rPr lang="en-IN" sz="2000" b="0" i="0" dirty="0">
                <a:solidFill>
                  <a:srgbClr val="A52A2A"/>
                </a:solidFill>
                <a:effectLst/>
              </a:rPr>
              <a:t>/iframe</a:t>
            </a:r>
            <a:r>
              <a:rPr lang="en-IN" sz="2000" b="0" i="0" dirty="0">
                <a:solidFill>
                  <a:srgbClr val="0000CD"/>
                </a:solidFill>
                <a:effectLst/>
              </a:rPr>
              <a:t>&gt;</a:t>
            </a:r>
            <a:endParaRPr lang="en-IN" sz="2000" dirty="0"/>
          </a:p>
        </p:txBody>
      </p:sp>
      <p:sp>
        <p:nvSpPr>
          <p:cNvPr id="4" name="Rectangle 1">
            <a:extLst>
              <a:ext uri="{FF2B5EF4-FFF2-40B4-BE49-F238E27FC236}">
                <a16:creationId xmlns:a16="http://schemas.microsoft.com/office/drawing/2014/main" id="{E02B407A-D85E-064E-29DC-0DD7DDD2E3BC}"/>
              </a:ext>
            </a:extLst>
          </p:cNvPr>
          <p:cNvSpPr>
            <a:spLocks noChangeArrowheads="1"/>
          </p:cNvSpPr>
          <p:nvPr/>
        </p:nvSpPr>
        <p:spPr bwMode="auto">
          <a:xfrm>
            <a:off x="308610" y="578212"/>
            <a:ext cx="12144902" cy="14911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Iframe - Target for a Link</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An iframe can be used as the target frame for a link.</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target</a:t>
            </a:r>
            <a:r>
              <a:rPr kumimoji="0" lang="en-US" altLang="en-US" sz="2000" b="0" i="0" u="none" strike="noStrike" cap="none" normalizeH="0" baseline="0" dirty="0">
                <a:ln>
                  <a:noFill/>
                </a:ln>
                <a:solidFill>
                  <a:srgbClr val="000000"/>
                </a:solidFill>
                <a:effectLst/>
                <a:latin typeface="+mn-lt"/>
              </a:rPr>
              <a:t> attribute of the link must refer to the </a:t>
            </a:r>
            <a:r>
              <a:rPr kumimoji="0" lang="en-US" altLang="en-US" sz="2000" b="0" i="0" u="none" strike="noStrike" cap="none" normalizeH="0" baseline="0" dirty="0">
                <a:ln>
                  <a:noFill/>
                </a:ln>
                <a:solidFill>
                  <a:srgbClr val="DC143C"/>
                </a:solidFill>
                <a:effectLst/>
                <a:latin typeface="+mn-lt"/>
              </a:rPr>
              <a:t>name</a:t>
            </a:r>
            <a:r>
              <a:rPr kumimoji="0" lang="en-US" altLang="en-US" sz="2000" b="0" i="0" u="none" strike="noStrike" cap="none" normalizeH="0" baseline="0" dirty="0">
                <a:ln>
                  <a:noFill/>
                </a:ln>
                <a:solidFill>
                  <a:srgbClr val="000000"/>
                </a:solidFill>
                <a:effectLst/>
                <a:latin typeface="+mn-lt"/>
              </a:rPr>
              <a:t> attribute of the iframe:</a:t>
            </a:r>
            <a:endParaRPr kumimoji="0" lang="en-US" altLang="en-US" sz="2000" b="0" i="0" u="none" strike="noStrike" cap="none" normalizeH="0" baseline="0" dirty="0">
              <a:ln>
                <a:noFill/>
              </a:ln>
              <a:solidFill>
                <a:schemeClr val="tx1"/>
              </a:solidFill>
              <a:effectLst/>
              <a:latin typeface="+mn-lt"/>
            </a:endParaRPr>
          </a:p>
        </p:txBody>
      </p:sp>
      <p:sp>
        <p:nvSpPr>
          <p:cNvPr id="6" name="TextBox 5">
            <a:extLst>
              <a:ext uri="{FF2B5EF4-FFF2-40B4-BE49-F238E27FC236}">
                <a16:creationId xmlns:a16="http://schemas.microsoft.com/office/drawing/2014/main" id="{F8CDC1B3-D65E-9F39-63B7-2F2624D49AF3}"/>
              </a:ext>
            </a:extLst>
          </p:cNvPr>
          <p:cNvSpPr txBox="1"/>
          <p:nvPr/>
        </p:nvSpPr>
        <p:spPr>
          <a:xfrm>
            <a:off x="184532" y="2301716"/>
            <a:ext cx="9256648" cy="1015663"/>
          </a:xfrm>
          <a:prstGeom prst="rect">
            <a:avLst/>
          </a:prstGeom>
          <a:noFill/>
        </p:spPr>
        <p:txBody>
          <a:bodyPr wrap="square">
            <a:spAutoFit/>
          </a:bodyPr>
          <a:lstStyle/>
          <a:p>
            <a:r>
              <a:rPr lang="en-IN" sz="2000" b="0" i="0" dirty="0">
                <a:solidFill>
                  <a:srgbClr val="0000CD"/>
                </a:solidFill>
                <a:effectLst/>
              </a:rPr>
              <a:t>&lt;</a:t>
            </a:r>
            <a:r>
              <a:rPr lang="en-IN" sz="2000" b="0" i="0" dirty="0">
                <a:solidFill>
                  <a:srgbClr val="A52A2A"/>
                </a:solidFill>
                <a:effectLst/>
              </a:rPr>
              <a:t>iframe</a:t>
            </a:r>
            <a:r>
              <a:rPr lang="en-IN" sz="2000" b="0" i="0" dirty="0">
                <a:solidFill>
                  <a:srgbClr val="FF0000"/>
                </a:solidFill>
                <a:effectLst/>
              </a:rPr>
              <a:t> src</a:t>
            </a:r>
            <a:r>
              <a:rPr lang="en-IN" sz="2000" b="0" i="0" dirty="0">
                <a:solidFill>
                  <a:srgbClr val="0000CD"/>
                </a:solidFill>
                <a:effectLst/>
              </a:rPr>
              <a:t>="demo_iframe.htm"</a:t>
            </a:r>
            <a:r>
              <a:rPr lang="en-IN" sz="2000" b="0" i="0" dirty="0">
                <a:solidFill>
                  <a:srgbClr val="FF0000"/>
                </a:solidFill>
                <a:effectLst/>
              </a:rPr>
              <a:t> name</a:t>
            </a:r>
            <a:r>
              <a:rPr lang="en-IN" sz="2000" b="0" i="0" dirty="0">
                <a:solidFill>
                  <a:srgbClr val="0000CD"/>
                </a:solidFill>
                <a:effectLst/>
              </a:rPr>
              <a:t>="</a:t>
            </a:r>
            <a:r>
              <a:rPr lang="en-IN" sz="2000" b="0" i="0" dirty="0" err="1">
                <a:solidFill>
                  <a:srgbClr val="0000CD"/>
                </a:solidFill>
                <a:effectLst/>
              </a:rPr>
              <a:t>iframe_a</a:t>
            </a:r>
            <a:r>
              <a:rPr lang="en-IN" sz="2000" b="0" i="0" dirty="0">
                <a:solidFill>
                  <a:srgbClr val="0000CD"/>
                </a:solidFill>
                <a:effectLst/>
              </a:rPr>
              <a:t>"</a:t>
            </a:r>
            <a:r>
              <a:rPr lang="en-IN" sz="2000" b="0" i="0" dirty="0">
                <a:solidFill>
                  <a:srgbClr val="FF0000"/>
                </a:solidFill>
                <a:effectLst/>
              </a:rPr>
              <a:t> title</a:t>
            </a:r>
            <a:r>
              <a:rPr lang="en-IN" sz="2000" b="0" i="0" dirty="0">
                <a:solidFill>
                  <a:srgbClr val="0000CD"/>
                </a:solidFill>
                <a:effectLst/>
              </a:rPr>
              <a:t>="Iframe Example"&gt;&lt;</a:t>
            </a:r>
            <a:r>
              <a:rPr lang="en-IN" sz="2000" b="0" i="0" dirty="0">
                <a:solidFill>
                  <a:srgbClr val="A52A2A"/>
                </a:solidFill>
                <a:effectLst/>
              </a:rPr>
              <a:t>/iframe</a:t>
            </a:r>
            <a:r>
              <a:rPr lang="en-IN" sz="2000" b="0" i="0" dirty="0">
                <a:solidFill>
                  <a:srgbClr val="0000CD"/>
                </a:solidFill>
                <a:effectLst/>
              </a:rPr>
              <a:t>&gt;</a:t>
            </a:r>
            <a:br>
              <a:rPr lang="en-IN" sz="2000" dirty="0"/>
            </a:br>
            <a:br>
              <a:rPr lang="en-IN" sz="2000" dirty="0"/>
            </a:br>
            <a:r>
              <a:rPr lang="en-IN" sz="2000" b="0" i="0" dirty="0">
                <a:solidFill>
                  <a:srgbClr val="0000CD"/>
                </a:solidFill>
                <a:effectLst/>
              </a:rPr>
              <a:t>&lt;</a:t>
            </a:r>
            <a:r>
              <a:rPr lang="en-IN" sz="2000" b="0" i="0" dirty="0">
                <a:solidFill>
                  <a:srgbClr val="A52A2A"/>
                </a:solidFill>
                <a:effectLst/>
              </a:rPr>
              <a:t>p</a:t>
            </a:r>
            <a:r>
              <a:rPr lang="en-IN" sz="2000" b="0" i="0" dirty="0">
                <a:solidFill>
                  <a:srgbClr val="0000CD"/>
                </a:solidFill>
                <a:effectLst/>
              </a:rPr>
              <a:t>&gt;&lt;</a:t>
            </a:r>
            <a:r>
              <a:rPr lang="en-IN" sz="2000" b="0" i="0" dirty="0">
                <a:solidFill>
                  <a:srgbClr val="A52A2A"/>
                </a:solidFill>
                <a:effectLst/>
              </a:rPr>
              <a:t>a</a:t>
            </a:r>
            <a:r>
              <a:rPr lang="en-IN" sz="2000" b="0" i="0" dirty="0">
                <a:solidFill>
                  <a:srgbClr val="FF0000"/>
                </a:solidFill>
                <a:effectLst/>
              </a:rPr>
              <a:t> href</a:t>
            </a:r>
            <a:r>
              <a:rPr lang="en-IN" sz="2000" b="0" i="0" dirty="0">
                <a:solidFill>
                  <a:srgbClr val="0000CD"/>
                </a:solidFill>
                <a:effectLst/>
              </a:rPr>
              <a:t>="https://www.w3schools.com"</a:t>
            </a:r>
            <a:r>
              <a:rPr lang="en-IN" sz="2000" b="0" i="0" dirty="0">
                <a:solidFill>
                  <a:srgbClr val="FF0000"/>
                </a:solidFill>
                <a:effectLst/>
              </a:rPr>
              <a:t> target</a:t>
            </a:r>
            <a:r>
              <a:rPr lang="en-IN" sz="2000" b="0" i="0" dirty="0">
                <a:solidFill>
                  <a:srgbClr val="0000CD"/>
                </a:solidFill>
                <a:effectLst/>
              </a:rPr>
              <a:t>="</a:t>
            </a:r>
            <a:r>
              <a:rPr lang="en-IN" sz="2000" b="0" i="0" dirty="0" err="1">
                <a:solidFill>
                  <a:srgbClr val="0000CD"/>
                </a:solidFill>
                <a:effectLst/>
              </a:rPr>
              <a:t>iframe_a</a:t>
            </a:r>
            <a:r>
              <a:rPr lang="en-IN" sz="2000" b="0" i="0" dirty="0">
                <a:solidFill>
                  <a:srgbClr val="0000CD"/>
                </a:solidFill>
                <a:effectLst/>
              </a:rPr>
              <a:t>"&gt;</a:t>
            </a:r>
            <a:r>
              <a:rPr lang="en-IN" sz="2000" b="0" i="0" dirty="0">
                <a:solidFill>
                  <a:srgbClr val="000000"/>
                </a:solidFill>
                <a:effectLst/>
              </a:rPr>
              <a:t>W3Schools.com</a:t>
            </a:r>
            <a:r>
              <a:rPr lang="en-IN" sz="2000" b="0" i="0" dirty="0">
                <a:solidFill>
                  <a:srgbClr val="0000CD"/>
                </a:solidFill>
                <a:effectLst/>
              </a:rPr>
              <a:t>&lt;</a:t>
            </a:r>
            <a:r>
              <a:rPr lang="en-IN" sz="2000" b="0" i="0" dirty="0">
                <a:solidFill>
                  <a:srgbClr val="A52A2A"/>
                </a:solidFill>
                <a:effectLst/>
              </a:rPr>
              <a:t>/a</a:t>
            </a:r>
            <a:r>
              <a:rPr lang="en-IN" sz="2000" b="0" i="0" dirty="0">
                <a:solidFill>
                  <a:srgbClr val="0000CD"/>
                </a:solidFill>
                <a:effectLst/>
              </a:rPr>
              <a:t>&gt;&lt;</a:t>
            </a:r>
            <a:r>
              <a:rPr lang="en-IN" sz="2000" b="0" i="0" dirty="0">
                <a:solidFill>
                  <a:srgbClr val="A52A2A"/>
                </a:solidFill>
                <a:effectLst/>
              </a:rPr>
              <a:t>/p</a:t>
            </a:r>
            <a:r>
              <a:rPr lang="en-IN" sz="2000" b="0" i="0" dirty="0">
                <a:solidFill>
                  <a:srgbClr val="0000CD"/>
                </a:solidFill>
                <a:effectLst/>
              </a:rPr>
              <a:t>&gt;</a:t>
            </a:r>
            <a:endParaRPr lang="en-IN" sz="2000" dirty="0"/>
          </a:p>
        </p:txBody>
      </p:sp>
    </p:spTree>
    <p:extLst>
      <p:ext uri="{BB962C8B-B14F-4D97-AF65-F5344CB8AC3E}">
        <p14:creationId xmlns:p14="http://schemas.microsoft.com/office/powerpoint/2010/main" val="1095766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6D0044-5925-C163-DCB4-7352E4FB26BF}"/>
              </a:ext>
            </a:extLst>
          </p:cNvPr>
          <p:cNvSpPr txBox="1"/>
          <p:nvPr/>
        </p:nvSpPr>
        <p:spPr>
          <a:xfrm>
            <a:off x="185570" y="350559"/>
            <a:ext cx="11411174" cy="1569660"/>
          </a:xfrm>
          <a:prstGeom prst="rect">
            <a:avLst/>
          </a:prstGeom>
          <a:noFill/>
        </p:spPr>
        <p:txBody>
          <a:bodyPr wrap="square">
            <a:spAutoFit/>
          </a:bodyPr>
          <a:lstStyle/>
          <a:p>
            <a:pPr algn="l">
              <a:lnSpc>
                <a:spcPct val="150000"/>
              </a:lnSpc>
            </a:pPr>
            <a:r>
              <a:rPr lang="en-US" sz="2000" b="0" i="0" dirty="0">
                <a:solidFill>
                  <a:srgbClr val="000000"/>
                </a:solidFill>
                <a:effectLst/>
              </a:rPr>
              <a:t>Save the file on your computer. Select </a:t>
            </a:r>
            <a:r>
              <a:rPr lang="en-US" sz="2000" b="1" i="0" dirty="0">
                <a:solidFill>
                  <a:srgbClr val="000000"/>
                </a:solidFill>
                <a:effectLst/>
              </a:rPr>
              <a:t>File &gt; Save as</a:t>
            </a:r>
            <a:r>
              <a:rPr lang="en-US" sz="2000" b="0" i="0" dirty="0">
                <a:solidFill>
                  <a:srgbClr val="000000"/>
                </a:solidFill>
                <a:effectLst/>
              </a:rPr>
              <a:t> in the Notepad menu.</a:t>
            </a:r>
          </a:p>
          <a:p>
            <a:pPr algn="l">
              <a:lnSpc>
                <a:spcPct val="150000"/>
              </a:lnSpc>
            </a:pPr>
            <a:r>
              <a:rPr lang="en-US" sz="2000" b="0" i="0" dirty="0">
                <a:solidFill>
                  <a:srgbClr val="000000"/>
                </a:solidFill>
                <a:effectLst/>
              </a:rPr>
              <a:t>Name the file </a:t>
            </a:r>
            <a:r>
              <a:rPr lang="en-US" sz="2000" b="1" i="0" dirty="0">
                <a:solidFill>
                  <a:srgbClr val="000000"/>
                </a:solidFill>
                <a:effectLst/>
              </a:rPr>
              <a:t>"index.htm"</a:t>
            </a:r>
            <a:r>
              <a:rPr lang="en-US" sz="2000" b="0" i="0" dirty="0">
                <a:solidFill>
                  <a:srgbClr val="000000"/>
                </a:solidFill>
                <a:effectLst/>
              </a:rPr>
              <a:t> and set the encoding to </a:t>
            </a:r>
            <a:r>
              <a:rPr lang="en-US" sz="2000" b="1" i="0" dirty="0">
                <a:solidFill>
                  <a:srgbClr val="000000"/>
                </a:solidFill>
                <a:effectLst/>
              </a:rPr>
              <a:t>UTF-8</a:t>
            </a:r>
            <a:r>
              <a:rPr lang="en-US" sz="2000" b="0" i="0" dirty="0">
                <a:solidFill>
                  <a:srgbClr val="000000"/>
                </a:solidFill>
                <a:effectLst/>
              </a:rPr>
              <a:t> (which is the preferred encoding for HTML files).</a:t>
            </a:r>
          </a:p>
          <a:p>
            <a:br>
              <a:rPr lang="en-US" dirty="0"/>
            </a:br>
            <a:endParaRPr lang="en-IN" dirty="0"/>
          </a:p>
        </p:txBody>
      </p:sp>
      <p:pic>
        <p:nvPicPr>
          <p:cNvPr id="4098" name="Picture 2" descr="View in Browser">
            <a:extLst>
              <a:ext uri="{FF2B5EF4-FFF2-40B4-BE49-F238E27FC236}">
                <a16:creationId xmlns:a16="http://schemas.microsoft.com/office/drawing/2014/main" id="{FB713212-107A-3474-49DD-0DF94951B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70" y="1600200"/>
            <a:ext cx="8721762" cy="4445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3649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99B933-C135-021C-B814-5006531F0CDA}"/>
              </a:ext>
            </a:extLst>
          </p:cNvPr>
          <p:cNvSpPr>
            <a:spLocks noChangeArrowheads="1"/>
          </p:cNvSpPr>
          <p:nvPr/>
        </p:nvSpPr>
        <p:spPr bwMode="auto">
          <a:xfrm>
            <a:off x="264405" y="0"/>
            <a:ext cx="11743062" cy="33377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The HTML &lt;script&gt; Tag</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HTML </a:t>
            </a:r>
            <a:r>
              <a:rPr kumimoji="0" lang="en-US" altLang="en-US" sz="2000" b="0" i="0" u="none" strike="noStrike" cap="none" normalizeH="0" baseline="0" dirty="0">
                <a:ln>
                  <a:noFill/>
                </a:ln>
                <a:solidFill>
                  <a:srgbClr val="DC143C"/>
                </a:solidFill>
                <a:effectLst/>
                <a:latin typeface="+mn-lt"/>
              </a:rPr>
              <a:t>&lt;script&gt;</a:t>
            </a:r>
            <a:r>
              <a:rPr kumimoji="0" lang="en-US" altLang="en-US" sz="2000" b="0" i="0" u="none" strike="noStrike" cap="none" normalizeH="0" baseline="0" dirty="0">
                <a:ln>
                  <a:noFill/>
                </a:ln>
                <a:solidFill>
                  <a:srgbClr val="000000"/>
                </a:solidFill>
                <a:effectLst/>
                <a:latin typeface="+mn-lt"/>
              </a:rPr>
              <a:t> tag is used to define a client-side script (JavaScript).</a:t>
            </a:r>
            <a:endParaRPr kumimoji="0" lang="en-US" altLang="en-US" sz="2000" b="0" i="0" u="none" strike="noStrike" cap="none" normalizeH="0" baseline="0" dirty="0">
              <a:ln>
                <a:noFill/>
              </a:ln>
              <a:solidFill>
                <a:schemeClr val="tx1"/>
              </a:solidFill>
              <a:effectLst/>
              <a:latin typeface="+mn-lt"/>
            </a:endParaRPr>
          </a:p>
          <a:p>
            <a:pPr>
              <a:lnSpc>
                <a:spcPct val="150000"/>
              </a:lnSpc>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&lt;script&gt;</a:t>
            </a:r>
            <a:r>
              <a:rPr kumimoji="0" lang="en-US" altLang="en-US" sz="2000" b="0" i="0" u="none" strike="noStrike" cap="none" normalizeH="0" baseline="0" dirty="0">
                <a:ln>
                  <a:noFill/>
                </a:ln>
                <a:solidFill>
                  <a:srgbClr val="000000"/>
                </a:solidFill>
                <a:effectLst/>
                <a:latin typeface="+mn-lt"/>
              </a:rPr>
              <a:t> element either contains script statements, or it points to an external script file through the </a:t>
            </a:r>
            <a:r>
              <a:rPr kumimoji="0" lang="en-US" altLang="en-US" sz="2000" b="0" i="0" u="none" strike="noStrike" cap="none" normalizeH="0" baseline="0" dirty="0">
                <a:ln>
                  <a:noFill/>
                </a:ln>
                <a:solidFill>
                  <a:srgbClr val="DC143C"/>
                </a:solidFill>
                <a:effectLst/>
                <a:latin typeface="+mn-lt"/>
              </a:rPr>
              <a:t>src</a:t>
            </a:r>
            <a:r>
              <a:rPr kumimoji="0" lang="en-US" altLang="en-US" sz="2000" b="0" i="0" u="none" strike="noStrike" cap="none" normalizeH="0" baseline="0" dirty="0">
                <a:ln>
                  <a:noFill/>
                </a:ln>
                <a:solidFill>
                  <a:srgbClr val="000000"/>
                </a:solidFill>
                <a:effectLst/>
                <a:latin typeface="+mn-lt"/>
              </a:rPr>
              <a:t> attribute.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Common uses for JavaScript are image manipulation, form validation, and dynamic changes of content.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To select an HTML element, JavaScript most often uses the </a:t>
            </a:r>
            <a:r>
              <a:rPr kumimoji="0" lang="en-US" altLang="en-US" sz="2000" b="0" i="0" u="none" strike="noStrike" cap="none" normalizeH="0" baseline="0" dirty="0">
                <a:ln>
                  <a:noFill/>
                </a:ln>
                <a:solidFill>
                  <a:srgbClr val="DC143C"/>
                </a:solidFill>
                <a:effectLst/>
                <a:latin typeface="+mn-lt"/>
              </a:rPr>
              <a:t>document.getElementById()</a:t>
            </a:r>
            <a:r>
              <a:rPr kumimoji="0" lang="en-US" altLang="en-US" sz="2000" b="0" i="0" u="none" strike="noStrike" cap="none" normalizeH="0" baseline="0" dirty="0">
                <a:ln>
                  <a:noFill/>
                </a:ln>
                <a:solidFill>
                  <a:srgbClr val="000000"/>
                </a:solidFill>
                <a:effectLst/>
                <a:latin typeface="+mn-lt"/>
              </a:rPr>
              <a:t> method.</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This JavaScript example writes "Hello JavaScript!" into an HTML element with id="demo":</a:t>
            </a:r>
            <a:endParaRPr kumimoji="0" lang="en-US" altLang="en-US" sz="2000" b="0" i="0" u="none" strike="noStrike" cap="none" normalizeH="0" baseline="0" dirty="0">
              <a:ln>
                <a:noFill/>
              </a:ln>
              <a:solidFill>
                <a:schemeClr val="tx1"/>
              </a:solidFill>
              <a:effectLst/>
              <a:latin typeface="+mn-lt"/>
            </a:endParaRPr>
          </a:p>
        </p:txBody>
      </p:sp>
      <p:sp>
        <p:nvSpPr>
          <p:cNvPr id="4" name="TextBox 3">
            <a:extLst>
              <a:ext uri="{FF2B5EF4-FFF2-40B4-BE49-F238E27FC236}">
                <a16:creationId xmlns:a16="http://schemas.microsoft.com/office/drawing/2014/main" id="{9CD8A5BF-35BD-047E-3FBA-2BFDDF088184}"/>
              </a:ext>
            </a:extLst>
          </p:cNvPr>
          <p:cNvSpPr txBox="1"/>
          <p:nvPr/>
        </p:nvSpPr>
        <p:spPr>
          <a:xfrm>
            <a:off x="184533" y="3249427"/>
            <a:ext cx="6097836" cy="1323439"/>
          </a:xfrm>
          <a:prstGeom prst="rect">
            <a:avLst/>
          </a:prstGeom>
          <a:noFill/>
        </p:spPr>
        <p:txBody>
          <a:bodyPr wrap="square">
            <a:spAutoFit/>
          </a:bodyPr>
          <a:lstStyle/>
          <a:p>
            <a:r>
              <a:rPr lang="en-IN" sz="2000" b="0" i="0" dirty="0">
                <a:solidFill>
                  <a:srgbClr val="0000CD"/>
                </a:solidFill>
                <a:effectLst/>
              </a:rPr>
              <a:t>&lt;</a:t>
            </a:r>
            <a:r>
              <a:rPr lang="en-IN" sz="2000" b="0" i="0" dirty="0">
                <a:solidFill>
                  <a:srgbClr val="A52A2A"/>
                </a:solidFill>
                <a:effectLst/>
              </a:rPr>
              <a:t>script</a:t>
            </a:r>
            <a:r>
              <a:rPr lang="en-IN" sz="2000" b="0" i="0" dirty="0">
                <a:solidFill>
                  <a:srgbClr val="0000CD"/>
                </a:solidFill>
                <a:effectLst/>
              </a:rPr>
              <a:t>&gt;</a:t>
            </a:r>
            <a:br>
              <a:rPr lang="en-IN" sz="2000" b="0" i="0" dirty="0">
                <a:solidFill>
                  <a:srgbClr val="000000"/>
                </a:solidFill>
                <a:effectLst/>
              </a:rPr>
            </a:br>
            <a:r>
              <a:rPr lang="en-IN" sz="2000" b="0" i="0" dirty="0">
                <a:solidFill>
                  <a:srgbClr val="000000"/>
                </a:solidFill>
                <a:effectLst/>
              </a:rPr>
              <a:t>document.getElementById(</a:t>
            </a:r>
            <a:r>
              <a:rPr lang="en-IN" sz="2000" b="0" i="0" dirty="0">
                <a:solidFill>
                  <a:srgbClr val="A52A2A"/>
                </a:solidFill>
                <a:effectLst/>
              </a:rPr>
              <a:t>"demo"</a:t>
            </a:r>
            <a:r>
              <a:rPr lang="en-IN" sz="2000" b="0" i="0" dirty="0">
                <a:solidFill>
                  <a:srgbClr val="000000"/>
                </a:solidFill>
                <a:effectLst/>
              </a:rPr>
              <a:t>).innerHTML = </a:t>
            </a:r>
            <a:r>
              <a:rPr lang="en-IN" sz="2000" b="0" i="0" dirty="0">
                <a:solidFill>
                  <a:srgbClr val="A52A2A"/>
                </a:solidFill>
                <a:effectLst/>
              </a:rPr>
              <a:t>"Hello JavaScript!"</a:t>
            </a:r>
            <a:r>
              <a:rPr lang="en-IN" sz="2000" b="0" i="0" dirty="0">
                <a:solidFill>
                  <a:srgbClr val="000000"/>
                </a:solidFill>
                <a:effectLst/>
              </a:rPr>
              <a:t>;</a:t>
            </a:r>
            <a:br>
              <a:rPr lang="en-IN" sz="2000" b="0" i="0" dirty="0">
                <a:solidFill>
                  <a:srgbClr val="000000"/>
                </a:solidFill>
                <a:effectLst/>
              </a:rPr>
            </a:br>
            <a:r>
              <a:rPr lang="en-IN" sz="2000" b="0" i="0" dirty="0">
                <a:solidFill>
                  <a:srgbClr val="0000CD"/>
                </a:solidFill>
                <a:effectLst/>
              </a:rPr>
              <a:t>&lt;</a:t>
            </a:r>
            <a:r>
              <a:rPr lang="en-IN" sz="2000" b="0" i="0" dirty="0">
                <a:solidFill>
                  <a:srgbClr val="A52A2A"/>
                </a:solidFill>
                <a:effectLst/>
              </a:rPr>
              <a:t>/script</a:t>
            </a:r>
            <a:r>
              <a:rPr lang="en-IN" sz="2000" b="0" i="0" dirty="0">
                <a:solidFill>
                  <a:srgbClr val="0000CD"/>
                </a:solidFill>
                <a:effectLst/>
              </a:rPr>
              <a:t>&gt;</a:t>
            </a:r>
            <a:endParaRPr lang="en-IN" sz="2000" dirty="0"/>
          </a:p>
        </p:txBody>
      </p:sp>
      <p:sp>
        <p:nvSpPr>
          <p:cNvPr id="6" name="TextBox 5">
            <a:extLst>
              <a:ext uri="{FF2B5EF4-FFF2-40B4-BE49-F238E27FC236}">
                <a16:creationId xmlns:a16="http://schemas.microsoft.com/office/drawing/2014/main" id="{062AFD45-8470-DFF8-6C69-EC572D671352}"/>
              </a:ext>
            </a:extLst>
          </p:cNvPr>
          <p:cNvSpPr txBox="1"/>
          <p:nvPr/>
        </p:nvSpPr>
        <p:spPr>
          <a:xfrm>
            <a:off x="184533" y="4430067"/>
            <a:ext cx="8441674" cy="1891287"/>
          </a:xfrm>
          <a:prstGeom prst="rect">
            <a:avLst/>
          </a:prstGeom>
          <a:noFill/>
        </p:spPr>
        <p:txBody>
          <a:bodyPr wrap="square">
            <a:spAutoFit/>
          </a:bodyPr>
          <a:lstStyle/>
          <a:p>
            <a:pPr algn="l">
              <a:lnSpc>
                <a:spcPct val="150000"/>
              </a:lnSpc>
            </a:pPr>
            <a:r>
              <a:rPr lang="en-IN" sz="2000" b="0" i="0" dirty="0">
                <a:solidFill>
                  <a:srgbClr val="000000"/>
                </a:solidFill>
                <a:effectLst/>
              </a:rPr>
              <a:t>JavaScript can change styles:</a:t>
            </a:r>
          </a:p>
          <a:p>
            <a:pPr algn="l">
              <a:lnSpc>
                <a:spcPct val="150000"/>
              </a:lnSpc>
            </a:pPr>
            <a:r>
              <a:rPr lang="en-IN" sz="2000" b="0" i="0" dirty="0">
                <a:solidFill>
                  <a:srgbClr val="000000"/>
                </a:solidFill>
                <a:effectLst/>
              </a:rPr>
              <a:t>document.getElementById(</a:t>
            </a:r>
            <a:r>
              <a:rPr lang="en-IN" sz="2000" b="0" i="0" dirty="0">
                <a:solidFill>
                  <a:srgbClr val="A52A2A"/>
                </a:solidFill>
                <a:effectLst/>
              </a:rPr>
              <a:t>"demo"</a:t>
            </a:r>
            <a:r>
              <a:rPr lang="en-IN" sz="2000" b="0" i="0" dirty="0">
                <a:solidFill>
                  <a:srgbClr val="000000"/>
                </a:solidFill>
                <a:effectLst/>
              </a:rPr>
              <a:t>).</a:t>
            </a:r>
            <a:r>
              <a:rPr lang="en-IN" sz="2000" b="0" i="0" dirty="0" err="1">
                <a:solidFill>
                  <a:srgbClr val="000000"/>
                </a:solidFill>
                <a:effectLst/>
              </a:rPr>
              <a:t>style.fontSize</a:t>
            </a:r>
            <a:r>
              <a:rPr lang="en-IN" sz="2000" b="0" i="0" dirty="0">
                <a:solidFill>
                  <a:srgbClr val="000000"/>
                </a:solidFill>
                <a:effectLst/>
              </a:rPr>
              <a:t> = </a:t>
            </a:r>
            <a:r>
              <a:rPr lang="en-IN" sz="2000" b="0" i="0" dirty="0">
                <a:solidFill>
                  <a:srgbClr val="A52A2A"/>
                </a:solidFill>
                <a:effectLst/>
              </a:rPr>
              <a:t>"25px"</a:t>
            </a:r>
            <a:r>
              <a:rPr lang="en-IN" sz="2000" b="0" i="0" dirty="0">
                <a:solidFill>
                  <a:srgbClr val="000000"/>
                </a:solidFill>
                <a:effectLst/>
              </a:rPr>
              <a:t>;</a:t>
            </a:r>
            <a:br>
              <a:rPr lang="en-IN" sz="2000" b="0" i="0" dirty="0">
                <a:solidFill>
                  <a:srgbClr val="000000"/>
                </a:solidFill>
                <a:effectLst/>
              </a:rPr>
            </a:br>
            <a:r>
              <a:rPr lang="en-IN" sz="2000" b="0" i="0" dirty="0">
                <a:solidFill>
                  <a:srgbClr val="000000"/>
                </a:solidFill>
                <a:effectLst/>
              </a:rPr>
              <a:t>document.getElementById(</a:t>
            </a:r>
            <a:r>
              <a:rPr lang="en-IN" sz="2000" b="0" i="0" dirty="0">
                <a:solidFill>
                  <a:srgbClr val="A52A2A"/>
                </a:solidFill>
                <a:effectLst/>
              </a:rPr>
              <a:t>"demo"</a:t>
            </a:r>
            <a:r>
              <a:rPr lang="en-IN" sz="2000" b="0" i="0" dirty="0">
                <a:solidFill>
                  <a:srgbClr val="000000"/>
                </a:solidFill>
                <a:effectLst/>
              </a:rPr>
              <a:t>).</a:t>
            </a:r>
            <a:r>
              <a:rPr lang="en-IN" sz="2000" b="0" i="0" dirty="0" err="1">
                <a:solidFill>
                  <a:srgbClr val="000000"/>
                </a:solidFill>
                <a:effectLst/>
              </a:rPr>
              <a:t>style.color</a:t>
            </a:r>
            <a:r>
              <a:rPr lang="en-IN" sz="2000" b="0" i="0" dirty="0">
                <a:solidFill>
                  <a:srgbClr val="000000"/>
                </a:solidFill>
                <a:effectLst/>
              </a:rPr>
              <a:t> = </a:t>
            </a:r>
            <a:r>
              <a:rPr lang="en-IN" sz="2000" b="0" i="0" dirty="0">
                <a:solidFill>
                  <a:srgbClr val="A52A2A"/>
                </a:solidFill>
                <a:effectLst/>
              </a:rPr>
              <a:t>"red"</a:t>
            </a:r>
            <a:r>
              <a:rPr lang="en-IN" sz="2000" b="0" i="0" dirty="0">
                <a:solidFill>
                  <a:srgbClr val="000000"/>
                </a:solidFill>
                <a:effectLst/>
              </a:rPr>
              <a:t>;</a:t>
            </a:r>
            <a:br>
              <a:rPr lang="en-IN" sz="2000" b="0" i="0" dirty="0">
                <a:solidFill>
                  <a:srgbClr val="000000"/>
                </a:solidFill>
                <a:effectLst/>
              </a:rPr>
            </a:br>
            <a:r>
              <a:rPr lang="en-IN" sz="2000" b="0" i="0" dirty="0">
                <a:solidFill>
                  <a:srgbClr val="000000"/>
                </a:solidFill>
                <a:effectLst/>
              </a:rPr>
              <a:t>document.getElementById(</a:t>
            </a:r>
            <a:r>
              <a:rPr lang="en-IN" sz="2000" b="0" i="0" dirty="0">
                <a:solidFill>
                  <a:srgbClr val="A52A2A"/>
                </a:solidFill>
                <a:effectLst/>
              </a:rPr>
              <a:t>"demo"</a:t>
            </a:r>
            <a:r>
              <a:rPr lang="en-IN" sz="2000" b="0" i="0" dirty="0">
                <a:solidFill>
                  <a:srgbClr val="000000"/>
                </a:solidFill>
                <a:effectLst/>
              </a:rPr>
              <a:t>).</a:t>
            </a:r>
            <a:r>
              <a:rPr lang="en-IN" sz="2000" b="0" i="0" dirty="0" err="1">
                <a:solidFill>
                  <a:srgbClr val="000000"/>
                </a:solidFill>
                <a:effectLst/>
              </a:rPr>
              <a:t>style.backgroundColor</a:t>
            </a:r>
            <a:r>
              <a:rPr lang="en-IN" sz="2000" b="0" i="0" dirty="0">
                <a:solidFill>
                  <a:srgbClr val="000000"/>
                </a:solidFill>
                <a:effectLst/>
              </a:rPr>
              <a:t> = </a:t>
            </a:r>
            <a:r>
              <a:rPr lang="en-IN" sz="2000" b="0" i="0" dirty="0">
                <a:solidFill>
                  <a:srgbClr val="A52A2A"/>
                </a:solidFill>
                <a:effectLst/>
              </a:rPr>
              <a:t>"yellow"</a:t>
            </a:r>
            <a:r>
              <a:rPr lang="en-IN" sz="2000" b="0" i="0" dirty="0">
                <a:solidFill>
                  <a:srgbClr val="000000"/>
                </a:solidFill>
                <a:effectLst/>
              </a:rPr>
              <a:t>;</a:t>
            </a:r>
          </a:p>
        </p:txBody>
      </p:sp>
      <p:sp>
        <p:nvSpPr>
          <p:cNvPr id="8" name="TextBox 7">
            <a:extLst>
              <a:ext uri="{FF2B5EF4-FFF2-40B4-BE49-F238E27FC236}">
                <a16:creationId xmlns:a16="http://schemas.microsoft.com/office/drawing/2014/main" id="{27028713-2497-00B0-5086-92DAB6090A98}"/>
              </a:ext>
            </a:extLst>
          </p:cNvPr>
          <p:cNvSpPr txBox="1"/>
          <p:nvPr/>
        </p:nvSpPr>
        <p:spPr>
          <a:xfrm>
            <a:off x="184532" y="6264049"/>
            <a:ext cx="9212855" cy="400110"/>
          </a:xfrm>
          <a:prstGeom prst="rect">
            <a:avLst/>
          </a:prstGeom>
          <a:noFill/>
        </p:spPr>
        <p:txBody>
          <a:bodyPr wrap="square">
            <a:spAutoFit/>
          </a:bodyPr>
          <a:lstStyle/>
          <a:p>
            <a:r>
              <a:rPr lang="en-IN" sz="2000" b="0" i="0" dirty="0">
                <a:solidFill>
                  <a:srgbClr val="000000"/>
                </a:solidFill>
                <a:effectLst/>
              </a:rPr>
              <a:t>document.getElementById(</a:t>
            </a:r>
            <a:r>
              <a:rPr lang="en-IN" sz="2000" b="0" i="0" dirty="0">
                <a:solidFill>
                  <a:srgbClr val="A52A2A"/>
                </a:solidFill>
                <a:effectLst/>
              </a:rPr>
              <a:t>"image"</a:t>
            </a:r>
            <a:r>
              <a:rPr lang="en-IN" sz="2000" b="0" i="0" dirty="0">
                <a:solidFill>
                  <a:srgbClr val="000000"/>
                </a:solidFill>
                <a:effectLst/>
              </a:rPr>
              <a:t>).src = </a:t>
            </a:r>
            <a:r>
              <a:rPr lang="en-IN" sz="2000" b="0" i="0" dirty="0">
                <a:solidFill>
                  <a:srgbClr val="A52A2A"/>
                </a:solidFill>
                <a:effectLst/>
              </a:rPr>
              <a:t>"picture.gif"</a:t>
            </a:r>
            <a:r>
              <a:rPr lang="en-IN" sz="2000" b="0" i="0" dirty="0">
                <a:solidFill>
                  <a:srgbClr val="000000"/>
                </a:solidFill>
                <a:effectLst/>
              </a:rPr>
              <a:t>;</a:t>
            </a:r>
            <a:endParaRPr lang="en-IN" sz="2000" dirty="0"/>
          </a:p>
        </p:txBody>
      </p:sp>
    </p:spTree>
    <p:extLst>
      <p:ext uri="{BB962C8B-B14F-4D97-AF65-F5344CB8AC3E}">
        <p14:creationId xmlns:p14="http://schemas.microsoft.com/office/powerpoint/2010/main" val="38364344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CB7484C-54FE-5767-9C73-B023A14CE17C}"/>
              </a:ext>
            </a:extLst>
          </p:cNvPr>
          <p:cNvGraphicFramePr>
            <a:graphicFrameLocks noGrp="1"/>
          </p:cNvGraphicFramePr>
          <p:nvPr>
            <p:extLst>
              <p:ext uri="{D42A27DB-BD31-4B8C-83A1-F6EECF244321}">
                <p14:modId xmlns:p14="http://schemas.microsoft.com/office/powerpoint/2010/main" val="1906760461"/>
              </p:ext>
            </p:extLst>
          </p:nvPr>
        </p:nvGraphicFramePr>
        <p:xfrm>
          <a:off x="3029638" y="0"/>
          <a:ext cx="8125480" cy="6492240"/>
        </p:xfrm>
        <a:graphic>
          <a:graphicData uri="http://schemas.openxmlformats.org/drawingml/2006/table">
            <a:tbl>
              <a:tblPr/>
              <a:tblGrid>
                <a:gridCol w="2003578">
                  <a:extLst>
                    <a:ext uri="{9D8B030D-6E8A-4147-A177-3AD203B41FA5}">
                      <a16:colId xmlns:a16="http://schemas.microsoft.com/office/drawing/2014/main" val="3719777635"/>
                    </a:ext>
                  </a:extLst>
                </a:gridCol>
                <a:gridCol w="6121902">
                  <a:extLst>
                    <a:ext uri="{9D8B030D-6E8A-4147-A177-3AD203B41FA5}">
                      <a16:colId xmlns:a16="http://schemas.microsoft.com/office/drawing/2014/main" val="1906684711"/>
                    </a:ext>
                  </a:extLst>
                </a:gridCol>
              </a:tblGrid>
              <a:tr h="0">
                <a:tc>
                  <a:txBody>
                    <a:bodyPr/>
                    <a:lstStyle/>
                    <a:p>
                      <a:pPr fontAlgn="t">
                        <a:lnSpc>
                          <a:spcPct val="150000"/>
                        </a:lnSpc>
                      </a:pPr>
                      <a:endParaRPr lang="en-IN" sz="2000" dirty="0">
                        <a:effectLst/>
                        <a:latin typeface="+mn-lt"/>
                      </a:endParaRPr>
                    </a:p>
                  </a:txBody>
                  <a:tcPr>
                    <a:lnL>
                      <a:noFill/>
                    </a:lnL>
                    <a:lnR>
                      <a:noFill/>
                    </a:lnR>
                    <a:lnT>
                      <a:noFill/>
                    </a:lnT>
                    <a:lnB>
                      <a:noFill/>
                    </a:lnB>
                    <a:solidFill>
                      <a:srgbClr val="FFFFFF"/>
                    </a:solidFill>
                  </a:tcPr>
                </a:tc>
                <a:tc>
                  <a:txBody>
                    <a:bodyPr/>
                    <a:lstStyle/>
                    <a:p>
                      <a:pPr fontAlgn="t">
                        <a:lnSpc>
                          <a:spcPct val="150000"/>
                        </a:lnSpc>
                        <a:buFont typeface="Arial" panose="020B0604020202020204" pitchFamily="34" charset="0"/>
                        <a:buChar char="•"/>
                      </a:pPr>
                      <a:r>
                        <a:rPr lang="en-US" sz="2000" dirty="0">
                          <a:effectLst/>
                          <a:latin typeface="+mn-lt"/>
                        </a:rPr>
                        <a:t>&lt;header&gt; - Defines a header for a document or a section</a:t>
                      </a:r>
                    </a:p>
                    <a:p>
                      <a:pPr fontAlgn="t">
                        <a:lnSpc>
                          <a:spcPct val="150000"/>
                        </a:lnSpc>
                        <a:buFont typeface="Arial" panose="020B0604020202020204" pitchFamily="34" charset="0"/>
                        <a:buChar char="•"/>
                      </a:pPr>
                      <a:r>
                        <a:rPr lang="en-US" sz="2000" dirty="0">
                          <a:effectLst/>
                          <a:latin typeface="+mn-lt"/>
                        </a:rPr>
                        <a:t>&lt;nav&gt; - Defines a set of navigation links</a:t>
                      </a:r>
                    </a:p>
                    <a:p>
                      <a:pPr fontAlgn="t">
                        <a:lnSpc>
                          <a:spcPct val="150000"/>
                        </a:lnSpc>
                        <a:buFont typeface="Arial" panose="020B0604020202020204" pitchFamily="34" charset="0"/>
                        <a:buChar char="•"/>
                      </a:pPr>
                      <a:r>
                        <a:rPr lang="en-US" sz="2000" dirty="0">
                          <a:effectLst/>
                          <a:latin typeface="+mn-lt"/>
                        </a:rPr>
                        <a:t>&lt;section&gt; - Defines a section in a document</a:t>
                      </a:r>
                    </a:p>
                    <a:p>
                      <a:pPr fontAlgn="t">
                        <a:lnSpc>
                          <a:spcPct val="150000"/>
                        </a:lnSpc>
                        <a:buFont typeface="Arial" panose="020B0604020202020204" pitchFamily="34" charset="0"/>
                        <a:buChar char="•"/>
                      </a:pPr>
                      <a:r>
                        <a:rPr lang="en-US" sz="2000" dirty="0">
                          <a:effectLst/>
                          <a:latin typeface="+mn-lt"/>
                        </a:rPr>
                        <a:t>&lt;article&gt; - Defines an independent, self-contained content</a:t>
                      </a:r>
                    </a:p>
                    <a:p>
                      <a:pPr fontAlgn="t">
                        <a:lnSpc>
                          <a:spcPct val="150000"/>
                        </a:lnSpc>
                        <a:buFont typeface="Arial" panose="020B0604020202020204" pitchFamily="34" charset="0"/>
                        <a:buChar char="•"/>
                      </a:pPr>
                      <a:r>
                        <a:rPr lang="en-US" sz="2000" dirty="0">
                          <a:effectLst/>
                          <a:latin typeface="+mn-lt"/>
                        </a:rPr>
                        <a:t>&lt;aside&gt; - Defines content aside from the content (like a sidebar)</a:t>
                      </a:r>
                    </a:p>
                    <a:p>
                      <a:pPr fontAlgn="t">
                        <a:lnSpc>
                          <a:spcPct val="150000"/>
                        </a:lnSpc>
                        <a:buFont typeface="Arial" panose="020B0604020202020204" pitchFamily="34" charset="0"/>
                        <a:buChar char="•"/>
                      </a:pPr>
                      <a:r>
                        <a:rPr lang="en-US" sz="2000" dirty="0">
                          <a:effectLst/>
                          <a:latin typeface="+mn-lt"/>
                        </a:rPr>
                        <a:t>&lt;footer&gt; - Defines a footer for a document or a section</a:t>
                      </a:r>
                    </a:p>
                    <a:p>
                      <a:pPr fontAlgn="t">
                        <a:lnSpc>
                          <a:spcPct val="150000"/>
                        </a:lnSpc>
                        <a:buFont typeface="Arial" panose="020B0604020202020204" pitchFamily="34" charset="0"/>
                        <a:buChar char="•"/>
                      </a:pPr>
                      <a:r>
                        <a:rPr lang="en-US" sz="2000" dirty="0">
                          <a:effectLst/>
                          <a:latin typeface="+mn-lt"/>
                        </a:rPr>
                        <a:t>&lt;details&gt; - Defines additional details that the user can open and close on demand</a:t>
                      </a:r>
                    </a:p>
                    <a:p>
                      <a:pPr fontAlgn="t">
                        <a:lnSpc>
                          <a:spcPct val="150000"/>
                        </a:lnSpc>
                        <a:buFont typeface="Arial" panose="020B0604020202020204" pitchFamily="34" charset="0"/>
                        <a:buChar char="•"/>
                      </a:pPr>
                      <a:r>
                        <a:rPr lang="en-US" sz="2000" dirty="0">
                          <a:effectLst/>
                          <a:latin typeface="+mn-lt"/>
                        </a:rPr>
                        <a:t>&lt;summary&gt; - Defines a heading for the &lt;details&gt; element</a:t>
                      </a:r>
                    </a:p>
                    <a:p>
                      <a:pPr fontAlgn="t">
                        <a:lnSpc>
                          <a:spcPct val="150000"/>
                        </a:lnSpc>
                      </a:pPr>
                      <a:r>
                        <a:rPr lang="en-US" sz="2000" dirty="0">
                          <a:effectLst/>
                          <a:latin typeface="+mn-lt"/>
                        </a:rPr>
                        <a:t>You can read more about semantic elements in our </a:t>
                      </a:r>
                      <a:r>
                        <a:rPr lang="en-US" sz="2000" dirty="0">
                          <a:effectLst/>
                          <a:latin typeface="+mn-lt"/>
                          <a:hlinkClick r:id="rId2"/>
                        </a:rPr>
                        <a:t>HTML Semantics</a:t>
                      </a:r>
                      <a:r>
                        <a:rPr lang="en-US" sz="2000" dirty="0">
                          <a:effectLst/>
                          <a:latin typeface="+mn-lt"/>
                        </a:rPr>
                        <a:t> chapter.</a:t>
                      </a:r>
                    </a:p>
                  </a:txBody>
                  <a:tcPr>
                    <a:lnL>
                      <a:noFill/>
                    </a:lnL>
                    <a:lnR>
                      <a:noFill/>
                    </a:lnR>
                    <a:lnT>
                      <a:noFill/>
                    </a:lnT>
                    <a:lnB>
                      <a:noFill/>
                    </a:lnB>
                    <a:solidFill>
                      <a:srgbClr val="FFFFFF"/>
                    </a:solidFill>
                  </a:tcPr>
                </a:tc>
                <a:extLst>
                  <a:ext uri="{0D108BD9-81ED-4DB2-BD59-A6C34878D82A}">
                    <a16:rowId xmlns:a16="http://schemas.microsoft.com/office/drawing/2014/main" val="1319314134"/>
                  </a:ext>
                </a:extLst>
              </a:tr>
            </a:tbl>
          </a:graphicData>
        </a:graphic>
      </p:graphicFrame>
      <p:sp>
        <p:nvSpPr>
          <p:cNvPr id="3" name="Rectangle 1">
            <a:extLst>
              <a:ext uri="{FF2B5EF4-FFF2-40B4-BE49-F238E27FC236}">
                <a16:creationId xmlns:a16="http://schemas.microsoft.com/office/drawing/2014/main" id="{5DBD4322-0640-4ACE-339B-2BFD2AD8CF04}"/>
              </a:ext>
            </a:extLst>
          </p:cNvPr>
          <p:cNvSpPr>
            <a:spLocks noChangeArrowheads="1"/>
          </p:cNvSpPr>
          <p:nvPr/>
        </p:nvSpPr>
        <p:spPr bwMode="auto">
          <a:xfrm>
            <a:off x="421799" y="63839"/>
            <a:ext cx="3995965" cy="8925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HTML Layout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p:txBody>
      </p:sp>
      <p:pic>
        <p:nvPicPr>
          <p:cNvPr id="6146" name="Picture 2" descr="HTML5 Semantic Elements">
            <a:extLst>
              <a:ext uri="{FF2B5EF4-FFF2-40B4-BE49-F238E27FC236}">
                <a16:creationId xmlns:a16="http://schemas.microsoft.com/office/drawing/2014/main" id="{188E7F94-115F-E123-02C8-A0C61BA3B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632" y="1020182"/>
            <a:ext cx="4183250" cy="528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12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763B2-B01A-0D30-DD5D-86C6047EFE68}"/>
              </a:ext>
            </a:extLst>
          </p:cNvPr>
          <p:cNvSpPr txBox="1"/>
          <p:nvPr/>
        </p:nvSpPr>
        <p:spPr>
          <a:xfrm>
            <a:off x="184073" y="274100"/>
            <a:ext cx="11823853" cy="3276282"/>
          </a:xfrm>
          <a:prstGeom prst="rect">
            <a:avLst/>
          </a:prstGeom>
          <a:noFill/>
        </p:spPr>
        <p:txBody>
          <a:bodyPr wrap="square">
            <a:spAutoFit/>
          </a:bodyPr>
          <a:lstStyle/>
          <a:p>
            <a:pPr algn="l">
              <a:lnSpc>
                <a:spcPct val="150000"/>
              </a:lnSpc>
            </a:pPr>
            <a:r>
              <a:rPr lang="en-US" sz="2000" b="0" i="0" dirty="0">
                <a:solidFill>
                  <a:srgbClr val="000000"/>
                </a:solidFill>
                <a:effectLst/>
              </a:rPr>
              <a:t>Responsive web design is about creating web pages that look good on all devices!</a:t>
            </a:r>
          </a:p>
          <a:p>
            <a:pPr algn="l">
              <a:lnSpc>
                <a:spcPct val="150000"/>
              </a:lnSpc>
            </a:pPr>
            <a:r>
              <a:rPr lang="en-US" sz="2000" b="0" i="0" dirty="0">
                <a:solidFill>
                  <a:srgbClr val="000000"/>
                </a:solidFill>
                <a:effectLst/>
              </a:rPr>
              <a:t>A responsive web design will automatically adjust for different screen sizes and viewports.</a:t>
            </a:r>
          </a:p>
          <a:p>
            <a:pPr algn="l">
              <a:lnSpc>
                <a:spcPct val="150000"/>
              </a:lnSpc>
            </a:pPr>
            <a:r>
              <a:rPr lang="en-US" sz="2000" b="1" i="0" dirty="0">
                <a:solidFill>
                  <a:srgbClr val="000000"/>
                </a:solidFill>
                <a:effectLst/>
              </a:rPr>
              <a:t>What is Responsive Web Design?</a:t>
            </a:r>
          </a:p>
          <a:p>
            <a:pPr algn="l">
              <a:lnSpc>
                <a:spcPct val="150000"/>
              </a:lnSpc>
            </a:pPr>
            <a:r>
              <a:rPr lang="en-US" sz="2000" b="0" i="0" dirty="0">
                <a:solidFill>
                  <a:srgbClr val="000000"/>
                </a:solidFill>
                <a:effectLst/>
              </a:rPr>
              <a:t>Responsive Web Design is about using HTML and CSS to automatically resize, hide, shrink, or enlarge, a website, to make it look good on all devices (desktops, tablets, and phones):</a:t>
            </a:r>
          </a:p>
          <a:p>
            <a:pPr>
              <a:lnSpc>
                <a:spcPct val="150000"/>
              </a:lnSpc>
            </a:pPr>
            <a:br>
              <a:rPr lang="en-US" sz="2000" dirty="0"/>
            </a:br>
            <a:endParaRPr lang="en-IN" sz="2000" dirty="0"/>
          </a:p>
        </p:txBody>
      </p:sp>
      <p:sp>
        <p:nvSpPr>
          <p:cNvPr id="5" name="Rectangle 2">
            <a:extLst>
              <a:ext uri="{FF2B5EF4-FFF2-40B4-BE49-F238E27FC236}">
                <a16:creationId xmlns:a16="http://schemas.microsoft.com/office/drawing/2014/main" id="{E3FE52BC-8D7B-D10C-D436-2A60C0F4ECD3}"/>
              </a:ext>
            </a:extLst>
          </p:cNvPr>
          <p:cNvSpPr>
            <a:spLocks noChangeArrowheads="1"/>
          </p:cNvSpPr>
          <p:nvPr/>
        </p:nvSpPr>
        <p:spPr bwMode="auto">
          <a:xfrm>
            <a:off x="316045" y="2678312"/>
            <a:ext cx="11559908" cy="10294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Setting The Viewport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To create a responsive website, add the following </a:t>
            </a:r>
            <a:r>
              <a:rPr kumimoji="0" lang="en-US" altLang="en-US" sz="2000" b="0" i="0" u="none" strike="noStrike" cap="none" normalizeH="0" baseline="0" dirty="0">
                <a:ln>
                  <a:noFill/>
                </a:ln>
                <a:solidFill>
                  <a:srgbClr val="DC143C"/>
                </a:solidFill>
                <a:effectLst/>
                <a:latin typeface="+mn-lt"/>
              </a:rPr>
              <a:t>&lt;meta&gt;</a:t>
            </a:r>
            <a:r>
              <a:rPr kumimoji="0" lang="en-US" altLang="en-US" sz="2000" b="0" i="0" u="none" strike="noStrike" cap="none" normalizeH="0" baseline="0" dirty="0">
                <a:ln>
                  <a:noFill/>
                </a:ln>
                <a:solidFill>
                  <a:srgbClr val="000000"/>
                </a:solidFill>
                <a:effectLst/>
                <a:latin typeface="+mn-lt"/>
              </a:rPr>
              <a:t> tag to all your web pages:</a:t>
            </a:r>
            <a:endParaRPr kumimoji="0" lang="en-US" altLang="en-US" sz="2000" b="0" i="0" u="none" strike="noStrike" cap="none" normalizeH="0" baseline="0" dirty="0">
              <a:ln>
                <a:noFill/>
              </a:ln>
              <a:solidFill>
                <a:schemeClr val="tx1"/>
              </a:solidFill>
              <a:effectLst/>
              <a:latin typeface="+mn-lt"/>
            </a:endParaRPr>
          </a:p>
        </p:txBody>
      </p:sp>
      <p:sp>
        <p:nvSpPr>
          <p:cNvPr id="7" name="TextBox 6">
            <a:extLst>
              <a:ext uri="{FF2B5EF4-FFF2-40B4-BE49-F238E27FC236}">
                <a16:creationId xmlns:a16="http://schemas.microsoft.com/office/drawing/2014/main" id="{67E3E7EF-061A-CA91-9697-5E118737C40D}"/>
              </a:ext>
            </a:extLst>
          </p:cNvPr>
          <p:cNvSpPr txBox="1"/>
          <p:nvPr/>
        </p:nvSpPr>
        <p:spPr>
          <a:xfrm>
            <a:off x="300163" y="3959028"/>
            <a:ext cx="10138962" cy="400110"/>
          </a:xfrm>
          <a:prstGeom prst="rect">
            <a:avLst/>
          </a:prstGeom>
          <a:noFill/>
        </p:spPr>
        <p:txBody>
          <a:bodyPr wrap="square">
            <a:spAutoFit/>
          </a:bodyPr>
          <a:lstStyle/>
          <a:p>
            <a:r>
              <a:rPr lang="en-US" sz="2000" b="0" i="0" dirty="0">
                <a:solidFill>
                  <a:srgbClr val="0000CD"/>
                </a:solidFill>
                <a:effectLst/>
              </a:rPr>
              <a:t>&lt;</a:t>
            </a:r>
            <a:r>
              <a:rPr lang="en-US" sz="2000" b="0" i="0" dirty="0">
                <a:solidFill>
                  <a:srgbClr val="A52A2A"/>
                </a:solidFill>
                <a:effectLst/>
              </a:rPr>
              <a:t>meta</a:t>
            </a:r>
            <a:r>
              <a:rPr lang="en-US" sz="2000" b="0" i="0" dirty="0">
                <a:solidFill>
                  <a:srgbClr val="FF0000"/>
                </a:solidFill>
                <a:effectLst/>
              </a:rPr>
              <a:t> name</a:t>
            </a:r>
            <a:r>
              <a:rPr lang="en-US" sz="2000" b="0" i="0" dirty="0">
                <a:solidFill>
                  <a:srgbClr val="0000CD"/>
                </a:solidFill>
                <a:effectLst/>
              </a:rPr>
              <a:t>="viewport"</a:t>
            </a:r>
            <a:r>
              <a:rPr lang="en-US" sz="2000" b="0" i="0" dirty="0">
                <a:solidFill>
                  <a:srgbClr val="FF0000"/>
                </a:solidFill>
                <a:effectLst/>
              </a:rPr>
              <a:t> content</a:t>
            </a:r>
            <a:r>
              <a:rPr lang="en-US" sz="2000" b="0" i="0" dirty="0">
                <a:solidFill>
                  <a:srgbClr val="0000CD"/>
                </a:solidFill>
                <a:effectLst/>
              </a:rPr>
              <a:t>="width=device-width, initial-scale=1.0"&gt;</a:t>
            </a:r>
            <a:endParaRPr lang="en-IN" sz="2000" dirty="0"/>
          </a:p>
        </p:txBody>
      </p:sp>
      <p:sp>
        <p:nvSpPr>
          <p:cNvPr id="8" name="Rectangle 3">
            <a:extLst>
              <a:ext uri="{FF2B5EF4-FFF2-40B4-BE49-F238E27FC236}">
                <a16:creationId xmlns:a16="http://schemas.microsoft.com/office/drawing/2014/main" id="{4B44783D-AF7F-3097-5530-D2EF9276E706}"/>
              </a:ext>
            </a:extLst>
          </p:cNvPr>
          <p:cNvSpPr>
            <a:spLocks noChangeArrowheads="1"/>
          </p:cNvSpPr>
          <p:nvPr/>
        </p:nvSpPr>
        <p:spPr bwMode="auto">
          <a:xfrm>
            <a:off x="368147" y="4359138"/>
            <a:ext cx="11707763" cy="19527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Responsive Images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Responsive images are images that scale nicely to fit any browser size.</a:t>
            </a:r>
            <a:endParaRPr kumimoji="0" lang="en-US" altLang="en-US" sz="2000" b="0" i="0" u="none" strike="noStrike" cap="none" normalizeH="0" baseline="0" dirty="0">
              <a:ln>
                <a:noFill/>
              </a:ln>
              <a:solidFill>
                <a:srgbClr val="000000"/>
              </a:solidFill>
              <a:effectLst/>
              <a:latin typeface="+mn-lt"/>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Using the width Property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If the CSS </a:t>
            </a:r>
            <a:r>
              <a:rPr kumimoji="0" lang="en-US" altLang="en-US" sz="2000" b="0" i="0" u="none" strike="noStrike" cap="none" normalizeH="0" baseline="0" dirty="0">
                <a:ln>
                  <a:noFill/>
                </a:ln>
                <a:solidFill>
                  <a:srgbClr val="DC143C"/>
                </a:solidFill>
                <a:effectLst/>
                <a:latin typeface="+mn-lt"/>
              </a:rPr>
              <a:t>width</a:t>
            </a:r>
            <a:r>
              <a:rPr kumimoji="0" lang="en-US" altLang="en-US" sz="2000" b="0" i="0" u="none" strike="noStrike" cap="none" normalizeH="0" baseline="0" dirty="0">
                <a:ln>
                  <a:noFill/>
                </a:ln>
                <a:solidFill>
                  <a:srgbClr val="000000"/>
                </a:solidFill>
                <a:effectLst/>
                <a:latin typeface="+mn-lt"/>
              </a:rPr>
              <a:t> property is set to 100%, the image will be responsive and scale up and down:</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2417845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57CFE4-82B0-6CD1-5F15-1D43A918282C}"/>
              </a:ext>
            </a:extLst>
          </p:cNvPr>
          <p:cNvSpPr txBox="1"/>
          <p:nvPr/>
        </p:nvSpPr>
        <p:spPr>
          <a:xfrm>
            <a:off x="305718" y="217449"/>
            <a:ext cx="6097836" cy="400110"/>
          </a:xfrm>
          <a:prstGeom prst="rect">
            <a:avLst/>
          </a:prstGeom>
          <a:noFill/>
        </p:spPr>
        <p:txBody>
          <a:bodyPr wrap="square">
            <a:spAutoFit/>
          </a:bodyPr>
          <a:lstStyle/>
          <a:p>
            <a:r>
              <a:rPr lang="en-IN" sz="2000" b="0" i="0" dirty="0">
                <a:solidFill>
                  <a:srgbClr val="0000CD"/>
                </a:solidFill>
                <a:effectLst/>
              </a:rPr>
              <a:t>&lt;</a:t>
            </a:r>
            <a:r>
              <a:rPr lang="en-IN" sz="2000" b="0" i="0" dirty="0">
                <a:solidFill>
                  <a:srgbClr val="A52A2A"/>
                </a:solidFill>
                <a:effectLst/>
              </a:rPr>
              <a:t>img</a:t>
            </a:r>
            <a:r>
              <a:rPr lang="en-IN" sz="2000" b="0" i="0" dirty="0">
                <a:solidFill>
                  <a:srgbClr val="FF0000"/>
                </a:solidFill>
                <a:effectLst/>
              </a:rPr>
              <a:t> src</a:t>
            </a:r>
            <a:r>
              <a:rPr lang="en-IN" sz="2000" b="0" i="0" dirty="0">
                <a:solidFill>
                  <a:srgbClr val="0000CD"/>
                </a:solidFill>
                <a:effectLst/>
              </a:rPr>
              <a:t>="img_girl.jpg"</a:t>
            </a:r>
            <a:r>
              <a:rPr lang="en-IN" sz="2000" b="0" i="0" dirty="0">
                <a:solidFill>
                  <a:srgbClr val="FF0000"/>
                </a:solidFill>
                <a:effectLst/>
              </a:rPr>
              <a:t> </a:t>
            </a:r>
            <a:r>
              <a:rPr lang="en-IN" sz="2000" b="1" i="0" dirty="0">
                <a:solidFill>
                  <a:srgbClr val="FF0000"/>
                </a:solidFill>
                <a:effectLst/>
              </a:rPr>
              <a:t>style</a:t>
            </a:r>
            <a:r>
              <a:rPr lang="en-IN" sz="2000" b="1" i="0" dirty="0">
                <a:solidFill>
                  <a:srgbClr val="0000CD"/>
                </a:solidFill>
                <a:effectLst/>
              </a:rPr>
              <a:t>="width:100%;"</a:t>
            </a:r>
            <a:r>
              <a:rPr lang="en-IN" sz="2000" b="0" i="0" dirty="0">
                <a:solidFill>
                  <a:srgbClr val="0000CD"/>
                </a:solidFill>
                <a:effectLst/>
              </a:rPr>
              <a:t>&gt;</a:t>
            </a:r>
            <a:endParaRPr lang="en-IN" sz="2000" dirty="0"/>
          </a:p>
        </p:txBody>
      </p:sp>
      <p:graphicFrame>
        <p:nvGraphicFramePr>
          <p:cNvPr id="2" name="Table 1">
            <a:extLst>
              <a:ext uri="{FF2B5EF4-FFF2-40B4-BE49-F238E27FC236}">
                <a16:creationId xmlns:a16="http://schemas.microsoft.com/office/drawing/2014/main" id="{BC9D738E-32F1-871A-7293-A5B45FA7CFB2}"/>
              </a:ext>
            </a:extLst>
          </p:cNvPr>
          <p:cNvGraphicFramePr>
            <a:graphicFrameLocks noGrp="1"/>
          </p:cNvGraphicFramePr>
          <p:nvPr>
            <p:extLst>
              <p:ext uri="{D42A27DB-BD31-4B8C-83A1-F6EECF244321}">
                <p14:modId xmlns:p14="http://schemas.microsoft.com/office/powerpoint/2010/main" val="1810288611"/>
              </p:ext>
            </p:extLst>
          </p:nvPr>
        </p:nvGraphicFramePr>
        <p:xfrm>
          <a:off x="163866" y="815400"/>
          <a:ext cx="8691410" cy="2956560"/>
        </p:xfrm>
        <a:graphic>
          <a:graphicData uri="http://schemas.openxmlformats.org/drawingml/2006/table">
            <a:tbl>
              <a:tblPr/>
              <a:tblGrid>
                <a:gridCol w="4345705">
                  <a:extLst>
                    <a:ext uri="{9D8B030D-6E8A-4147-A177-3AD203B41FA5}">
                      <a16:colId xmlns:a16="http://schemas.microsoft.com/office/drawing/2014/main" val="2065338756"/>
                    </a:ext>
                  </a:extLst>
                </a:gridCol>
                <a:gridCol w="4345705">
                  <a:extLst>
                    <a:ext uri="{9D8B030D-6E8A-4147-A177-3AD203B41FA5}">
                      <a16:colId xmlns:a16="http://schemas.microsoft.com/office/drawing/2014/main" val="425165665"/>
                    </a:ext>
                  </a:extLst>
                </a:gridCol>
              </a:tblGrid>
              <a:tr h="0">
                <a:tc>
                  <a:txBody>
                    <a:bodyPr/>
                    <a:lstStyle/>
                    <a:p>
                      <a:pPr algn="l" fontAlgn="t"/>
                      <a:r>
                        <a:rPr lang="en-IN">
                          <a:effectLst/>
                        </a:rPr>
                        <a:t>&lt;input type="text"&gt;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Displays a single-line text input field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974318820"/>
                  </a:ext>
                </a:extLst>
              </a:tr>
              <a:tr h="0">
                <a:tc>
                  <a:txBody>
                    <a:bodyPr/>
                    <a:lstStyle/>
                    <a:p>
                      <a:pPr algn="l" fontAlgn="t"/>
                      <a:r>
                        <a:rPr lang="en-IN">
                          <a:effectLst/>
                        </a:rPr>
                        <a:t>&lt;input type="radio"&gt;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Displays a radio button (for selecting one of many choices)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35455371"/>
                  </a:ext>
                </a:extLst>
              </a:tr>
              <a:tr h="0">
                <a:tc>
                  <a:txBody>
                    <a:bodyPr/>
                    <a:lstStyle/>
                    <a:p>
                      <a:pPr algn="l" fontAlgn="t"/>
                      <a:r>
                        <a:rPr lang="en-IN">
                          <a:effectLst/>
                        </a:rPr>
                        <a:t>&lt;input type="checkbox"&gt;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Displays a checkbox (for selecting zero or more of many choices)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150143541"/>
                  </a:ext>
                </a:extLst>
              </a:tr>
              <a:tr h="0">
                <a:tc>
                  <a:txBody>
                    <a:bodyPr/>
                    <a:lstStyle/>
                    <a:p>
                      <a:pPr algn="l" fontAlgn="t"/>
                      <a:r>
                        <a:rPr lang="en-IN">
                          <a:effectLst/>
                        </a:rPr>
                        <a:t>&lt;input type="submit"&gt;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Displays a submit button (for submitting the form)</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14664135"/>
                  </a:ext>
                </a:extLst>
              </a:tr>
              <a:tr h="0">
                <a:tc>
                  <a:txBody>
                    <a:bodyPr/>
                    <a:lstStyle/>
                    <a:p>
                      <a:pPr algn="l" fontAlgn="t"/>
                      <a:r>
                        <a:rPr lang="en-IN">
                          <a:effectLst/>
                        </a:rPr>
                        <a:t>&lt;input type="button"&gt;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dirty="0">
                          <a:effectLst/>
                        </a:rPr>
                        <a:t>Displays a clickable button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692359965"/>
                  </a:ext>
                </a:extLst>
              </a:tr>
            </a:tbl>
          </a:graphicData>
        </a:graphic>
      </p:graphicFrame>
      <p:sp>
        <p:nvSpPr>
          <p:cNvPr id="5" name="TextBox 4">
            <a:extLst>
              <a:ext uri="{FF2B5EF4-FFF2-40B4-BE49-F238E27FC236}">
                <a16:creationId xmlns:a16="http://schemas.microsoft.com/office/drawing/2014/main" id="{BC137BD3-2C8E-7827-0BF1-CC79A4A0C203}"/>
              </a:ext>
            </a:extLst>
          </p:cNvPr>
          <p:cNvSpPr txBox="1"/>
          <p:nvPr/>
        </p:nvSpPr>
        <p:spPr>
          <a:xfrm>
            <a:off x="305718" y="4292102"/>
            <a:ext cx="8783198" cy="2308324"/>
          </a:xfrm>
          <a:prstGeom prst="rect">
            <a:avLst/>
          </a:prstGeom>
          <a:noFill/>
        </p:spPr>
        <p:txBody>
          <a:bodyPr wrap="square">
            <a:spAutoFit/>
          </a:bodyPr>
          <a:lstStyle/>
          <a:p>
            <a:pPr algn="l"/>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First 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Last 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b="0" i="0" dirty="0">
              <a:solidFill>
                <a:srgbClr val="000000"/>
              </a:solidFill>
              <a:effectLst/>
              <a:latin typeface="Consolas" panose="020B0609020204030204" pitchFamily="49" charset="0"/>
            </a:endParaRPr>
          </a:p>
          <a:p>
            <a:br>
              <a:rPr lang="en-IN" dirty="0"/>
            </a:br>
            <a:endParaRPr lang="en-IN" dirty="0"/>
          </a:p>
        </p:txBody>
      </p:sp>
    </p:spTree>
    <p:extLst>
      <p:ext uri="{BB962C8B-B14F-4D97-AF65-F5344CB8AC3E}">
        <p14:creationId xmlns:p14="http://schemas.microsoft.com/office/powerpoint/2010/main" val="12463306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319D6C-4D2C-B056-F133-D552B1528ED5}"/>
              </a:ext>
            </a:extLst>
          </p:cNvPr>
          <p:cNvSpPr>
            <a:spLocks noChangeArrowheads="1"/>
          </p:cNvSpPr>
          <p:nvPr/>
        </p:nvSpPr>
        <p:spPr bwMode="auto">
          <a:xfrm>
            <a:off x="84776" y="0"/>
            <a:ext cx="11530362" cy="32316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The &lt;label&gt; Element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Notice the use of the </a:t>
            </a:r>
            <a:r>
              <a:rPr kumimoji="0" lang="en-US" altLang="en-US" sz="2000" b="0" i="0" u="none" strike="noStrike" cap="none" normalizeH="0" baseline="0" dirty="0">
                <a:ln>
                  <a:noFill/>
                </a:ln>
                <a:solidFill>
                  <a:srgbClr val="DC143C"/>
                </a:solidFill>
                <a:effectLst/>
                <a:latin typeface="+mn-lt"/>
              </a:rPr>
              <a:t>&lt;label&gt;</a:t>
            </a:r>
            <a:r>
              <a:rPr kumimoji="0" lang="en-US" altLang="en-US" sz="2000" b="0" i="0" u="none" strike="noStrike" cap="none" normalizeH="0" baseline="0" dirty="0">
                <a:ln>
                  <a:noFill/>
                </a:ln>
                <a:solidFill>
                  <a:srgbClr val="000000"/>
                </a:solidFill>
                <a:effectLst/>
                <a:latin typeface="+mn-lt"/>
              </a:rPr>
              <a:t> element in the example above.</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&lt;label&gt;</a:t>
            </a:r>
            <a:r>
              <a:rPr kumimoji="0" lang="en-US" altLang="en-US" sz="2000" b="0" i="0" u="none" strike="noStrike" cap="none" normalizeH="0" baseline="0" dirty="0">
                <a:ln>
                  <a:noFill/>
                </a:ln>
                <a:solidFill>
                  <a:srgbClr val="000000"/>
                </a:solidFill>
                <a:effectLst/>
                <a:latin typeface="+mn-lt"/>
              </a:rPr>
              <a:t> tag defines a label for many form elements.</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&lt;label&gt;</a:t>
            </a:r>
            <a:r>
              <a:rPr kumimoji="0" lang="en-US" altLang="en-US" sz="2000" b="0" i="0" u="none" strike="noStrike" cap="none" normalizeH="0" baseline="0" dirty="0">
                <a:ln>
                  <a:noFill/>
                </a:ln>
                <a:solidFill>
                  <a:srgbClr val="000000"/>
                </a:solidFill>
                <a:effectLst/>
                <a:latin typeface="+mn-lt"/>
              </a:rPr>
              <a:t> element is useful for screen-reader users, because the screen-reader will read out loud the label when the user focuses on the input element.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&lt;label&gt;</a:t>
            </a:r>
            <a:r>
              <a:rPr kumimoji="0" lang="en-US" altLang="en-US" sz="2000" b="0" i="0" u="none" strike="noStrike" cap="none" normalizeH="0" baseline="0" dirty="0">
                <a:ln>
                  <a:noFill/>
                </a:ln>
                <a:solidFill>
                  <a:srgbClr val="000000"/>
                </a:solidFill>
                <a:effectLst/>
                <a:latin typeface="+mn-lt"/>
              </a:rPr>
              <a:t> element also helps users who have difficulty clicking on very small regions (such as radio buttons or checkboxes) - because when the user clicks the text within the </a:t>
            </a:r>
            <a:r>
              <a:rPr kumimoji="0" lang="en-US" altLang="en-US" sz="2000" b="0" i="0" u="none" strike="noStrike" cap="none" normalizeH="0" baseline="0" dirty="0">
                <a:ln>
                  <a:noFill/>
                </a:ln>
                <a:solidFill>
                  <a:srgbClr val="DC143C"/>
                </a:solidFill>
                <a:effectLst/>
                <a:latin typeface="+mn-lt"/>
              </a:rPr>
              <a:t>&lt;label&gt;</a:t>
            </a:r>
            <a:r>
              <a:rPr kumimoji="0" lang="en-US" altLang="en-US" sz="2000" b="0" i="0" u="none" strike="noStrike" cap="none" normalizeH="0" baseline="0" dirty="0">
                <a:ln>
                  <a:noFill/>
                </a:ln>
                <a:solidFill>
                  <a:srgbClr val="000000"/>
                </a:solidFill>
                <a:effectLst/>
                <a:latin typeface="+mn-lt"/>
              </a:rPr>
              <a:t> element, it toggles the radio button/checkbox.</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for</a:t>
            </a:r>
            <a:r>
              <a:rPr kumimoji="0" lang="en-US" altLang="en-US" sz="2000" b="0" i="0" u="none" strike="noStrike" cap="none" normalizeH="0" baseline="0" dirty="0">
                <a:ln>
                  <a:noFill/>
                </a:ln>
                <a:solidFill>
                  <a:srgbClr val="000000"/>
                </a:solidFill>
                <a:effectLst/>
                <a:latin typeface="+mn-lt"/>
              </a:rPr>
              <a:t> attribute of the </a:t>
            </a:r>
            <a:r>
              <a:rPr kumimoji="0" lang="en-US" altLang="en-US" sz="2000" b="0" i="0" u="none" strike="noStrike" cap="none" normalizeH="0" baseline="0" dirty="0">
                <a:ln>
                  <a:noFill/>
                </a:ln>
                <a:solidFill>
                  <a:srgbClr val="DC143C"/>
                </a:solidFill>
                <a:effectLst/>
                <a:latin typeface="+mn-lt"/>
              </a:rPr>
              <a:t>&lt;label&gt;</a:t>
            </a:r>
            <a:r>
              <a:rPr kumimoji="0" lang="en-US" altLang="en-US" sz="2000" b="0" i="0" u="none" strike="noStrike" cap="none" normalizeH="0" baseline="0" dirty="0">
                <a:ln>
                  <a:noFill/>
                </a:ln>
                <a:solidFill>
                  <a:srgbClr val="000000"/>
                </a:solidFill>
                <a:effectLst/>
                <a:latin typeface="+mn-lt"/>
              </a:rPr>
              <a:t> tag should be equal to the </a:t>
            </a:r>
            <a:r>
              <a:rPr kumimoji="0" lang="en-US" altLang="en-US" sz="2000" b="0" i="0" u="none" strike="noStrike" cap="none" normalizeH="0" baseline="0" dirty="0">
                <a:ln>
                  <a:noFill/>
                </a:ln>
                <a:solidFill>
                  <a:srgbClr val="DC143C"/>
                </a:solidFill>
                <a:effectLst/>
                <a:latin typeface="+mn-lt"/>
              </a:rPr>
              <a:t>id</a:t>
            </a:r>
            <a:r>
              <a:rPr kumimoji="0" lang="en-US" altLang="en-US" sz="2000" b="0" i="0" u="none" strike="noStrike" cap="none" normalizeH="0" baseline="0" dirty="0">
                <a:ln>
                  <a:noFill/>
                </a:ln>
                <a:solidFill>
                  <a:srgbClr val="000000"/>
                </a:solidFill>
                <a:effectLst/>
                <a:latin typeface="+mn-lt"/>
              </a:rPr>
              <a:t> attribute of the </a:t>
            </a:r>
            <a:r>
              <a:rPr kumimoji="0" lang="en-US" altLang="en-US" sz="2000" b="0" i="0" u="none" strike="noStrike" cap="none" normalizeH="0" baseline="0" dirty="0">
                <a:ln>
                  <a:noFill/>
                </a:ln>
                <a:solidFill>
                  <a:srgbClr val="DC143C"/>
                </a:solidFill>
                <a:effectLst/>
                <a:latin typeface="+mn-lt"/>
              </a:rPr>
              <a:t>&lt;input&gt;</a:t>
            </a:r>
            <a:r>
              <a:rPr kumimoji="0" lang="en-US" altLang="en-US" sz="2000" b="0" i="0" u="none" strike="noStrike" cap="none" normalizeH="0" baseline="0" dirty="0">
                <a:ln>
                  <a:noFill/>
                </a:ln>
                <a:solidFill>
                  <a:srgbClr val="000000"/>
                </a:solidFill>
                <a:effectLst/>
                <a:latin typeface="+mn-lt"/>
              </a:rPr>
              <a:t> element to bind them together.</a:t>
            </a:r>
            <a:endParaRPr kumimoji="0" lang="en-US" altLang="en-US" sz="2000" b="0" i="0" u="none" strike="noStrike" cap="none" normalizeH="0" baseline="0" dirty="0">
              <a:ln>
                <a:noFill/>
              </a:ln>
              <a:solidFill>
                <a:schemeClr val="tx1"/>
              </a:solidFill>
              <a:effectLst/>
              <a:latin typeface="+mn-lt"/>
            </a:endParaRPr>
          </a:p>
        </p:txBody>
      </p:sp>
      <p:sp>
        <p:nvSpPr>
          <p:cNvPr id="3" name="Rectangle 2">
            <a:extLst>
              <a:ext uri="{FF2B5EF4-FFF2-40B4-BE49-F238E27FC236}">
                <a16:creationId xmlns:a16="http://schemas.microsoft.com/office/drawing/2014/main" id="{7F437AEC-72C1-BAA5-8956-3E63C5C76B5A}"/>
              </a:ext>
            </a:extLst>
          </p:cNvPr>
          <p:cNvSpPr>
            <a:spLocks noChangeArrowheads="1"/>
          </p:cNvSpPr>
          <p:nvPr/>
        </p:nvSpPr>
        <p:spPr bwMode="auto">
          <a:xfrm>
            <a:off x="84776" y="3248332"/>
            <a:ext cx="6946773" cy="10771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Radio Buttons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&lt;input type="radio"&gt;</a:t>
            </a:r>
            <a:r>
              <a:rPr kumimoji="0" lang="en-US" altLang="en-US" sz="2000" b="0" i="0" u="none" strike="noStrike" cap="none" normalizeH="0" baseline="0" dirty="0">
                <a:ln>
                  <a:noFill/>
                </a:ln>
                <a:solidFill>
                  <a:srgbClr val="000000"/>
                </a:solidFill>
                <a:effectLst/>
                <a:latin typeface="+mn-lt"/>
              </a:rPr>
              <a:t> defines a radio button.</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Radio buttons let a user select ONE of a limited number of choices</a:t>
            </a:r>
            <a:r>
              <a:rPr kumimoji="0" lang="en-US" altLang="en-US" sz="1100" b="0" i="0" u="none" strike="noStrike" cap="none" normalizeH="0" baseline="0" dirty="0">
                <a:ln>
                  <a:noFill/>
                </a:ln>
                <a:solidFill>
                  <a:srgbClr val="000000"/>
                </a:solidFill>
                <a:effectLst/>
                <a:latin typeface="Verdan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AE56EA15-B732-7AE6-5F26-DEAC9F61DF1A}"/>
              </a:ext>
            </a:extLst>
          </p:cNvPr>
          <p:cNvSpPr txBox="1"/>
          <p:nvPr/>
        </p:nvSpPr>
        <p:spPr>
          <a:xfrm>
            <a:off x="84776" y="4272677"/>
            <a:ext cx="10921478" cy="2585323"/>
          </a:xfrm>
          <a:prstGeom prst="rect">
            <a:avLst/>
          </a:prstGeom>
          <a:noFill/>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Choose your </a:t>
            </a:r>
            <a:r>
              <a:rPr lang="en-IN" b="0" i="0" dirty="0" err="1">
                <a:solidFill>
                  <a:srgbClr val="000000"/>
                </a:solidFill>
                <a:effectLst/>
                <a:latin typeface="Consolas" panose="020B0609020204030204" pitchFamily="49" charset="0"/>
              </a:rPr>
              <a:t>favorite</a:t>
            </a:r>
            <a:r>
              <a:rPr lang="en-IN" b="0" i="0" dirty="0">
                <a:solidFill>
                  <a:srgbClr val="000000"/>
                </a:solidFill>
                <a:effectLst/>
                <a:latin typeface="Consolas" panose="020B0609020204030204" pitchFamily="49" charset="0"/>
              </a:rPr>
              <a:t> Web language: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="radio"</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="html"</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fav_language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="HTML"&gt;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="html"&gt;</a:t>
            </a:r>
            <a:r>
              <a:rPr lang="en-IN" b="0" i="0" dirty="0">
                <a:solidFill>
                  <a:srgbClr val="000000"/>
                </a:solidFill>
                <a:effectLst/>
                <a:latin typeface="Consolas" panose="020B0609020204030204" pitchFamily="49" charset="0"/>
              </a:rPr>
              <a:t>HTML</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="radio"</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css</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fav_language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="CSS"&gt;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css</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CSS</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="radio"</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javascript</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fav_language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="JavaScript"&gt;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javascript</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JavaScript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581531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FE99F9-E692-734E-A1A1-48814960921B}"/>
              </a:ext>
            </a:extLst>
          </p:cNvPr>
          <p:cNvSpPr>
            <a:spLocks noChangeArrowheads="1"/>
          </p:cNvSpPr>
          <p:nvPr/>
        </p:nvSpPr>
        <p:spPr bwMode="auto">
          <a:xfrm>
            <a:off x="110169" y="20521"/>
            <a:ext cx="8654357" cy="10771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Checkboxes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&lt;input type="checkbox"&gt;</a:t>
            </a:r>
            <a:r>
              <a:rPr kumimoji="0" lang="en-US" altLang="en-US" sz="2000" b="0" i="0" u="none" strike="noStrike" cap="none" normalizeH="0" baseline="0" dirty="0">
                <a:ln>
                  <a:noFill/>
                </a:ln>
                <a:solidFill>
                  <a:srgbClr val="000000"/>
                </a:solidFill>
                <a:effectLst/>
                <a:latin typeface="+mn-lt"/>
              </a:rPr>
              <a:t> defines a </a:t>
            </a:r>
            <a:r>
              <a:rPr kumimoji="0" lang="en-US" altLang="en-US" sz="2000" b="1" i="0" u="none" strike="noStrike" cap="none" normalizeH="0" baseline="0" dirty="0">
                <a:ln>
                  <a:noFill/>
                </a:ln>
                <a:solidFill>
                  <a:srgbClr val="000000"/>
                </a:solidFill>
                <a:effectLst/>
                <a:latin typeface="+mn-lt"/>
              </a:rPr>
              <a:t>checkbox</a:t>
            </a:r>
            <a:r>
              <a:rPr kumimoji="0" lang="en-US" altLang="en-US" sz="2000" b="0" i="0" u="none" strike="noStrike" cap="none" normalizeH="0" baseline="0" dirty="0">
                <a:ln>
                  <a:noFill/>
                </a:ln>
                <a:solidFill>
                  <a:srgbClr val="000000"/>
                </a:solidFill>
                <a:effectLst/>
                <a:latin typeface="+mn-lt"/>
              </a:rPr>
              <a: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Checkboxes let a user select ZERO or MORE options of a limited number of choices.</a:t>
            </a:r>
            <a:endParaRPr kumimoji="0" lang="en-US" altLang="en-US" sz="2000" b="0" i="0" u="none" strike="noStrike" cap="none" normalizeH="0" baseline="0" dirty="0">
              <a:ln>
                <a:noFill/>
              </a:ln>
              <a:solidFill>
                <a:schemeClr val="tx1"/>
              </a:solidFill>
              <a:effectLst/>
              <a:latin typeface="+mn-lt"/>
            </a:endParaRPr>
          </a:p>
        </p:txBody>
      </p:sp>
      <p:sp>
        <p:nvSpPr>
          <p:cNvPr id="4" name="TextBox 3">
            <a:extLst>
              <a:ext uri="{FF2B5EF4-FFF2-40B4-BE49-F238E27FC236}">
                <a16:creationId xmlns:a16="http://schemas.microsoft.com/office/drawing/2014/main" id="{A1AC036F-C11B-45DC-9BD5-52B89B31135D}"/>
              </a:ext>
            </a:extLst>
          </p:cNvPr>
          <p:cNvSpPr txBox="1"/>
          <p:nvPr/>
        </p:nvSpPr>
        <p:spPr>
          <a:xfrm>
            <a:off x="206567" y="1097691"/>
            <a:ext cx="11875264" cy="2308324"/>
          </a:xfrm>
          <a:prstGeom prst="rect">
            <a:avLst/>
          </a:prstGeom>
          <a:noFill/>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="checkbox"</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="vehicle1"</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="vehicle1"</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="Bike"&gt;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="vehicle1"&gt;</a:t>
            </a:r>
            <a:r>
              <a:rPr lang="en-IN" b="0" i="0" dirty="0">
                <a:solidFill>
                  <a:srgbClr val="000000"/>
                </a:solidFill>
                <a:effectLst/>
                <a:latin typeface="Consolas" panose="020B0609020204030204" pitchFamily="49" charset="0"/>
              </a:rPr>
              <a:t> I have a bike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="checkbox"</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="vehicle2"</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="vehicle2"</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="Car"&gt;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="vehicle2"&gt;</a:t>
            </a:r>
            <a:r>
              <a:rPr lang="en-IN" b="0" i="0" dirty="0">
                <a:solidFill>
                  <a:srgbClr val="000000"/>
                </a:solidFill>
                <a:effectLst/>
                <a:latin typeface="Consolas" panose="020B0609020204030204" pitchFamily="49" charset="0"/>
              </a:rPr>
              <a:t> I have a car</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="checkbox"</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="vehicle3"</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="vehicle3"</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="Boat"&gt;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="vehicle3"&gt;</a:t>
            </a:r>
            <a:r>
              <a:rPr lang="en-IN" b="0" i="0" dirty="0">
                <a:solidFill>
                  <a:srgbClr val="000000"/>
                </a:solidFill>
                <a:effectLst/>
                <a:latin typeface="Consolas" panose="020B0609020204030204" pitchFamily="49" charset="0"/>
              </a:rPr>
              <a:t> I have a boat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
        <p:nvSpPr>
          <p:cNvPr id="5" name="Rectangle 2">
            <a:extLst>
              <a:ext uri="{FF2B5EF4-FFF2-40B4-BE49-F238E27FC236}">
                <a16:creationId xmlns:a16="http://schemas.microsoft.com/office/drawing/2014/main" id="{3DCA0BA2-5F07-D5D9-6EF2-F9129B4CA849}"/>
              </a:ext>
            </a:extLst>
          </p:cNvPr>
          <p:cNvSpPr>
            <a:spLocks noChangeArrowheads="1"/>
          </p:cNvSpPr>
          <p:nvPr/>
        </p:nvSpPr>
        <p:spPr bwMode="auto">
          <a:xfrm>
            <a:off x="206566" y="3558767"/>
            <a:ext cx="9552808" cy="13849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The Submit Button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&lt;input type="submit"&gt;</a:t>
            </a:r>
            <a:r>
              <a:rPr kumimoji="0" lang="en-US" altLang="en-US" sz="2000" b="0" i="0" u="none" strike="noStrike" cap="none" normalizeH="0" baseline="0" dirty="0">
                <a:ln>
                  <a:noFill/>
                </a:ln>
                <a:solidFill>
                  <a:srgbClr val="000000"/>
                </a:solidFill>
                <a:effectLst/>
                <a:latin typeface="+mn-lt"/>
              </a:rPr>
              <a:t> defines a button for submitting the form data to a form-handler.</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form-handler is typically a file on the server with a script for processing input data.</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form-handler is specified in the form's </a:t>
            </a:r>
            <a:r>
              <a:rPr kumimoji="0" lang="en-US" altLang="en-US" sz="2000" b="0" i="0" u="none" strike="noStrike" cap="none" normalizeH="0" baseline="0" dirty="0">
                <a:ln>
                  <a:noFill/>
                </a:ln>
                <a:solidFill>
                  <a:srgbClr val="DC143C"/>
                </a:solidFill>
                <a:effectLst/>
                <a:latin typeface="+mn-lt"/>
              </a:rPr>
              <a:t>action</a:t>
            </a:r>
            <a:r>
              <a:rPr kumimoji="0" lang="en-US" altLang="en-US" sz="2000" b="0" i="0" u="none" strike="noStrike" cap="none" normalizeH="0" baseline="0" dirty="0">
                <a:ln>
                  <a:noFill/>
                </a:ln>
                <a:solidFill>
                  <a:srgbClr val="000000"/>
                </a:solidFill>
                <a:effectLst/>
                <a:latin typeface="+mn-lt"/>
              </a:rPr>
              <a:t> attribute.</a:t>
            </a:r>
            <a:endParaRPr kumimoji="0" lang="en-US" altLang="en-US" sz="2000" b="0" i="0" u="none" strike="noStrike" cap="none" normalizeH="0" baseline="0" dirty="0">
              <a:ln>
                <a:noFill/>
              </a:ln>
              <a:solidFill>
                <a:schemeClr val="tx1"/>
              </a:solidFill>
              <a:effectLst/>
              <a:latin typeface="+mn-lt"/>
            </a:endParaRPr>
          </a:p>
        </p:txBody>
      </p:sp>
      <p:sp>
        <p:nvSpPr>
          <p:cNvPr id="7" name="TextBox 6">
            <a:extLst>
              <a:ext uri="{FF2B5EF4-FFF2-40B4-BE49-F238E27FC236}">
                <a16:creationId xmlns:a16="http://schemas.microsoft.com/office/drawing/2014/main" id="{F8A65219-6164-E213-33A0-A7A401D58BD7}"/>
              </a:ext>
            </a:extLst>
          </p:cNvPr>
          <p:cNvSpPr txBox="1"/>
          <p:nvPr/>
        </p:nvSpPr>
        <p:spPr>
          <a:xfrm>
            <a:off x="206566" y="4851428"/>
            <a:ext cx="10843351" cy="2031325"/>
          </a:xfrm>
          <a:prstGeom prst="rect">
            <a:avLst/>
          </a:prstGeom>
          <a:noFill/>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FF0000"/>
                </a:solidFill>
                <a:effectLst/>
                <a:latin typeface="Consolas" panose="020B0609020204030204" pitchFamily="49" charset="0"/>
              </a:rPr>
              <a:t> action</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action_page.php</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First 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="John"&gt;&lt;</a:t>
            </a:r>
            <a:r>
              <a:rPr lang="en-IN" b="0" i="0" dirty="0">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Last 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="Doe"&gt;&lt;</a:t>
            </a:r>
            <a:r>
              <a:rPr lang="en-IN" b="0" i="0" dirty="0">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="submit"</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="Submit"&gt;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029471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A69882-49F0-21EC-D8F6-B401CF8D18A1}"/>
              </a:ext>
            </a:extLst>
          </p:cNvPr>
          <p:cNvSpPr>
            <a:spLocks noChangeArrowheads="1"/>
          </p:cNvSpPr>
          <p:nvPr/>
        </p:nvSpPr>
        <p:spPr bwMode="auto">
          <a:xfrm>
            <a:off x="132203" y="262892"/>
            <a:ext cx="11821098" cy="10771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The Name Attribute for &lt;input&gt;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Notice that each input field must have a </a:t>
            </a:r>
            <a:r>
              <a:rPr kumimoji="0" lang="en-US" altLang="en-US" sz="2000" b="0" i="0" u="none" strike="noStrike" cap="none" normalizeH="0" baseline="0" dirty="0">
                <a:ln>
                  <a:noFill/>
                </a:ln>
                <a:solidFill>
                  <a:srgbClr val="DC143C"/>
                </a:solidFill>
                <a:effectLst/>
                <a:latin typeface="+mn-lt"/>
              </a:rPr>
              <a:t>name</a:t>
            </a:r>
            <a:r>
              <a:rPr kumimoji="0" lang="en-US" altLang="en-US" sz="2000" b="0" i="0" u="none" strike="noStrike" cap="none" normalizeH="0" baseline="0" dirty="0">
                <a:ln>
                  <a:noFill/>
                </a:ln>
                <a:solidFill>
                  <a:srgbClr val="000000"/>
                </a:solidFill>
                <a:effectLst/>
                <a:latin typeface="+mn-lt"/>
              </a:rPr>
              <a:t> attribute to be submitted.</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If the </a:t>
            </a:r>
            <a:r>
              <a:rPr kumimoji="0" lang="en-US" altLang="en-US" sz="2000" b="0" i="0" u="none" strike="noStrike" cap="none" normalizeH="0" baseline="0" dirty="0">
                <a:ln>
                  <a:noFill/>
                </a:ln>
                <a:solidFill>
                  <a:srgbClr val="DC143C"/>
                </a:solidFill>
                <a:effectLst/>
                <a:latin typeface="+mn-lt"/>
              </a:rPr>
              <a:t>name</a:t>
            </a:r>
            <a:r>
              <a:rPr kumimoji="0" lang="en-US" altLang="en-US" sz="2000" b="0" i="0" u="none" strike="noStrike" cap="none" normalizeH="0" baseline="0" dirty="0">
                <a:ln>
                  <a:noFill/>
                </a:ln>
                <a:solidFill>
                  <a:srgbClr val="000000"/>
                </a:solidFill>
                <a:effectLst/>
                <a:latin typeface="+mn-lt"/>
              </a:rPr>
              <a:t> attribute is omitted, the value of the input field will not be sent at all.</a:t>
            </a:r>
            <a:endParaRPr kumimoji="0" lang="en-US" altLang="en-US" sz="2000" b="0" i="0" u="none" strike="noStrike" cap="none" normalizeH="0" baseline="0" dirty="0">
              <a:ln>
                <a:noFill/>
              </a:ln>
              <a:solidFill>
                <a:schemeClr val="tx1"/>
              </a:solidFill>
              <a:effectLst/>
              <a:latin typeface="+mn-lt"/>
            </a:endParaRPr>
          </a:p>
        </p:txBody>
      </p:sp>
      <p:sp>
        <p:nvSpPr>
          <p:cNvPr id="4" name="TextBox 3">
            <a:extLst>
              <a:ext uri="{FF2B5EF4-FFF2-40B4-BE49-F238E27FC236}">
                <a16:creationId xmlns:a16="http://schemas.microsoft.com/office/drawing/2014/main" id="{DB6D1088-920B-C779-21B6-0D5D57EB457B}"/>
              </a:ext>
            </a:extLst>
          </p:cNvPr>
          <p:cNvSpPr txBox="1"/>
          <p:nvPr/>
        </p:nvSpPr>
        <p:spPr>
          <a:xfrm>
            <a:off x="132203" y="1340062"/>
            <a:ext cx="11082968" cy="1477328"/>
          </a:xfrm>
          <a:prstGeom prst="rect">
            <a:avLst/>
          </a:prstGeom>
          <a:noFill/>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FF0000"/>
                </a:solidFill>
                <a:effectLst/>
                <a:latin typeface="Consolas" panose="020B0609020204030204" pitchFamily="49" charset="0"/>
              </a:rPr>
              <a:t> action</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action_page.php</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First 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="John"&gt;&lt;</a:t>
            </a:r>
            <a:r>
              <a:rPr lang="en-IN" b="0" i="0" dirty="0">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="submit"</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="Submit"&gt;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
        <p:nvSpPr>
          <p:cNvPr id="5" name="Rectangle 2">
            <a:extLst>
              <a:ext uri="{FF2B5EF4-FFF2-40B4-BE49-F238E27FC236}">
                <a16:creationId xmlns:a16="http://schemas.microsoft.com/office/drawing/2014/main" id="{ED2F470D-2054-9BBD-A62D-76B46B4818F0}"/>
              </a:ext>
            </a:extLst>
          </p:cNvPr>
          <p:cNvSpPr>
            <a:spLocks noChangeArrowheads="1"/>
          </p:cNvSpPr>
          <p:nvPr/>
        </p:nvSpPr>
        <p:spPr bwMode="auto">
          <a:xfrm>
            <a:off x="220337" y="3276799"/>
            <a:ext cx="10994834" cy="16927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The Action Attribute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action</a:t>
            </a:r>
            <a:r>
              <a:rPr kumimoji="0" lang="en-US" altLang="en-US" sz="2000" b="0" i="0" u="none" strike="noStrike" cap="none" normalizeH="0" baseline="0" dirty="0">
                <a:ln>
                  <a:noFill/>
                </a:ln>
                <a:solidFill>
                  <a:srgbClr val="000000"/>
                </a:solidFill>
                <a:effectLst/>
                <a:latin typeface="+mn-lt"/>
              </a:rPr>
              <a:t> attribute defines the action to be performed when the form is submitted.</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Usually, the form data is sent to a file on the server when the user clicks on the submit button.</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In the example below, the form data is sent to a file called "</a:t>
            </a:r>
            <a:r>
              <a:rPr kumimoji="0" lang="en-US" altLang="en-US" sz="2000" b="0" i="0" u="none" strike="noStrike" cap="none" normalizeH="0" baseline="0" dirty="0" err="1">
                <a:ln>
                  <a:noFill/>
                </a:ln>
                <a:solidFill>
                  <a:srgbClr val="000000"/>
                </a:solidFill>
                <a:effectLst/>
                <a:latin typeface="+mn-lt"/>
              </a:rPr>
              <a:t>action_page.php</a:t>
            </a:r>
            <a:r>
              <a:rPr kumimoji="0" lang="en-US" altLang="en-US" sz="2000" b="0" i="0" u="none" strike="noStrike" cap="none" normalizeH="0" baseline="0" dirty="0">
                <a:ln>
                  <a:noFill/>
                </a:ln>
                <a:solidFill>
                  <a:srgbClr val="000000"/>
                </a:solidFill>
                <a:effectLst/>
                <a:latin typeface="+mn-lt"/>
              </a:rPr>
              <a:t>". This file contains a server-side script that handles the form data:</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6601583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E889F7-101A-86A8-1F64-7794C5468F3C}"/>
              </a:ext>
            </a:extLst>
          </p:cNvPr>
          <p:cNvSpPr txBox="1"/>
          <p:nvPr/>
        </p:nvSpPr>
        <p:spPr>
          <a:xfrm>
            <a:off x="118432" y="275677"/>
            <a:ext cx="6097836" cy="1200329"/>
          </a:xfrm>
          <a:prstGeom prst="rect">
            <a:avLst/>
          </a:prstGeom>
          <a:noFill/>
        </p:spPr>
        <p:txBody>
          <a:bodyPr wrap="square">
            <a:spAutoFit/>
          </a:bodyPr>
          <a:lstStyle/>
          <a:p>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svg</a:t>
            </a:r>
            <a:r>
              <a:rPr lang="en-US" b="0" i="0" dirty="0">
                <a:solidFill>
                  <a:srgbClr val="FF0000"/>
                </a:solidFill>
                <a:effectLst/>
                <a:latin typeface="Consolas" panose="020B0609020204030204" pitchFamily="49" charset="0"/>
              </a:rPr>
              <a:t> width</a:t>
            </a:r>
            <a:r>
              <a:rPr lang="en-US" b="0" i="0" dirty="0">
                <a:solidFill>
                  <a:srgbClr val="0000CD"/>
                </a:solidFill>
                <a:effectLst/>
                <a:latin typeface="Consolas" panose="020B0609020204030204" pitchFamily="49" charset="0"/>
              </a:rPr>
              <a:t>="100"</a:t>
            </a:r>
            <a:r>
              <a:rPr lang="en-US" b="0" i="0" dirty="0">
                <a:solidFill>
                  <a:srgbClr val="FF0000"/>
                </a:solidFill>
                <a:effectLst/>
                <a:latin typeface="Consolas" panose="020B0609020204030204" pitchFamily="49" charset="0"/>
              </a:rPr>
              <a:t> height</a:t>
            </a:r>
            <a:r>
              <a:rPr lang="en-US" b="0" i="0" dirty="0">
                <a:solidFill>
                  <a:srgbClr val="0000CD"/>
                </a:solidFill>
                <a:effectLst/>
                <a:latin typeface="Consolas" panose="020B0609020204030204" pitchFamily="49" charset="0"/>
              </a:rPr>
              <a:t>="100"&gt;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circle</a:t>
            </a:r>
            <a:r>
              <a:rPr lang="en-US" b="0" i="0" dirty="0">
                <a:solidFill>
                  <a:srgbClr val="FF0000"/>
                </a:solidFill>
                <a:effectLst/>
                <a:latin typeface="Consolas" panose="020B0609020204030204" pitchFamily="49" charset="0"/>
              </a:rPr>
              <a:t> cx</a:t>
            </a:r>
            <a:r>
              <a:rPr lang="en-US" b="0" i="0" dirty="0">
                <a:solidFill>
                  <a:srgbClr val="0000CD"/>
                </a:solidFill>
                <a:effectLst/>
                <a:latin typeface="Consolas" panose="020B0609020204030204" pitchFamily="49" charset="0"/>
              </a:rPr>
              <a:t>="50"</a:t>
            </a:r>
            <a:r>
              <a:rPr lang="en-US" b="0" i="0" dirty="0">
                <a:solidFill>
                  <a:srgbClr val="FF0000"/>
                </a:solidFill>
                <a:effectLst/>
                <a:latin typeface="Consolas" panose="020B0609020204030204" pitchFamily="49" charset="0"/>
              </a:rPr>
              <a:t> cy</a:t>
            </a:r>
            <a:r>
              <a:rPr lang="en-US" b="0" i="0" dirty="0">
                <a:solidFill>
                  <a:srgbClr val="0000CD"/>
                </a:solidFill>
                <a:effectLst/>
                <a:latin typeface="Consolas" panose="020B0609020204030204" pitchFamily="49" charset="0"/>
              </a:rPr>
              <a:t>="50"</a:t>
            </a:r>
            <a:r>
              <a:rPr lang="en-US" b="0" i="0" dirty="0">
                <a:solidFill>
                  <a:srgbClr val="FF0000"/>
                </a:solidFill>
                <a:effectLst/>
                <a:latin typeface="Consolas" panose="020B0609020204030204" pitchFamily="49" charset="0"/>
              </a:rPr>
              <a:t> r</a:t>
            </a:r>
            <a:r>
              <a:rPr lang="en-US" b="0" i="0" dirty="0">
                <a:solidFill>
                  <a:srgbClr val="0000CD"/>
                </a:solidFill>
                <a:effectLst/>
                <a:latin typeface="Consolas" panose="020B0609020204030204" pitchFamily="49" charset="0"/>
              </a:rPr>
              <a:t>="40"</a:t>
            </a:r>
            <a:r>
              <a:rPr lang="en-US" b="0" i="0" dirty="0">
                <a:solidFill>
                  <a:srgbClr val="FF0000"/>
                </a:solidFill>
                <a:effectLst/>
                <a:latin typeface="Consolas" panose="020B0609020204030204" pitchFamily="49" charset="0"/>
              </a:rPr>
              <a:t> stroke</a:t>
            </a:r>
            <a:r>
              <a:rPr lang="en-US" b="0" i="0" dirty="0">
                <a:solidFill>
                  <a:srgbClr val="0000CD"/>
                </a:solidFill>
                <a:effectLst/>
                <a:latin typeface="Consolas" panose="020B0609020204030204" pitchFamily="49" charset="0"/>
              </a:rPr>
              <a:t>="green"</a:t>
            </a:r>
            <a:r>
              <a:rPr lang="en-US" b="0" i="0" dirty="0">
                <a:solidFill>
                  <a:srgbClr val="FF0000"/>
                </a:solidFill>
                <a:effectLst/>
                <a:latin typeface="Consolas" panose="020B0609020204030204" pitchFamily="49" charset="0"/>
              </a:rPr>
              <a:t> stroke-width</a:t>
            </a:r>
            <a:r>
              <a:rPr lang="en-US" b="0" i="0" dirty="0">
                <a:solidFill>
                  <a:srgbClr val="0000CD"/>
                </a:solidFill>
                <a:effectLst/>
                <a:latin typeface="Consolas" panose="020B0609020204030204" pitchFamily="49" charset="0"/>
              </a:rPr>
              <a:t>="4"</a:t>
            </a:r>
            <a:r>
              <a:rPr lang="en-US" b="0" i="0" dirty="0">
                <a:solidFill>
                  <a:srgbClr val="FF0000"/>
                </a:solidFill>
                <a:effectLst/>
                <a:latin typeface="Consolas" panose="020B0609020204030204" pitchFamily="49" charset="0"/>
              </a:rPr>
              <a:t> fill</a:t>
            </a:r>
            <a:r>
              <a:rPr lang="en-US" b="0" i="0" dirty="0">
                <a:solidFill>
                  <a:srgbClr val="0000CD"/>
                </a:solidFill>
                <a:effectLst/>
                <a:latin typeface="Consolas" panose="020B0609020204030204" pitchFamily="49" charset="0"/>
              </a:rPr>
              <a:t>="yellow"</a:t>
            </a:r>
            <a:r>
              <a:rPr lang="en-US" b="0" i="0" dirty="0">
                <a:solidFill>
                  <a:srgbClr val="FF0000"/>
                </a:solidFill>
                <a:effectLst/>
                <a:latin typeface="Consolas" panose="020B0609020204030204" pitchFamily="49" charset="0"/>
              </a:rPr>
              <a:t> /</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svg</a:t>
            </a:r>
            <a:r>
              <a:rPr lang="en-US" b="0" i="0" dirty="0">
                <a:solidFill>
                  <a:srgbClr val="0000CD"/>
                </a:solidFill>
                <a:effectLst/>
                <a:latin typeface="Consolas" panose="020B0609020204030204" pitchFamily="49" charset="0"/>
              </a:rPr>
              <a:t>&gt;</a:t>
            </a:r>
            <a:endParaRPr lang="en-IN" dirty="0"/>
          </a:p>
        </p:txBody>
      </p:sp>
      <p:sp>
        <p:nvSpPr>
          <p:cNvPr id="5" name="TextBox 4">
            <a:extLst>
              <a:ext uri="{FF2B5EF4-FFF2-40B4-BE49-F238E27FC236}">
                <a16:creationId xmlns:a16="http://schemas.microsoft.com/office/drawing/2014/main" id="{1E9687E8-B8EC-3FFB-C5D9-1239C1CB713A}"/>
              </a:ext>
            </a:extLst>
          </p:cNvPr>
          <p:cNvSpPr txBox="1"/>
          <p:nvPr/>
        </p:nvSpPr>
        <p:spPr>
          <a:xfrm>
            <a:off x="118431" y="1696853"/>
            <a:ext cx="10127255" cy="1200329"/>
          </a:xfrm>
          <a:prstGeom prst="rect">
            <a:avLst/>
          </a:prstGeom>
          <a:noFill/>
        </p:spPr>
        <p:txBody>
          <a:bodyPr wrap="square">
            <a:spAutoFit/>
          </a:bodyPr>
          <a:lstStyle/>
          <a:p>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svg</a:t>
            </a:r>
            <a:r>
              <a:rPr lang="en-US" b="0" i="0" dirty="0">
                <a:solidFill>
                  <a:srgbClr val="FF0000"/>
                </a:solidFill>
                <a:effectLst/>
                <a:latin typeface="Consolas" panose="020B0609020204030204" pitchFamily="49" charset="0"/>
              </a:rPr>
              <a:t> width</a:t>
            </a:r>
            <a:r>
              <a:rPr lang="en-US" b="0" i="0" dirty="0">
                <a:solidFill>
                  <a:srgbClr val="0000CD"/>
                </a:solidFill>
                <a:effectLst/>
                <a:latin typeface="Consolas" panose="020B0609020204030204" pitchFamily="49" charset="0"/>
              </a:rPr>
              <a:t>="400"</a:t>
            </a:r>
            <a:r>
              <a:rPr lang="en-US" b="0" i="0" dirty="0">
                <a:solidFill>
                  <a:srgbClr val="FF0000"/>
                </a:solidFill>
                <a:effectLst/>
                <a:latin typeface="Consolas" panose="020B0609020204030204" pitchFamily="49" charset="0"/>
              </a:rPr>
              <a:t> height</a:t>
            </a:r>
            <a:r>
              <a:rPr lang="en-US" b="0" i="0" dirty="0">
                <a:solidFill>
                  <a:srgbClr val="0000CD"/>
                </a:solidFill>
                <a:effectLst/>
                <a:latin typeface="Consolas" panose="020B0609020204030204" pitchFamily="49" charset="0"/>
              </a:rPr>
              <a:t>="120"&gt;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rect</a:t>
            </a:r>
            <a:r>
              <a:rPr lang="en-US" b="0" i="0" dirty="0">
                <a:solidFill>
                  <a:srgbClr val="FF0000"/>
                </a:solidFill>
                <a:effectLst/>
                <a:latin typeface="Consolas" panose="020B0609020204030204" pitchFamily="49" charset="0"/>
              </a:rPr>
              <a:t> x</a:t>
            </a:r>
            <a:r>
              <a:rPr lang="en-US" b="0" i="0" dirty="0">
                <a:solidFill>
                  <a:srgbClr val="0000CD"/>
                </a:solidFill>
                <a:effectLst/>
                <a:latin typeface="Consolas" panose="020B0609020204030204" pitchFamily="49" charset="0"/>
              </a:rPr>
              <a:t>="10"</a:t>
            </a:r>
            <a:r>
              <a:rPr lang="en-US" b="0" i="0" dirty="0">
                <a:solidFill>
                  <a:srgbClr val="FF0000"/>
                </a:solidFill>
                <a:effectLst/>
                <a:latin typeface="Consolas" panose="020B0609020204030204" pitchFamily="49" charset="0"/>
              </a:rPr>
              <a:t> y</a:t>
            </a:r>
            <a:r>
              <a:rPr lang="en-US" b="0" i="0" dirty="0">
                <a:solidFill>
                  <a:srgbClr val="0000CD"/>
                </a:solidFill>
                <a:effectLst/>
                <a:latin typeface="Consolas" panose="020B0609020204030204" pitchFamily="49" charset="0"/>
              </a:rPr>
              <a:t>="10"</a:t>
            </a:r>
            <a:r>
              <a:rPr lang="en-US" b="0" i="0" dirty="0">
                <a:solidFill>
                  <a:srgbClr val="FF0000"/>
                </a:solidFill>
                <a:effectLst/>
                <a:latin typeface="Consolas" panose="020B0609020204030204" pitchFamily="49" charset="0"/>
              </a:rPr>
              <a:t> width</a:t>
            </a:r>
            <a:r>
              <a:rPr lang="en-US" b="0" i="0" dirty="0">
                <a:solidFill>
                  <a:srgbClr val="0000CD"/>
                </a:solidFill>
                <a:effectLst/>
                <a:latin typeface="Consolas" panose="020B0609020204030204" pitchFamily="49" charset="0"/>
              </a:rPr>
              <a:t>="200"</a:t>
            </a:r>
            <a:r>
              <a:rPr lang="en-US" b="0" i="0" dirty="0">
                <a:solidFill>
                  <a:srgbClr val="FF0000"/>
                </a:solidFill>
                <a:effectLst/>
                <a:latin typeface="Consolas" panose="020B0609020204030204" pitchFamily="49" charset="0"/>
              </a:rPr>
              <a:t> height</a:t>
            </a:r>
            <a:r>
              <a:rPr lang="en-US" b="0" i="0" dirty="0">
                <a:solidFill>
                  <a:srgbClr val="0000CD"/>
                </a:solidFill>
                <a:effectLst/>
                <a:latin typeface="Consolas" panose="020B0609020204030204" pitchFamily="49" charset="0"/>
              </a:rPr>
              <a:t>="100"</a:t>
            </a:r>
            <a:r>
              <a:rPr lang="en-US" b="0" i="0" dirty="0">
                <a:solidFill>
                  <a:srgbClr val="FF0000"/>
                </a:solidFill>
                <a:effectLst/>
                <a:latin typeface="Consolas" panose="020B0609020204030204" pitchFamily="49" charset="0"/>
              </a:rPr>
              <a:t> stroke</a:t>
            </a:r>
            <a:r>
              <a:rPr lang="en-US" b="0" i="0" dirty="0">
                <a:solidFill>
                  <a:srgbClr val="0000CD"/>
                </a:solidFill>
                <a:effectLst/>
                <a:latin typeface="Consolas" panose="020B0609020204030204" pitchFamily="49" charset="0"/>
              </a:rPr>
              <a:t>="red"</a:t>
            </a:r>
            <a:r>
              <a:rPr lang="en-US" b="0" i="0" dirty="0">
                <a:solidFill>
                  <a:srgbClr val="FF0000"/>
                </a:solidFill>
                <a:effectLst/>
                <a:latin typeface="Consolas" panose="020B0609020204030204" pitchFamily="49" charset="0"/>
              </a:rPr>
              <a:t> stroke-width</a:t>
            </a:r>
            <a:r>
              <a:rPr lang="en-US" b="0" i="0" dirty="0">
                <a:solidFill>
                  <a:srgbClr val="0000CD"/>
                </a:solidFill>
                <a:effectLst/>
                <a:latin typeface="Consolas" panose="020B0609020204030204" pitchFamily="49" charset="0"/>
              </a:rPr>
              <a:t>="6"</a:t>
            </a:r>
            <a:r>
              <a:rPr lang="en-US" b="0" i="0" dirty="0">
                <a:solidFill>
                  <a:srgbClr val="FF0000"/>
                </a:solidFill>
                <a:effectLst/>
                <a:latin typeface="Consolas" panose="020B0609020204030204" pitchFamily="49" charset="0"/>
              </a:rPr>
              <a:t> fill</a:t>
            </a:r>
            <a:r>
              <a:rPr lang="en-US" b="0" i="0" dirty="0">
                <a:solidFill>
                  <a:srgbClr val="0000CD"/>
                </a:solidFill>
                <a:effectLst/>
                <a:latin typeface="Consolas" panose="020B0609020204030204" pitchFamily="49" charset="0"/>
              </a:rPr>
              <a:t>="blue"</a:t>
            </a:r>
            <a:r>
              <a:rPr lang="en-US" b="0" i="0" dirty="0">
                <a:solidFill>
                  <a:srgbClr val="FF0000"/>
                </a:solidFill>
                <a:effectLst/>
                <a:latin typeface="Consolas" panose="020B0609020204030204" pitchFamily="49" charset="0"/>
              </a:rPr>
              <a:t> /</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svg</a:t>
            </a:r>
            <a:r>
              <a:rPr lang="en-US"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332CEDB3-A9EC-A2F7-9167-F8784C4CBFEF}"/>
              </a:ext>
            </a:extLst>
          </p:cNvPr>
          <p:cNvSpPr txBox="1"/>
          <p:nvPr/>
        </p:nvSpPr>
        <p:spPr>
          <a:xfrm>
            <a:off x="118431" y="3118029"/>
            <a:ext cx="8430657" cy="1200329"/>
          </a:xfrm>
          <a:prstGeom prst="rect">
            <a:avLst/>
          </a:prstGeom>
          <a:noFill/>
        </p:spPr>
        <p:txBody>
          <a:bodyPr wrap="square">
            <a:spAutoFit/>
          </a:bodyPr>
          <a:lstStyle/>
          <a:p>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svg</a:t>
            </a:r>
            <a:r>
              <a:rPr lang="en-US" b="0" i="0" dirty="0">
                <a:solidFill>
                  <a:srgbClr val="FF0000"/>
                </a:solidFill>
                <a:effectLst/>
                <a:latin typeface="Consolas" panose="020B0609020204030204" pitchFamily="49" charset="0"/>
              </a:rPr>
              <a:t> width</a:t>
            </a:r>
            <a:r>
              <a:rPr lang="en-US" b="0" i="0" dirty="0">
                <a:solidFill>
                  <a:srgbClr val="0000CD"/>
                </a:solidFill>
                <a:effectLst/>
                <a:latin typeface="Consolas" panose="020B0609020204030204" pitchFamily="49" charset="0"/>
              </a:rPr>
              <a:t>="400"</a:t>
            </a:r>
            <a:r>
              <a:rPr lang="en-US" b="0" i="0" dirty="0">
                <a:solidFill>
                  <a:srgbClr val="FF0000"/>
                </a:solidFill>
                <a:effectLst/>
                <a:latin typeface="Consolas" panose="020B0609020204030204" pitchFamily="49" charset="0"/>
              </a:rPr>
              <a:t> height</a:t>
            </a:r>
            <a:r>
              <a:rPr lang="en-US" b="0" i="0" dirty="0">
                <a:solidFill>
                  <a:srgbClr val="0000CD"/>
                </a:solidFill>
                <a:effectLst/>
                <a:latin typeface="Consolas" panose="020B0609020204030204" pitchFamily="49" charset="0"/>
              </a:rPr>
              <a:t>="180"&gt;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rect</a:t>
            </a:r>
            <a:r>
              <a:rPr lang="en-US" b="0" i="0" dirty="0">
                <a:solidFill>
                  <a:srgbClr val="FF0000"/>
                </a:solidFill>
                <a:effectLst/>
                <a:latin typeface="Consolas" panose="020B0609020204030204" pitchFamily="49" charset="0"/>
              </a:rPr>
              <a:t> x</a:t>
            </a:r>
            <a:r>
              <a:rPr lang="en-US" b="0" i="0" dirty="0">
                <a:solidFill>
                  <a:srgbClr val="0000CD"/>
                </a:solidFill>
                <a:effectLst/>
                <a:latin typeface="Consolas" panose="020B0609020204030204" pitchFamily="49" charset="0"/>
              </a:rPr>
              <a:t>="50"</a:t>
            </a:r>
            <a:r>
              <a:rPr lang="en-US" b="0" i="0" dirty="0">
                <a:solidFill>
                  <a:srgbClr val="FF0000"/>
                </a:solidFill>
                <a:effectLst/>
                <a:latin typeface="Consolas" panose="020B0609020204030204" pitchFamily="49" charset="0"/>
              </a:rPr>
              <a:t> y</a:t>
            </a:r>
            <a:r>
              <a:rPr lang="en-US" b="0" i="0" dirty="0">
                <a:solidFill>
                  <a:srgbClr val="0000CD"/>
                </a:solidFill>
                <a:effectLst/>
                <a:latin typeface="Consolas" panose="020B0609020204030204" pitchFamily="49" charset="0"/>
              </a:rPr>
              <a:t>="20"</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rx</a:t>
            </a:r>
            <a:r>
              <a:rPr lang="en-US" b="0" i="0" dirty="0">
                <a:solidFill>
                  <a:srgbClr val="0000CD"/>
                </a:solidFill>
                <a:effectLst/>
                <a:latin typeface="Consolas" panose="020B0609020204030204" pitchFamily="49" charset="0"/>
              </a:rPr>
              <a:t>="20"</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ry</a:t>
            </a:r>
            <a:r>
              <a:rPr lang="en-US" b="0" i="0" dirty="0">
                <a:solidFill>
                  <a:srgbClr val="0000CD"/>
                </a:solidFill>
                <a:effectLst/>
                <a:latin typeface="Consolas" panose="020B0609020204030204" pitchFamily="49" charset="0"/>
              </a:rPr>
              <a:t>="20"</a:t>
            </a:r>
            <a:r>
              <a:rPr lang="en-US" b="0" i="0" dirty="0">
                <a:solidFill>
                  <a:srgbClr val="FF0000"/>
                </a:solidFill>
                <a:effectLst/>
                <a:latin typeface="Consolas" panose="020B0609020204030204" pitchFamily="49" charset="0"/>
              </a:rPr>
              <a:t> width</a:t>
            </a:r>
            <a:r>
              <a:rPr lang="en-US" b="0" i="0" dirty="0">
                <a:solidFill>
                  <a:srgbClr val="0000CD"/>
                </a:solidFill>
                <a:effectLst/>
                <a:latin typeface="Consolas" panose="020B0609020204030204" pitchFamily="49" charset="0"/>
              </a:rPr>
              <a:t>="150"</a:t>
            </a:r>
            <a:r>
              <a:rPr lang="en-US" b="0" i="0" dirty="0">
                <a:solidFill>
                  <a:srgbClr val="FF0000"/>
                </a:solidFill>
                <a:effectLst/>
                <a:latin typeface="Consolas" panose="020B0609020204030204" pitchFamily="49" charset="0"/>
              </a:rPr>
              <a:t> height</a:t>
            </a:r>
            <a:r>
              <a:rPr lang="en-US" b="0" i="0" dirty="0">
                <a:solidFill>
                  <a:srgbClr val="0000CD"/>
                </a:solidFill>
                <a:effectLst/>
                <a:latin typeface="Consolas" panose="020B0609020204030204" pitchFamily="49" charset="0"/>
              </a:rPr>
              <a:t>="150"</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="fill:red;stroke:black;stroke-width:5;opacity:0.5"</a:t>
            </a:r>
            <a:r>
              <a:rPr lang="en-US" b="0" i="0" dirty="0">
                <a:solidFill>
                  <a:srgbClr val="FF0000"/>
                </a:solidFill>
                <a:effectLst/>
                <a:latin typeface="Consolas" panose="020B0609020204030204" pitchFamily="49" charset="0"/>
              </a:rPr>
              <a:t> /</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svg</a:t>
            </a:r>
            <a:r>
              <a:rPr lang="en-US" b="0" i="0" dirty="0">
                <a:solidFill>
                  <a:srgbClr val="0000CD"/>
                </a:solidFill>
                <a:effectLst/>
                <a:latin typeface="Consolas" panose="020B0609020204030204" pitchFamily="49" charset="0"/>
              </a:rPr>
              <a:t>&gt;</a:t>
            </a:r>
            <a:endParaRPr lang="en-IN" dirty="0"/>
          </a:p>
        </p:txBody>
      </p:sp>
      <p:sp>
        <p:nvSpPr>
          <p:cNvPr id="9" name="TextBox 8">
            <a:extLst>
              <a:ext uri="{FF2B5EF4-FFF2-40B4-BE49-F238E27FC236}">
                <a16:creationId xmlns:a16="http://schemas.microsoft.com/office/drawing/2014/main" id="{FE24401E-F93A-31DE-D1A0-F6DB95CFC5D7}"/>
              </a:ext>
            </a:extLst>
          </p:cNvPr>
          <p:cNvSpPr txBox="1"/>
          <p:nvPr/>
        </p:nvSpPr>
        <p:spPr>
          <a:xfrm>
            <a:off x="118431" y="4713897"/>
            <a:ext cx="9543362" cy="1200329"/>
          </a:xfrm>
          <a:prstGeom prst="rect">
            <a:avLst/>
          </a:prstGeom>
          <a:noFill/>
        </p:spPr>
        <p:txBody>
          <a:bodyPr wrap="square">
            <a:spAutoFit/>
          </a:bodyPr>
          <a:lstStyle/>
          <a:p>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svg</a:t>
            </a:r>
            <a:r>
              <a:rPr lang="en-US" b="0" i="0" dirty="0">
                <a:solidFill>
                  <a:srgbClr val="FF0000"/>
                </a:solidFill>
                <a:effectLst/>
                <a:latin typeface="Consolas" panose="020B0609020204030204" pitchFamily="49" charset="0"/>
              </a:rPr>
              <a:t> width</a:t>
            </a:r>
            <a:r>
              <a:rPr lang="en-US" b="0" i="0" dirty="0">
                <a:solidFill>
                  <a:srgbClr val="0000CD"/>
                </a:solidFill>
                <a:effectLst/>
                <a:latin typeface="Consolas" panose="020B0609020204030204" pitchFamily="49" charset="0"/>
              </a:rPr>
              <a:t>="300"</a:t>
            </a:r>
            <a:r>
              <a:rPr lang="en-US" b="0" i="0" dirty="0">
                <a:solidFill>
                  <a:srgbClr val="FF0000"/>
                </a:solidFill>
                <a:effectLst/>
                <a:latin typeface="Consolas" panose="020B0609020204030204" pitchFamily="49" charset="0"/>
              </a:rPr>
              <a:t> height</a:t>
            </a:r>
            <a:r>
              <a:rPr lang="en-US" b="0" i="0" dirty="0">
                <a:solidFill>
                  <a:srgbClr val="0000CD"/>
                </a:solidFill>
                <a:effectLst/>
                <a:latin typeface="Consolas" panose="020B0609020204030204" pitchFamily="49" charset="0"/>
              </a:rPr>
              <a:t>="200"&gt;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polygon</a:t>
            </a:r>
            <a:r>
              <a:rPr lang="en-US" b="0" i="0" dirty="0">
                <a:solidFill>
                  <a:srgbClr val="FF0000"/>
                </a:solidFill>
                <a:effectLst/>
                <a:latin typeface="Consolas" panose="020B0609020204030204" pitchFamily="49" charset="0"/>
              </a:rPr>
              <a:t> points</a:t>
            </a:r>
            <a:r>
              <a:rPr lang="en-US" b="0" i="0" dirty="0">
                <a:solidFill>
                  <a:srgbClr val="0000CD"/>
                </a:solidFill>
                <a:effectLst/>
                <a:latin typeface="Consolas" panose="020B0609020204030204" pitchFamily="49" charset="0"/>
              </a:rPr>
              <a:t>="100,10 40,198 190,78 10,78 160,198"</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="fill:lime;stroke:purple;stroke-width:5;fill-rule:evenodd;"</a:t>
            </a:r>
            <a:r>
              <a:rPr lang="en-US" b="0" i="0" dirty="0">
                <a:solidFill>
                  <a:srgbClr val="FF0000"/>
                </a:solidFill>
                <a:effectLst/>
                <a:latin typeface="Consolas" panose="020B0609020204030204" pitchFamily="49" charset="0"/>
              </a:rPr>
              <a:t> /</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svg</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1383392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A6FC57-F3C2-37DA-A774-BB76181C45DE}"/>
              </a:ext>
            </a:extLst>
          </p:cNvPr>
          <p:cNvSpPr txBox="1"/>
          <p:nvPr/>
        </p:nvSpPr>
        <p:spPr>
          <a:xfrm>
            <a:off x="165254" y="466093"/>
            <a:ext cx="11116018" cy="3139321"/>
          </a:xfrm>
          <a:prstGeom prst="rect">
            <a:avLst/>
          </a:prstGeom>
          <a:noFill/>
        </p:spPr>
        <p:txBody>
          <a:bodyPr wrap="square">
            <a:spAutoFit/>
          </a:bodyPr>
          <a:lstStyle/>
          <a:p>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svg</a:t>
            </a:r>
            <a:r>
              <a:rPr lang="en-IN" b="0" i="0" dirty="0">
                <a:solidFill>
                  <a:srgbClr val="FF0000"/>
                </a:solidFill>
                <a:effectLst/>
                <a:latin typeface="Consolas" panose="020B0609020204030204" pitchFamily="49" charset="0"/>
              </a:rPr>
              <a:t> height</a:t>
            </a:r>
            <a:r>
              <a:rPr lang="en-IN" b="0" i="0" dirty="0">
                <a:solidFill>
                  <a:srgbClr val="0000CD"/>
                </a:solidFill>
                <a:effectLst/>
                <a:latin typeface="Consolas" panose="020B0609020204030204" pitchFamily="49" charset="0"/>
              </a:rPr>
              <a:t>="130"</a:t>
            </a:r>
            <a:r>
              <a:rPr lang="en-IN" b="0" i="0" dirty="0">
                <a:solidFill>
                  <a:srgbClr val="FF0000"/>
                </a:solidFill>
                <a:effectLst/>
                <a:latin typeface="Consolas" panose="020B0609020204030204" pitchFamily="49" charset="0"/>
              </a:rPr>
              <a:t> width</a:t>
            </a:r>
            <a:r>
              <a:rPr lang="en-IN" b="0" i="0" dirty="0">
                <a:solidFill>
                  <a:srgbClr val="0000CD"/>
                </a:solidFill>
                <a:effectLst/>
                <a:latin typeface="Consolas" panose="020B0609020204030204" pitchFamily="49" charset="0"/>
              </a:rPr>
              <a:t>="500"&gt;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defs</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linearGradient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="grad1"&gt;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stop</a:t>
            </a:r>
            <a:r>
              <a:rPr lang="en-IN" b="0" i="0" dirty="0">
                <a:solidFill>
                  <a:srgbClr val="FF0000"/>
                </a:solidFill>
                <a:effectLst/>
                <a:latin typeface="Consolas" panose="020B0609020204030204" pitchFamily="49" charset="0"/>
              </a:rPr>
              <a:t> offset</a:t>
            </a:r>
            <a:r>
              <a:rPr lang="en-IN" b="0" i="0" dirty="0">
                <a:solidFill>
                  <a:srgbClr val="0000CD"/>
                </a:solidFill>
                <a:effectLst/>
                <a:latin typeface="Consolas" panose="020B0609020204030204" pitchFamily="49" charset="0"/>
              </a:rPr>
              <a:t>="0%"</a:t>
            </a:r>
            <a:r>
              <a:rPr lang="en-IN" b="0" i="0" dirty="0">
                <a:solidFill>
                  <a:srgbClr val="FF0000"/>
                </a:solidFill>
                <a:effectLst/>
                <a:latin typeface="Consolas" panose="020B0609020204030204" pitchFamily="49" charset="0"/>
              </a:rPr>
              <a:t> stop-</a:t>
            </a:r>
            <a:r>
              <a:rPr lang="en-IN" b="0" i="0" dirty="0" err="1">
                <a:solidFill>
                  <a:srgbClr val="FF0000"/>
                </a:solidFill>
                <a:effectLst/>
                <a:latin typeface="Consolas" panose="020B0609020204030204" pitchFamily="49" charset="0"/>
              </a:rPr>
              <a:t>color</a:t>
            </a:r>
            <a:r>
              <a:rPr lang="en-IN" b="0" i="0" dirty="0">
                <a:solidFill>
                  <a:srgbClr val="0000CD"/>
                </a:solidFill>
                <a:effectLst/>
                <a:latin typeface="Consolas" panose="020B0609020204030204" pitchFamily="49" charset="0"/>
              </a:rPr>
              <a:t>="yellow"</a:t>
            </a:r>
            <a:r>
              <a:rPr lang="en-IN" b="0" i="0" dirty="0">
                <a:solidFill>
                  <a:srgbClr val="FF0000"/>
                </a:solidFill>
                <a:effectLst/>
                <a:latin typeface="Consolas" panose="020B0609020204030204" pitchFamily="49" charset="0"/>
              </a:rPr>
              <a:t> /</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stop</a:t>
            </a:r>
            <a:r>
              <a:rPr lang="en-IN" b="0" i="0" dirty="0">
                <a:solidFill>
                  <a:srgbClr val="FF0000"/>
                </a:solidFill>
                <a:effectLst/>
                <a:latin typeface="Consolas" panose="020B0609020204030204" pitchFamily="49" charset="0"/>
              </a:rPr>
              <a:t> offset</a:t>
            </a:r>
            <a:r>
              <a:rPr lang="en-IN" b="0" i="0" dirty="0">
                <a:solidFill>
                  <a:srgbClr val="0000CD"/>
                </a:solidFill>
                <a:effectLst/>
                <a:latin typeface="Consolas" panose="020B0609020204030204" pitchFamily="49" charset="0"/>
              </a:rPr>
              <a:t>="100%"</a:t>
            </a:r>
            <a:r>
              <a:rPr lang="en-IN" b="0" i="0" dirty="0">
                <a:solidFill>
                  <a:srgbClr val="FF0000"/>
                </a:solidFill>
                <a:effectLst/>
                <a:latin typeface="Consolas" panose="020B0609020204030204" pitchFamily="49" charset="0"/>
              </a:rPr>
              <a:t> stop-</a:t>
            </a:r>
            <a:r>
              <a:rPr lang="en-IN" b="0" i="0" dirty="0" err="1">
                <a:solidFill>
                  <a:srgbClr val="FF0000"/>
                </a:solidFill>
                <a:effectLst/>
                <a:latin typeface="Consolas" panose="020B0609020204030204" pitchFamily="49" charset="0"/>
              </a:rPr>
              <a:t>color</a:t>
            </a:r>
            <a:r>
              <a:rPr lang="en-IN" b="0" i="0" dirty="0">
                <a:solidFill>
                  <a:srgbClr val="0000CD"/>
                </a:solidFill>
                <a:effectLst/>
                <a:latin typeface="Consolas" panose="020B0609020204030204" pitchFamily="49" charset="0"/>
              </a:rPr>
              <a:t>="red"</a:t>
            </a:r>
            <a:r>
              <a:rPr lang="en-IN" b="0" i="0" dirty="0">
                <a:solidFill>
                  <a:srgbClr val="FF0000"/>
                </a:solidFill>
                <a:effectLst/>
                <a:latin typeface="Consolas" panose="020B0609020204030204" pitchFamily="49" charset="0"/>
              </a:rPr>
              <a:t> /</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linearGradient</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defs</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ellipse</a:t>
            </a:r>
            <a:r>
              <a:rPr lang="en-IN" b="0" i="0" dirty="0">
                <a:solidFill>
                  <a:srgbClr val="FF0000"/>
                </a:solidFill>
                <a:effectLst/>
                <a:latin typeface="Consolas" panose="020B0609020204030204" pitchFamily="49" charset="0"/>
              </a:rPr>
              <a:t> cx</a:t>
            </a:r>
            <a:r>
              <a:rPr lang="en-IN" b="0" i="0" dirty="0">
                <a:solidFill>
                  <a:srgbClr val="0000CD"/>
                </a:solidFill>
                <a:effectLst/>
                <a:latin typeface="Consolas" panose="020B0609020204030204" pitchFamily="49" charset="0"/>
              </a:rPr>
              <a:t>="100"</a:t>
            </a:r>
            <a:r>
              <a:rPr lang="en-IN" b="0" i="0" dirty="0">
                <a:solidFill>
                  <a:srgbClr val="FF0000"/>
                </a:solidFill>
                <a:effectLst/>
                <a:latin typeface="Consolas" panose="020B0609020204030204" pitchFamily="49" charset="0"/>
              </a:rPr>
              <a:t> cy</a:t>
            </a:r>
            <a:r>
              <a:rPr lang="en-IN" b="0" i="0" dirty="0">
                <a:solidFill>
                  <a:srgbClr val="0000CD"/>
                </a:solidFill>
                <a:effectLst/>
                <a:latin typeface="Consolas" panose="020B0609020204030204" pitchFamily="49" charset="0"/>
              </a:rPr>
              <a:t>="70"</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rx</a:t>
            </a:r>
            <a:r>
              <a:rPr lang="en-IN" b="0" i="0" dirty="0">
                <a:solidFill>
                  <a:srgbClr val="0000CD"/>
                </a:solidFill>
                <a:effectLst/>
                <a:latin typeface="Consolas" panose="020B0609020204030204" pitchFamily="49" charset="0"/>
              </a:rPr>
              <a:t>="85"</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ry</a:t>
            </a:r>
            <a:r>
              <a:rPr lang="en-IN" b="0" i="0" dirty="0">
                <a:solidFill>
                  <a:srgbClr val="0000CD"/>
                </a:solidFill>
                <a:effectLst/>
                <a:latin typeface="Consolas" panose="020B0609020204030204" pitchFamily="49" charset="0"/>
              </a:rPr>
              <a:t>="55"</a:t>
            </a:r>
            <a:r>
              <a:rPr lang="en-IN" b="0" i="0" dirty="0">
                <a:solidFill>
                  <a:srgbClr val="FF0000"/>
                </a:solidFill>
                <a:effectLst/>
                <a:latin typeface="Consolas" panose="020B0609020204030204" pitchFamily="49" charset="0"/>
              </a:rPr>
              <a:t> fill</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url</a:t>
            </a:r>
            <a:r>
              <a:rPr lang="en-IN" b="0" i="0" dirty="0">
                <a:solidFill>
                  <a:srgbClr val="0000CD"/>
                </a:solidFill>
                <a:effectLst/>
                <a:latin typeface="Consolas" panose="020B0609020204030204" pitchFamily="49" charset="0"/>
              </a:rPr>
              <a:t>(#grad1)"</a:t>
            </a:r>
            <a:r>
              <a:rPr lang="en-IN" b="0" i="0" dirty="0">
                <a:solidFill>
                  <a:srgbClr val="FF0000"/>
                </a:solidFill>
                <a:effectLst/>
                <a:latin typeface="Consolas" panose="020B0609020204030204" pitchFamily="49" charset="0"/>
              </a:rPr>
              <a:t> /</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text</a:t>
            </a:r>
            <a:r>
              <a:rPr lang="en-IN" b="0" i="0" dirty="0">
                <a:solidFill>
                  <a:srgbClr val="FF0000"/>
                </a:solidFill>
                <a:effectLst/>
                <a:latin typeface="Consolas" panose="020B0609020204030204" pitchFamily="49" charset="0"/>
              </a:rPr>
              <a:t> fill</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ffffff</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font-size</a:t>
            </a:r>
            <a:r>
              <a:rPr lang="en-IN" b="0" i="0" dirty="0">
                <a:solidFill>
                  <a:srgbClr val="0000CD"/>
                </a:solidFill>
                <a:effectLst/>
                <a:latin typeface="Consolas" panose="020B0609020204030204" pitchFamily="49" charset="0"/>
              </a:rPr>
              <a:t>="45"</a:t>
            </a:r>
            <a:r>
              <a:rPr lang="en-IN" b="0" i="0" dirty="0">
                <a:solidFill>
                  <a:srgbClr val="FF0000"/>
                </a:solidFill>
                <a:effectLst/>
                <a:latin typeface="Consolas" panose="020B0609020204030204" pitchFamily="49" charset="0"/>
              </a:rPr>
              <a:t> font-family</a:t>
            </a:r>
            <a:r>
              <a:rPr lang="en-IN" b="0" i="0" dirty="0">
                <a:solidFill>
                  <a:srgbClr val="0000CD"/>
                </a:solidFill>
                <a:effectLst/>
                <a:latin typeface="Consolas" panose="020B0609020204030204" pitchFamily="49" charset="0"/>
              </a:rPr>
              <a:t>="Verdana"</a:t>
            </a:r>
            <a:r>
              <a:rPr lang="en-IN" b="0" i="0" dirty="0">
                <a:solidFill>
                  <a:srgbClr val="FF0000"/>
                </a:solidFill>
                <a:effectLst/>
                <a:latin typeface="Consolas" panose="020B0609020204030204" pitchFamily="49" charset="0"/>
              </a:rPr>
              <a:t> x</a:t>
            </a:r>
            <a:r>
              <a:rPr lang="en-IN" b="0" i="0" dirty="0">
                <a:solidFill>
                  <a:srgbClr val="0000CD"/>
                </a:solidFill>
                <a:effectLst/>
                <a:latin typeface="Consolas" panose="020B0609020204030204" pitchFamily="49" charset="0"/>
              </a:rPr>
              <a:t>="50"</a:t>
            </a:r>
            <a:r>
              <a:rPr lang="en-IN" b="0" i="0" dirty="0">
                <a:solidFill>
                  <a:srgbClr val="FF0000"/>
                </a:solidFill>
                <a:effectLst/>
                <a:latin typeface="Consolas" panose="020B0609020204030204" pitchFamily="49" charset="0"/>
              </a:rPr>
              <a:t> y</a:t>
            </a:r>
            <a:r>
              <a:rPr lang="en-IN" b="0" i="0" dirty="0">
                <a:solidFill>
                  <a:srgbClr val="0000CD"/>
                </a:solidFill>
                <a:effectLst/>
                <a:latin typeface="Consolas" panose="020B0609020204030204" pitchFamily="49" charset="0"/>
              </a:rPr>
              <a:t>="86"&gt;</a:t>
            </a:r>
            <a:r>
              <a:rPr lang="en-IN" b="0" i="0" dirty="0">
                <a:solidFill>
                  <a:srgbClr val="000000"/>
                </a:solidFill>
                <a:effectLst/>
                <a:latin typeface="Consolas" panose="020B0609020204030204" pitchFamily="49" charset="0"/>
              </a:rPr>
              <a:t>SVG</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/text</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Sorry, your browser does not support inline SVG.</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svg</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660630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3F6992-8669-AA26-D7BC-B1A0C1E05B10}"/>
              </a:ext>
            </a:extLst>
          </p:cNvPr>
          <p:cNvSpPr>
            <a:spLocks noChangeArrowheads="1"/>
          </p:cNvSpPr>
          <p:nvPr/>
        </p:nvSpPr>
        <p:spPr bwMode="auto">
          <a:xfrm>
            <a:off x="274320" y="77398"/>
            <a:ext cx="11338560" cy="27698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4895" tIns="152352" rIns="-134895"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Segoe UI" panose="020B0502040204020203" pitchFamily="34" charset="0"/>
              </a:rPr>
              <a:t>What is SVG?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rPr>
              <a:t>SVG stands for Scalable Vector Graphics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rPr>
              <a:t>SVG is used to define vector-based graphics for the Web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rPr>
              <a:t>SVG defines graphics in XML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rPr>
              <a:t>Each element and attribute in SVG files can be animated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rPr>
              <a:t>SVG is a W3C recommendation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rPr>
              <a:t>SVG integrates with other standards, such as CSS, DOM, XSL and JavaScript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
        <p:nvSpPr>
          <p:cNvPr id="4" name="Rectangle 3">
            <a:extLst>
              <a:ext uri="{FF2B5EF4-FFF2-40B4-BE49-F238E27FC236}">
                <a16:creationId xmlns:a16="http://schemas.microsoft.com/office/drawing/2014/main" id="{0C8F40F6-E384-EEE0-49BA-6CEA53B40C72}"/>
              </a:ext>
            </a:extLst>
          </p:cNvPr>
          <p:cNvSpPr>
            <a:spLocks noChangeArrowheads="1"/>
          </p:cNvSpPr>
          <p:nvPr/>
        </p:nvSpPr>
        <p:spPr bwMode="auto">
          <a:xfrm>
            <a:off x="160020" y="2657351"/>
            <a:ext cx="9292590" cy="2000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&lt;</a:t>
            </a:r>
            <a:r>
              <a:rPr kumimoji="0" lang="en-US" altLang="en-US" sz="2000" b="0" i="0" u="none" strike="noStrike" cap="none" normalizeH="0" baseline="0" dirty="0" err="1">
                <a:ln>
                  <a:noFill/>
                </a:ln>
                <a:solidFill>
                  <a:srgbClr val="000000"/>
                </a:solidFill>
                <a:effectLst/>
                <a:latin typeface="Segoe UI" panose="020B0502040204020203" pitchFamily="34" charset="0"/>
                <a:cs typeface="Segoe UI" panose="020B0502040204020203" pitchFamily="34" charset="0"/>
              </a:rPr>
              <a:t>svg</a:t>
            </a:r>
            <a:r>
              <a:rPr kumimoji="0" lang="en-US" altLang="en-US" sz="2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&gt; Element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HTML </a:t>
            </a:r>
            <a:r>
              <a:rPr kumimoji="0" lang="en-US" altLang="en-US" sz="2000" b="0" i="0" u="none" strike="noStrike" cap="none" normalizeH="0" baseline="0" dirty="0">
                <a:ln>
                  <a:noFill/>
                </a:ln>
                <a:solidFill>
                  <a:srgbClr val="DC143C"/>
                </a:solidFill>
                <a:effectLst/>
                <a:latin typeface="Consolas" panose="020B0609020204030204" pitchFamily="49" charset="0"/>
              </a:rPr>
              <a:t>&lt;</a:t>
            </a:r>
            <a:r>
              <a:rPr kumimoji="0" lang="en-US" altLang="en-US" sz="2000" b="0" i="0" u="none" strike="noStrike" cap="none" normalizeH="0" baseline="0" dirty="0" err="1">
                <a:ln>
                  <a:noFill/>
                </a:ln>
                <a:solidFill>
                  <a:srgbClr val="DC143C"/>
                </a:solidFill>
                <a:effectLst/>
                <a:latin typeface="Consolas" panose="020B0609020204030204" pitchFamily="49" charset="0"/>
              </a:rPr>
              <a:t>svg</a:t>
            </a:r>
            <a:r>
              <a:rPr kumimoji="0" lang="en-US" altLang="en-US" sz="2000" b="0" i="0" u="none" strike="noStrike" cap="none" normalizeH="0" baseline="0" dirty="0">
                <a:ln>
                  <a:noFill/>
                </a:ln>
                <a:solidFill>
                  <a:srgbClr val="DC143C"/>
                </a:solidFill>
                <a:effectLst/>
                <a:latin typeface="Consolas" panose="020B0609020204030204" pitchFamily="49" charset="0"/>
              </a:rPr>
              <a:t>&gt;</a:t>
            </a:r>
            <a:r>
              <a:rPr kumimoji="0" lang="en-US" altLang="en-US" sz="2000" b="0" i="0" u="none" strike="noStrike" cap="none" normalizeH="0" baseline="0" dirty="0">
                <a:ln>
                  <a:noFill/>
                </a:ln>
                <a:solidFill>
                  <a:srgbClr val="000000"/>
                </a:solidFill>
                <a:effectLst/>
                <a:latin typeface="Verdana" panose="020B0604030504040204" pitchFamily="34" charset="0"/>
              </a:rPr>
              <a:t> element is a container for SVG graphics.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SVG has several methods for drawing paths, rectangles, circles, polygons, text, and much more.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Arial" panose="020B0604020202020204" pitchFamily="34" charset="0"/>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071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3028BD-10B1-BACC-E8CB-5B378BFF504B}"/>
              </a:ext>
            </a:extLst>
          </p:cNvPr>
          <p:cNvSpPr txBox="1"/>
          <p:nvPr/>
        </p:nvSpPr>
        <p:spPr>
          <a:xfrm>
            <a:off x="110266" y="339801"/>
            <a:ext cx="11787692" cy="2492990"/>
          </a:xfrm>
          <a:prstGeom prst="rect">
            <a:avLst/>
          </a:prstGeom>
          <a:noFill/>
        </p:spPr>
        <p:txBody>
          <a:bodyPr wrap="square">
            <a:spAutoFit/>
          </a:bodyPr>
          <a:lstStyle/>
          <a:p>
            <a:pPr algn="l">
              <a:lnSpc>
                <a:spcPct val="150000"/>
              </a:lnSpc>
            </a:pPr>
            <a:r>
              <a:rPr lang="en-US" sz="2000" b="0" i="0" dirty="0">
                <a:solidFill>
                  <a:srgbClr val="000000"/>
                </a:solidFill>
                <a:effectLst/>
              </a:rPr>
              <a:t>View the HTML Page in Your Browser</a:t>
            </a:r>
          </a:p>
          <a:p>
            <a:pPr algn="l">
              <a:lnSpc>
                <a:spcPct val="150000"/>
              </a:lnSpc>
            </a:pPr>
            <a:r>
              <a:rPr lang="en-US" sz="2000" b="0" i="0" dirty="0">
                <a:solidFill>
                  <a:srgbClr val="000000"/>
                </a:solidFill>
                <a:effectLst/>
              </a:rPr>
              <a:t>Open the saved HTML file in your favorite browser (double click on the file, or right-click - and choose "Open with").</a:t>
            </a:r>
          </a:p>
          <a:p>
            <a:pPr algn="l">
              <a:lnSpc>
                <a:spcPct val="150000"/>
              </a:lnSpc>
            </a:pPr>
            <a:r>
              <a:rPr lang="en-US" sz="2000" b="0" i="0" dirty="0">
                <a:solidFill>
                  <a:srgbClr val="000000"/>
                </a:solidFill>
                <a:effectLst/>
              </a:rPr>
              <a:t>The result will look much like this:</a:t>
            </a:r>
          </a:p>
          <a:p>
            <a:br>
              <a:rPr lang="en-US" dirty="0"/>
            </a:br>
            <a:endParaRPr lang="en-IN" dirty="0"/>
          </a:p>
        </p:txBody>
      </p:sp>
      <p:pic>
        <p:nvPicPr>
          <p:cNvPr id="5122" name="Picture 2" descr="View in Browser">
            <a:extLst>
              <a:ext uri="{FF2B5EF4-FFF2-40B4-BE49-F238E27FC236}">
                <a16:creationId xmlns:a16="http://schemas.microsoft.com/office/drawing/2014/main" id="{0D7F5A48-0B53-2BC2-AA6C-6020B144F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42" y="2409714"/>
            <a:ext cx="9775116" cy="3997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8082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B3D077-C0DF-8C43-9DB9-60297D00F47D}"/>
              </a:ext>
            </a:extLst>
          </p:cNvPr>
          <p:cNvSpPr>
            <a:spLocks noChangeArrowheads="1"/>
          </p:cNvSpPr>
          <p:nvPr/>
        </p:nvSpPr>
        <p:spPr bwMode="auto">
          <a:xfrm>
            <a:off x="342900" y="110994"/>
            <a:ext cx="11258550" cy="33854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4895" tIns="152352" rIns="-134895"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Differences Between SVG and Canvas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SVG is a language for describing 2D graphics in XML, while Canvas draws 2D graphics, on the fly (with JavaScript).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SVG is XML based, which means that every element is available within the SVG DOM. You can attach JavaScript event handlers to SVG graphics.</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In SVG, each drawn shape is remembered as an object. If attributes of an SVG object are changed, the browser can automatically re-render the shape.</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Canvas is rendered pixel by pixel. In canvas, once the graphic is drawn, it is forgotten by the browser. If its position should be changed, the entire scene needs to be redrawn, including any objects that might have been covered by the graphic.</a:t>
            </a:r>
            <a:endParaRPr kumimoji="0" lang="en-US" altLang="en-US" sz="2000" b="0" i="0" u="none" strike="noStrike" cap="none" normalizeH="0" baseline="0" dirty="0">
              <a:ln>
                <a:noFill/>
              </a:ln>
              <a:solidFill>
                <a:schemeClr val="tx1"/>
              </a:solidFill>
              <a:effectLst/>
              <a:latin typeface="+mn-lt"/>
            </a:endParaRPr>
          </a:p>
        </p:txBody>
      </p:sp>
      <p:sp>
        <p:nvSpPr>
          <p:cNvPr id="4" name="Rectangle 3">
            <a:extLst>
              <a:ext uri="{FF2B5EF4-FFF2-40B4-BE49-F238E27FC236}">
                <a16:creationId xmlns:a16="http://schemas.microsoft.com/office/drawing/2014/main" id="{650D2629-9495-4280-769F-3036C537B91A}"/>
              </a:ext>
            </a:extLst>
          </p:cNvPr>
          <p:cNvSpPr>
            <a:spLocks noChangeArrowheads="1"/>
          </p:cNvSpPr>
          <p:nvPr/>
        </p:nvSpPr>
        <p:spPr bwMode="auto">
          <a:xfrm>
            <a:off x="232731" y="3421306"/>
            <a:ext cx="11258550" cy="10771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mn-l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Comparison of SVG and Canvas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table below shows some important differences between Canvas and SVG:</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0486231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F4F3ED1-887D-8650-7830-C5EA4DBE6FD4}"/>
              </a:ext>
            </a:extLst>
          </p:cNvPr>
          <p:cNvGraphicFramePr>
            <a:graphicFrameLocks noGrp="1"/>
          </p:cNvGraphicFramePr>
          <p:nvPr>
            <p:extLst>
              <p:ext uri="{D42A27DB-BD31-4B8C-83A1-F6EECF244321}">
                <p14:modId xmlns:p14="http://schemas.microsoft.com/office/powerpoint/2010/main" val="2221526340"/>
              </p:ext>
            </p:extLst>
          </p:nvPr>
        </p:nvGraphicFramePr>
        <p:xfrm>
          <a:off x="304990" y="360618"/>
          <a:ext cx="8629498" cy="2726092"/>
        </p:xfrm>
        <a:graphic>
          <a:graphicData uri="http://schemas.openxmlformats.org/drawingml/2006/table">
            <a:tbl>
              <a:tblPr/>
              <a:tblGrid>
                <a:gridCol w="4314672">
                  <a:extLst>
                    <a:ext uri="{9D8B030D-6E8A-4147-A177-3AD203B41FA5}">
                      <a16:colId xmlns:a16="http://schemas.microsoft.com/office/drawing/2014/main" val="2523006062"/>
                    </a:ext>
                  </a:extLst>
                </a:gridCol>
                <a:gridCol w="4314826">
                  <a:extLst>
                    <a:ext uri="{9D8B030D-6E8A-4147-A177-3AD203B41FA5}">
                      <a16:colId xmlns:a16="http://schemas.microsoft.com/office/drawing/2014/main" val="2686805706"/>
                    </a:ext>
                  </a:extLst>
                </a:gridCol>
              </a:tblGrid>
              <a:tr h="927772">
                <a:tc>
                  <a:txBody>
                    <a:bodyPr/>
                    <a:lstStyle/>
                    <a:p>
                      <a:pPr algn="l" fontAlgn="t"/>
                      <a:r>
                        <a:rPr lang="en-IN">
                          <a:effectLst/>
                        </a:rPr>
                        <a:t>SVG</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Canvas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31865522"/>
                  </a:ext>
                </a:extLst>
              </a:tr>
              <a:tr h="0">
                <a:tc>
                  <a:txBody>
                    <a:bodyPr/>
                    <a:lstStyle/>
                    <a:p>
                      <a:pPr algn="l" fontAlgn="t">
                        <a:buFont typeface="Arial" panose="020B0604020202020204" pitchFamily="34" charset="0"/>
                        <a:buChar char="•"/>
                      </a:pPr>
                      <a:r>
                        <a:rPr lang="en-US">
                          <a:effectLst/>
                        </a:rPr>
                        <a:t>Resolution independent</a:t>
                      </a:r>
                    </a:p>
                    <a:p>
                      <a:pPr algn="l" fontAlgn="t">
                        <a:buFont typeface="Arial" panose="020B0604020202020204" pitchFamily="34" charset="0"/>
                        <a:buChar char="•"/>
                      </a:pPr>
                      <a:r>
                        <a:rPr lang="en-US">
                          <a:effectLst/>
                        </a:rPr>
                        <a:t>Support for event handlers</a:t>
                      </a:r>
                    </a:p>
                    <a:p>
                      <a:pPr algn="l" fontAlgn="t">
                        <a:buFont typeface="Arial" panose="020B0604020202020204" pitchFamily="34" charset="0"/>
                        <a:buChar char="•"/>
                      </a:pPr>
                      <a:r>
                        <a:rPr lang="en-US">
                          <a:effectLst/>
                        </a:rPr>
                        <a:t>Good text rendering capabilities</a:t>
                      </a:r>
                    </a:p>
                    <a:p>
                      <a:pPr algn="l" fontAlgn="t">
                        <a:buFont typeface="Arial" panose="020B0604020202020204" pitchFamily="34" charset="0"/>
                        <a:buChar char="•"/>
                      </a:pPr>
                      <a:r>
                        <a:rPr lang="en-US">
                          <a:effectLst/>
                        </a:rPr>
                        <a:t>Slow rendering if complex</a:t>
                      </a:r>
                    </a:p>
                    <a:p>
                      <a:pPr algn="l" fontAlgn="t">
                        <a:buFont typeface="Arial" panose="020B0604020202020204" pitchFamily="34" charset="0"/>
                        <a:buChar char="•"/>
                      </a:pPr>
                      <a:r>
                        <a:rPr lang="en-US">
                          <a:effectLst/>
                        </a:rPr>
                        <a:t>Not suited for game applications</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buFont typeface="Arial" panose="020B0604020202020204" pitchFamily="34" charset="0"/>
                        <a:buChar char="•"/>
                      </a:pPr>
                      <a:r>
                        <a:rPr lang="en-US" dirty="0">
                          <a:effectLst/>
                        </a:rPr>
                        <a:t>Resolution dependent</a:t>
                      </a:r>
                    </a:p>
                    <a:p>
                      <a:pPr algn="l" fontAlgn="t">
                        <a:buFont typeface="Arial" panose="020B0604020202020204" pitchFamily="34" charset="0"/>
                        <a:buChar char="•"/>
                      </a:pPr>
                      <a:r>
                        <a:rPr lang="en-US" dirty="0">
                          <a:effectLst/>
                        </a:rPr>
                        <a:t>No support for event handlers</a:t>
                      </a:r>
                    </a:p>
                    <a:p>
                      <a:pPr algn="l" fontAlgn="t">
                        <a:buFont typeface="Arial" panose="020B0604020202020204" pitchFamily="34" charset="0"/>
                        <a:buChar char="•"/>
                      </a:pPr>
                      <a:r>
                        <a:rPr lang="en-US" dirty="0">
                          <a:effectLst/>
                        </a:rPr>
                        <a:t>Poor text rendering capabilities</a:t>
                      </a:r>
                    </a:p>
                    <a:p>
                      <a:pPr algn="l" fontAlgn="t">
                        <a:buFont typeface="Arial" panose="020B0604020202020204" pitchFamily="34" charset="0"/>
                        <a:buChar char="•"/>
                      </a:pPr>
                      <a:r>
                        <a:rPr lang="en-US" dirty="0">
                          <a:effectLst/>
                        </a:rPr>
                        <a:t>You can save the resulting image as .</a:t>
                      </a:r>
                      <a:r>
                        <a:rPr lang="en-US" dirty="0" err="1">
                          <a:effectLst/>
                        </a:rPr>
                        <a:t>png</a:t>
                      </a:r>
                      <a:r>
                        <a:rPr lang="en-US" dirty="0">
                          <a:effectLst/>
                        </a:rPr>
                        <a:t> or .jpg</a:t>
                      </a:r>
                    </a:p>
                    <a:p>
                      <a:pPr algn="l" fontAlgn="t">
                        <a:buFont typeface="Arial" panose="020B0604020202020204" pitchFamily="34" charset="0"/>
                        <a:buChar char="•"/>
                      </a:pPr>
                      <a:r>
                        <a:rPr lang="en-US" dirty="0">
                          <a:effectLst/>
                        </a:rPr>
                        <a:t>Well suited for graphic-intensive games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897066389"/>
                  </a:ext>
                </a:extLst>
              </a:tr>
            </a:tbl>
          </a:graphicData>
        </a:graphic>
      </p:graphicFrame>
    </p:spTree>
    <p:extLst>
      <p:ext uri="{BB962C8B-B14F-4D97-AF65-F5344CB8AC3E}">
        <p14:creationId xmlns:p14="http://schemas.microsoft.com/office/powerpoint/2010/main" val="390004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81B2FB-564A-4B2D-758F-59F13647D39F}"/>
              </a:ext>
            </a:extLst>
          </p:cNvPr>
          <p:cNvSpPr txBox="1"/>
          <p:nvPr/>
        </p:nvSpPr>
        <p:spPr>
          <a:xfrm>
            <a:off x="3216537" y="290456"/>
            <a:ext cx="4421392" cy="365760"/>
          </a:xfrm>
          <a:prstGeom prst="rect">
            <a:avLst/>
          </a:prstGeom>
          <a:solidFill>
            <a:schemeClr val="accent2"/>
          </a:solidFill>
        </p:spPr>
        <p:txBody>
          <a:bodyPr wrap="square" rtlCol="0">
            <a:spAutoFit/>
          </a:bodyPr>
          <a:lstStyle/>
          <a:p>
            <a:pPr algn="ctr"/>
            <a:r>
              <a:rPr lang="en-US" dirty="0"/>
              <a:t>BASIC HTML</a:t>
            </a:r>
            <a:endParaRPr lang="en-IN" dirty="0"/>
          </a:p>
        </p:txBody>
      </p:sp>
      <p:sp>
        <p:nvSpPr>
          <p:cNvPr id="3" name="Rectangle 1">
            <a:extLst>
              <a:ext uri="{FF2B5EF4-FFF2-40B4-BE49-F238E27FC236}">
                <a16:creationId xmlns:a16="http://schemas.microsoft.com/office/drawing/2014/main" id="{836A4919-1755-58B8-036F-50B163AF0C86}"/>
              </a:ext>
            </a:extLst>
          </p:cNvPr>
          <p:cNvSpPr>
            <a:spLocks noChangeArrowheads="1"/>
          </p:cNvSpPr>
          <p:nvPr/>
        </p:nvSpPr>
        <p:spPr bwMode="auto">
          <a:xfrm>
            <a:off x="720761" y="656216"/>
            <a:ext cx="8907951" cy="19527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HTML Documents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All HTML documents must start with a document type declaration: </a:t>
            </a:r>
            <a:r>
              <a:rPr kumimoji="0" lang="en-US" altLang="en-US" sz="2000" b="0" i="0" u="none" strike="noStrike" cap="none" normalizeH="0" baseline="0" dirty="0">
                <a:ln>
                  <a:noFill/>
                </a:ln>
                <a:solidFill>
                  <a:srgbClr val="DC143C"/>
                </a:solidFill>
                <a:effectLst/>
                <a:latin typeface="+mn-lt"/>
              </a:rPr>
              <a:t>&lt;!DOCTYPE html&gt;</a:t>
            </a:r>
            <a:r>
              <a:rPr kumimoji="0" lang="en-US" altLang="en-US" sz="2000" b="0" i="0" u="none" strike="noStrike" cap="none" normalizeH="0" baseline="0" dirty="0">
                <a:ln>
                  <a:noFill/>
                </a:ln>
                <a:solidFill>
                  <a:srgbClr val="000000"/>
                </a:solidFill>
                <a:effectLst/>
                <a:latin typeface="+mn-lt"/>
              </a:rPr>
              <a: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HTML document itself begins with </a:t>
            </a:r>
            <a:r>
              <a:rPr kumimoji="0" lang="en-US" altLang="en-US" sz="2000" b="0" i="0" u="none" strike="noStrike" cap="none" normalizeH="0" baseline="0" dirty="0">
                <a:ln>
                  <a:noFill/>
                </a:ln>
                <a:solidFill>
                  <a:srgbClr val="DC143C"/>
                </a:solidFill>
                <a:effectLst/>
                <a:latin typeface="+mn-lt"/>
              </a:rPr>
              <a:t>&lt;html&gt;</a:t>
            </a:r>
            <a:r>
              <a:rPr kumimoji="0" lang="en-US" altLang="en-US" sz="2000" b="0" i="0" u="none" strike="noStrike" cap="none" normalizeH="0" baseline="0" dirty="0">
                <a:ln>
                  <a:noFill/>
                </a:ln>
                <a:solidFill>
                  <a:srgbClr val="000000"/>
                </a:solidFill>
                <a:effectLst/>
                <a:latin typeface="+mn-lt"/>
              </a:rPr>
              <a:t> and ends with </a:t>
            </a:r>
            <a:r>
              <a:rPr kumimoji="0" lang="en-US" altLang="en-US" sz="2000" b="0" i="0" u="none" strike="noStrike" cap="none" normalizeH="0" baseline="0" dirty="0">
                <a:ln>
                  <a:noFill/>
                </a:ln>
                <a:solidFill>
                  <a:srgbClr val="DC143C"/>
                </a:solidFill>
                <a:effectLst/>
                <a:latin typeface="+mn-lt"/>
              </a:rPr>
              <a:t>&lt;/html&gt;</a:t>
            </a:r>
            <a:r>
              <a:rPr kumimoji="0" lang="en-US" altLang="en-US" sz="2000" b="0" i="0" u="none" strike="noStrike" cap="none" normalizeH="0" baseline="0" dirty="0">
                <a:ln>
                  <a:noFill/>
                </a:ln>
                <a:solidFill>
                  <a:srgbClr val="000000"/>
                </a:solidFill>
                <a:effectLst/>
                <a:latin typeface="+mn-lt"/>
              </a:rPr>
              <a:t>.</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visible part of the HTML document is between </a:t>
            </a:r>
            <a:r>
              <a:rPr kumimoji="0" lang="en-US" altLang="en-US" sz="2000" b="0" i="0" u="none" strike="noStrike" cap="none" normalizeH="0" baseline="0" dirty="0">
                <a:ln>
                  <a:noFill/>
                </a:ln>
                <a:solidFill>
                  <a:srgbClr val="DC143C"/>
                </a:solidFill>
                <a:effectLst/>
                <a:latin typeface="+mn-lt"/>
              </a:rPr>
              <a:t>&lt;body&gt;</a:t>
            </a:r>
            <a:r>
              <a:rPr kumimoji="0" lang="en-US" altLang="en-US" sz="2000" b="0" i="0" u="none" strike="noStrike" cap="none" normalizeH="0" baseline="0" dirty="0">
                <a:ln>
                  <a:noFill/>
                </a:ln>
                <a:solidFill>
                  <a:srgbClr val="000000"/>
                </a:solidFill>
                <a:effectLst/>
                <a:latin typeface="+mn-lt"/>
              </a:rPr>
              <a:t> and </a:t>
            </a:r>
            <a:r>
              <a:rPr kumimoji="0" lang="en-US" altLang="en-US" sz="2000" b="0" i="0" u="none" strike="noStrike" cap="none" normalizeH="0" baseline="0" dirty="0">
                <a:ln>
                  <a:noFill/>
                </a:ln>
                <a:solidFill>
                  <a:srgbClr val="DC143C"/>
                </a:solidFill>
                <a:effectLst/>
                <a:latin typeface="+mn-lt"/>
              </a:rPr>
              <a:t>&lt;/body&gt;</a:t>
            </a:r>
            <a:r>
              <a:rPr kumimoji="0" lang="en-US" altLang="en-US" sz="2000" b="0" i="0" u="none" strike="noStrike" cap="none" normalizeH="0" baseline="0" dirty="0">
                <a:ln>
                  <a:noFill/>
                </a:ln>
                <a:solidFill>
                  <a:srgbClr val="000000"/>
                </a:solidFill>
                <a:effectLst/>
                <a:latin typeface="+mn-lt"/>
              </a:rPr>
              <a:t>.</a:t>
            </a:r>
            <a:endParaRPr kumimoji="0" lang="en-US" altLang="en-US" sz="2000" b="0" i="0" u="none" strike="noStrike" cap="none" normalizeH="0" baseline="0" dirty="0">
              <a:ln>
                <a:noFill/>
              </a:ln>
              <a:solidFill>
                <a:schemeClr val="tx1"/>
              </a:solidFill>
              <a:effectLst/>
              <a:latin typeface="+mn-lt"/>
            </a:endParaRPr>
          </a:p>
        </p:txBody>
      </p:sp>
      <p:sp>
        <p:nvSpPr>
          <p:cNvPr id="5" name="TextBox 4">
            <a:extLst>
              <a:ext uri="{FF2B5EF4-FFF2-40B4-BE49-F238E27FC236}">
                <a16:creationId xmlns:a16="http://schemas.microsoft.com/office/drawing/2014/main" id="{1C9541C8-AB95-41CA-0D4F-33AC096D88A8}"/>
              </a:ext>
            </a:extLst>
          </p:cNvPr>
          <p:cNvSpPr txBox="1"/>
          <p:nvPr/>
        </p:nvSpPr>
        <p:spPr>
          <a:xfrm>
            <a:off x="720761" y="2658774"/>
            <a:ext cx="6094206" cy="4199226"/>
          </a:xfrm>
          <a:prstGeom prst="rect">
            <a:avLst/>
          </a:prstGeom>
          <a:noFill/>
        </p:spPr>
        <p:txBody>
          <a:bodyPr wrap="square">
            <a:spAutoFit/>
          </a:bodyPr>
          <a:lstStyle/>
          <a:p>
            <a:pPr>
              <a:lnSpc>
                <a:spcPct val="150000"/>
              </a:lnSpc>
            </a:pPr>
            <a:r>
              <a:rPr lang="en-US" sz="2000" b="0" i="0" dirty="0">
                <a:solidFill>
                  <a:srgbClr val="0000CD"/>
                </a:solidFill>
                <a:effectLst/>
              </a:rPr>
              <a:t>&lt;</a:t>
            </a:r>
            <a:r>
              <a:rPr lang="en-US" sz="2000" b="0" i="0" dirty="0">
                <a:solidFill>
                  <a:srgbClr val="A52A2A"/>
                </a:solidFill>
                <a:effectLst/>
              </a:rPr>
              <a:t>!DOCTYPE</a:t>
            </a:r>
            <a:r>
              <a:rPr lang="en-US" sz="2000" b="0" i="0" dirty="0">
                <a:solidFill>
                  <a:srgbClr val="FF0000"/>
                </a:solidFill>
                <a:effectLst/>
              </a:rPr>
              <a:t> html</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html</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body</a:t>
            </a:r>
            <a:r>
              <a:rPr lang="en-US" sz="2000" b="0" i="0" dirty="0">
                <a:solidFill>
                  <a:srgbClr val="0000CD"/>
                </a:solidFill>
                <a:effectLst/>
              </a:rPr>
              <a:t>&gt;</a:t>
            </a:r>
            <a:br>
              <a:rPr lang="en-US" sz="2000" dirty="0"/>
            </a:br>
            <a:br>
              <a:rPr lang="en-US" sz="2000" dirty="0"/>
            </a:br>
            <a:r>
              <a:rPr lang="en-US" sz="2000" b="0" i="0" dirty="0">
                <a:solidFill>
                  <a:srgbClr val="0000CD"/>
                </a:solidFill>
                <a:effectLst/>
              </a:rPr>
              <a:t>&lt;</a:t>
            </a:r>
            <a:r>
              <a:rPr lang="en-US" sz="2000" b="0" i="0" dirty="0">
                <a:solidFill>
                  <a:srgbClr val="A52A2A"/>
                </a:solidFill>
                <a:effectLst/>
              </a:rPr>
              <a:t>h1</a:t>
            </a:r>
            <a:r>
              <a:rPr lang="en-US" sz="2000" b="0" i="0" dirty="0">
                <a:solidFill>
                  <a:srgbClr val="0000CD"/>
                </a:solidFill>
                <a:effectLst/>
              </a:rPr>
              <a:t>&gt;</a:t>
            </a:r>
            <a:r>
              <a:rPr lang="en-US" sz="2000" b="0" i="0" dirty="0">
                <a:solidFill>
                  <a:srgbClr val="000000"/>
                </a:solidFill>
                <a:effectLst/>
              </a:rPr>
              <a:t>My First Heading</a:t>
            </a:r>
            <a:r>
              <a:rPr lang="en-US" sz="2000" b="0" i="0" dirty="0">
                <a:solidFill>
                  <a:srgbClr val="0000CD"/>
                </a:solidFill>
                <a:effectLst/>
              </a:rPr>
              <a:t>&lt;</a:t>
            </a:r>
            <a:r>
              <a:rPr lang="en-US" sz="2000" b="0" i="0" dirty="0">
                <a:solidFill>
                  <a:srgbClr val="A52A2A"/>
                </a:solidFill>
                <a:effectLst/>
              </a:rPr>
              <a:t>/h1</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r>
              <a:rPr lang="en-US" sz="2000" b="0" i="0" dirty="0">
                <a:solidFill>
                  <a:srgbClr val="000000"/>
                </a:solidFill>
                <a:effectLst/>
              </a:rPr>
              <a:t>My first paragraph.</a:t>
            </a:r>
            <a:r>
              <a:rPr lang="en-US" sz="2000" b="0" i="0" dirty="0">
                <a:solidFill>
                  <a:srgbClr val="0000CD"/>
                </a:solidFill>
                <a:effectLst/>
              </a:rPr>
              <a:t>&lt;</a:t>
            </a:r>
            <a:r>
              <a:rPr lang="en-US" sz="2000" b="0" i="0" dirty="0">
                <a:solidFill>
                  <a:srgbClr val="A52A2A"/>
                </a:solidFill>
                <a:effectLst/>
              </a:rPr>
              <a:t>/p</a:t>
            </a:r>
            <a:r>
              <a:rPr lang="en-US" sz="2000" b="0" i="0" dirty="0">
                <a:solidFill>
                  <a:srgbClr val="0000CD"/>
                </a:solidFill>
                <a:effectLst/>
              </a:rPr>
              <a:t>&gt;</a:t>
            </a:r>
            <a:br>
              <a:rPr lang="en-US" sz="2000" dirty="0"/>
            </a:br>
            <a:br>
              <a:rPr lang="en-US" sz="2000" dirty="0"/>
            </a:br>
            <a:r>
              <a:rPr lang="en-US" sz="2000" b="0" i="0" dirty="0">
                <a:solidFill>
                  <a:srgbClr val="0000CD"/>
                </a:solidFill>
                <a:effectLst/>
              </a:rPr>
              <a:t>&lt;</a:t>
            </a:r>
            <a:r>
              <a:rPr lang="en-US" sz="2000" b="0" i="0" dirty="0">
                <a:solidFill>
                  <a:srgbClr val="A52A2A"/>
                </a:solidFill>
                <a:effectLst/>
              </a:rPr>
              <a:t>/body</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/html</a:t>
            </a:r>
            <a:r>
              <a:rPr lang="en-US" sz="2000" b="0" i="0" dirty="0">
                <a:solidFill>
                  <a:srgbClr val="0000CD"/>
                </a:solidFill>
                <a:effectLst/>
              </a:rPr>
              <a:t>&gt;</a:t>
            </a:r>
            <a:endParaRPr lang="en-IN" sz="2000" dirty="0"/>
          </a:p>
        </p:txBody>
      </p:sp>
    </p:spTree>
    <p:extLst>
      <p:ext uri="{BB962C8B-B14F-4D97-AF65-F5344CB8AC3E}">
        <p14:creationId xmlns:p14="http://schemas.microsoft.com/office/powerpoint/2010/main" val="3608445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F3290B-4573-602F-BC1E-313DC406FB4D}"/>
              </a:ext>
            </a:extLst>
          </p:cNvPr>
          <p:cNvSpPr>
            <a:spLocks noChangeArrowheads="1"/>
          </p:cNvSpPr>
          <p:nvPr/>
        </p:nvSpPr>
        <p:spPr bwMode="auto">
          <a:xfrm>
            <a:off x="149578" y="103924"/>
            <a:ext cx="11892844" cy="24144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The &lt;!DOCTYPE&gt; Declaration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&lt;!DOCTYPE&gt;</a:t>
            </a:r>
            <a:r>
              <a:rPr kumimoji="0" lang="en-US" altLang="en-US" sz="2000" b="0" i="0" u="none" strike="noStrike" cap="none" normalizeH="0" baseline="0" dirty="0">
                <a:ln>
                  <a:noFill/>
                </a:ln>
                <a:solidFill>
                  <a:srgbClr val="000000"/>
                </a:solidFill>
                <a:effectLst/>
                <a:latin typeface="+mn-lt"/>
              </a:rPr>
              <a:t> declaration represents the document type, and helps browsers to display web pages correctly.</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It must only appear once, at the top of the page (before any HTML tags).</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&lt;!DOCTYPE&gt;</a:t>
            </a:r>
            <a:r>
              <a:rPr kumimoji="0" lang="en-US" altLang="en-US" sz="2000" b="0" i="0" u="none" strike="noStrike" cap="none" normalizeH="0" baseline="0" dirty="0">
                <a:ln>
                  <a:noFill/>
                </a:ln>
                <a:solidFill>
                  <a:srgbClr val="000000"/>
                </a:solidFill>
                <a:effectLst/>
                <a:latin typeface="+mn-lt"/>
              </a:rPr>
              <a:t> declaration is not case sensitive.</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The </a:t>
            </a:r>
            <a:r>
              <a:rPr kumimoji="0" lang="en-US" altLang="en-US" sz="2000" b="0" i="0" u="none" strike="noStrike" cap="none" normalizeH="0" baseline="0" dirty="0">
                <a:ln>
                  <a:noFill/>
                </a:ln>
                <a:solidFill>
                  <a:srgbClr val="DC143C"/>
                </a:solidFill>
                <a:effectLst/>
                <a:latin typeface="+mn-lt"/>
              </a:rPr>
              <a:t>&lt;!DOCTYPE&gt;</a:t>
            </a:r>
            <a:r>
              <a:rPr kumimoji="0" lang="en-US" altLang="en-US" sz="2000" b="0" i="0" u="none" strike="noStrike" cap="none" normalizeH="0" baseline="0" dirty="0">
                <a:ln>
                  <a:noFill/>
                </a:ln>
                <a:solidFill>
                  <a:srgbClr val="000000"/>
                </a:solidFill>
                <a:effectLst/>
                <a:latin typeface="+mn-lt"/>
              </a:rPr>
              <a:t> declaration for HTML5 is:</a:t>
            </a:r>
            <a:endParaRPr kumimoji="0" lang="en-US" altLang="en-US" sz="2000" b="0" i="0" u="none" strike="noStrike" cap="none" normalizeH="0" baseline="0" dirty="0">
              <a:ln>
                <a:noFill/>
              </a:ln>
              <a:solidFill>
                <a:schemeClr val="tx1"/>
              </a:solidFill>
              <a:effectLst/>
              <a:latin typeface="+mn-lt"/>
            </a:endParaRPr>
          </a:p>
        </p:txBody>
      </p:sp>
      <p:sp>
        <p:nvSpPr>
          <p:cNvPr id="4" name="TextBox 3">
            <a:extLst>
              <a:ext uri="{FF2B5EF4-FFF2-40B4-BE49-F238E27FC236}">
                <a16:creationId xmlns:a16="http://schemas.microsoft.com/office/drawing/2014/main" id="{73732AF5-8EEF-B5DF-45F5-2C6D19D81557}"/>
              </a:ext>
            </a:extLst>
          </p:cNvPr>
          <p:cNvSpPr txBox="1"/>
          <p:nvPr/>
        </p:nvSpPr>
        <p:spPr>
          <a:xfrm>
            <a:off x="149578" y="2634734"/>
            <a:ext cx="6101442" cy="400110"/>
          </a:xfrm>
          <a:prstGeom prst="rect">
            <a:avLst/>
          </a:prstGeom>
          <a:noFill/>
        </p:spPr>
        <p:txBody>
          <a:bodyPr wrap="square">
            <a:spAutoFit/>
          </a:bodyPr>
          <a:lstStyle/>
          <a:p>
            <a:r>
              <a:rPr lang="en-IN" sz="2000" b="0" i="0" dirty="0">
                <a:solidFill>
                  <a:srgbClr val="0000CD"/>
                </a:solidFill>
                <a:effectLst/>
              </a:rPr>
              <a:t>&lt;</a:t>
            </a:r>
            <a:r>
              <a:rPr lang="en-IN" sz="2000" b="0" i="0" dirty="0">
                <a:solidFill>
                  <a:srgbClr val="A52A2A"/>
                </a:solidFill>
                <a:effectLst/>
              </a:rPr>
              <a:t>!DOCTYPE</a:t>
            </a:r>
            <a:r>
              <a:rPr lang="en-IN" sz="2000" b="0" i="0" dirty="0">
                <a:solidFill>
                  <a:srgbClr val="FF0000"/>
                </a:solidFill>
                <a:effectLst/>
              </a:rPr>
              <a:t> html</a:t>
            </a:r>
            <a:r>
              <a:rPr lang="en-IN" sz="2000" b="0" i="0" dirty="0">
                <a:solidFill>
                  <a:srgbClr val="0000CD"/>
                </a:solidFill>
                <a:effectLst/>
              </a:rPr>
              <a:t>&gt;</a:t>
            </a:r>
            <a:endParaRPr lang="en-IN" sz="2000" dirty="0"/>
          </a:p>
        </p:txBody>
      </p:sp>
      <p:sp>
        <p:nvSpPr>
          <p:cNvPr id="5" name="Rectangle 2">
            <a:extLst>
              <a:ext uri="{FF2B5EF4-FFF2-40B4-BE49-F238E27FC236}">
                <a16:creationId xmlns:a16="http://schemas.microsoft.com/office/drawing/2014/main" id="{271A68FC-B542-8840-2148-CB848B8F90F7}"/>
              </a:ext>
            </a:extLst>
          </p:cNvPr>
          <p:cNvSpPr>
            <a:spLocks noChangeArrowheads="1"/>
          </p:cNvSpPr>
          <p:nvPr/>
        </p:nvSpPr>
        <p:spPr bwMode="auto">
          <a:xfrm>
            <a:off x="155020" y="2683436"/>
            <a:ext cx="8880188" cy="14911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Segoe UI" panose="020B0502040204020203" pitchFamily="34" charset="0"/>
              </a:rPr>
              <a:t>HTML Headings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HTML headings are defined with the </a:t>
            </a:r>
            <a:r>
              <a:rPr kumimoji="0" lang="en-US" altLang="en-US" sz="2000" b="0" i="0" u="none" strike="noStrike" cap="none" normalizeH="0" baseline="0" dirty="0">
                <a:ln>
                  <a:noFill/>
                </a:ln>
                <a:solidFill>
                  <a:srgbClr val="DC143C"/>
                </a:solidFill>
                <a:effectLst/>
                <a:latin typeface="+mn-lt"/>
              </a:rPr>
              <a:t>&lt;h1&gt;</a:t>
            </a:r>
            <a:r>
              <a:rPr kumimoji="0" lang="en-US" altLang="en-US" sz="2000" b="0" i="0" u="none" strike="noStrike" cap="none" normalizeH="0" baseline="0" dirty="0">
                <a:ln>
                  <a:noFill/>
                </a:ln>
                <a:solidFill>
                  <a:srgbClr val="000000"/>
                </a:solidFill>
                <a:effectLst/>
                <a:latin typeface="+mn-lt"/>
              </a:rPr>
              <a:t> to </a:t>
            </a:r>
            <a:r>
              <a:rPr kumimoji="0" lang="en-US" altLang="en-US" sz="2000" b="0" i="0" u="none" strike="noStrike" cap="none" normalizeH="0" baseline="0" dirty="0">
                <a:ln>
                  <a:noFill/>
                </a:ln>
                <a:solidFill>
                  <a:srgbClr val="DC143C"/>
                </a:solidFill>
                <a:effectLst/>
                <a:latin typeface="+mn-lt"/>
              </a:rPr>
              <a:t>&lt;h6&gt;</a:t>
            </a:r>
            <a:r>
              <a:rPr kumimoji="0" lang="en-US" altLang="en-US" sz="2000" b="0" i="0" u="none" strike="noStrike" cap="none" normalizeH="0" baseline="0" dirty="0">
                <a:ln>
                  <a:noFill/>
                </a:ln>
                <a:solidFill>
                  <a:srgbClr val="000000"/>
                </a:solidFill>
                <a:effectLst/>
                <a:latin typeface="+mn-lt"/>
              </a:rPr>
              <a:t> tags.</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DC143C"/>
                </a:solidFill>
                <a:effectLst/>
                <a:latin typeface="+mn-lt"/>
              </a:rPr>
              <a:t>&lt;h1&gt;</a:t>
            </a:r>
            <a:r>
              <a:rPr kumimoji="0" lang="en-US" altLang="en-US" sz="2000" b="0" i="0" u="none" strike="noStrike" cap="none" normalizeH="0" baseline="0" dirty="0">
                <a:ln>
                  <a:noFill/>
                </a:ln>
                <a:solidFill>
                  <a:srgbClr val="000000"/>
                </a:solidFill>
                <a:effectLst/>
                <a:latin typeface="+mn-lt"/>
              </a:rPr>
              <a:t> defines the most important heading. </a:t>
            </a:r>
            <a:r>
              <a:rPr kumimoji="0" lang="en-US" altLang="en-US" sz="2000" b="0" i="0" u="none" strike="noStrike" cap="none" normalizeH="0" baseline="0" dirty="0">
                <a:ln>
                  <a:noFill/>
                </a:ln>
                <a:solidFill>
                  <a:srgbClr val="DC143C"/>
                </a:solidFill>
                <a:effectLst/>
                <a:latin typeface="+mn-lt"/>
              </a:rPr>
              <a:t>&lt;h6&gt;</a:t>
            </a:r>
            <a:r>
              <a:rPr kumimoji="0" lang="en-US" altLang="en-US" sz="2000" b="0" i="0" u="none" strike="noStrike" cap="none" normalizeH="0" baseline="0" dirty="0">
                <a:ln>
                  <a:noFill/>
                </a:ln>
                <a:solidFill>
                  <a:srgbClr val="000000"/>
                </a:solidFill>
                <a:effectLst/>
                <a:latin typeface="+mn-lt"/>
              </a:rPr>
              <a:t> defines the least important heading: </a:t>
            </a:r>
            <a:endParaRPr kumimoji="0" lang="en-US" altLang="en-US" sz="2000" b="0" i="0" u="none" strike="noStrike" cap="none" normalizeH="0" baseline="0" dirty="0">
              <a:ln>
                <a:noFill/>
              </a:ln>
              <a:solidFill>
                <a:schemeClr val="tx1"/>
              </a:solidFill>
              <a:effectLst/>
              <a:latin typeface="+mn-lt"/>
            </a:endParaRPr>
          </a:p>
        </p:txBody>
      </p:sp>
      <p:sp>
        <p:nvSpPr>
          <p:cNvPr id="7" name="TextBox 6">
            <a:extLst>
              <a:ext uri="{FF2B5EF4-FFF2-40B4-BE49-F238E27FC236}">
                <a16:creationId xmlns:a16="http://schemas.microsoft.com/office/drawing/2014/main" id="{A97ACA84-7E9E-6E03-ACAB-1832F8086672}"/>
              </a:ext>
            </a:extLst>
          </p:cNvPr>
          <p:cNvSpPr txBox="1"/>
          <p:nvPr/>
        </p:nvSpPr>
        <p:spPr>
          <a:xfrm>
            <a:off x="124985" y="4339618"/>
            <a:ext cx="6101442" cy="1429622"/>
          </a:xfrm>
          <a:prstGeom prst="rect">
            <a:avLst/>
          </a:prstGeom>
          <a:noFill/>
        </p:spPr>
        <p:txBody>
          <a:bodyPr wrap="square">
            <a:spAutoFit/>
          </a:bodyPr>
          <a:lstStyle/>
          <a:p>
            <a:pPr>
              <a:lnSpc>
                <a:spcPct val="150000"/>
              </a:lnSpc>
            </a:pPr>
            <a:r>
              <a:rPr lang="en-US" sz="2000" b="0" i="0" dirty="0">
                <a:solidFill>
                  <a:srgbClr val="0000CD"/>
                </a:solidFill>
                <a:effectLst/>
              </a:rPr>
              <a:t>&lt;</a:t>
            </a:r>
            <a:r>
              <a:rPr lang="en-US" sz="2000" b="0" i="0" dirty="0">
                <a:solidFill>
                  <a:srgbClr val="A52A2A"/>
                </a:solidFill>
                <a:effectLst/>
              </a:rPr>
              <a:t>h1</a:t>
            </a:r>
            <a:r>
              <a:rPr lang="en-US" sz="2000" b="0" i="0" dirty="0">
                <a:solidFill>
                  <a:srgbClr val="0000CD"/>
                </a:solidFill>
                <a:effectLst/>
              </a:rPr>
              <a:t>&gt;</a:t>
            </a:r>
            <a:r>
              <a:rPr lang="en-US" sz="2000" b="0" i="0" dirty="0">
                <a:solidFill>
                  <a:srgbClr val="000000"/>
                </a:solidFill>
                <a:effectLst/>
              </a:rPr>
              <a:t>This is heading 1</a:t>
            </a:r>
            <a:r>
              <a:rPr lang="en-US" sz="2000" b="0" i="0" dirty="0">
                <a:solidFill>
                  <a:srgbClr val="0000CD"/>
                </a:solidFill>
                <a:effectLst/>
              </a:rPr>
              <a:t>&lt;</a:t>
            </a:r>
            <a:r>
              <a:rPr lang="en-US" sz="2000" b="0" i="0" dirty="0">
                <a:solidFill>
                  <a:srgbClr val="A52A2A"/>
                </a:solidFill>
                <a:effectLst/>
              </a:rPr>
              <a:t>/h1</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h2</a:t>
            </a:r>
            <a:r>
              <a:rPr lang="en-US" sz="2000" b="0" i="0" dirty="0">
                <a:solidFill>
                  <a:srgbClr val="0000CD"/>
                </a:solidFill>
                <a:effectLst/>
              </a:rPr>
              <a:t>&gt;</a:t>
            </a:r>
            <a:r>
              <a:rPr lang="en-US" sz="2000" b="0" i="0" dirty="0">
                <a:solidFill>
                  <a:srgbClr val="000000"/>
                </a:solidFill>
                <a:effectLst/>
              </a:rPr>
              <a:t>This is heading 2</a:t>
            </a:r>
            <a:r>
              <a:rPr lang="en-US" sz="2000" b="0" i="0" dirty="0">
                <a:solidFill>
                  <a:srgbClr val="0000CD"/>
                </a:solidFill>
                <a:effectLst/>
              </a:rPr>
              <a:t>&lt;</a:t>
            </a:r>
            <a:r>
              <a:rPr lang="en-US" sz="2000" b="0" i="0" dirty="0">
                <a:solidFill>
                  <a:srgbClr val="A52A2A"/>
                </a:solidFill>
                <a:effectLst/>
              </a:rPr>
              <a:t>/h2</a:t>
            </a:r>
            <a:r>
              <a:rPr lang="en-US" sz="2000" b="0" i="0" dirty="0">
                <a:solidFill>
                  <a:srgbClr val="0000CD"/>
                </a:solidFill>
                <a:effectLst/>
              </a:rPr>
              <a:t>&gt;</a:t>
            </a:r>
            <a:br>
              <a:rPr lang="en-US" sz="2000" dirty="0"/>
            </a:br>
            <a:r>
              <a:rPr lang="en-US" sz="2000" b="0" i="0" dirty="0">
                <a:solidFill>
                  <a:srgbClr val="0000CD"/>
                </a:solidFill>
                <a:effectLst/>
              </a:rPr>
              <a:t>&lt;</a:t>
            </a:r>
            <a:r>
              <a:rPr lang="en-US" sz="2000" b="0" i="0" dirty="0">
                <a:solidFill>
                  <a:srgbClr val="A52A2A"/>
                </a:solidFill>
                <a:effectLst/>
              </a:rPr>
              <a:t>h3</a:t>
            </a:r>
            <a:r>
              <a:rPr lang="en-US" sz="2000" b="0" i="0" dirty="0">
                <a:solidFill>
                  <a:srgbClr val="0000CD"/>
                </a:solidFill>
                <a:effectLst/>
              </a:rPr>
              <a:t>&gt;</a:t>
            </a:r>
            <a:r>
              <a:rPr lang="en-US" sz="2000" b="0" i="0" dirty="0">
                <a:solidFill>
                  <a:srgbClr val="000000"/>
                </a:solidFill>
                <a:effectLst/>
              </a:rPr>
              <a:t>This is heading 3</a:t>
            </a:r>
            <a:r>
              <a:rPr lang="en-US" sz="2000" b="0" i="0" dirty="0">
                <a:solidFill>
                  <a:srgbClr val="0000CD"/>
                </a:solidFill>
                <a:effectLst/>
              </a:rPr>
              <a:t>&lt;</a:t>
            </a:r>
            <a:r>
              <a:rPr lang="en-US" sz="2000" b="0" i="0" dirty="0">
                <a:solidFill>
                  <a:srgbClr val="A52A2A"/>
                </a:solidFill>
                <a:effectLst/>
              </a:rPr>
              <a:t>/h3</a:t>
            </a:r>
            <a:r>
              <a:rPr lang="en-US" sz="2000" b="0" i="0" dirty="0">
                <a:solidFill>
                  <a:srgbClr val="0000CD"/>
                </a:solidFill>
                <a:effectLst/>
              </a:rPr>
              <a:t>&gt;</a:t>
            </a:r>
            <a:endParaRPr lang="en-IN" sz="2000" dirty="0"/>
          </a:p>
        </p:txBody>
      </p:sp>
    </p:spTree>
    <p:extLst>
      <p:ext uri="{BB962C8B-B14F-4D97-AF65-F5344CB8AC3E}">
        <p14:creationId xmlns:p14="http://schemas.microsoft.com/office/powerpoint/2010/main" val="527954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579</TotalTime>
  <Words>8118</Words>
  <Application>Microsoft Office PowerPoint</Application>
  <PresentationFormat>Widescreen</PresentationFormat>
  <Paragraphs>552</Paragraphs>
  <Slides>71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vt:lpstr>
      <vt:lpstr>Calibri</vt:lpstr>
      <vt:lpstr>Calibri Light</vt:lpstr>
      <vt:lpstr>Consolas</vt:lpstr>
      <vt:lpstr>Segoe UI</vt:lpstr>
      <vt:lpstr>Source Sans Pro</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28</cp:revision>
  <dcterms:created xsi:type="dcterms:W3CDTF">2024-03-18T13:20:17Z</dcterms:created>
  <dcterms:modified xsi:type="dcterms:W3CDTF">2024-04-19T14:53:00Z</dcterms:modified>
</cp:coreProperties>
</file>