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74EB-137F-9F36-32D4-914E5CBFF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B2EB-E33F-A06F-3580-278AECCE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EC7A-A818-742B-501F-8D6C24E5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B3D3-E15D-DA73-1394-2203ABAF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5651-7878-2719-2BED-3226C1C5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F917-75E9-2BDD-80A9-8027DB66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7949F-911A-2DCE-59B0-F8147944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EC22-DF9F-C5C1-8FE9-DA159295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5689-BC00-86A1-2D97-D7E4189F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5093-630C-7082-68A4-0638DE4B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0557-1997-B186-42F0-58B7DA888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937B4-CE61-D3FF-8D56-77D97FAE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4BDD-B4AC-9DC0-A0C0-FDBD76C2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BA34-0DB1-56DA-0EA5-715E861B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90DB-1692-9D2B-DAD9-746E9DA8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433A-B5FE-DED6-676C-F24165DB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E68C-683A-2C24-52C2-E64D60EB8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6A48F-B7C1-7838-ECA4-4ABBCB1D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3BC6-D288-4924-53B7-13802FBA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D1A6-4981-34B9-6A40-4F3AF3AC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3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B8DC-B570-82E6-26D6-5A250D46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23C5-9CAE-A010-6E5B-6C3081B4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572D9-BDA0-AD13-8083-AF5D00EA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57B6-0D50-89E0-04D5-9756F3E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A4AA-B2AF-A2B9-D2D6-EF56ACC1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1298-5570-9CF3-8A53-058E3D1B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76E4-86CC-F72D-E91D-81A24AD7B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C376-308D-16B6-E839-3ADE1798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2028A-47A6-F089-06E1-27E452BA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6FD2-48B7-CB1C-12CC-BF1E9D8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999A-E496-C51E-D883-8A9ADDDD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3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FD8B-F791-391D-B637-ED58EA9D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B2E4-56B6-AE92-D0A1-94038D18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F114-C96F-B050-140E-37E9950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ED96F-6FD6-606A-0C7D-9E2F4982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91D84-6238-1129-49EB-062D3DB9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62AF7-8BE3-658E-6A3C-6FE805C5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18C71-0F03-FF43-CDAE-216CDA62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039FF-DEE6-3AA8-F8FB-BC4F5D2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7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A21-F93A-C7BB-F0DD-EE4B36A8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07D50-08C7-04BE-5CB5-B8B2E3A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DE2E6-E774-D96F-B7F1-E8F9F1B7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21EA-2A1A-ADC9-6DBD-7F1FBACA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6A95A-22B6-D5FB-67BC-D361A0F9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CF798-2E0A-C80D-7AFB-FB6F0A97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D2D74-836E-3486-AEC6-13F51D30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0E97-2C7D-2F28-7E66-F046F975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8BDB-A23B-C186-D845-38761CBF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9359-D860-2F44-C5FF-9C73666A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E1CD6-CFBF-D26C-C1A8-7C4B75C9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C2B1-0BE8-82E4-CB2E-5EDAB124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2DD0-A72A-9624-6CE9-811B8B3C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8E95-DC66-45A8-858B-43918392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28605-BC6D-51D4-CEBD-522F3FB9E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40FF9-DE27-0DB3-0A69-1497B088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0FE5-74CA-47E7-948E-ED2D32F8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D22B-242E-8BAE-E172-87122372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2B40-0431-8255-34ED-E57696F1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6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E453E-7177-9504-2FBA-351E1E15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D732-98DA-99DF-E3F2-47369F02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ED76-E4E9-B358-E01F-B1553CE8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8041-AF42-4FCA-B8BD-F7FA9AC4CD4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4AD4-9A90-44A0-6759-3798CFFB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2CC2-EF53-EC82-AF4D-A64FCB5F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9AA7-D68A-4317-B65C-9144A1ED9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/c_output.php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blocks.org/downloads/binarie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4D9AE-C294-4C64-D2C6-636DA2DDB17E}"/>
              </a:ext>
            </a:extLst>
          </p:cNvPr>
          <p:cNvSpPr txBox="1"/>
          <p:nvPr/>
        </p:nvSpPr>
        <p:spPr>
          <a:xfrm>
            <a:off x="1794" y="99124"/>
            <a:ext cx="11831618" cy="341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What is C?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CF716-288A-120E-7FF2-529958F6C71C}"/>
              </a:ext>
            </a:extLst>
          </p:cNvPr>
          <p:cNvSpPr txBox="1"/>
          <p:nvPr/>
        </p:nvSpPr>
        <p:spPr>
          <a:xfrm>
            <a:off x="0" y="2679610"/>
            <a:ext cx="11327802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Why Learn C?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one of the most popular programming languages in the world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know C, you will have no problem learning other popular programming languages such as Java, Python, C++, C#,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as the syntax is similar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very fast, compared to other programming languages, like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Python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very versatile; it can be used in both applications and technologies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4EEAD-7DBA-369B-BB82-8253DDC5422C}"/>
              </a:ext>
            </a:extLst>
          </p:cNvPr>
          <p:cNvSpPr txBox="1"/>
          <p:nvPr/>
        </p:nvSpPr>
        <p:spPr>
          <a:xfrm>
            <a:off x="0" y="5255059"/>
            <a:ext cx="11831618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Difference between C and C++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C++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was developed as an extension of C, and both languages have almost the same syntax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main difference between C and C++ is that C++ support classes and objects, while C does not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96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C23B9-0927-4775-D3AE-E18298269240}"/>
              </a:ext>
            </a:extLst>
          </p:cNvPr>
          <p:cNvSpPr txBox="1"/>
          <p:nvPr/>
        </p:nvSpPr>
        <p:spPr>
          <a:xfrm>
            <a:off x="185570" y="0"/>
            <a:ext cx="6094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(This sentence will produce an error.);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   </a:t>
            </a:r>
          </a:p>
          <a:p>
            <a:r>
              <a:rPr lang="en-IN" dirty="0"/>
              <a:t>This will be give error</a:t>
            </a:r>
          </a:p>
          <a:p>
            <a:endParaRPr lang="en-IN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9989C88-163E-5E3A-3854-5298B574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6" y="2059494"/>
            <a:ext cx="11552817" cy="1394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Many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 Functions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as many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functions as you want.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note that it does not insert a new line at the end of the output: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C7241-CE5D-51FB-06D9-7C3C10726B89}"/>
              </a:ext>
            </a:extLst>
          </p:cNvPr>
          <p:cNvSpPr txBox="1"/>
          <p:nvPr/>
        </p:nvSpPr>
        <p:spPr>
          <a:xfrm>
            <a:off x="183776" y="3606097"/>
            <a:ext cx="60942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learning C."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it is awesome!"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5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47922C-E9A6-F4C0-9BB7-0E63AD992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7" y="70024"/>
            <a:ext cx="11801139" cy="984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New Lines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insert a new line, you can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character: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6BB4F-1190-C947-9CD2-D5BAF55C1EBC}"/>
              </a:ext>
            </a:extLst>
          </p:cNvPr>
          <p:cNvSpPr txBox="1"/>
          <p:nvPr/>
        </p:nvSpPr>
        <p:spPr>
          <a:xfrm>
            <a:off x="290457" y="1135867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learning C."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425F80-38A6-32ED-0FDF-1EE51E1D37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0457" y="3083992"/>
            <a:ext cx="10994316" cy="87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output multiple lines with a single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 However, this could make the code harder to read: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7A432-951B-2B60-F271-DF23906DC20D}"/>
              </a:ext>
            </a:extLst>
          </p:cNvPr>
          <p:cNvSpPr txBox="1"/>
          <p:nvPr/>
        </p:nvSpPr>
        <p:spPr>
          <a:xfrm>
            <a:off x="290457" y="4099653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am learning C.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it is awesome!"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9E66D0-AE2D-D925-509A-A3F01C40B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7" y="6275502"/>
            <a:ext cx="763125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Two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characters after each other will create a blank line: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0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49C0E-5C1A-94EC-2013-D84DD678806F}"/>
              </a:ext>
            </a:extLst>
          </p:cNvPr>
          <p:cNvSpPr txBox="1"/>
          <p:nvPr/>
        </p:nvSpPr>
        <p:spPr>
          <a:xfrm>
            <a:off x="142539" y="113890"/>
            <a:ext cx="60942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</a:t>
            </a:r>
            <a:r>
              <a:rPr lang="en-US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learning C."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11F9C-C976-64B2-E038-6CC42106D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2145215"/>
            <a:ext cx="10830261" cy="180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What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 exactly?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newline character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is called 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escape sequence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it forces the cursor to change its position to the beginning of the next line on the screen. This results in a new line.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other valid escape sequences are: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2A40FF-0D3F-B83F-F683-D904379FB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932"/>
              </p:ext>
            </p:extLst>
          </p:nvPr>
        </p:nvGraphicFramePr>
        <p:xfrm>
          <a:off x="394830" y="4176540"/>
          <a:ext cx="5647954" cy="2255520"/>
        </p:xfrm>
        <a:graphic>
          <a:graphicData uri="http://schemas.openxmlformats.org/drawingml/2006/table">
            <a:tbl>
              <a:tblPr/>
              <a:tblGrid>
                <a:gridCol w="2604497">
                  <a:extLst>
                    <a:ext uri="{9D8B030D-6E8A-4147-A177-3AD203B41FA5}">
                      <a16:colId xmlns:a16="http://schemas.microsoft.com/office/drawing/2014/main" val="964585943"/>
                    </a:ext>
                  </a:extLst>
                </a:gridCol>
                <a:gridCol w="3043457">
                  <a:extLst>
                    <a:ext uri="{9D8B030D-6E8A-4147-A177-3AD203B41FA5}">
                      <a16:colId xmlns:a16="http://schemas.microsoft.com/office/drawing/2014/main" val="2499252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Escape Sequence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Creates a horizontal tab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108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\\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Inserts a backslash character (\)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42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\"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dirty="0">
                          <a:effectLst/>
                        </a:rPr>
                        <a:t>Inserts a double </a:t>
                      </a:r>
                      <a:r>
                        <a:rPr lang="fr-FR" dirty="0" err="1">
                          <a:effectLst/>
                        </a:rPr>
                        <a:t>quote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dirty="0" err="1">
                          <a:effectLst/>
                        </a:rPr>
                        <a:t>character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9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8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B014C-D26C-E1A3-E72A-21829DC9F398}"/>
              </a:ext>
            </a:extLst>
          </p:cNvPr>
          <p:cNvSpPr txBox="1"/>
          <p:nvPr/>
        </p:nvSpPr>
        <p:spPr>
          <a:xfrm>
            <a:off x="153297" y="0"/>
            <a:ext cx="11959814" cy="258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Comments in C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explain code, and to make it more readable. It can also be used to prevent execution when testing alternative code.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singled-lined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multi-lined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EACBD-6898-D9F3-0EB8-BCC7FEFA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8" y="1765684"/>
            <a:ext cx="11306287" cy="1809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Single-line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Single-line comments start with two forward slashes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the end of the line is ignored by the compiler (will not be executed).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uses a single-line comment before a line of code: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D0789-B28A-E01B-1CB7-93D688D66F24}"/>
              </a:ext>
            </a:extLst>
          </p:cNvPr>
          <p:cNvSpPr txBox="1"/>
          <p:nvPr/>
        </p:nvSpPr>
        <p:spPr>
          <a:xfrm>
            <a:off x="236668" y="37078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comment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A762-5E31-F3BF-B319-E11DCD96D7AA}"/>
              </a:ext>
            </a:extLst>
          </p:cNvPr>
          <p:cNvSpPr txBox="1"/>
          <p:nvPr/>
        </p:nvSpPr>
        <p:spPr>
          <a:xfrm>
            <a:off x="236668" y="4486605"/>
            <a:ext cx="963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example uses a single-line comment at the end of a line of code: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50108-65A7-F460-402C-BF289535AD04}"/>
              </a:ext>
            </a:extLst>
          </p:cNvPr>
          <p:cNvSpPr txBox="1"/>
          <p:nvPr/>
        </p:nvSpPr>
        <p:spPr>
          <a:xfrm>
            <a:off x="236668" y="488667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This is a comment</a:t>
            </a:r>
            <a:endParaRPr lang="en-IN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E107F71-21B7-10B3-1846-1329474FE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60" y="5285205"/>
            <a:ext cx="11565369" cy="13996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 Multi-line Comments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Multi-line comments start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text between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be ignored by the compiler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3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8B295-AB95-E0EC-50D4-13D64DF8CEA7}"/>
              </a:ext>
            </a:extLst>
          </p:cNvPr>
          <p:cNvSpPr txBox="1"/>
          <p:nvPr/>
        </p:nvSpPr>
        <p:spPr>
          <a:xfrm>
            <a:off x="121023" y="186224"/>
            <a:ext cx="9197147" cy="129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The code below will print the words Hello World!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 the screen, and it is amazing */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4962D-1233-E7F5-E8A1-4813235F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57" y="1481771"/>
            <a:ext cx="11378901" cy="222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Single or multi-line comments?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up to you which you want to use. Normally, we 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short comments, 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/*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longer.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Good to know: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Before version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(released in 1999), you could only use multi-line comments in 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5DA70-7F5D-56CA-A8D5-9FBB4ACE1EB0}"/>
              </a:ext>
            </a:extLst>
          </p:cNvPr>
          <p:cNvSpPr txBox="1"/>
          <p:nvPr/>
        </p:nvSpPr>
        <p:spPr>
          <a:xfrm>
            <a:off x="121023" y="39238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 Variables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92F5FD-4372-51C9-410E-78114E60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57" y="4323973"/>
            <a:ext cx="11821885" cy="2534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are containers for storing data values, like numbers and characters.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C, there are different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variables (defined with different keywords), for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integers (whole numbers), without decimals, such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-123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floating point numbers, with decimals, such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19.99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-19.99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stores single characters, such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Characters are surrounded by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 quotes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6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B5BE0-5557-4146-EFD4-AD37A4CE0506}"/>
              </a:ext>
            </a:extLst>
          </p:cNvPr>
          <p:cNvSpPr txBox="1"/>
          <p:nvPr/>
        </p:nvSpPr>
        <p:spPr>
          <a:xfrm>
            <a:off x="141514" y="256793"/>
            <a:ext cx="11908971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Declaring (Creating) Variables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variable, specify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assign it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A8FB7-B761-B479-6152-524DD28C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1186610"/>
            <a:ext cx="11114315" cy="12866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one of C types (such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and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name of the variable (such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equal 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used to assign a value to the variable.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So, to create a variable that should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 a 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look at the following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DEB780-2C8C-2FF2-F854-C145D19B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2511319"/>
            <a:ext cx="11462657" cy="877420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variable called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type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assign the value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it: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66DE4-72E8-1D19-4024-9362FA2D58E3}"/>
              </a:ext>
            </a:extLst>
          </p:cNvPr>
          <p:cNvSpPr txBox="1"/>
          <p:nvPr/>
        </p:nvSpPr>
        <p:spPr>
          <a:xfrm>
            <a:off x="228599" y="3469262"/>
            <a:ext cx="6096000" cy="171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Declare a variable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a value to the variable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BCD7B47-0A33-352E-BCF6-D53F66A7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85" y="5200176"/>
            <a:ext cx="11734800" cy="13996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Output Variables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learned from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output chapter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you can output values/print text with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8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8E9FF-B406-4CA9-ACDF-2E8824C66761}"/>
              </a:ext>
            </a:extLst>
          </p:cNvPr>
          <p:cNvSpPr txBox="1"/>
          <p:nvPr/>
        </p:nvSpPr>
        <p:spPr>
          <a:xfrm>
            <a:off x="142539" y="11654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3C359-4838-5A1B-041C-D5081C338365}"/>
              </a:ext>
            </a:extLst>
          </p:cNvPr>
          <p:cNvSpPr txBox="1"/>
          <p:nvPr/>
        </p:nvSpPr>
        <p:spPr>
          <a:xfrm>
            <a:off x="142539" y="580477"/>
            <a:ext cx="6094206" cy="880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Nothing happens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C9B58A-000C-36F3-BB69-30C33738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3" y="1532040"/>
            <a:ext cx="11417962" cy="2646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Format Specifiers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Format specifiers are used together with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tell the compiler what type of data the variable is storing. It is basically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placeholder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the variable value.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format specifier starts with a percentage sign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followed by a character.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to output the value of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variable, use the format specifier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surrounded by double quotes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inside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02F65-05B5-B12B-AD57-95DE9C8B32A2}"/>
              </a:ext>
            </a:extLst>
          </p:cNvPr>
          <p:cNvSpPr txBox="1"/>
          <p:nvPr/>
        </p:nvSpPr>
        <p:spPr>
          <a:xfrm>
            <a:off x="142539" y="42321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 15</a:t>
            </a:r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4F8869B-BD82-F511-FC4C-A3261C10F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9" y="5141294"/>
            <a:ext cx="104067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print other types, 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7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FE1D9-7BB1-B6BB-05B4-2DEFE3EA4348}"/>
              </a:ext>
            </a:extLst>
          </p:cNvPr>
          <p:cNvSpPr txBox="1"/>
          <p:nvPr/>
        </p:nvSpPr>
        <p:spPr>
          <a:xfrm>
            <a:off x="153297" y="289679"/>
            <a:ext cx="6094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variables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Integer (whole number)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5.99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Floating point number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Character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variables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"%f\n"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093603-AE33-B349-49B7-293FF7EFC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7" y="3640113"/>
            <a:ext cx="11206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combine both text and a variable, separate them with a comma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5A53B-B7BF-21B1-480F-BC9DBB751557}"/>
              </a:ext>
            </a:extLst>
          </p:cNvPr>
          <p:cNvSpPr txBox="1"/>
          <p:nvPr/>
        </p:nvSpPr>
        <p:spPr>
          <a:xfrm>
            <a:off x="239358" y="4220558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favorite number is: %d"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0DC445-F6ED-A126-2959-7F610D38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3" y="5102717"/>
            <a:ext cx="11206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print different types in a single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function, you can use the following: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C686B-18A2-CB56-B1FE-847B670ED561}"/>
              </a:ext>
            </a:extLst>
          </p:cNvPr>
          <p:cNvSpPr txBox="1"/>
          <p:nvPr/>
        </p:nvSpPr>
        <p:spPr>
          <a:xfrm>
            <a:off x="239358" y="5472049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number is %d and my letter is %c"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4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6DA31-F075-AEE8-BD8A-6684B8B4A31E}"/>
              </a:ext>
            </a:extLst>
          </p:cNvPr>
          <p:cNvSpPr txBox="1"/>
          <p:nvPr/>
        </p:nvSpPr>
        <p:spPr>
          <a:xfrm>
            <a:off x="110265" y="0"/>
            <a:ext cx="11690873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Change Variable Values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assign a new value to an existing variable, it will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overwrite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previous value: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92A2-6713-5E99-8379-E6CEFBFC4747}"/>
              </a:ext>
            </a:extLst>
          </p:cNvPr>
          <p:cNvSpPr txBox="1"/>
          <p:nvPr/>
        </p:nvSpPr>
        <p:spPr>
          <a:xfrm>
            <a:off x="110265" y="91345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15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Now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10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1B005-928C-31A2-52F4-272CA22E148A}"/>
              </a:ext>
            </a:extLst>
          </p:cNvPr>
          <p:cNvSpPr txBox="1"/>
          <p:nvPr/>
        </p:nvSpPr>
        <p:spPr>
          <a:xfrm>
            <a:off x="110264" y="1688515"/>
            <a:ext cx="11518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assign the value of one variable to another: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84F5A-D8A2-C9F0-6F02-B38ECF3D63D9}"/>
              </a:ext>
            </a:extLst>
          </p:cNvPr>
          <p:cNvSpPr txBox="1"/>
          <p:nvPr/>
        </p:nvSpPr>
        <p:spPr>
          <a:xfrm>
            <a:off x="196328" y="2142664"/>
            <a:ext cx="97544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value of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(23) to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now 23, instead of 15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41565-1864-854B-1250-CA76279EF3F1}"/>
              </a:ext>
            </a:extLst>
          </p:cNvPr>
          <p:cNvSpPr txBox="1"/>
          <p:nvPr/>
        </p:nvSpPr>
        <p:spPr>
          <a:xfrm>
            <a:off x="196327" y="4812804"/>
            <a:ext cx="8000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copy values to empty variables: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573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1D957-4604-D679-B7B7-4B7478183C40}"/>
              </a:ext>
            </a:extLst>
          </p:cNvPr>
          <p:cNvSpPr txBox="1"/>
          <p:nvPr/>
        </p:nvSpPr>
        <p:spPr>
          <a:xfrm>
            <a:off x="142539" y="283355"/>
            <a:ext cx="60942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variable and assign the value 15 to it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Declare a variable without assigning it a value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the value of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myOtherNum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now has 15 as a value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myOtherNum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9A80E7-5536-1238-1CF6-498E3526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99" y="3942984"/>
            <a:ext cx="7659341" cy="12418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Add Variables Together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variable to another variable, you can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FE495-75D8-F079-0278-E1CCD88CEC52}"/>
              </a:ext>
            </a:extLst>
          </p:cNvPr>
          <p:cNvSpPr txBox="1"/>
          <p:nvPr/>
        </p:nvSpPr>
        <p:spPr>
          <a:xfrm>
            <a:off x="279699" y="53743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 = x + y;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sum);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3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6429A-0C35-8BEC-01A4-90C8CC7A2487}"/>
              </a:ext>
            </a:extLst>
          </p:cNvPr>
          <p:cNvSpPr txBox="1"/>
          <p:nvPr/>
        </p:nvSpPr>
        <p:spPr>
          <a:xfrm>
            <a:off x="185570" y="147513"/>
            <a:ext cx="11895267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Get Started With C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start using C, you need two things: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text editor, like Notepad, to write C code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compiler, like GCC, to translate the C code into a language that the computer will understand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many text editors and compilers to choose from. In this tutorial, we will use an 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 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(see below).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C6B590-A2AB-41DC-7D3C-334CD37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04" y="2396478"/>
            <a:ext cx="11346628" cy="3477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 Install IDE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IDE (Integrated Development Environment) is used to edit AND compile the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Popular IDE's include Code::Blocks, Eclipse, and Visual Studio. These are all free, and they can be used to both edit and debug C 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Web-based IDE's can work as well, but functionality is limited.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will use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Code::Blocks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our tutorial, which we believe is a good place to start.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find the latest version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Codeblocks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http://www.codeblocks.org/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Download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mingw-setup.exe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file, which will install the text editor with a compiler.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26867-1D52-9DCD-7EAB-FCA3F2BF8E04}"/>
              </a:ext>
            </a:extLst>
          </p:cNvPr>
          <p:cNvSpPr txBox="1"/>
          <p:nvPr/>
        </p:nvSpPr>
        <p:spPr>
          <a:xfrm>
            <a:off x="142540" y="183794"/>
            <a:ext cx="11916782" cy="1005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Decl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are Multiple Variables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declare more than one variable of the same type, use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comma-separated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D3278-AD32-4B1F-A642-2B1CB73ED6D7}"/>
              </a:ext>
            </a:extLst>
          </p:cNvPr>
          <p:cNvSpPr txBox="1"/>
          <p:nvPr/>
        </p:nvSpPr>
        <p:spPr>
          <a:xfrm>
            <a:off x="142540" y="118958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z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 + y + z);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AF1671-C7B0-6A4A-0991-8318648B8050}"/>
              </a:ext>
            </a:extLst>
          </p:cNvPr>
          <p:cNvSpPr txBox="1"/>
          <p:nvPr/>
        </p:nvSpPr>
        <p:spPr>
          <a:xfrm>
            <a:off x="142539" y="2065032"/>
            <a:ext cx="1099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assign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same value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multiple variables of the same type: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6FB5A-D12F-9CC8-68C1-54015CDB6588}"/>
              </a:ext>
            </a:extLst>
          </p:cNvPr>
          <p:cNvSpPr txBox="1"/>
          <p:nvPr/>
        </p:nvSpPr>
        <p:spPr>
          <a:xfrm>
            <a:off x="142540" y="2434364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 y, z;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 = z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 + y + z);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D8250-6EC7-368E-D8AD-BB094779FC8C}"/>
              </a:ext>
            </a:extLst>
          </p:cNvPr>
          <p:cNvSpPr txBox="1"/>
          <p:nvPr/>
        </p:nvSpPr>
        <p:spPr>
          <a:xfrm>
            <a:off x="142540" y="3500307"/>
            <a:ext cx="11755418" cy="257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 Variable Names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C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must be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 names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unique names are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 can be short names (like x and y) or more descriptive names (age, sum,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totalVolume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is recommended to use descriptive names in order to create understandable and maintainable code:</a:t>
            </a:r>
          </a:p>
        </p:txBody>
      </p:sp>
    </p:spTree>
    <p:extLst>
      <p:ext uri="{BB962C8B-B14F-4D97-AF65-F5344CB8AC3E}">
        <p14:creationId xmlns:p14="http://schemas.microsoft.com/office/powerpoint/2010/main" val="2688372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7B238-4CD2-926F-4429-8911D0DBB8A0}"/>
              </a:ext>
            </a:extLst>
          </p:cNvPr>
          <p:cNvSpPr txBox="1"/>
          <p:nvPr/>
        </p:nvSpPr>
        <p:spPr>
          <a:xfrm>
            <a:off x="164055" y="134055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Good variable name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minutesPerHour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OK, but not so easy to understand what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actually is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FE001F-3E0D-3D52-D24A-339F5C71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4" y="1584450"/>
            <a:ext cx="11723145" cy="322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The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 general rules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for naming variables are: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contain letters, digits and underscores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must begin with a letter or an underscore (_)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are case-sensitive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different variables)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Reserved words (such as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cannot be used as names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79714-8805-3998-6632-8CBFA8EA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4271167"/>
            <a:ext cx="10896600" cy="22253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Real-Life Example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Often in our examples, we simplify variable names to match their data type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types,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types, and so on). This is done to avoid confusion.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if you want a real-life example of how variables can be used, take a look at the following, where we have made a program that stores different data of a college student: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26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B0CCD-E0EE-D908-C75A-36B1C284D8FB}"/>
              </a:ext>
            </a:extLst>
          </p:cNvPr>
          <p:cNvSpPr txBox="1"/>
          <p:nvPr/>
        </p:nvSpPr>
        <p:spPr>
          <a:xfrm>
            <a:off x="303904" y="76259"/>
            <a:ext cx="7732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Student data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studentAge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studentFee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75.25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studentGrade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variables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"Student id: %d\n"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"Student age: %d\n"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studentAge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"Student fee: %f\n"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studentFee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"Student grade: %c"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studentGrade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B78F-D64F-6043-CDB7-B419826A180E}"/>
              </a:ext>
            </a:extLst>
          </p:cNvPr>
          <p:cNvSpPr txBox="1"/>
          <p:nvPr/>
        </p:nvSpPr>
        <p:spPr>
          <a:xfrm>
            <a:off x="379208" y="2953971"/>
            <a:ext cx="7656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 {</a:t>
            </a:r>
          </a:p>
          <a:p>
            <a:r>
              <a:rPr lang="en-IN" dirty="0"/>
              <a:t>  // Student data</a:t>
            </a:r>
          </a:p>
          <a:p>
            <a:r>
              <a:rPr lang="en-IN" dirty="0"/>
              <a:t>  int </a:t>
            </a:r>
            <a:r>
              <a:rPr lang="en-IN" dirty="0" err="1"/>
              <a:t>studentID</a:t>
            </a:r>
            <a:r>
              <a:rPr lang="en-IN" dirty="0"/>
              <a:t> = 15;</a:t>
            </a:r>
          </a:p>
          <a:p>
            <a:r>
              <a:rPr lang="en-IN" dirty="0"/>
              <a:t>  int </a:t>
            </a:r>
            <a:r>
              <a:rPr lang="en-IN" dirty="0" err="1"/>
              <a:t>studentAge</a:t>
            </a:r>
            <a:r>
              <a:rPr lang="en-IN" dirty="0"/>
              <a:t> = 23;</a:t>
            </a:r>
          </a:p>
          <a:p>
            <a:r>
              <a:rPr lang="en-IN" dirty="0"/>
              <a:t>  float </a:t>
            </a:r>
            <a:r>
              <a:rPr lang="en-IN" dirty="0" err="1"/>
              <a:t>studentFee</a:t>
            </a:r>
            <a:r>
              <a:rPr lang="en-IN" dirty="0"/>
              <a:t> = 75.25;</a:t>
            </a:r>
          </a:p>
          <a:p>
            <a:r>
              <a:rPr lang="en-IN" dirty="0"/>
              <a:t>  char </a:t>
            </a:r>
            <a:r>
              <a:rPr lang="en-IN" dirty="0" err="1"/>
              <a:t>studentGrade</a:t>
            </a:r>
            <a:r>
              <a:rPr lang="en-IN" dirty="0"/>
              <a:t> = 'B';</a:t>
            </a:r>
          </a:p>
          <a:p>
            <a:r>
              <a:rPr lang="en-IN" dirty="0"/>
              <a:t>  // Print variables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("Student id: %d\n", </a:t>
            </a:r>
            <a:r>
              <a:rPr lang="en-IN" dirty="0" err="1"/>
              <a:t>studentID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("Student age: %d\n", </a:t>
            </a:r>
            <a:r>
              <a:rPr lang="en-IN" dirty="0" err="1"/>
              <a:t>studentAge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("Student fee: %f\n", </a:t>
            </a:r>
            <a:r>
              <a:rPr lang="en-IN" dirty="0" err="1"/>
              <a:t>studentFee</a:t>
            </a:r>
            <a:r>
              <a:rPr lang="en-IN" dirty="0"/>
              <a:t>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("Student grade: %c", </a:t>
            </a:r>
            <a:r>
              <a:rPr lang="en-IN" dirty="0" err="1"/>
              <a:t>studentGrade</a:t>
            </a:r>
            <a:r>
              <a:rPr lang="en-IN" dirty="0"/>
              <a:t>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18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B075A-FA5D-70BC-CE1F-0A20B7A6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3" y="77425"/>
            <a:ext cx="11629016" cy="13996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Data Types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explained in the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Variables chapters,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variable in C must be a specified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you must use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format specifier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display 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67082-15EC-E562-5CC3-A3C0BB60EE38}"/>
              </a:ext>
            </a:extLst>
          </p:cNvPr>
          <p:cNvSpPr txBox="1"/>
          <p:nvPr/>
        </p:nvSpPr>
        <p:spPr>
          <a:xfrm>
            <a:off x="172123" y="1477055"/>
            <a:ext cx="999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variables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Integer (whole number)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5.99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Floating point number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Character  (A to Z)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variables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"%f\n"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"%c\n"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546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F784F-F1B3-A259-CC47-466F23D998FF}"/>
              </a:ext>
            </a:extLst>
          </p:cNvPr>
          <p:cNvSpPr txBox="1"/>
          <p:nvPr/>
        </p:nvSpPr>
        <p:spPr>
          <a:xfrm>
            <a:off x="142540" y="0"/>
            <a:ext cx="11733902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Basic Data Types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specifies the size and type of information the variable will store.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tutorial, we will focus on the most basic ones: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5BE10-1C38-E6A6-AE0D-6C4486CA7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9761"/>
              </p:ext>
            </p:extLst>
          </p:nvPr>
        </p:nvGraphicFramePr>
        <p:xfrm>
          <a:off x="244224" y="1428423"/>
          <a:ext cx="9734663" cy="2682240"/>
        </p:xfrm>
        <a:graphic>
          <a:graphicData uri="http://schemas.openxmlformats.org/drawingml/2006/table">
            <a:tbl>
              <a:tblPr/>
              <a:tblGrid>
                <a:gridCol w="1460159">
                  <a:extLst>
                    <a:ext uri="{9D8B030D-6E8A-4147-A177-3AD203B41FA5}">
                      <a16:colId xmlns:a16="http://schemas.microsoft.com/office/drawing/2014/main" val="2407592774"/>
                    </a:ext>
                  </a:extLst>
                </a:gridCol>
                <a:gridCol w="1460159">
                  <a:extLst>
                    <a:ext uri="{9D8B030D-6E8A-4147-A177-3AD203B41FA5}">
                      <a16:colId xmlns:a16="http://schemas.microsoft.com/office/drawing/2014/main" val="3698949966"/>
                    </a:ext>
                  </a:extLst>
                </a:gridCol>
                <a:gridCol w="5840798">
                  <a:extLst>
                    <a:ext uri="{9D8B030D-6E8A-4147-A177-3AD203B41FA5}">
                      <a16:colId xmlns:a16="http://schemas.microsoft.com/office/drawing/2014/main" val="2717115908"/>
                    </a:ext>
                  </a:extLst>
                </a:gridCol>
                <a:gridCol w="973547">
                  <a:extLst>
                    <a:ext uri="{9D8B030D-6E8A-4147-A177-3AD203B41FA5}">
                      <a16:colId xmlns:a16="http://schemas.microsoft.com/office/drawing/2014/main" val="3717360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0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Stores whole numbers, without decimals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39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float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fractional numbers, containing one or more decimals. Sufficient for storing 6-7 decimal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1.99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78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fractional numbers, containing one or more decimals. Sufficient for storing 15 decimal digits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1.99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61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Stores a single character/letter/number, or ASCII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'A'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6E093-BE0A-0A4B-469B-CFAA141E9F66}"/>
              </a:ext>
            </a:extLst>
          </p:cNvPr>
          <p:cNvSpPr txBox="1"/>
          <p:nvPr/>
        </p:nvSpPr>
        <p:spPr>
          <a:xfrm>
            <a:off x="293146" y="130005"/>
            <a:ext cx="11486478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Basic Format Specifiers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different format specifiers for each data type. Here are some of them: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77957-9DE7-B4E4-79D7-A52ABFEBA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67000"/>
              </p:ext>
            </p:extLst>
          </p:nvPr>
        </p:nvGraphicFramePr>
        <p:xfrm>
          <a:off x="293146" y="1281737"/>
          <a:ext cx="7822198" cy="2834640"/>
        </p:xfrm>
        <a:graphic>
          <a:graphicData uri="http://schemas.openxmlformats.org/drawingml/2006/table">
            <a:tbl>
              <a:tblPr/>
              <a:tblGrid>
                <a:gridCol w="2607352">
                  <a:extLst>
                    <a:ext uri="{9D8B030D-6E8A-4147-A177-3AD203B41FA5}">
                      <a16:colId xmlns:a16="http://schemas.microsoft.com/office/drawing/2014/main" val="2005279277"/>
                    </a:ext>
                  </a:extLst>
                </a:gridCol>
                <a:gridCol w="5214846">
                  <a:extLst>
                    <a:ext uri="{9D8B030D-6E8A-4147-A177-3AD203B41FA5}">
                      <a16:colId xmlns:a16="http://schemas.microsoft.com/office/drawing/2014/main" val="637875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Format Specifier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92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%d or %i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6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%f or %F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3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%lf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8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%c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4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%s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for </a:t>
                      </a:r>
                      <a:r>
                        <a:rPr lang="en-US" b="1" dirty="0">
                          <a:effectLst/>
                        </a:rPr>
                        <a:t>strings (text)</a:t>
                      </a:r>
                      <a:r>
                        <a:rPr lang="en-US" dirty="0">
                          <a:effectLst/>
                        </a:rPr>
                        <a:t>, which you will learn more about in a later chapter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869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A0DFAB-6B92-4F48-E44C-00D3292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6" y="4234180"/>
            <a:ext cx="11403106" cy="1809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char Type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type is used to store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character must be surrounded by single quotes, like 'A' or 'c', and we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specifier to print 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7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F103E-AB8C-1A4E-EF0B-F1417BAABDEA}"/>
              </a:ext>
            </a:extLst>
          </p:cNvPr>
          <p:cNvSpPr txBox="1"/>
          <p:nvPr/>
        </p:nvSpPr>
        <p:spPr>
          <a:xfrm>
            <a:off x="282389" y="19320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myGrade = </a:t>
            </a:r>
            <a:r>
              <a:rPr lang="sv-S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sv-S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sv-SE" dirty="0"/>
            </a:br>
            <a:r>
              <a:rPr lang="sv-S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printf(</a:t>
            </a:r>
            <a:r>
              <a:rPr lang="sv-S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sv-S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myGrade);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BCD652-46A3-873F-3680-2991FFD3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95" y="976915"/>
            <a:ext cx="11629016" cy="87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Alternatively, if you are familiar with ASCII, you can use ASCII values to display certain characters. Note that these values are not surrounded by quotes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as they are numbers: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6B98A-557D-40B8-D866-B8B7B9A0EFD7}"/>
              </a:ext>
            </a:extLst>
          </p:cNvPr>
          <p:cNvSpPr txBox="1"/>
          <p:nvPr/>
        </p:nvSpPr>
        <p:spPr>
          <a:xfrm>
            <a:off x="282389" y="1853373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954BB-D615-C30B-AFF3-8DF9CAC68BA0}"/>
              </a:ext>
            </a:extLst>
          </p:cNvPr>
          <p:cNvSpPr txBox="1"/>
          <p:nvPr/>
        </p:nvSpPr>
        <p:spPr>
          <a:xfrm>
            <a:off x="282388" y="3091952"/>
            <a:ext cx="10701169" cy="90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list of all ASCII values can be found in our </a:t>
            </a:r>
            <a:r>
              <a:rPr lang="en-US" dirty="0">
                <a:latin typeface="Verdana" panose="020B0604030504040204" pitchFamily="34" charset="0"/>
              </a:rPr>
              <a:t>ASCII Table Reference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ASCII</a:t>
            </a:r>
            <a:r>
              <a:rPr lang="en-IN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: </a:t>
            </a:r>
            <a:r>
              <a:rPr lang="en-IN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American Standard Code for Information Interchange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DC09-7B2E-5578-45BF-CEB2878E8A24}"/>
              </a:ext>
            </a:extLst>
          </p:cNvPr>
          <p:cNvSpPr txBox="1"/>
          <p:nvPr/>
        </p:nvSpPr>
        <p:spPr>
          <a:xfrm>
            <a:off x="280595" y="4123828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4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1BAFC-A56C-037A-4392-2E03B607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5" y="119261"/>
            <a:ext cx="9939130" cy="18354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Numeric Types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need to store a whole number without decimals, like 35 or 1000, 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need a floating point number (with decimals), like 9.99 or 3.14515.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D9354-A16B-E2DF-79D1-2C59E2527FD7}"/>
              </a:ext>
            </a:extLst>
          </p:cNvPr>
          <p:cNvSpPr txBox="1"/>
          <p:nvPr/>
        </p:nvSpPr>
        <p:spPr>
          <a:xfrm>
            <a:off x="159025" y="195470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&lt;stdio.h&gt;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int </a:t>
            </a:r>
            <a:r>
              <a:rPr lang="en-IN" dirty="0" err="1"/>
              <a:t>myNum</a:t>
            </a:r>
            <a:r>
              <a:rPr lang="en-IN" dirty="0"/>
              <a:t> =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1000</a:t>
            </a:r>
            <a:r>
              <a:rPr lang="en-IN" dirty="0"/>
              <a:t>;</a:t>
            </a:r>
          </a:p>
          <a:p>
            <a:r>
              <a:rPr lang="en-IN" dirty="0"/>
              <a:t>  printf(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"%d"</a:t>
            </a:r>
            <a:r>
              <a:rPr lang="en-IN" dirty="0"/>
              <a:t>, </a:t>
            </a:r>
            <a:r>
              <a:rPr lang="en-IN" dirty="0" err="1"/>
              <a:t>myNum</a:t>
            </a:r>
            <a:r>
              <a:rPr lang="en-IN" dirty="0"/>
              <a:t>);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return 0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393A2-4579-3734-1E31-819B3875AD85}"/>
              </a:ext>
            </a:extLst>
          </p:cNvPr>
          <p:cNvSpPr txBox="1"/>
          <p:nvPr/>
        </p:nvSpPr>
        <p:spPr>
          <a:xfrm>
            <a:off x="3737113" y="2000873"/>
            <a:ext cx="2955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5.75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5BFDA-5811-2C4D-3DCB-7C635456E29D}"/>
              </a:ext>
            </a:extLst>
          </p:cNvPr>
          <p:cNvSpPr txBox="1"/>
          <p:nvPr/>
        </p:nvSpPr>
        <p:spPr>
          <a:xfrm>
            <a:off x="6957391" y="1960911"/>
            <a:ext cx="3432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19.99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lf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B666E-0622-E51A-916A-B9273A3AC566}"/>
              </a:ext>
            </a:extLst>
          </p:cNvPr>
          <p:cNvSpPr txBox="1"/>
          <p:nvPr/>
        </p:nvSpPr>
        <p:spPr>
          <a:xfrm>
            <a:off x="159025" y="4193781"/>
            <a:ext cx="11820940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Scientific Numbers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floating point number can also be a scientific number with an "e" to indicate the power of 10: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E54BD-E064-EFC5-241F-11CA6E3275FD}"/>
              </a:ext>
            </a:extLst>
          </p:cNvPr>
          <p:cNvSpPr txBox="1"/>
          <p:nvPr/>
        </p:nvSpPr>
        <p:spPr>
          <a:xfrm>
            <a:off x="159025" y="51764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f1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35e3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d1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12E4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"%f\n"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f1);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"%lf"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d1);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939F64-C688-498C-0FDB-6B2315B05355}"/>
              </a:ext>
            </a:extLst>
          </p:cNvPr>
          <p:cNvSpPr txBox="1"/>
          <p:nvPr/>
        </p:nvSpPr>
        <p:spPr>
          <a:xfrm>
            <a:off x="265042" y="331304"/>
            <a:ext cx="11304105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Set Decimal Precision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have probably already noticed that if you print a floating point number, the output will show many digits after the decimal point: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E5CC6-122E-44E6-6CD2-9B488D17FA5C}"/>
              </a:ext>
            </a:extLst>
          </p:cNvPr>
          <p:cNvSpPr txBox="1"/>
          <p:nvPr/>
        </p:nvSpPr>
        <p:spPr>
          <a:xfrm rot="10800000" flipV="1">
            <a:off x="218661" y="1754057"/>
            <a:ext cx="5877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19.99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 3.500000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lf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 19.990000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3792A-AACE-4D64-5036-0A759474D866}"/>
              </a:ext>
            </a:extLst>
          </p:cNvPr>
          <p:cNvSpPr txBox="1"/>
          <p:nvPr/>
        </p:nvSpPr>
        <p:spPr>
          <a:xfrm>
            <a:off x="218661" y="3785383"/>
            <a:ext cx="11681792" cy="87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remove the extra zeros (set decimal precision), you can use a dot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followed by a number that specifies how many digits that should be shown after the decimal point: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258F5-E0FE-4DA7-9864-53A22447536C}"/>
              </a:ext>
            </a:extLst>
          </p:cNvPr>
          <p:cNvSpPr txBox="1"/>
          <p:nvPr/>
        </p:nvSpPr>
        <p:spPr>
          <a:xfrm>
            <a:off x="218660" y="4757604"/>
            <a:ext cx="95614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 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Default will show 6 digits after the decimal point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"%.1f\n"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Only show 1 digit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"%.2f\n"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Only show 2 digits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"%.4f"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 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Only show 4 digits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1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F171A-5DBF-8FC4-8B87-7067E5C06162}"/>
              </a:ext>
            </a:extLst>
          </p:cNvPr>
          <p:cNvSpPr txBox="1"/>
          <p:nvPr/>
        </p:nvSpPr>
        <p:spPr>
          <a:xfrm>
            <a:off x="106018" y="208218"/>
            <a:ext cx="11608904" cy="12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Get the Memory Size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We introduced in the 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data types chapter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that the memory size of a variable varies depending on the type: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0C9E7-5549-90B1-8DE8-D234D9635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85226"/>
              </p:ext>
            </p:extLst>
          </p:nvPr>
        </p:nvGraphicFramePr>
        <p:xfrm>
          <a:off x="321149" y="1675537"/>
          <a:ext cx="2952138" cy="2682240"/>
        </p:xfrm>
        <a:graphic>
          <a:graphicData uri="http://schemas.openxmlformats.org/drawingml/2006/table">
            <a:tbl>
              <a:tblPr/>
              <a:tblGrid>
                <a:gridCol w="738021">
                  <a:extLst>
                    <a:ext uri="{9D8B030D-6E8A-4147-A177-3AD203B41FA5}">
                      <a16:colId xmlns:a16="http://schemas.microsoft.com/office/drawing/2014/main" val="4080144710"/>
                    </a:ext>
                  </a:extLst>
                </a:gridCol>
                <a:gridCol w="2214117">
                  <a:extLst>
                    <a:ext uri="{9D8B030D-6E8A-4147-A177-3AD203B41FA5}">
                      <a16:colId xmlns:a16="http://schemas.microsoft.com/office/drawing/2014/main" val="838910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3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6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9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36972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32B753-56E3-0F95-6033-E2057C93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853" y="1491005"/>
            <a:ext cx="6766916" cy="1707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memory size refers to how much space a type occupies in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computer's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actually get the size (in bytes) of a data type or variable,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5AD2B-1DFD-3F17-C275-0A8273709534}"/>
              </a:ext>
            </a:extLst>
          </p:cNvPr>
          <p:cNvSpPr txBox="1"/>
          <p:nvPr/>
        </p:nvSpPr>
        <p:spPr>
          <a:xfrm>
            <a:off x="3670853" y="365954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myChar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lu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lu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lu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myDouble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IN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lu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myChar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DDAE8-9C00-5D91-3B01-0C92185D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8" y="52557"/>
            <a:ext cx="11392348" cy="18151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Quickstart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Let's create our first C file.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Codeblocks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go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&gt; New &gt; Empty 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Write the following C code and save the file as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myfirstprogram.c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&gt; Save File 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8857E-0EA5-798F-8263-550078F9186D}"/>
              </a:ext>
            </a:extLst>
          </p:cNvPr>
          <p:cNvSpPr txBox="1"/>
          <p:nvPr/>
        </p:nvSpPr>
        <p:spPr>
          <a:xfrm>
            <a:off x="153297" y="1867685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743E3-1DBF-AC3D-D0C6-5FF5ADE5FEF2}"/>
              </a:ext>
            </a:extLst>
          </p:cNvPr>
          <p:cNvSpPr txBox="1"/>
          <p:nvPr/>
        </p:nvSpPr>
        <p:spPr>
          <a:xfrm>
            <a:off x="153297" y="378490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Codeblocks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it should look like this: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41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40B5D-7166-6846-5082-9ADC4B83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3" y="-23083"/>
            <a:ext cx="11423374" cy="349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Note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that we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format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print the result, instead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It is because the compiler expects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 to return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long unsigned 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instead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On some computers it might work 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but it is safer to 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Should I Know the Size of Data Types?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 the right data type for the right purpose will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save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improve the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your program.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learn more about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later in this tutorial, and how to use it in different scenarios.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04FB9-7199-84D1-B15A-BE5FFD1D9965}"/>
              </a:ext>
            </a:extLst>
          </p:cNvPr>
          <p:cNvSpPr txBox="1"/>
          <p:nvPr/>
        </p:nvSpPr>
        <p:spPr>
          <a:xfrm>
            <a:off x="384313" y="3733297"/>
            <a:ext cx="11264348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Real-Life Example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Here's a real-life example of using different data types, to calculate and output the total cost of a number of items:</a:t>
            </a:r>
          </a:p>
        </p:txBody>
      </p:sp>
    </p:spTree>
    <p:extLst>
      <p:ext uri="{BB962C8B-B14F-4D97-AF65-F5344CB8AC3E}">
        <p14:creationId xmlns:p14="http://schemas.microsoft.com/office/powerpoint/2010/main" val="1849611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0E780-76F8-A56F-5A87-8021CB96295E}"/>
              </a:ext>
            </a:extLst>
          </p:cNvPr>
          <p:cNvSpPr txBox="1"/>
          <p:nvPr/>
        </p:nvSpPr>
        <p:spPr>
          <a:xfrm>
            <a:off x="225287" y="160396"/>
            <a:ext cx="84018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Create variables of different data types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items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cost_per_item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9.99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total_cost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items *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cost_per_item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currency = 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'$'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Print variables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"Number of items: %d\n"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items);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"Cost per item: %.2f %c\n"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cost_per_item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currency);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"Total cost = %.2f %c\n"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total_cost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currency);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54F7D4-CDF8-9135-ACE7-9391BEAE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97" y="3200139"/>
            <a:ext cx="11402606" cy="2671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Type Conversion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Sometimes, you have to convert the value of one data type to another type. This is known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conversion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if you try to divide two integers,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would expect the result to be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But since we are working with integers (and not floating-point values), the following example will just output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58DFB0-D913-7535-823B-CB8739762FB1}"/>
              </a:ext>
            </a:extLst>
          </p:cNvPr>
          <p:cNvSpPr txBox="1"/>
          <p:nvPr/>
        </p:nvSpPr>
        <p:spPr>
          <a:xfrm>
            <a:off x="198783" y="1094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y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/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IN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sum);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Outputs 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B46C9-9BB9-EAB0-D445-7FD5F406A14B}"/>
              </a:ext>
            </a:extLst>
          </p:cNvPr>
          <p:cNvSpPr txBox="1"/>
          <p:nvPr/>
        </p:nvSpPr>
        <p:spPr>
          <a:xfrm>
            <a:off x="291547" y="1866037"/>
            <a:ext cx="11237843" cy="16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get the right result, you need to know how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type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works.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There are two types of conversion in C: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Implicit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(automatically)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Explicit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(manually)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AC23F-46A3-8A57-F5C4-5B88232654E4}"/>
              </a:ext>
            </a:extLst>
          </p:cNvPr>
          <p:cNvSpPr txBox="1"/>
          <p:nvPr/>
        </p:nvSpPr>
        <p:spPr>
          <a:xfrm>
            <a:off x="291546" y="3883825"/>
            <a:ext cx="11622157" cy="16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get the right result, you need to know how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type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works.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There are two types of conversion in C: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Implicit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(automatically)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Explicit Conversion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(manually)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16C7C-ABFC-B5BD-F929-101A42DAC6F8}"/>
              </a:ext>
            </a:extLst>
          </p:cNvPr>
          <p:cNvSpPr txBox="1"/>
          <p:nvPr/>
        </p:nvSpPr>
        <p:spPr>
          <a:xfrm>
            <a:off x="397565" y="56576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Automatic conversion: int to float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9.000000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39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473494-7A23-8E8A-590D-50DF01C3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508"/>
            <a:ext cx="11993217" cy="1707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you can see, the compiler automatically converts the int value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 float value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9.000000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risky, as you might lose control over specific values in certain situations.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Especially if it was the other way around - the following example automatically converts the float value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9.99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an int value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0A315-7D81-AA81-8CAB-EEB68F7C8DAA}"/>
              </a:ext>
            </a:extLst>
          </p:cNvPr>
          <p:cNvSpPr txBox="1"/>
          <p:nvPr/>
        </p:nvSpPr>
        <p:spPr>
          <a:xfrm>
            <a:off x="0" y="2010514"/>
            <a:ext cx="6122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Automatic conversion: float to int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9.99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9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40E166-53EB-5DB6-F04C-EFCF5A5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7394"/>
            <a:ext cx="10699845" cy="2953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happened to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 We might want that data in our program! So be careful. It is important that you know how the compiler work in these situations, to avoid unexpected results.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another example, if you divide two integers: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by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you know that the sum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And as you know from the beginning of this page, if you store the sum as an integer, the result will only display the number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Therefore, it would be better to store the sum as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right?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16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80407-8622-AC92-D223-4A10A3FAB463}"/>
              </a:ext>
            </a:extLst>
          </p:cNvPr>
          <p:cNvSpPr txBox="1"/>
          <p:nvPr/>
        </p:nvSpPr>
        <p:spPr>
          <a:xfrm>
            <a:off x="225287" y="17443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/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sum);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2.000000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B0E6-79FE-CDD5-3EFF-C64C2A90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1108860"/>
            <a:ext cx="11025809" cy="128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 is the result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2.00000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not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? Well, it is because 5 and 2 are still integers in the division. In this case, you need to manually convert the integer values to floating-point values. (see below).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386664-CB98-72DA-0BFE-86BD1369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1" y="2540122"/>
            <a:ext cx="11171583" cy="14199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Explicit Conversion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Explicit conversion is done manually by placing the type in parentheses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front of the value.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Considering our problem from the example above, we can now get the right result: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BD298-D8BD-27AE-2075-EF447E1152AB}"/>
              </a:ext>
            </a:extLst>
          </p:cNvPr>
          <p:cNvSpPr txBox="1"/>
          <p:nvPr/>
        </p:nvSpPr>
        <p:spPr>
          <a:xfrm>
            <a:off x="371061" y="41046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Manual conversion: int to float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 = (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/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sum);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2.500000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33C6B-C5B9-10C4-348F-DA3DA7A08E04}"/>
              </a:ext>
            </a:extLst>
          </p:cNvPr>
          <p:cNvSpPr txBox="1"/>
          <p:nvPr/>
        </p:nvSpPr>
        <p:spPr>
          <a:xfrm>
            <a:off x="371061" y="55644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also place the type in front of a variable: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090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535A6-B765-2E1E-C3B3-97A6FD538462}"/>
              </a:ext>
            </a:extLst>
          </p:cNvPr>
          <p:cNvSpPr txBox="1"/>
          <p:nvPr/>
        </p:nvSpPr>
        <p:spPr>
          <a:xfrm>
            <a:off x="212034" y="2419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num1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num2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 = (</a:t>
            </a: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num1 / num2;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sum); </a:t>
            </a:r>
            <a:r>
              <a:rPr lang="pt-BR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2.500000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7F7A7-8EED-A332-B4C3-44CEFDBB200D}"/>
              </a:ext>
            </a:extLst>
          </p:cNvPr>
          <p:cNvSpPr txBox="1"/>
          <p:nvPr/>
        </p:nvSpPr>
        <p:spPr>
          <a:xfrm>
            <a:off x="212033" y="1923871"/>
            <a:ext cx="11582401" cy="87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And since you learned about "decimal precision" in the previous chapter, you could make the output even cleaner by removing the extra zeros (if you like):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C906F-A618-6FAD-C0BC-756D326A8114}"/>
              </a:ext>
            </a:extLst>
          </p:cNvPr>
          <p:cNvSpPr txBox="1"/>
          <p:nvPr/>
        </p:nvSpPr>
        <p:spPr>
          <a:xfrm>
            <a:off x="212034" y="300603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num1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num2 = </a:t>
            </a:r>
            <a:r>
              <a:rPr lang="pt-B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 = (</a:t>
            </a:r>
            <a:r>
              <a:rPr lang="pt-BR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num1 / num2;</a:t>
            </a:r>
            <a:br>
              <a:rPr lang="pt-BR" dirty="0"/>
            </a:b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pt-B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"%.1f"</a:t>
            </a:r>
            <a:r>
              <a:rPr lang="pt-B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sum); </a:t>
            </a:r>
            <a:r>
              <a:rPr lang="pt-BR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2.5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949B0-2BF6-83BA-DB99-555180BD8A41}"/>
              </a:ext>
            </a:extLst>
          </p:cNvPr>
          <p:cNvSpPr txBox="1"/>
          <p:nvPr/>
        </p:nvSpPr>
        <p:spPr>
          <a:xfrm>
            <a:off x="212034" y="4687904"/>
            <a:ext cx="11582400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Real-Life Example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Here's a real-life example of data types and type conversion where we create a program to calculate the percentage of a user's score in relation to the maximum score in a game:</a:t>
            </a:r>
          </a:p>
        </p:txBody>
      </p:sp>
    </p:spTree>
    <p:extLst>
      <p:ext uri="{BB962C8B-B14F-4D97-AF65-F5344CB8AC3E}">
        <p14:creationId xmlns:p14="http://schemas.microsoft.com/office/powerpoint/2010/main" val="2061690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4952D-E1DC-1C75-34B2-7AEEC2B4D542}"/>
              </a:ext>
            </a:extLst>
          </p:cNvPr>
          <p:cNvSpPr txBox="1"/>
          <p:nvPr/>
        </p:nvSpPr>
        <p:spPr>
          <a:xfrm>
            <a:off x="225287" y="14376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Set the maximum possible score in the game to 500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maxScore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The actual score of the user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userScore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Calculate the </a:t>
            </a:r>
            <a:r>
              <a:rPr lang="en-US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percantage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of the user's score in relation to the maximum available score.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Convert </a:t>
            </a:r>
            <a:r>
              <a:rPr lang="en-US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userScore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float to make sure that the division is accurate */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percentage = (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userScore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maxScore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100.0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Print the percentage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"User's percentage is %.2f"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percentage);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162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29DBA6-80FD-3501-A20E-6AACA0E2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2" y="23074"/>
            <a:ext cx="10946296" cy="1789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Constants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don't want others (or yourself) to change existing variable values, you can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will declare the variable as "constant", which means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read-only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562A-0851-3B94-B0EE-3AF343108B26}"/>
              </a:ext>
            </a:extLst>
          </p:cNvPr>
          <p:cNvSpPr txBox="1"/>
          <p:nvPr/>
        </p:nvSpPr>
        <p:spPr>
          <a:xfrm>
            <a:off x="198782" y="1812353"/>
            <a:ext cx="6096000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int 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myNum</a:t>
            </a:r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 15;  //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myNum</a:t>
            </a:r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will always be 15</a:t>
            </a:r>
            <a:b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myNum</a:t>
            </a:r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 10;  // error: assignment of read-only variable '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myNum</a:t>
            </a:r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CBD7A-44FB-6DD1-0EC9-65677D932451}"/>
              </a:ext>
            </a:extLst>
          </p:cNvPr>
          <p:cNvSpPr txBox="1"/>
          <p:nvPr/>
        </p:nvSpPr>
        <p:spPr>
          <a:xfrm>
            <a:off x="198782" y="3105834"/>
            <a:ext cx="11993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should always declare the variable as constant when you have values that are unlikely to change: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B09BD-BBE1-CC69-61A5-E4F41BCD10A5}"/>
              </a:ext>
            </a:extLst>
          </p:cNvPr>
          <p:cNvSpPr txBox="1"/>
          <p:nvPr/>
        </p:nvSpPr>
        <p:spPr>
          <a:xfrm>
            <a:off x="198782" y="35683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minutesPerHour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1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PI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3.14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827A1-386E-77C6-3A89-1F24A25EC790}"/>
              </a:ext>
            </a:extLst>
          </p:cNvPr>
          <p:cNvSpPr txBox="1"/>
          <p:nvPr/>
        </p:nvSpPr>
        <p:spPr>
          <a:xfrm>
            <a:off x="304800" y="4376862"/>
            <a:ext cx="11741426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Notes On Constants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When you declare a constant variable, it must be assigned with a value: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19CF7-3A96-0CED-CAA4-EB9B3D6A59CA}"/>
              </a:ext>
            </a:extLst>
          </p:cNvPr>
          <p:cNvSpPr txBox="1"/>
          <p:nvPr/>
        </p:nvSpPr>
        <p:spPr>
          <a:xfrm>
            <a:off x="304800" y="53176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minutesPerHour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CC44-7E87-6613-AA9C-16BC0AAEE487}"/>
              </a:ext>
            </a:extLst>
          </p:cNvPr>
          <p:cNvSpPr txBox="1"/>
          <p:nvPr/>
        </p:nvSpPr>
        <p:spPr>
          <a:xfrm>
            <a:off x="304799" y="5984870"/>
            <a:ext cx="10257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minutesPerHour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minutesPerHour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error 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Verdana" panose="020B0604030504040204" pitchFamily="34" charset="0"/>
              </a:rPr>
              <a:t>This however,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Verdana" panose="020B0604030504040204" pitchFamily="34" charset="0"/>
              </a:rPr>
              <a:t>will not work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Verdana" panose="020B0604030504040204" pitchFamily="34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097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4BD9E-2165-81F2-BFBE-F8950FC2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6" y="258087"/>
            <a:ext cx="11635408" cy="14252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Operators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 are used to perform operations on variables and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we 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add together two values: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93AE-6D54-138B-95E3-93FEFCC263EB}"/>
              </a:ext>
            </a:extLst>
          </p:cNvPr>
          <p:cNvSpPr txBox="1"/>
          <p:nvPr/>
        </p:nvSpPr>
        <p:spPr>
          <a:xfrm>
            <a:off x="145774" y="1683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myNum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A5DDB4-7C3A-C1A4-7BFE-A9FCC18B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4" y="2184717"/>
            <a:ext cx="11224591" cy="87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Although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is often used to add together two values, like in the example above, it can also be used to add together a variable and a value, or a variable and another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9F86-B5E8-B794-87D3-88FC467D7054}"/>
              </a:ext>
            </a:extLst>
          </p:cNvPr>
          <p:cNvSpPr txBox="1"/>
          <p:nvPr/>
        </p:nvSpPr>
        <p:spPr>
          <a:xfrm>
            <a:off x="278296" y="31878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sum1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       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150 (100 + 50)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sum2 = sum1 +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     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400 (150 + 250)</a:t>
            </a:r>
            <a:b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sum3 = sum2 + sum2;     </a:t>
            </a:r>
            <a:r>
              <a:rPr lang="en-I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800 (400 + 400)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03E8A-BAB0-397C-7E28-BF05B3771957}"/>
              </a:ext>
            </a:extLst>
          </p:cNvPr>
          <p:cNvSpPr txBox="1"/>
          <p:nvPr/>
        </p:nvSpPr>
        <p:spPr>
          <a:xfrm>
            <a:off x="278296" y="4297480"/>
            <a:ext cx="9475304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 divides the operators into the following groups: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Arithmetic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Assignment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Comparison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Logical operators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4101332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E6437-D545-1C1F-7F51-14D29CECBB81}"/>
              </a:ext>
            </a:extLst>
          </p:cNvPr>
          <p:cNvSpPr txBox="1"/>
          <p:nvPr/>
        </p:nvSpPr>
        <p:spPr>
          <a:xfrm>
            <a:off x="92764" y="108179"/>
            <a:ext cx="11608905" cy="91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Arithmetic Operators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Arithmetic operators are used to perform common mathematical operations.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9D3F01-2C4F-A42D-553F-BA076E03B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48295"/>
              </p:ext>
            </p:extLst>
          </p:nvPr>
        </p:nvGraphicFramePr>
        <p:xfrm>
          <a:off x="201878" y="1154156"/>
          <a:ext cx="11102225" cy="3413760"/>
        </p:xfrm>
        <a:graphic>
          <a:graphicData uri="http://schemas.openxmlformats.org/drawingml/2006/table">
            <a:tbl>
              <a:tblPr/>
              <a:tblGrid>
                <a:gridCol w="1850334">
                  <a:extLst>
                    <a:ext uri="{9D8B030D-6E8A-4147-A177-3AD203B41FA5}">
                      <a16:colId xmlns:a16="http://schemas.microsoft.com/office/drawing/2014/main" val="1375260075"/>
                    </a:ext>
                  </a:extLst>
                </a:gridCol>
                <a:gridCol w="2220492">
                  <a:extLst>
                    <a:ext uri="{9D8B030D-6E8A-4147-A177-3AD203B41FA5}">
                      <a16:colId xmlns:a16="http://schemas.microsoft.com/office/drawing/2014/main" val="2446540907"/>
                    </a:ext>
                  </a:extLst>
                </a:gridCol>
                <a:gridCol w="4934293">
                  <a:extLst>
                    <a:ext uri="{9D8B030D-6E8A-4147-A177-3AD203B41FA5}">
                      <a16:colId xmlns:a16="http://schemas.microsoft.com/office/drawing/2014/main" val="4214051469"/>
                    </a:ext>
                  </a:extLst>
                </a:gridCol>
                <a:gridCol w="2097106">
                  <a:extLst>
                    <a:ext uri="{9D8B030D-6E8A-4147-A177-3AD203B41FA5}">
                      <a16:colId xmlns:a16="http://schemas.microsoft.com/office/drawing/2014/main" val="3120962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Adds together two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4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Subtracts one value from another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2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Multiplies two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79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Divides one value by another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62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Returns the division remainder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8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Increases the value of a variable by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3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Decreases the value of a variable by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--x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141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36BD6F3-4EC4-7916-E97C-6EACF667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78" y="4492240"/>
            <a:ext cx="10455966" cy="22518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Assignment Operators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 are used to assign values to variables.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example below, we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assign the value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 variable called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Int x=10;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1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341F62-A4C9-818F-0DBA-5E73A98B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40" y="124161"/>
            <a:ext cx="71247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34A8B-E204-8693-6EE1-8B6C935E9D19}"/>
              </a:ext>
            </a:extLst>
          </p:cNvPr>
          <p:cNvSpPr txBox="1"/>
          <p:nvPr/>
        </p:nvSpPr>
        <p:spPr>
          <a:xfrm>
            <a:off x="199240" y="3429000"/>
            <a:ext cx="11992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Then, go to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Build &gt; Build and Run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run (execute) the program. The result will look something to this: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3FF5F-99F4-A8B1-6816-A010CC796CDF}"/>
              </a:ext>
            </a:extLst>
          </p:cNvPr>
          <p:cNvSpPr txBox="1"/>
          <p:nvPr/>
        </p:nvSpPr>
        <p:spPr>
          <a:xfrm>
            <a:off x="199240" y="4092788"/>
            <a:ext cx="918142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Hello World!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Process returned 0 (0x0) execution time : 0.011 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Press any key to continue.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5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98E088-8C01-3170-FE89-F798B087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0" y="302150"/>
            <a:ext cx="1152939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 assignment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adds a value to a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E376D-E346-99A0-A896-B69474C7C120}"/>
              </a:ext>
            </a:extLst>
          </p:cNvPr>
          <p:cNvSpPr txBox="1"/>
          <p:nvPr/>
        </p:nvSpPr>
        <p:spPr>
          <a:xfrm>
            <a:off x="119270" y="775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+= 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4FB8B-E064-A517-F34F-2A48D3A98ED0}"/>
              </a:ext>
            </a:extLst>
          </p:cNvPr>
          <p:cNvSpPr txBox="1"/>
          <p:nvPr/>
        </p:nvSpPr>
        <p:spPr>
          <a:xfrm>
            <a:off x="119270" y="1525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list of all assignment operators: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80E67E-D467-8B33-87ED-C8BC4EC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42692"/>
              </p:ext>
            </p:extLst>
          </p:nvPr>
        </p:nvGraphicFramePr>
        <p:xfrm>
          <a:off x="239670" y="1894515"/>
          <a:ext cx="11288589" cy="4845888"/>
        </p:xfrm>
        <a:graphic>
          <a:graphicData uri="http://schemas.openxmlformats.org/drawingml/2006/table">
            <a:tbl>
              <a:tblPr/>
              <a:tblGrid>
                <a:gridCol w="3762863">
                  <a:extLst>
                    <a:ext uri="{9D8B030D-6E8A-4147-A177-3AD203B41FA5}">
                      <a16:colId xmlns:a16="http://schemas.microsoft.com/office/drawing/2014/main" val="1550177292"/>
                    </a:ext>
                  </a:extLst>
                </a:gridCol>
                <a:gridCol w="3762863">
                  <a:extLst>
                    <a:ext uri="{9D8B030D-6E8A-4147-A177-3AD203B41FA5}">
                      <a16:colId xmlns:a16="http://schemas.microsoft.com/office/drawing/2014/main" val="3711685403"/>
                    </a:ext>
                  </a:extLst>
                </a:gridCol>
                <a:gridCol w="3762863">
                  <a:extLst>
                    <a:ext uri="{9D8B030D-6E8A-4147-A177-3AD203B41FA5}">
                      <a16:colId xmlns:a16="http://schemas.microsoft.com/office/drawing/2014/main" val="8469644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Operator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Same As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957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5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9034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+=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+ 3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2599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-=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- 3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927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*=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*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528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/=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/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245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%=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%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4759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&amp;=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&amp;=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&amp;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324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|=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|=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|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2332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^=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^=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^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1518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&gt;&gt;=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&gt;&gt;=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 x &gt;&gt;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335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&lt;&lt;=</a:t>
                      </a:r>
                    </a:p>
                  </a:txBody>
                  <a:tcPr marL="129504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&lt;&lt;=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x = x &lt;&lt; 3</a:t>
                      </a:r>
                    </a:p>
                  </a:txBody>
                  <a:tcPr marL="64752" marR="64752" marT="64752" marB="6475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3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3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7E33BC-1B3B-C9D2-C07C-ED5B1655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1" y="80075"/>
            <a:ext cx="12078269" cy="2671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Comparison Operators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 are used to compare two values (or variables). This is important in programming, because it helps us to find answers and make decisions.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return value of a comparison is either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means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These values are known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you will learn more about them in the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Booleans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If..Else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chapter.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following example, we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greater than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find out if 5 is greater than 3: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48104-59CB-FDF7-EB97-E81E26662786}"/>
              </a:ext>
            </a:extLst>
          </p:cNvPr>
          <p:cNvSpPr txBox="1"/>
          <p:nvPr/>
        </p:nvSpPr>
        <p:spPr>
          <a:xfrm>
            <a:off x="113731" y="2905832"/>
            <a:ext cx="620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y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"%d"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x &gt; y);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returns 1 (true) because 5 is greater than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892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27982-F604-438C-2343-CD87FF6BA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31373"/>
              </p:ext>
            </p:extLst>
          </p:nvPr>
        </p:nvGraphicFramePr>
        <p:xfrm>
          <a:off x="284870" y="392612"/>
          <a:ext cx="11111011" cy="4573488"/>
        </p:xfrm>
        <a:graphic>
          <a:graphicData uri="http://schemas.openxmlformats.org/drawingml/2006/table">
            <a:tbl>
              <a:tblPr/>
              <a:tblGrid>
                <a:gridCol w="1641314">
                  <a:extLst>
                    <a:ext uri="{9D8B030D-6E8A-4147-A177-3AD203B41FA5}">
                      <a16:colId xmlns:a16="http://schemas.microsoft.com/office/drawing/2014/main" val="1863407664"/>
                    </a:ext>
                  </a:extLst>
                </a:gridCol>
                <a:gridCol w="2777690">
                  <a:extLst>
                    <a:ext uri="{9D8B030D-6E8A-4147-A177-3AD203B41FA5}">
                      <a16:colId xmlns:a16="http://schemas.microsoft.com/office/drawing/2014/main" val="1871323604"/>
                    </a:ext>
                  </a:extLst>
                </a:gridCol>
                <a:gridCol w="1893894">
                  <a:extLst>
                    <a:ext uri="{9D8B030D-6E8A-4147-A177-3AD203B41FA5}">
                      <a16:colId xmlns:a16="http://schemas.microsoft.com/office/drawing/2014/main" val="2079294147"/>
                    </a:ext>
                  </a:extLst>
                </a:gridCol>
                <a:gridCol w="4798113">
                  <a:extLst>
                    <a:ext uri="{9D8B030D-6E8A-4147-A177-3AD203B41FA5}">
                      <a16:colId xmlns:a16="http://schemas.microsoft.com/office/drawing/2014/main" val="213743937"/>
                    </a:ext>
                  </a:extLst>
                </a:gridCol>
              </a:tblGrid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Name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3283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==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Equal to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==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1 if the values are equal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3581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!=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Not equal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!=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1 if the values are not equal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78448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Greater than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&gt;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1 if the first value is greater than the second value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35121"/>
                  </a:ext>
                </a:extLst>
              </a:tr>
              <a:tr h="55911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&lt;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Less than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&lt;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1 if the first value is less than the second value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668778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&gt;=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Greater than or equal to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&gt;=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1 if the first value is greater than, or equal to, the second value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87091"/>
                  </a:ext>
                </a:extLst>
              </a:tr>
              <a:tr h="77789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&lt;=</a:t>
                      </a:r>
                    </a:p>
                  </a:txBody>
                  <a:tcPr marL="121546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x &lt;= y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1 if the first value is less than, or equal to, the second value</a:t>
                      </a:r>
                    </a:p>
                  </a:txBody>
                  <a:tcPr marL="60773" marR="60773" marT="60773" marB="607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6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303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A94E7-25BE-53F8-E392-97F26B3E6845}"/>
              </a:ext>
            </a:extLst>
          </p:cNvPr>
          <p:cNvSpPr txBox="1"/>
          <p:nvPr/>
        </p:nvSpPr>
        <p:spPr>
          <a:xfrm>
            <a:off x="159026" y="122727"/>
            <a:ext cx="11754678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Logical Operators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also test for true or false values with logical operators.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Logical operators are used to determine the logic between variables or values: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A631B1-1493-2203-F52E-8A935F01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54085"/>
              </p:ext>
            </p:extLst>
          </p:nvPr>
        </p:nvGraphicFramePr>
        <p:xfrm>
          <a:off x="307897" y="1870344"/>
          <a:ext cx="10625145" cy="1706880"/>
        </p:xfrm>
        <a:graphic>
          <a:graphicData uri="http://schemas.openxmlformats.org/drawingml/2006/table">
            <a:tbl>
              <a:tblPr/>
              <a:tblGrid>
                <a:gridCol w="1569542">
                  <a:extLst>
                    <a:ext uri="{9D8B030D-6E8A-4147-A177-3AD203B41FA5}">
                      <a16:colId xmlns:a16="http://schemas.microsoft.com/office/drawing/2014/main" val="686258055"/>
                    </a:ext>
                  </a:extLst>
                </a:gridCol>
                <a:gridCol w="1811078">
                  <a:extLst>
                    <a:ext uri="{9D8B030D-6E8A-4147-A177-3AD203B41FA5}">
                      <a16:colId xmlns:a16="http://schemas.microsoft.com/office/drawing/2014/main" val="2800365589"/>
                    </a:ext>
                  </a:extLst>
                </a:gridCol>
                <a:gridCol w="2414690">
                  <a:extLst>
                    <a:ext uri="{9D8B030D-6E8A-4147-A177-3AD203B41FA5}">
                      <a16:colId xmlns:a16="http://schemas.microsoft.com/office/drawing/2014/main" val="1742645413"/>
                    </a:ext>
                  </a:extLst>
                </a:gridCol>
                <a:gridCol w="4829835">
                  <a:extLst>
                    <a:ext uri="{9D8B030D-6E8A-4147-A177-3AD203B41FA5}">
                      <a16:colId xmlns:a16="http://schemas.microsoft.com/office/drawing/2014/main" val="4080795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74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&amp;&amp;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4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&lt; 5 ||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1 if one of the statements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3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!(x &lt; 5 &amp;&amp;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Reverse the result, returns 0 if the result is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013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4C79842-DCB1-DC50-64C8-CF63BDEB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96" y="3648010"/>
            <a:ext cx="11754678" cy="3087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Booleans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Very often, in programming, you will need a data type that can only have one of two values, like: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YES / NO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/ OFF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TRUE /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this, C has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 type, which is known as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 represent values that are either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6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F2081-C864-3952-8504-F326001E6EE7}"/>
              </a:ext>
            </a:extLst>
          </p:cNvPr>
          <p:cNvSpPr txBox="1"/>
          <p:nvPr/>
        </p:nvSpPr>
        <p:spPr>
          <a:xfrm>
            <a:off x="174812" y="0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62A5F-B246-0E22-9DF6-3405E905A371}"/>
              </a:ext>
            </a:extLst>
          </p:cNvPr>
          <p:cNvSpPr txBox="1"/>
          <p:nvPr/>
        </p:nvSpPr>
        <p:spPr>
          <a:xfrm>
            <a:off x="174812" y="2294972"/>
            <a:ext cx="6094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Hello World!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09911-1F44-9FFF-3418-17A0C1A5E4DF}"/>
              </a:ext>
            </a:extLst>
          </p:cNvPr>
          <p:cNvSpPr txBox="1"/>
          <p:nvPr/>
        </p:nvSpPr>
        <p:spPr>
          <a:xfrm>
            <a:off x="174812" y="183998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Result: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B1A48-E870-724B-5F31-AB6AC9BF6784}"/>
              </a:ext>
            </a:extLst>
          </p:cNvPr>
          <p:cNvSpPr txBox="1"/>
          <p:nvPr/>
        </p:nvSpPr>
        <p:spPr>
          <a:xfrm>
            <a:off x="174811" y="2828835"/>
            <a:ext cx="11916783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Syntax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have already seen the following code a couple of times in the first chapters. Let's break it down to understand it better: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E5CF8CF-2D05-7887-5AFE-2C7B0C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30" y="4077494"/>
            <a:ext cx="10787103" cy="13996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Example explained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header file 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lets us work with input and output functions, such as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(used in line 4). Header files add functionality to C programs.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D8017-88B1-97C8-0EFA-1F097ACD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940988" cy="2117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blank line. C ignores white space. But we use it to make the code more readable.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Another thing that always appear in a C program is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This is called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Any code inside its curly brackets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be executed.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used to output/print text to the screen. In our example, it will output "Hello World!".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A41B9-E04B-60F5-D971-8C355551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1464"/>
            <a:ext cx="11940988" cy="2117631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 that: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Every C statement ends with a semicolon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body of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 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could also been written as: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int main(){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("Hello World!");return 0;}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compiler ignores white spaces. However, multiple lines makes the code more readable.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0538C-890D-BA07-14B8-9EBFFD8B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9" y="4362929"/>
            <a:ext cx="10662021" cy="876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return 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ends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Line 6: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 not forget to add the closing curly bracket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actually end the main function.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0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004EB-C89A-1C84-390A-06B20961A9A2}"/>
              </a:ext>
            </a:extLst>
          </p:cNvPr>
          <p:cNvSpPr txBox="1"/>
          <p:nvPr/>
        </p:nvSpPr>
        <p:spPr>
          <a:xfrm>
            <a:off x="99508" y="135405"/>
            <a:ext cx="12092492" cy="174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C Statements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computer program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list of "instructions" to be "executed" by a computer.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programming language, these programming instructions are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statement "instructs" the compiler to print the text "Hello World" to the screen: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DFA9C-B7CB-D752-6126-E0916D296294}"/>
              </a:ext>
            </a:extLst>
          </p:cNvPr>
          <p:cNvSpPr txBox="1"/>
          <p:nvPr/>
        </p:nvSpPr>
        <p:spPr>
          <a:xfrm>
            <a:off x="174812" y="1879857"/>
            <a:ext cx="11292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 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FE72C0-10B8-948C-9774-18B81E277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2" y="3624309"/>
            <a:ext cx="11665324" cy="876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important that you end the statement with a semicolon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forget the semicolon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an error will occur and the program will not run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5F85B-21D8-080B-BC9F-D749B4FCDB10}"/>
              </a:ext>
            </a:extLst>
          </p:cNvPr>
          <p:cNvSpPr txBox="1"/>
          <p:nvPr/>
        </p:nvSpPr>
        <p:spPr>
          <a:xfrm>
            <a:off x="174812" y="472082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EE31D-CA74-78FE-19CB-7A5C2830C539}"/>
              </a:ext>
            </a:extLst>
          </p:cNvPr>
          <p:cNvSpPr txBox="1"/>
          <p:nvPr/>
        </p:nvSpPr>
        <p:spPr>
          <a:xfrm>
            <a:off x="301214" y="5378635"/>
            <a:ext cx="6094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error: expected ';' before 'return'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79AC4-6960-5000-36AC-54880ED113E4}"/>
              </a:ext>
            </a:extLst>
          </p:cNvPr>
          <p:cNvSpPr txBox="1"/>
          <p:nvPr/>
        </p:nvSpPr>
        <p:spPr>
          <a:xfrm>
            <a:off x="110265" y="0"/>
            <a:ext cx="11680115" cy="1328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Many Statements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C programs contain many statements.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statements are executed, one by one, in the same order as they are written: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7D9F2-1119-6DC6-105B-1A8FE68BF950}"/>
              </a:ext>
            </a:extLst>
          </p:cNvPr>
          <p:cNvSpPr txBox="1"/>
          <p:nvPr/>
        </p:nvSpPr>
        <p:spPr>
          <a:xfrm>
            <a:off x="110264" y="1397675"/>
            <a:ext cx="91628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("Hello World!");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("Have a good day!");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2A061A-C1C1-F6F4-2D41-AB7CB4BC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06" y="3413611"/>
            <a:ext cx="11367631" cy="2400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Example explained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the example above, we have three statements: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("Hello World!");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("Have a good day!");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return 0;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statement is executed first (print "Hello World!" to the screen).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Then the second statement is executed (print "Have a good day!" to the screen).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 last, the third statement is executed (end the C program successfully).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4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0003F0-05DB-84FD-33D6-8136C01A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5" y="80071"/>
            <a:ext cx="11284772" cy="9841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Output (Print Text)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output values or print text in C, you can use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BE94A-C0B3-BA8E-070D-A90F17924545}"/>
              </a:ext>
            </a:extLst>
          </p:cNvPr>
          <p:cNvSpPr txBox="1"/>
          <p:nvPr/>
        </p:nvSpPr>
        <p:spPr>
          <a:xfrm>
            <a:off x="161365" y="1064203"/>
            <a:ext cx="6094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31C51D-7C38-A64F-58D9-9D1CE7286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5" y="2818529"/>
            <a:ext cx="11607501" cy="1394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Double Quotes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are working with text, it must be wrapped inside double quotations marks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forget the double quotes, an error occurs: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3DF31-4DED-9A76-24A8-6E5307B8DA3A}"/>
              </a:ext>
            </a:extLst>
          </p:cNvPr>
          <p:cNvSpPr txBox="1"/>
          <p:nvPr/>
        </p:nvSpPr>
        <p:spPr>
          <a:xfrm>
            <a:off x="161365" y="438818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"This sentence will work!"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88262-A23C-9B77-23EB-32A1749615EE}"/>
              </a:ext>
            </a:extLst>
          </p:cNvPr>
          <p:cNvSpPr txBox="1"/>
          <p:nvPr/>
        </p:nvSpPr>
        <p:spPr>
          <a:xfrm>
            <a:off x="161365" y="493287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 sentence will produce an error.);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74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5701</Words>
  <Application>Microsoft Office PowerPoint</Application>
  <PresentationFormat>Widescreen</PresentationFormat>
  <Paragraphs>487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29</cp:revision>
  <dcterms:created xsi:type="dcterms:W3CDTF">2024-05-04T12:42:38Z</dcterms:created>
  <dcterms:modified xsi:type="dcterms:W3CDTF">2024-05-09T11:58:43Z</dcterms:modified>
</cp:coreProperties>
</file>