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68"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8" r:id="rId62"/>
    <p:sldId id="319" r:id="rId63"/>
    <p:sldId id="320" r:id="rId64"/>
    <p:sldId id="321" r:id="rId65"/>
    <p:sldId id="317"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68" d="100"/>
          <a:sy n="68" d="100"/>
        </p:scale>
        <p:origin x="6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374EB-137F-9F36-32D4-914E5CBFF0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8CB2EB-E33F-A06F-3580-278AECCE63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1DEC7A-A818-742B-501F-8D6C24E52A5B}"/>
              </a:ext>
            </a:extLst>
          </p:cNvPr>
          <p:cNvSpPr>
            <a:spLocks noGrp="1"/>
          </p:cNvSpPr>
          <p:nvPr>
            <p:ph type="dt" sz="half" idx="10"/>
          </p:nvPr>
        </p:nvSpPr>
        <p:spPr/>
        <p:txBody>
          <a:bodyPr/>
          <a:lstStyle/>
          <a:p>
            <a:fld id="{94638041-AF42-4FCA-B8BD-F7FA9AC4CD48}" type="datetimeFigureOut">
              <a:rPr lang="en-IN" smtClean="0"/>
              <a:t>25/May/2024</a:t>
            </a:fld>
            <a:endParaRPr lang="en-IN"/>
          </a:p>
        </p:txBody>
      </p:sp>
      <p:sp>
        <p:nvSpPr>
          <p:cNvPr id="5" name="Footer Placeholder 4">
            <a:extLst>
              <a:ext uri="{FF2B5EF4-FFF2-40B4-BE49-F238E27FC236}">
                <a16:creationId xmlns:a16="http://schemas.microsoft.com/office/drawing/2014/main" id="{9EBDB3D3-E15D-DA73-1394-2203ABAF5E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755651-7878-2719-2BED-3226C1C5644F}"/>
              </a:ext>
            </a:extLst>
          </p:cNvPr>
          <p:cNvSpPr>
            <a:spLocks noGrp="1"/>
          </p:cNvSpPr>
          <p:nvPr>
            <p:ph type="sldNum" sz="quarter" idx="12"/>
          </p:nvPr>
        </p:nvSpPr>
        <p:spPr/>
        <p:txBody>
          <a:bodyPr/>
          <a:lstStyle/>
          <a:p>
            <a:fld id="{71D89AA7-D68A-4317-B65C-9144A1ED9479}" type="slidenum">
              <a:rPr lang="en-IN" smtClean="0"/>
              <a:t>‹#›</a:t>
            </a:fld>
            <a:endParaRPr lang="en-IN"/>
          </a:p>
        </p:txBody>
      </p:sp>
    </p:spTree>
    <p:extLst>
      <p:ext uri="{BB962C8B-B14F-4D97-AF65-F5344CB8AC3E}">
        <p14:creationId xmlns:p14="http://schemas.microsoft.com/office/powerpoint/2010/main" val="9130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F917-75E9-2BDD-80A9-8027DB6677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B7949F-911A-2DCE-59B0-F814794405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D7EC22-DF9F-C5C1-8FE9-DA1592958487}"/>
              </a:ext>
            </a:extLst>
          </p:cNvPr>
          <p:cNvSpPr>
            <a:spLocks noGrp="1"/>
          </p:cNvSpPr>
          <p:nvPr>
            <p:ph type="dt" sz="half" idx="10"/>
          </p:nvPr>
        </p:nvSpPr>
        <p:spPr/>
        <p:txBody>
          <a:bodyPr/>
          <a:lstStyle/>
          <a:p>
            <a:fld id="{94638041-AF42-4FCA-B8BD-F7FA9AC4CD48}" type="datetimeFigureOut">
              <a:rPr lang="en-IN" smtClean="0"/>
              <a:t>25/May/2024</a:t>
            </a:fld>
            <a:endParaRPr lang="en-IN"/>
          </a:p>
        </p:txBody>
      </p:sp>
      <p:sp>
        <p:nvSpPr>
          <p:cNvPr id="5" name="Footer Placeholder 4">
            <a:extLst>
              <a:ext uri="{FF2B5EF4-FFF2-40B4-BE49-F238E27FC236}">
                <a16:creationId xmlns:a16="http://schemas.microsoft.com/office/drawing/2014/main" id="{68E35689-BC00-86A1-2D97-D7E4189FEC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625093-630C-7082-68A4-0638DE4BB65E}"/>
              </a:ext>
            </a:extLst>
          </p:cNvPr>
          <p:cNvSpPr>
            <a:spLocks noGrp="1"/>
          </p:cNvSpPr>
          <p:nvPr>
            <p:ph type="sldNum" sz="quarter" idx="12"/>
          </p:nvPr>
        </p:nvSpPr>
        <p:spPr/>
        <p:txBody>
          <a:bodyPr/>
          <a:lstStyle/>
          <a:p>
            <a:fld id="{71D89AA7-D68A-4317-B65C-9144A1ED9479}" type="slidenum">
              <a:rPr lang="en-IN" smtClean="0"/>
              <a:t>‹#›</a:t>
            </a:fld>
            <a:endParaRPr lang="en-IN"/>
          </a:p>
        </p:txBody>
      </p:sp>
    </p:spTree>
    <p:extLst>
      <p:ext uri="{BB962C8B-B14F-4D97-AF65-F5344CB8AC3E}">
        <p14:creationId xmlns:p14="http://schemas.microsoft.com/office/powerpoint/2010/main" val="1434369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940557-1997-B186-42F0-58B7DA8887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5937B4-CE61-D3FF-8D56-77D97FAEFE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914BDD-B4AC-9DC0-A0C0-FDBD76C20792}"/>
              </a:ext>
            </a:extLst>
          </p:cNvPr>
          <p:cNvSpPr>
            <a:spLocks noGrp="1"/>
          </p:cNvSpPr>
          <p:nvPr>
            <p:ph type="dt" sz="half" idx="10"/>
          </p:nvPr>
        </p:nvSpPr>
        <p:spPr/>
        <p:txBody>
          <a:bodyPr/>
          <a:lstStyle/>
          <a:p>
            <a:fld id="{94638041-AF42-4FCA-B8BD-F7FA9AC4CD48}" type="datetimeFigureOut">
              <a:rPr lang="en-IN" smtClean="0"/>
              <a:t>25/May/2024</a:t>
            </a:fld>
            <a:endParaRPr lang="en-IN"/>
          </a:p>
        </p:txBody>
      </p:sp>
      <p:sp>
        <p:nvSpPr>
          <p:cNvPr id="5" name="Footer Placeholder 4">
            <a:extLst>
              <a:ext uri="{FF2B5EF4-FFF2-40B4-BE49-F238E27FC236}">
                <a16:creationId xmlns:a16="http://schemas.microsoft.com/office/drawing/2014/main" id="{CF0DBA34-0DB1-56DA-0EA5-715E861B20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5190DB-1692-9D2B-DAD9-746E9DA8C5AE}"/>
              </a:ext>
            </a:extLst>
          </p:cNvPr>
          <p:cNvSpPr>
            <a:spLocks noGrp="1"/>
          </p:cNvSpPr>
          <p:nvPr>
            <p:ph type="sldNum" sz="quarter" idx="12"/>
          </p:nvPr>
        </p:nvSpPr>
        <p:spPr/>
        <p:txBody>
          <a:bodyPr/>
          <a:lstStyle/>
          <a:p>
            <a:fld id="{71D89AA7-D68A-4317-B65C-9144A1ED9479}" type="slidenum">
              <a:rPr lang="en-IN" smtClean="0"/>
              <a:t>‹#›</a:t>
            </a:fld>
            <a:endParaRPr lang="en-IN"/>
          </a:p>
        </p:txBody>
      </p:sp>
    </p:spTree>
    <p:extLst>
      <p:ext uri="{BB962C8B-B14F-4D97-AF65-F5344CB8AC3E}">
        <p14:creationId xmlns:p14="http://schemas.microsoft.com/office/powerpoint/2010/main" val="2923575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433A-B5FE-DED6-676C-F24165DBF3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02E68C-683A-2C24-52C2-E64D60EB85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86A48F-B7C1-7838-ECA4-4ABBCB1D8A34}"/>
              </a:ext>
            </a:extLst>
          </p:cNvPr>
          <p:cNvSpPr>
            <a:spLocks noGrp="1"/>
          </p:cNvSpPr>
          <p:nvPr>
            <p:ph type="dt" sz="half" idx="10"/>
          </p:nvPr>
        </p:nvSpPr>
        <p:spPr/>
        <p:txBody>
          <a:bodyPr/>
          <a:lstStyle/>
          <a:p>
            <a:fld id="{94638041-AF42-4FCA-B8BD-F7FA9AC4CD48}" type="datetimeFigureOut">
              <a:rPr lang="en-IN" smtClean="0"/>
              <a:t>25/May/2024</a:t>
            </a:fld>
            <a:endParaRPr lang="en-IN"/>
          </a:p>
        </p:txBody>
      </p:sp>
      <p:sp>
        <p:nvSpPr>
          <p:cNvPr id="5" name="Footer Placeholder 4">
            <a:extLst>
              <a:ext uri="{FF2B5EF4-FFF2-40B4-BE49-F238E27FC236}">
                <a16:creationId xmlns:a16="http://schemas.microsoft.com/office/drawing/2014/main" id="{2E5C3BC6-D288-4924-53B7-13802FBA61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05D1A6-4981-34B9-6A40-4F3AF3AC085D}"/>
              </a:ext>
            </a:extLst>
          </p:cNvPr>
          <p:cNvSpPr>
            <a:spLocks noGrp="1"/>
          </p:cNvSpPr>
          <p:nvPr>
            <p:ph type="sldNum" sz="quarter" idx="12"/>
          </p:nvPr>
        </p:nvSpPr>
        <p:spPr/>
        <p:txBody>
          <a:bodyPr/>
          <a:lstStyle/>
          <a:p>
            <a:fld id="{71D89AA7-D68A-4317-B65C-9144A1ED9479}" type="slidenum">
              <a:rPr lang="en-IN" smtClean="0"/>
              <a:t>‹#›</a:t>
            </a:fld>
            <a:endParaRPr lang="en-IN"/>
          </a:p>
        </p:txBody>
      </p:sp>
    </p:spTree>
    <p:extLst>
      <p:ext uri="{BB962C8B-B14F-4D97-AF65-F5344CB8AC3E}">
        <p14:creationId xmlns:p14="http://schemas.microsoft.com/office/powerpoint/2010/main" val="928138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B8DC-B570-82E6-26D6-5A250D4657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C423C5-9CAE-A010-6E5B-6C3081B44F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4572D9-BDA0-AD13-8083-AF5D00EA2A7F}"/>
              </a:ext>
            </a:extLst>
          </p:cNvPr>
          <p:cNvSpPr>
            <a:spLocks noGrp="1"/>
          </p:cNvSpPr>
          <p:nvPr>
            <p:ph type="dt" sz="half" idx="10"/>
          </p:nvPr>
        </p:nvSpPr>
        <p:spPr/>
        <p:txBody>
          <a:bodyPr/>
          <a:lstStyle/>
          <a:p>
            <a:fld id="{94638041-AF42-4FCA-B8BD-F7FA9AC4CD48}" type="datetimeFigureOut">
              <a:rPr lang="en-IN" smtClean="0"/>
              <a:t>25/May/2024</a:t>
            </a:fld>
            <a:endParaRPr lang="en-IN"/>
          </a:p>
        </p:txBody>
      </p:sp>
      <p:sp>
        <p:nvSpPr>
          <p:cNvPr id="5" name="Footer Placeholder 4">
            <a:extLst>
              <a:ext uri="{FF2B5EF4-FFF2-40B4-BE49-F238E27FC236}">
                <a16:creationId xmlns:a16="http://schemas.microsoft.com/office/drawing/2014/main" id="{1D4157B6-0D50-89E0-04D5-9756F3EECE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EA4AA-B2AF-A2B9-D2D6-EF56ACC179E1}"/>
              </a:ext>
            </a:extLst>
          </p:cNvPr>
          <p:cNvSpPr>
            <a:spLocks noGrp="1"/>
          </p:cNvSpPr>
          <p:nvPr>
            <p:ph type="sldNum" sz="quarter" idx="12"/>
          </p:nvPr>
        </p:nvSpPr>
        <p:spPr/>
        <p:txBody>
          <a:bodyPr/>
          <a:lstStyle/>
          <a:p>
            <a:fld id="{71D89AA7-D68A-4317-B65C-9144A1ED9479}" type="slidenum">
              <a:rPr lang="en-IN" smtClean="0"/>
              <a:t>‹#›</a:t>
            </a:fld>
            <a:endParaRPr lang="en-IN"/>
          </a:p>
        </p:txBody>
      </p:sp>
    </p:spTree>
    <p:extLst>
      <p:ext uri="{BB962C8B-B14F-4D97-AF65-F5344CB8AC3E}">
        <p14:creationId xmlns:p14="http://schemas.microsoft.com/office/powerpoint/2010/main" val="4058443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1298-5570-9CF3-8A53-058E3D1BCB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A076E4-86CC-F72D-E91D-81A24AD7BF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7BC376-308D-16B6-E839-3ADE17984B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42028A-47A6-F089-06E1-27E452BA9933}"/>
              </a:ext>
            </a:extLst>
          </p:cNvPr>
          <p:cNvSpPr>
            <a:spLocks noGrp="1"/>
          </p:cNvSpPr>
          <p:nvPr>
            <p:ph type="dt" sz="half" idx="10"/>
          </p:nvPr>
        </p:nvSpPr>
        <p:spPr/>
        <p:txBody>
          <a:bodyPr/>
          <a:lstStyle/>
          <a:p>
            <a:fld id="{94638041-AF42-4FCA-B8BD-F7FA9AC4CD48}" type="datetimeFigureOut">
              <a:rPr lang="en-IN" smtClean="0"/>
              <a:t>25/May/2024</a:t>
            </a:fld>
            <a:endParaRPr lang="en-IN"/>
          </a:p>
        </p:txBody>
      </p:sp>
      <p:sp>
        <p:nvSpPr>
          <p:cNvPr id="6" name="Footer Placeholder 5">
            <a:extLst>
              <a:ext uri="{FF2B5EF4-FFF2-40B4-BE49-F238E27FC236}">
                <a16:creationId xmlns:a16="http://schemas.microsoft.com/office/drawing/2014/main" id="{AA606FD2-48B7-CB1C-12CC-BF1E9D8E07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7B999A-E496-C51E-D883-8A9ADDDDC6BD}"/>
              </a:ext>
            </a:extLst>
          </p:cNvPr>
          <p:cNvSpPr>
            <a:spLocks noGrp="1"/>
          </p:cNvSpPr>
          <p:nvPr>
            <p:ph type="sldNum" sz="quarter" idx="12"/>
          </p:nvPr>
        </p:nvSpPr>
        <p:spPr/>
        <p:txBody>
          <a:bodyPr/>
          <a:lstStyle/>
          <a:p>
            <a:fld id="{71D89AA7-D68A-4317-B65C-9144A1ED9479}" type="slidenum">
              <a:rPr lang="en-IN" smtClean="0"/>
              <a:t>‹#›</a:t>
            </a:fld>
            <a:endParaRPr lang="en-IN"/>
          </a:p>
        </p:txBody>
      </p:sp>
    </p:spTree>
    <p:extLst>
      <p:ext uri="{BB962C8B-B14F-4D97-AF65-F5344CB8AC3E}">
        <p14:creationId xmlns:p14="http://schemas.microsoft.com/office/powerpoint/2010/main" val="273033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DFD8B-F791-391D-B637-ED58EA9D72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F1B2E4-56B6-AE92-D0A1-94038D1825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E5F114-C96F-B050-140E-37E99506A7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AED96F-6FD6-606A-0C7D-9E2F49820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A91D84-6238-1129-49EB-062D3DB91C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962AF7-8BE3-658E-6A3C-6FE805C5DE15}"/>
              </a:ext>
            </a:extLst>
          </p:cNvPr>
          <p:cNvSpPr>
            <a:spLocks noGrp="1"/>
          </p:cNvSpPr>
          <p:nvPr>
            <p:ph type="dt" sz="half" idx="10"/>
          </p:nvPr>
        </p:nvSpPr>
        <p:spPr/>
        <p:txBody>
          <a:bodyPr/>
          <a:lstStyle/>
          <a:p>
            <a:fld id="{94638041-AF42-4FCA-B8BD-F7FA9AC4CD48}" type="datetimeFigureOut">
              <a:rPr lang="en-IN" smtClean="0"/>
              <a:t>25/May/2024</a:t>
            </a:fld>
            <a:endParaRPr lang="en-IN"/>
          </a:p>
        </p:txBody>
      </p:sp>
      <p:sp>
        <p:nvSpPr>
          <p:cNvPr id="8" name="Footer Placeholder 7">
            <a:extLst>
              <a:ext uri="{FF2B5EF4-FFF2-40B4-BE49-F238E27FC236}">
                <a16:creationId xmlns:a16="http://schemas.microsoft.com/office/drawing/2014/main" id="{F5018C71-0F03-FF43-CDAE-216CDA62EC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B039FF-DEE6-3AA8-F8FB-BC4F5D21E044}"/>
              </a:ext>
            </a:extLst>
          </p:cNvPr>
          <p:cNvSpPr>
            <a:spLocks noGrp="1"/>
          </p:cNvSpPr>
          <p:nvPr>
            <p:ph type="sldNum" sz="quarter" idx="12"/>
          </p:nvPr>
        </p:nvSpPr>
        <p:spPr/>
        <p:txBody>
          <a:bodyPr/>
          <a:lstStyle/>
          <a:p>
            <a:fld id="{71D89AA7-D68A-4317-B65C-9144A1ED9479}" type="slidenum">
              <a:rPr lang="en-IN" smtClean="0"/>
              <a:t>‹#›</a:t>
            </a:fld>
            <a:endParaRPr lang="en-IN"/>
          </a:p>
        </p:txBody>
      </p:sp>
    </p:spTree>
    <p:extLst>
      <p:ext uri="{BB962C8B-B14F-4D97-AF65-F5344CB8AC3E}">
        <p14:creationId xmlns:p14="http://schemas.microsoft.com/office/powerpoint/2010/main" val="1382792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BA21-F93A-C7BB-F0DD-EE4B36A822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207D50-08C7-04BE-5CB5-B8B2E3ACB86D}"/>
              </a:ext>
            </a:extLst>
          </p:cNvPr>
          <p:cNvSpPr>
            <a:spLocks noGrp="1"/>
          </p:cNvSpPr>
          <p:nvPr>
            <p:ph type="dt" sz="half" idx="10"/>
          </p:nvPr>
        </p:nvSpPr>
        <p:spPr/>
        <p:txBody>
          <a:bodyPr/>
          <a:lstStyle/>
          <a:p>
            <a:fld id="{94638041-AF42-4FCA-B8BD-F7FA9AC4CD48}" type="datetimeFigureOut">
              <a:rPr lang="en-IN" smtClean="0"/>
              <a:t>25/May/2024</a:t>
            </a:fld>
            <a:endParaRPr lang="en-IN"/>
          </a:p>
        </p:txBody>
      </p:sp>
      <p:sp>
        <p:nvSpPr>
          <p:cNvPr id="4" name="Footer Placeholder 3">
            <a:extLst>
              <a:ext uri="{FF2B5EF4-FFF2-40B4-BE49-F238E27FC236}">
                <a16:creationId xmlns:a16="http://schemas.microsoft.com/office/drawing/2014/main" id="{F9DDE2E6-E774-D96F-B7F1-E8F9F1B733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AC21EA-2A1A-ADC9-6DBD-7F1FBACA3C6E}"/>
              </a:ext>
            </a:extLst>
          </p:cNvPr>
          <p:cNvSpPr>
            <a:spLocks noGrp="1"/>
          </p:cNvSpPr>
          <p:nvPr>
            <p:ph type="sldNum" sz="quarter" idx="12"/>
          </p:nvPr>
        </p:nvSpPr>
        <p:spPr/>
        <p:txBody>
          <a:bodyPr/>
          <a:lstStyle/>
          <a:p>
            <a:fld id="{71D89AA7-D68A-4317-B65C-9144A1ED9479}" type="slidenum">
              <a:rPr lang="en-IN" smtClean="0"/>
              <a:t>‹#›</a:t>
            </a:fld>
            <a:endParaRPr lang="en-IN"/>
          </a:p>
        </p:txBody>
      </p:sp>
    </p:spTree>
    <p:extLst>
      <p:ext uri="{BB962C8B-B14F-4D97-AF65-F5344CB8AC3E}">
        <p14:creationId xmlns:p14="http://schemas.microsoft.com/office/powerpoint/2010/main" val="4090118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76A95A-22B6-D5FB-67BC-D361A0F916F0}"/>
              </a:ext>
            </a:extLst>
          </p:cNvPr>
          <p:cNvSpPr>
            <a:spLocks noGrp="1"/>
          </p:cNvSpPr>
          <p:nvPr>
            <p:ph type="dt" sz="half" idx="10"/>
          </p:nvPr>
        </p:nvSpPr>
        <p:spPr/>
        <p:txBody>
          <a:bodyPr/>
          <a:lstStyle/>
          <a:p>
            <a:fld id="{94638041-AF42-4FCA-B8BD-F7FA9AC4CD48}" type="datetimeFigureOut">
              <a:rPr lang="en-IN" smtClean="0"/>
              <a:t>25/May/2024</a:t>
            </a:fld>
            <a:endParaRPr lang="en-IN"/>
          </a:p>
        </p:txBody>
      </p:sp>
      <p:sp>
        <p:nvSpPr>
          <p:cNvPr id="3" name="Footer Placeholder 2">
            <a:extLst>
              <a:ext uri="{FF2B5EF4-FFF2-40B4-BE49-F238E27FC236}">
                <a16:creationId xmlns:a16="http://schemas.microsoft.com/office/drawing/2014/main" id="{CD6CF798-2E0A-C80D-7AFB-FB6F0A977B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3D2D74-836E-3486-AEC6-13F51D30F3AA}"/>
              </a:ext>
            </a:extLst>
          </p:cNvPr>
          <p:cNvSpPr>
            <a:spLocks noGrp="1"/>
          </p:cNvSpPr>
          <p:nvPr>
            <p:ph type="sldNum" sz="quarter" idx="12"/>
          </p:nvPr>
        </p:nvSpPr>
        <p:spPr/>
        <p:txBody>
          <a:bodyPr/>
          <a:lstStyle/>
          <a:p>
            <a:fld id="{71D89AA7-D68A-4317-B65C-9144A1ED9479}" type="slidenum">
              <a:rPr lang="en-IN" smtClean="0"/>
              <a:t>‹#›</a:t>
            </a:fld>
            <a:endParaRPr lang="en-IN"/>
          </a:p>
        </p:txBody>
      </p:sp>
    </p:spTree>
    <p:extLst>
      <p:ext uri="{BB962C8B-B14F-4D97-AF65-F5344CB8AC3E}">
        <p14:creationId xmlns:p14="http://schemas.microsoft.com/office/powerpoint/2010/main" val="680439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0E97-2C7D-2F28-7E66-F046F9754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3F8BDB-A23B-C186-D845-38761CBF6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3E9359-D860-2F44-C5FF-9C73666A1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AE1CD6-CFBF-D26C-C1A8-7C4B75C94C80}"/>
              </a:ext>
            </a:extLst>
          </p:cNvPr>
          <p:cNvSpPr>
            <a:spLocks noGrp="1"/>
          </p:cNvSpPr>
          <p:nvPr>
            <p:ph type="dt" sz="half" idx="10"/>
          </p:nvPr>
        </p:nvSpPr>
        <p:spPr/>
        <p:txBody>
          <a:bodyPr/>
          <a:lstStyle/>
          <a:p>
            <a:fld id="{94638041-AF42-4FCA-B8BD-F7FA9AC4CD48}" type="datetimeFigureOut">
              <a:rPr lang="en-IN" smtClean="0"/>
              <a:t>25/May/2024</a:t>
            </a:fld>
            <a:endParaRPr lang="en-IN"/>
          </a:p>
        </p:txBody>
      </p:sp>
      <p:sp>
        <p:nvSpPr>
          <p:cNvPr id="6" name="Footer Placeholder 5">
            <a:extLst>
              <a:ext uri="{FF2B5EF4-FFF2-40B4-BE49-F238E27FC236}">
                <a16:creationId xmlns:a16="http://schemas.microsoft.com/office/drawing/2014/main" id="{5C77C2B1-0BE8-82E4-CB2E-5EDAB1242C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742DD0-A72A-9624-6CE9-811B8B3C67A8}"/>
              </a:ext>
            </a:extLst>
          </p:cNvPr>
          <p:cNvSpPr>
            <a:spLocks noGrp="1"/>
          </p:cNvSpPr>
          <p:nvPr>
            <p:ph type="sldNum" sz="quarter" idx="12"/>
          </p:nvPr>
        </p:nvSpPr>
        <p:spPr/>
        <p:txBody>
          <a:bodyPr/>
          <a:lstStyle/>
          <a:p>
            <a:fld id="{71D89AA7-D68A-4317-B65C-9144A1ED9479}" type="slidenum">
              <a:rPr lang="en-IN" smtClean="0"/>
              <a:t>‹#›</a:t>
            </a:fld>
            <a:endParaRPr lang="en-IN"/>
          </a:p>
        </p:txBody>
      </p:sp>
    </p:spTree>
    <p:extLst>
      <p:ext uri="{BB962C8B-B14F-4D97-AF65-F5344CB8AC3E}">
        <p14:creationId xmlns:p14="http://schemas.microsoft.com/office/powerpoint/2010/main" val="590606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8E95-DC66-45A8-858B-43918392E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C28605-BC6D-51D4-CEBD-522F3FB9E0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A40FF9-DE27-0DB3-0A69-1497B0889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CD0FE5-74CA-47E7-948E-ED2D32F877B8}"/>
              </a:ext>
            </a:extLst>
          </p:cNvPr>
          <p:cNvSpPr>
            <a:spLocks noGrp="1"/>
          </p:cNvSpPr>
          <p:nvPr>
            <p:ph type="dt" sz="half" idx="10"/>
          </p:nvPr>
        </p:nvSpPr>
        <p:spPr/>
        <p:txBody>
          <a:bodyPr/>
          <a:lstStyle/>
          <a:p>
            <a:fld id="{94638041-AF42-4FCA-B8BD-F7FA9AC4CD48}" type="datetimeFigureOut">
              <a:rPr lang="en-IN" smtClean="0"/>
              <a:t>25/May/2024</a:t>
            </a:fld>
            <a:endParaRPr lang="en-IN"/>
          </a:p>
        </p:txBody>
      </p:sp>
      <p:sp>
        <p:nvSpPr>
          <p:cNvPr id="6" name="Footer Placeholder 5">
            <a:extLst>
              <a:ext uri="{FF2B5EF4-FFF2-40B4-BE49-F238E27FC236}">
                <a16:creationId xmlns:a16="http://schemas.microsoft.com/office/drawing/2014/main" id="{5FD4D22B-242E-8BAE-E172-8712237224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632B40-0431-8255-34ED-E57696F15ED0}"/>
              </a:ext>
            </a:extLst>
          </p:cNvPr>
          <p:cNvSpPr>
            <a:spLocks noGrp="1"/>
          </p:cNvSpPr>
          <p:nvPr>
            <p:ph type="sldNum" sz="quarter" idx="12"/>
          </p:nvPr>
        </p:nvSpPr>
        <p:spPr/>
        <p:txBody>
          <a:bodyPr/>
          <a:lstStyle/>
          <a:p>
            <a:fld id="{71D89AA7-D68A-4317-B65C-9144A1ED9479}" type="slidenum">
              <a:rPr lang="en-IN" smtClean="0"/>
              <a:t>‹#›</a:t>
            </a:fld>
            <a:endParaRPr lang="en-IN"/>
          </a:p>
        </p:txBody>
      </p:sp>
    </p:spTree>
    <p:extLst>
      <p:ext uri="{BB962C8B-B14F-4D97-AF65-F5344CB8AC3E}">
        <p14:creationId xmlns:p14="http://schemas.microsoft.com/office/powerpoint/2010/main" val="2960464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2E453E-7177-9504-2FBA-351E1E153F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57D732-98DA-99DF-E3F2-47369F023A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C4ED76-E4E9-B358-E01F-B1553CE832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38041-AF42-4FCA-B8BD-F7FA9AC4CD48}" type="datetimeFigureOut">
              <a:rPr lang="en-IN" smtClean="0"/>
              <a:t>25/May/2024</a:t>
            </a:fld>
            <a:endParaRPr lang="en-IN"/>
          </a:p>
        </p:txBody>
      </p:sp>
      <p:sp>
        <p:nvSpPr>
          <p:cNvPr id="5" name="Footer Placeholder 4">
            <a:extLst>
              <a:ext uri="{FF2B5EF4-FFF2-40B4-BE49-F238E27FC236}">
                <a16:creationId xmlns:a16="http://schemas.microsoft.com/office/drawing/2014/main" id="{C1E14AD4-9A90-44A0-6759-3798CFFB60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002CC2-EF53-EC82-AF4D-A64FCB5F11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89AA7-D68A-4317-B65C-9144A1ED9479}" type="slidenum">
              <a:rPr lang="en-IN" smtClean="0"/>
              <a:t>‹#›</a:t>
            </a:fld>
            <a:endParaRPr lang="en-IN"/>
          </a:p>
        </p:txBody>
      </p:sp>
    </p:spTree>
    <p:extLst>
      <p:ext uri="{BB962C8B-B14F-4D97-AF65-F5344CB8AC3E}">
        <p14:creationId xmlns:p14="http://schemas.microsoft.com/office/powerpoint/2010/main" val="2197988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w3schools.com/cpp/default.asp"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w3schools.com/c/c_output.php"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codeblocks.org/downloads/binarie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hyperlink" Target="https://www.w3schools.com/c/c_switch.php" TargetMode="Externa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hyperlink" Target="https://www.w3schools.com/c/c_arrays.php" TargetMode="Externa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hyperlink" Target="https://www.w3schools.com/c/c_arrays.php" TargetMode="Externa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hyperlink" Target="https://www.w3schools.com/c/c_strings.php" TargetMode="Externa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14D9AE-C294-4C64-D2C6-636DA2DDB17E}"/>
              </a:ext>
            </a:extLst>
          </p:cNvPr>
          <p:cNvSpPr txBox="1"/>
          <p:nvPr/>
        </p:nvSpPr>
        <p:spPr>
          <a:xfrm>
            <a:off x="1794" y="99124"/>
            <a:ext cx="11831618" cy="3419526"/>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What is C?</a:t>
            </a:r>
          </a:p>
          <a:p>
            <a:pPr algn="l">
              <a:lnSpc>
                <a:spcPct val="150000"/>
              </a:lnSpc>
            </a:pPr>
            <a:r>
              <a:rPr lang="en-US" b="0" i="0" dirty="0">
                <a:solidFill>
                  <a:srgbClr val="000000"/>
                </a:solidFill>
                <a:effectLst/>
                <a:latin typeface="Verdana" panose="020B0604030504040204" pitchFamily="34" charset="0"/>
              </a:rPr>
              <a:t>C is a general-purpose programming language created by Dennis Ritchie at the Bell Laboratories in 1972.</a:t>
            </a:r>
          </a:p>
          <a:p>
            <a:pPr algn="l">
              <a:lnSpc>
                <a:spcPct val="150000"/>
              </a:lnSpc>
            </a:pPr>
            <a:r>
              <a:rPr lang="en-US" b="0" i="0" dirty="0">
                <a:solidFill>
                  <a:srgbClr val="000000"/>
                </a:solidFill>
                <a:effectLst/>
                <a:latin typeface="Verdana" panose="020B0604030504040204" pitchFamily="34" charset="0"/>
              </a:rPr>
              <a:t>It is a very popular language, despite being old. The main reason for its popularity is because it is a fundamental language in the field of computer science.</a:t>
            </a:r>
          </a:p>
          <a:p>
            <a:pPr algn="l">
              <a:lnSpc>
                <a:spcPct val="150000"/>
              </a:lnSpc>
            </a:pPr>
            <a:r>
              <a:rPr lang="en-US" b="0" i="0" dirty="0">
                <a:solidFill>
                  <a:srgbClr val="000000"/>
                </a:solidFill>
                <a:effectLst/>
                <a:latin typeface="Verdana" panose="020B0604030504040204" pitchFamily="34" charset="0"/>
              </a:rPr>
              <a:t>C is strongly associated with UNIX, as it was developed to write the UNIX operating system.</a:t>
            </a:r>
          </a:p>
          <a:p>
            <a:pPr>
              <a:lnSpc>
                <a:spcPct val="150000"/>
              </a:lnSpc>
            </a:pPr>
            <a:br>
              <a:rPr lang="en-US" dirty="0"/>
            </a:br>
            <a:endParaRPr lang="en-IN" dirty="0"/>
          </a:p>
        </p:txBody>
      </p:sp>
      <p:sp>
        <p:nvSpPr>
          <p:cNvPr id="5" name="TextBox 4">
            <a:extLst>
              <a:ext uri="{FF2B5EF4-FFF2-40B4-BE49-F238E27FC236}">
                <a16:creationId xmlns:a16="http://schemas.microsoft.com/office/drawing/2014/main" id="{6D6CF716-288A-120E-7FF2-529958F6C71C}"/>
              </a:ext>
            </a:extLst>
          </p:cNvPr>
          <p:cNvSpPr txBox="1"/>
          <p:nvPr/>
        </p:nvSpPr>
        <p:spPr>
          <a:xfrm>
            <a:off x="0" y="2679610"/>
            <a:ext cx="11327802" cy="2575449"/>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Why Learn C?</a:t>
            </a:r>
          </a:p>
          <a:p>
            <a:pPr algn="l">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It is one of the most popular programming languages in the world</a:t>
            </a:r>
          </a:p>
          <a:p>
            <a:pPr algn="l">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If you know C, you will have no problem learning other popular programming languages such as Java, Python, C++, C#, </a:t>
            </a:r>
            <a:r>
              <a:rPr lang="en-US" b="0" i="0" dirty="0" err="1">
                <a:solidFill>
                  <a:srgbClr val="000000"/>
                </a:solidFill>
                <a:effectLst/>
                <a:latin typeface="Verdana" panose="020B0604030504040204" pitchFamily="34" charset="0"/>
              </a:rPr>
              <a:t>etc</a:t>
            </a:r>
            <a:r>
              <a:rPr lang="en-US" b="0" i="0" dirty="0">
                <a:solidFill>
                  <a:srgbClr val="000000"/>
                </a:solidFill>
                <a:effectLst/>
                <a:latin typeface="Verdana" panose="020B0604030504040204" pitchFamily="34" charset="0"/>
              </a:rPr>
              <a:t>, as the syntax is similar</a:t>
            </a:r>
          </a:p>
          <a:p>
            <a:pPr algn="l">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C is very fast, compared to other programming languages, like </a:t>
            </a:r>
            <a:r>
              <a:rPr lang="en-US" dirty="0">
                <a:solidFill>
                  <a:srgbClr val="000000"/>
                </a:solidFill>
                <a:latin typeface="Verdana" panose="020B0604030504040204" pitchFamily="34" charset="0"/>
              </a:rPr>
              <a:t>Java</a:t>
            </a:r>
            <a:r>
              <a:rPr lang="en-US" b="0" i="0" dirty="0">
                <a:solidFill>
                  <a:srgbClr val="000000"/>
                </a:solidFill>
                <a:effectLst/>
                <a:latin typeface="Verdana" panose="020B0604030504040204" pitchFamily="34" charset="0"/>
              </a:rPr>
              <a:t> and </a:t>
            </a:r>
            <a:r>
              <a:rPr lang="en-US" dirty="0">
                <a:solidFill>
                  <a:srgbClr val="000000"/>
                </a:solidFill>
                <a:latin typeface="Verdana" panose="020B0604030504040204" pitchFamily="34" charset="0"/>
              </a:rPr>
              <a:t>Python</a:t>
            </a:r>
            <a:endParaRPr lang="en-US" b="0" i="0" dirty="0">
              <a:solidFill>
                <a:srgbClr val="000000"/>
              </a:solidFill>
              <a:effectLst/>
              <a:latin typeface="Verdana" panose="020B0604030504040204" pitchFamily="34" charset="0"/>
            </a:endParaRPr>
          </a:p>
          <a:p>
            <a:pPr algn="l">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C is very versatile; it can be used in both applications and technologies</a:t>
            </a:r>
          </a:p>
        </p:txBody>
      </p:sp>
      <p:sp>
        <p:nvSpPr>
          <p:cNvPr id="7" name="TextBox 6">
            <a:extLst>
              <a:ext uri="{FF2B5EF4-FFF2-40B4-BE49-F238E27FC236}">
                <a16:creationId xmlns:a16="http://schemas.microsoft.com/office/drawing/2014/main" id="{E484EEAD-7DBA-369B-BB82-8253DDC5422C}"/>
              </a:ext>
            </a:extLst>
          </p:cNvPr>
          <p:cNvSpPr txBox="1"/>
          <p:nvPr/>
        </p:nvSpPr>
        <p:spPr>
          <a:xfrm>
            <a:off x="0" y="5255059"/>
            <a:ext cx="11831618" cy="2173031"/>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Difference between C and C++</a:t>
            </a:r>
          </a:p>
          <a:p>
            <a:pPr algn="l">
              <a:lnSpc>
                <a:spcPct val="150000"/>
              </a:lnSpc>
              <a:buFont typeface="Arial" panose="020B0604020202020204" pitchFamily="34" charset="0"/>
              <a:buChar char="•"/>
            </a:pPr>
            <a:r>
              <a:rPr lang="en-US" b="0" i="0" dirty="0">
                <a:solidFill>
                  <a:srgbClr val="000000"/>
                </a:solidFill>
                <a:effectLst/>
                <a:latin typeface="Verdana" panose="020B0604030504040204" pitchFamily="34" charset="0"/>
                <a:hlinkClick r:id="rId2"/>
              </a:rPr>
              <a:t>C++</a:t>
            </a:r>
            <a:r>
              <a:rPr lang="en-US" b="0" i="0" dirty="0">
                <a:solidFill>
                  <a:srgbClr val="000000"/>
                </a:solidFill>
                <a:effectLst/>
                <a:latin typeface="Verdana" panose="020B0604030504040204" pitchFamily="34" charset="0"/>
              </a:rPr>
              <a:t> was developed as an extension of C, and both languages have almost the same syntax</a:t>
            </a:r>
          </a:p>
          <a:p>
            <a:pPr algn="l">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The main difference between C and C++ is that C++ support classes and objects, while C does not</a:t>
            </a:r>
          </a:p>
          <a:p>
            <a:pPr>
              <a:lnSpc>
                <a:spcPct val="150000"/>
              </a:lnSpc>
            </a:pPr>
            <a:br>
              <a:rPr lang="en-US" dirty="0"/>
            </a:br>
            <a:endParaRPr lang="en-IN" dirty="0"/>
          </a:p>
        </p:txBody>
      </p:sp>
    </p:spTree>
    <p:extLst>
      <p:ext uri="{BB962C8B-B14F-4D97-AF65-F5344CB8AC3E}">
        <p14:creationId xmlns:p14="http://schemas.microsoft.com/office/powerpoint/2010/main" val="3069967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0C23B9-0927-4775-D3AE-E18298269240}"/>
              </a:ext>
            </a:extLst>
          </p:cNvPr>
          <p:cNvSpPr txBox="1"/>
          <p:nvPr/>
        </p:nvSpPr>
        <p:spPr>
          <a:xfrm>
            <a:off x="185570" y="0"/>
            <a:ext cx="6094206" cy="2308324"/>
          </a:xfrm>
          <a:prstGeom prst="rect">
            <a:avLst/>
          </a:prstGeom>
          <a:noFill/>
        </p:spPr>
        <p:txBody>
          <a:bodyPr wrap="square">
            <a:spAutoFit/>
          </a:bodyPr>
          <a:lstStyle/>
          <a:p>
            <a:r>
              <a:rPr lang="en-IN" dirty="0"/>
              <a:t>#include &lt;</a:t>
            </a:r>
            <a:r>
              <a:rPr lang="en-IN" dirty="0" err="1"/>
              <a:t>stdio.h</a:t>
            </a:r>
            <a:r>
              <a:rPr lang="en-IN" dirty="0"/>
              <a:t>&gt;</a:t>
            </a:r>
          </a:p>
          <a:p>
            <a:endParaRPr lang="en-IN" dirty="0"/>
          </a:p>
          <a:p>
            <a:r>
              <a:rPr lang="en-IN" dirty="0"/>
              <a:t>int main() {</a:t>
            </a:r>
          </a:p>
          <a:p>
            <a:r>
              <a:rPr lang="en-IN" dirty="0"/>
              <a:t>  </a:t>
            </a:r>
            <a:r>
              <a:rPr lang="en-IN" dirty="0" err="1"/>
              <a:t>printf</a:t>
            </a:r>
            <a:r>
              <a:rPr lang="en-IN" dirty="0"/>
              <a:t>(This sentence will produce an error.);</a:t>
            </a:r>
          </a:p>
          <a:p>
            <a:r>
              <a:rPr lang="en-IN" dirty="0"/>
              <a:t>  return 0;</a:t>
            </a:r>
          </a:p>
          <a:p>
            <a:r>
              <a:rPr lang="en-IN" dirty="0"/>
              <a:t>}   </a:t>
            </a:r>
          </a:p>
          <a:p>
            <a:r>
              <a:rPr lang="en-IN" dirty="0"/>
              <a:t>This will be give error</a:t>
            </a:r>
          </a:p>
          <a:p>
            <a:endParaRPr lang="en-IN" dirty="0"/>
          </a:p>
        </p:txBody>
      </p:sp>
      <p:sp>
        <p:nvSpPr>
          <p:cNvPr id="15" name="Rectangle 12">
            <a:extLst>
              <a:ext uri="{FF2B5EF4-FFF2-40B4-BE49-F238E27FC236}">
                <a16:creationId xmlns:a16="http://schemas.microsoft.com/office/drawing/2014/main" id="{69989C88-163E-5E3A-3854-5298B574711C}"/>
              </a:ext>
            </a:extLst>
          </p:cNvPr>
          <p:cNvSpPr>
            <a:spLocks noChangeArrowheads="1"/>
          </p:cNvSpPr>
          <p:nvPr/>
        </p:nvSpPr>
        <p:spPr bwMode="auto">
          <a:xfrm>
            <a:off x="183776" y="2059494"/>
            <a:ext cx="11552817" cy="1394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highlight>
                  <a:srgbClr val="FFFF00"/>
                </a:highlight>
                <a:latin typeface="Segoe UI" panose="020B0502040204020203" pitchFamily="34" charset="0"/>
                <a:cs typeface="Segoe UI" panose="020B0502040204020203" pitchFamily="34" charset="0"/>
              </a:rPr>
              <a:t>Many </a:t>
            </a:r>
            <a:r>
              <a:rPr kumimoji="0" lang="en-US" altLang="en-US" sz="2000" b="0" i="0" u="none" strike="noStrike" cap="none" normalizeH="0" baseline="0" dirty="0" err="1">
                <a:ln>
                  <a:noFill/>
                </a:ln>
                <a:solidFill>
                  <a:srgbClr val="DC143C"/>
                </a:solidFill>
                <a:effectLst/>
                <a:highlight>
                  <a:srgbClr val="FFFF00"/>
                </a:highlight>
                <a:latin typeface="Consolas" panose="020B0609020204030204" pitchFamily="49" charset="0"/>
                <a:cs typeface="Segoe UI" panose="020B0502040204020203" pitchFamily="34" charset="0"/>
              </a:rPr>
              <a:t>printf</a:t>
            </a:r>
            <a:r>
              <a:rPr kumimoji="0" lang="en-US" altLang="en-US" sz="2000" b="0" i="0" u="none" strike="noStrike" cap="none" normalizeH="0" baseline="0" dirty="0">
                <a:ln>
                  <a:noFill/>
                </a:ln>
                <a:solidFill>
                  <a:srgbClr val="000000"/>
                </a:solidFill>
                <a:effectLst/>
                <a:highlight>
                  <a:srgbClr val="FFFF00"/>
                </a:highlight>
                <a:latin typeface="Segoe UI" panose="020B0502040204020203" pitchFamily="34" charset="0"/>
                <a:cs typeface="Segoe UI" panose="020B0502040204020203" pitchFamily="34" charset="0"/>
              </a:rPr>
              <a:t> Functions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You can use as many </a:t>
            </a: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functions as you want. </a:t>
            </a:r>
            <a:r>
              <a:rPr kumimoji="0" lang="en-US" altLang="en-US" b="1" i="0" u="none" strike="noStrike" cap="none" normalizeH="0" baseline="0" dirty="0">
                <a:ln>
                  <a:noFill/>
                </a:ln>
                <a:solidFill>
                  <a:srgbClr val="000000"/>
                </a:solidFill>
                <a:effectLst/>
                <a:latin typeface="Verdana" panose="020B0604030504040204" pitchFamily="34" charset="0"/>
              </a:rPr>
              <a:t>However</a:t>
            </a:r>
            <a:r>
              <a:rPr kumimoji="0" lang="en-US" altLang="en-US" b="0" i="0" u="none" strike="noStrike" cap="none" normalizeH="0" baseline="0" dirty="0">
                <a:ln>
                  <a:noFill/>
                </a:ln>
                <a:solidFill>
                  <a:srgbClr val="000000"/>
                </a:solidFill>
                <a:effectLst/>
                <a:latin typeface="Verdana" panose="020B0604030504040204" pitchFamily="34" charset="0"/>
              </a:rPr>
              <a:t>, note that it does not insert a new line at the end of the output: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479C7241-CE5D-51FB-06D9-7C3C10726B89}"/>
              </a:ext>
            </a:extLst>
          </p:cNvPr>
          <p:cNvSpPr txBox="1"/>
          <p:nvPr/>
        </p:nvSpPr>
        <p:spPr>
          <a:xfrm>
            <a:off x="183776" y="3606097"/>
            <a:ext cx="6094206" cy="2308324"/>
          </a:xfrm>
          <a:prstGeom prst="rect">
            <a:avLst/>
          </a:prstGeom>
          <a:noFill/>
        </p:spPr>
        <p:txBody>
          <a:bodyPr wrap="square">
            <a:spAutoFit/>
          </a:bodyPr>
          <a:lstStyle/>
          <a:p>
            <a:r>
              <a:rPr lang="en-US" b="0" i="0" dirty="0">
                <a:solidFill>
                  <a:srgbClr val="000000"/>
                </a:solidFill>
                <a:effectLst/>
                <a:latin typeface="Consolas" panose="020B0609020204030204" pitchFamily="49" charset="0"/>
              </a:rPr>
              <a:t>#include &lt;</a:t>
            </a:r>
            <a:r>
              <a:rPr lang="en-US" b="0" i="0" dirty="0" err="1">
                <a:solidFill>
                  <a:srgbClr val="000000"/>
                </a:solidFill>
                <a:effectLst/>
                <a:latin typeface="Consolas" panose="020B0609020204030204" pitchFamily="49" charset="0"/>
              </a:rPr>
              <a:t>stdio.h</a:t>
            </a:r>
            <a:r>
              <a:rPr lang="en-US" b="0" i="0" dirty="0">
                <a:solidFill>
                  <a:srgbClr val="000000"/>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main()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"I am learning C."</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"And it is awesome!"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59856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47922C-E9A6-F4C0-9BB7-0E63AD992D43}"/>
              </a:ext>
            </a:extLst>
          </p:cNvPr>
          <p:cNvSpPr>
            <a:spLocks noChangeArrowheads="1"/>
          </p:cNvSpPr>
          <p:nvPr/>
        </p:nvSpPr>
        <p:spPr bwMode="auto">
          <a:xfrm>
            <a:off x="290457" y="70024"/>
            <a:ext cx="11801139" cy="9841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New Lines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To insert a new line, you can use the </a:t>
            </a:r>
            <a:r>
              <a:rPr kumimoji="0" lang="en-US" altLang="en-US" b="0" i="0" u="none" strike="noStrike" cap="none" normalizeH="0" baseline="0" dirty="0">
                <a:ln>
                  <a:noFill/>
                </a:ln>
                <a:solidFill>
                  <a:srgbClr val="DC143C"/>
                </a:solidFill>
                <a:effectLst/>
                <a:latin typeface="Consolas" panose="020B0609020204030204" pitchFamily="49" charset="0"/>
              </a:rPr>
              <a:t>\n</a:t>
            </a:r>
            <a:r>
              <a:rPr kumimoji="0" lang="en-US" altLang="en-US" b="0" i="0" u="none" strike="noStrike" cap="none" normalizeH="0" baseline="0" dirty="0">
                <a:ln>
                  <a:noFill/>
                </a:ln>
                <a:solidFill>
                  <a:srgbClr val="000000"/>
                </a:solidFill>
                <a:effectLst/>
                <a:latin typeface="Verdana" panose="020B0604030504040204" pitchFamily="34" charset="0"/>
              </a:rPr>
              <a:t> character:</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F986BB4F-1190-C947-9CD2-D5BAF55C1EBC}"/>
              </a:ext>
            </a:extLst>
          </p:cNvPr>
          <p:cNvSpPr txBox="1"/>
          <p:nvPr/>
        </p:nvSpPr>
        <p:spPr>
          <a:xfrm>
            <a:off x="290457" y="1135867"/>
            <a:ext cx="6094206" cy="2031325"/>
          </a:xfrm>
          <a:prstGeom prst="rect">
            <a:avLst/>
          </a:prstGeom>
          <a:noFill/>
        </p:spPr>
        <p:txBody>
          <a:bodyPr wrap="square">
            <a:spAutoFit/>
          </a:bodyPr>
          <a:lstStyle/>
          <a:p>
            <a:r>
              <a:rPr lang="en-US" b="0" i="0" dirty="0">
                <a:solidFill>
                  <a:srgbClr val="000000"/>
                </a:solidFill>
                <a:effectLst/>
                <a:latin typeface="Consolas" panose="020B0609020204030204" pitchFamily="49" charset="0"/>
              </a:rPr>
              <a:t>#include &lt;</a:t>
            </a:r>
            <a:r>
              <a:rPr lang="en-US" b="0" i="0" dirty="0" err="1">
                <a:solidFill>
                  <a:srgbClr val="000000"/>
                </a:solidFill>
                <a:effectLst/>
                <a:latin typeface="Consolas" panose="020B0609020204030204" pitchFamily="49" charset="0"/>
              </a:rPr>
              <a:t>stdio.h</a:t>
            </a:r>
            <a:r>
              <a:rPr lang="en-US" b="0" i="0" dirty="0">
                <a:solidFill>
                  <a:srgbClr val="000000"/>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main()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1" i="0" dirty="0">
                <a:solidFill>
                  <a:srgbClr val="A52A2A"/>
                </a:solidFill>
                <a:effectLst/>
                <a:latin typeface="Consolas" panose="020B0609020204030204" pitchFamily="49" charset="0"/>
              </a:rPr>
              <a:t>\n</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"I am learning C."</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dirty="0"/>
          </a:p>
        </p:txBody>
      </p:sp>
      <p:sp>
        <p:nvSpPr>
          <p:cNvPr id="5" name="Rectangle 2">
            <a:extLst>
              <a:ext uri="{FF2B5EF4-FFF2-40B4-BE49-F238E27FC236}">
                <a16:creationId xmlns:a16="http://schemas.microsoft.com/office/drawing/2014/main" id="{17425F80-38A6-32ED-0FDF-1EE51E1D37CD}"/>
              </a:ext>
            </a:extLst>
          </p:cNvPr>
          <p:cNvSpPr>
            <a:spLocks noChangeArrowheads="1"/>
          </p:cNvSpPr>
          <p:nvPr/>
        </p:nvSpPr>
        <p:spPr bwMode="auto">
          <a:xfrm rot="10800000" flipV="1">
            <a:off x="290457" y="3083992"/>
            <a:ext cx="10994316" cy="87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You can also output multiple lines with a single </a:t>
            </a: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function. However, this could make the code harder to read:</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457A432-951B-2B60-F271-DF23906DC20D}"/>
              </a:ext>
            </a:extLst>
          </p:cNvPr>
          <p:cNvSpPr txBox="1"/>
          <p:nvPr/>
        </p:nvSpPr>
        <p:spPr>
          <a:xfrm>
            <a:off x="290457" y="4099653"/>
            <a:ext cx="6094206" cy="2031325"/>
          </a:xfrm>
          <a:prstGeom prst="rect">
            <a:avLst/>
          </a:prstGeom>
          <a:noFill/>
        </p:spPr>
        <p:txBody>
          <a:bodyPr wrap="square">
            <a:spAutoFit/>
          </a:bodyPr>
          <a:lstStyle/>
          <a:p>
            <a:r>
              <a:rPr lang="en-US" b="0" i="0" dirty="0">
                <a:solidFill>
                  <a:srgbClr val="000000"/>
                </a:solidFill>
                <a:effectLst/>
                <a:latin typeface="Consolas" panose="020B0609020204030204" pitchFamily="49" charset="0"/>
              </a:rPr>
              <a:t>#include &lt;</a:t>
            </a:r>
            <a:r>
              <a:rPr lang="en-US" b="0" i="0" dirty="0" err="1">
                <a:solidFill>
                  <a:srgbClr val="000000"/>
                </a:solidFill>
                <a:effectLst/>
                <a:latin typeface="Consolas" panose="020B0609020204030204" pitchFamily="49" charset="0"/>
              </a:rPr>
              <a:t>stdio.h</a:t>
            </a:r>
            <a:r>
              <a:rPr lang="en-US" b="0" i="0" dirty="0">
                <a:solidFill>
                  <a:srgbClr val="000000"/>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main()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1" i="0" dirty="0">
                <a:solidFill>
                  <a:srgbClr val="A52A2A"/>
                </a:solidFill>
                <a:effectLst/>
                <a:latin typeface="Consolas" panose="020B0609020204030204" pitchFamily="49" charset="0"/>
              </a:rPr>
              <a:t>\</a:t>
            </a:r>
            <a:r>
              <a:rPr lang="en-US" b="1" i="0" dirty="0" err="1">
                <a:solidFill>
                  <a:srgbClr val="A52A2A"/>
                </a:solidFill>
                <a:effectLst/>
                <a:latin typeface="Consolas" panose="020B0609020204030204" pitchFamily="49" charset="0"/>
              </a:rPr>
              <a:t>n</a:t>
            </a:r>
            <a:r>
              <a:rPr lang="en-US" b="0" i="0" dirty="0" err="1">
                <a:solidFill>
                  <a:srgbClr val="A52A2A"/>
                </a:solidFill>
                <a:effectLst/>
                <a:latin typeface="Consolas" panose="020B0609020204030204" pitchFamily="49" charset="0"/>
              </a:rPr>
              <a:t>I</a:t>
            </a:r>
            <a:r>
              <a:rPr lang="en-US" b="0" i="0" dirty="0">
                <a:solidFill>
                  <a:srgbClr val="A52A2A"/>
                </a:solidFill>
                <a:effectLst/>
                <a:latin typeface="Consolas" panose="020B0609020204030204" pitchFamily="49" charset="0"/>
              </a:rPr>
              <a:t> am learning C.</a:t>
            </a:r>
            <a:r>
              <a:rPr lang="en-US" b="1" i="0" dirty="0">
                <a:solidFill>
                  <a:srgbClr val="A52A2A"/>
                </a:solidFill>
                <a:effectLst/>
                <a:latin typeface="Consolas" panose="020B0609020204030204" pitchFamily="49" charset="0"/>
              </a:rPr>
              <a:t>\</a:t>
            </a:r>
            <a:r>
              <a:rPr lang="en-US" b="1" i="0" dirty="0" err="1">
                <a:solidFill>
                  <a:srgbClr val="A52A2A"/>
                </a:solidFill>
                <a:effectLst/>
                <a:latin typeface="Consolas" panose="020B0609020204030204" pitchFamily="49" charset="0"/>
              </a:rPr>
              <a:t>n</a:t>
            </a:r>
            <a:r>
              <a:rPr lang="en-US" b="0" i="0" dirty="0" err="1">
                <a:solidFill>
                  <a:srgbClr val="A52A2A"/>
                </a:solidFill>
                <a:effectLst/>
                <a:latin typeface="Consolas" panose="020B0609020204030204" pitchFamily="49" charset="0"/>
              </a:rPr>
              <a:t>And</a:t>
            </a:r>
            <a:r>
              <a:rPr lang="en-US" b="0" i="0" dirty="0">
                <a:solidFill>
                  <a:srgbClr val="A52A2A"/>
                </a:solidFill>
                <a:effectLst/>
                <a:latin typeface="Consolas" panose="020B0609020204030204" pitchFamily="49" charset="0"/>
              </a:rPr>
              <a:t> it is awesome!"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dirty="0"/>
          </a:p>
        </p:txBody>
      </p:sp>
      <p:sp>
        <p:nvSpPr>
          <p:cNvPr id="8" name="Rectangle 3">
            <a:extLst>
              <a:ext uri="{FF2B5EF4-FFF2-40B4-BE49-F238E27FC236}">
                <a16:creationId xmlns:a16="http://schemas.microsoft.com/office/drawing/2014/main" id="{2B9E66D0-AE2D-D925-509A-A3F01C40B14C}"/>
              </a:ext>
            </a:extLst>
          </p:cNvPr>
          <p:cNvSpPr>
            <a:spLocks noChangeArrowheads="1"/>
          </p:cNvSpPr>
          <p:nvPr/>
        </p:nvSpPr>
        <p:spPr bwMode="auto">
          <a:xfrm>
            <a:off x="290457" y="6275502"/>
            <a:ext cx="763125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Tip:</a:t>
            </a:r>
            <a:r>
              <a:rPr kumimoji="0" lang="en-US" altLang="en-US" b="0" i="0" u="none" strike="noStrike" cap="none" normalizeH="0" baseline="0" dirty="0">
                <a:ln>
                  <a:noFill/>
                </a:ln>
                <a:solidFill>
                  <a:srgbClr val="000000"/>
                </a:solidFill>
                <a:effectLst/>
                <a:latin typeface="Verdana" panose="020B0604030504040204" pitchFamily="34" charset="0"/>
              </a:rPr>
              <a:t> Two </a:t>
            </a:r>
            <a:r>
              <a:rPr kumimoji="0" lang="en-US" altLang="en-US" b="0" i="0" u="none" strike="noStrike" cap="none" normalizeH="0" baseline="0" dirty="0">
                <a:ln>
                  <a:noFill/>
                </a:ln>
                <a:solidFill>
                  <a:srgbClr val="DC143C"/>
                </a:solidFill>
                <a:effectLst/>
                <a:latin typeface="Consolas" panose="020B0609020204030204" pitchFamily="49" charset="0"/>
              </a:rPr>
              <a:t>\n</a:t>
            </a:r>
            <a:r>
              <a:rPr kumimoji="0" lang="en-US" altLang="en-US" b="0" i="0" u="none" strike="noStrike" cap="none" normalizeH="0" baseline="0" dirty="0">
                <a:ln>
                  <a:noFill/>
                </a:ln>
                <a:solidFill>
                  <a:srgbClr val="000000"/>
                </a:solidFill>
                <a:effectLst/>
                <a:latin typeface="Verdana" panose="020B0604030504040204" pitchFamily="34" charset="0"/>
              </a:rPr>
              <a:t> characters after each other will create a blank line:</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9208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A49C0E-5C1A-94EC-2013-D84DD678806F}"/>
              </a:ext>
            </a:extLst>
          </p:cNvPr>
          <p:cNvSpPr txBox="1"/>
          <p:nvPr/>
        </p:nvSpPr>
        <p:spPr>
          <a:xfrm>
            <a:off x="142539" y="113890"/>
            <a:ext cx="6094206" cy="2031325"/>
          </a:xfrm>
          <a:prstGeom prst="rect">
            <a:avLst/>
          </a:prstGeom>
          <a:noFill/>
        </p:spPr>
        <p:txBody>
          <a:bodyPr wrap="square">
            <a:spAutoFit/>
          </a:bodyPr>
          <a:lstStyle/>
          <a:p>
            <a:r>
              <a:rPr lang="en-US" b="0" i="0" dirty="0">
                <a:solidFill>
                  <a:srgbClr val="000000"/>
                </a:solidFill>
                <a:effectLst/>
                <a:latin typeface="Consolas" panose="020B0609020204030204" pitchFamily="49" charset="0"/>
              </a:rPr>
              <a:t>#include &lt;</a:t>
            </a:r>
            <a:r>
              <a:rPr lang="en-US" b="0" i="0" dirty="0" err="1">
                <a:solidFill>
                  <a:srgbClr val="000000"/>
                </a:solidFill>
                <a:effectLst/>
                <a:latin typeface="Consolas" panose="020B0609020204030204" pitchFamily="49" charset="0"/>
              </a:rPr>
              <a:t>stdio.h</a:t>
            </a:r>
            <a:r>
              <a:rPr lang="en-US" b="0" i="0" dirty="0">
                <a:solidFill>
                  <a:srgbClr val="000000"/>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main()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1" i="0" dirty="0">
                <a:solidFill>
                  <a:srgbClr val="A52A2A"/>
                </a:solidFill>
                <a:effectLst/>
                <a:latin typeface="Consolas" panose="020B0609020204030204" pitchFamily="49" charset="0"/>
              </a:rPr>
              <a:t>\n\n</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"I am learning C."</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dirty="0"/>
          </a:p>
        </p:txBody>
      </p:sp>
      <p:sp>
        <p:nvSpPr>
          <p:cNvPr id="4" name="Rectangle 1">
            <a:extLst>
              <a:ext uri="{FF2B5EF4-FFF2-40B4-BE49-F238E27FC236}">
                <a16:creationId xmlns:a16="http://schemas.microsoft.com/office/drawing/2014/main" id="{06D11F9C-C976-64B2-E038-6CC42106DB95}"/>
              </a:ext>
            </a:extLst>
          </p:cNvPr>
          <p:cNvSpPr>
            <a:spLocks noChangeArrowheads="1"/>
          </p:cNvSpPr>
          <p:nvPr/>
        </p:nvSpPr>
        <p:spPr bwMode="auto">
          <a:xfrm>
            <a:off x="282388" y="2145215"/>
            <a:ext cx="10830261" cy="1809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What is </a:t>
            </a:r>
            <a:r>
              <a:rPr kumimoji="0" lang="en-US" altLang="en-US" sz="2000" b="0" i="0" u="none" strike="noStrike" cap="none" normalizeH="0" baseline="0" dirty="0">
                <a:ln>
                  <a:noFill/>
                </a:ln>
                <a:solidFill>
                  <a:srgbClr val="FF0000"/>
                </a:solidFill>
                <a:effectLst/>
                <a:highlight>
                  <a:srgbClr val="FFFF00"/>
                </a:highlight>
                <a:latin typeface="Consolas" panose="020B0609020204030204" pitchFamily="49" charset="0"/>
                <a:cs typeface="Segoe UI" panose="020B0502040204020203" pitchFamily="34" charset="0"/>
              </a:rPr>
              <a:t>\n</a:t>
            </a: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 exactly?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newline character (</a:t>
            </a:r>
            <a:r>
              <a:rPr kumimoji="0" lang="en-US" altLang="en-US" b="0" i="0" u="none" strike="noStrike" cap="none" normalizeH="0" baseline="0" dirty="0">
                <a:ln>
                  <a:noFill/>
                </a:ln>
                <a:solidFill>
                  <a:srgbClr val="DC143C"/>
                </a:solidFill>
                <a:effectLst/>
                <a:latin typeface="Consolas" panose="020B0609020204030204" pitchFamily="49" charset="0"/>
              </a:rPr>
              <a:t>\n</a:t>
            </a:r>
            <a:r>
              <a:rPr kumimoji="0" lang="en-US" altLang="en-US" b="0" i="0" u="none" strike="noStrike" cap="none" normalizeH="0" baseline="0" dirty="0">
                <a:ln>
                  <a:noFill/>
                </a:ln>
                <a:solidFill>
                  <a:srgbClr val="000000"/>
                </a:solidFill>
                <a:effectLst/>
                <a:latin typeface="Verdana" panose="020B0604030504040204" pitchFamily="34" charset="0"/>
              </a:rPr>
              <a:t>) is called an </a:t>
            </a:r>
            <a:r>
              <a:rPr kumimoji="0" lang="en-US" altLang="en-US" b="1" i="0" u="none" strike="noStrike" cap="none" normalizeH="0" baseline="0" dirty="0">
                <a:ln>
                  <a:noFill/>
                </a:ln>
                <a:solidFill>
                  <a:srgbClr val="000000"/>
                </a:solidFill>
                <a:effectLst/>
                <a:latin typeface="Verdana" panose="020B0604030504040204" pitchFamily="34" charset="0"/>
              </a:rPr>
              <a:t>escape sequence</a:t>
            </a:r>
            <a:r>
              <a:rPr kumimoji="0" lang="en-US" altLang="en-US" b="0" i="0" u="none" strike="noStrike" cap="none" normalizeH="0" baseline="0" dirty="0">
                <a:ln>
                  <a:noFill/>
                </a:ln>
                <a:solidFill>
                  <a:srgbClr val="000000"/>
                </a:solidFill>
                <a:effectLst/>
                <a:latin typeface="Verdana" panose="020B0604030504040204" pitchFamily="34" charset="0"/>
              </a:rPr>
              <a:t>, and it forces the cursor to change its position to the beginning of the next line on the screen. This results in a new line.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Examples of other valid escape sequences are: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242A40FF-0D3F-B83F-F683-D904379FB812}"/>
              </a:ext>
            </a:extLst>
          </p:cNvPr>
          <p:cNvGraphicFramePr>
            <a:graphicFrameLocks noGrp="1"/>
          </p:cNvGraphicFramePr>
          <p:nvPr>
            <p:extLst>
              <p:ext uri="{D42A27DB-BD31-4B8C-83A1-F6EECF244321}">
                <p14:modId xmlns:p14="http://schemas.microsoft.com/office/powerpoint/2010/main" val="13115932"/>
              </p:ext>
            </p:extLst>
          </p:nvPr>
        </p:nvGraphicFramePr>
        <p:xfrm>
          <a:off x="394830" y="4176540"/>
          <a:ext cx="5647954" cy="2255520"/>
        </p:xfrm>
        <a:graphic>
          <a:graphicData uri="http://schemas.openxmlformats.org/drawingml/2006/table">
            <a:tbl>
              <a:tblPr/>
              <a:tblGrid>
                <a:gridCol w="2604497">
                  <a:extLst>
                    <a:ext uri="{9D8B030D-6E8A-4147-A177-3AD203B41FA5}">
                      <a16:colId xmlns:a16="http://schemas.microsoft.com/office/drawing/2014/main" val="964585943"/>
                    </a:ext>
                  </a:extLst>
                </a:gridCol>
                <a:gridCol w="3043457">
                  <a:extLst>
                    <a:ext uri="{9D8B030D-6E8A-4147-A177-3AD203B41FA5}">
                      <a16:colId xmlns:a16="http://schemas.microsoft.com/office/drawing/2014/main" val="2499252689"/>
                    </a:ext>
                  </a:extLst>
                </a:gridCol>
              </a:tblGrid>
              <a:tr h="0">
                <a:tc>
                  <a:txBody>
                    <a:bodyPr/>
                    <a:lstStyle/>
                    <a:p>
                      <a:pPr algn="l" fontAlgn="t"/>
                      <a:r>
                        <a:rPr lang="en-IN">
                          <a:effectLst/>
                        </a:rPr>
                        <a:t>Escape Sequence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7343949"/>
                  </a:ext>
                </a:extLst>
              </a:tr>
              <a:tr h="0">
                <a:tc>
                  <a:txBody>
                    <a:bodyPr/>
                    <a:lstStyle/>
                    <a:p>
                      <a:pPr algn="l" fontAlgn="t"/>
                      <a:r>
                        <a:rPr lang="en-IN">
                          <a:effectLst/>
                        </a:rPr>
                        <a:t>\t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Creates a horizontal tab</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535108121"/>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Inserts a backslash character (\)</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35442443"/>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fr-FR" dirty="0">
                          <a:effectLst/>
                        </a:rPr>
                        <a:t>Inserts a double </a:t>
                      </a:r>
                      <a:r>
                        <a:rPr lang="fr-FR" dirty="0" err="1">
                          <a:effectLst/>
                        </a:rPr>
                        <a:t>quote</a:t>
                      </a:r>
                      <a:r>
                        <a:rPr lang="fr-FR" dirty="0">
                          <a:effectLst/>
                        </a:rPr>
                        <a:t> </a:t>
                      </a:r>
                      <a:r>
                        <a:rPr lang="fr-FR" dirty="0" err="1">
                          <a:effectLst/>
                        </a:rPr>
                        <a:t>character</a:t>
                      </a:r>
                      <a:endParaRPr lang="fr-FR"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4251298398"/>
                  </a:ext>
                </a:extLst>
              </a:tr>
            </a:tbl>
          </a:graphicData>
        </a:graphic>
      </p:graphicFrame>
    </p:spTree>
    <p:extLst>
      <p:ext uri="{BB962C8B-B14F-4D97-AF65-F5344CB8AC3E}">
        <p14:creationId xmlns:p14="http://schemas.microsoft.com/office/powerpoint/2010/main" val="2239083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8B014C-D26C-E1A3-E72A-21829DC9F398}"/>
              </a:ext>
            </a:extLst>
          </p:cNvPr>
          <p:cNvSpPr txBox="1"/>
          <p:nvPr/>
        </p:nvSpPr>
        <p:spPr>
          <a:xfrm>
            <a:off x="153297" y="0"/>
            <a:ext cx="11959814" cy="2588529"/>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Comments in C</a:t>
            </a:r>
          </a:p>
          <a:p>
            <a:pPr algn="l">
              <a:lnSpc>
                <a:spcPct val="150000"/>
              </a:lnSpc>
            </a:pPr>
            <a:r>
              <a:rPr lang="en-US" b="0" i="0" dirty="0">
                <a:solidFill>
                  <a:srgbClr val="000000"/>
                </a:solidFill>
                <a:effectLst/>
                <a:latin typeface="Verdana" panose="020B0604030504040204" pitchFamily="34" charset="0"/>
              </a:rPr>
              <a:t>Comments can be used to explain code, and to make it more readable. It can also be used to prevent execution when testing alternative code.</a:t>
            </a:r>
          </a:p>
          <a:p>
            <a:pPr algn="l">
              <a:lnSpc>
                <a:spcPct val="150000"/>
              </a:lnSpc>
            </a:pPr>
            <a:r>
              <a:rPr lang="en-US" b="0" i="0" dirty="0">
                <a:solidFill>
                  <a:srgbClr val="000000"/>
                </a:solidFill>
                <a:effectLst/>
                <a:latin typeface="Verdana" panose="020B0604030504040204" pitchFamily="34" charset="0"/>
              </a:rPr>
              <a:t>Comments can be </a:t>
            </a:r>
            <a:r>
              <a:rPr lang="en-US" b="1" i="0" dirty="0">
                <a:solidFill>
                  <a:srgbClr val="000000"/>
                </a:solidFill>
                <a:effectLst/>
                <a:latin typeface="Verdana" panose="020B0604030504040204" pitchFamily="34" charset="0"/>
              </a:rPr>
              <a:t>singled-lined</a:t>
            </a:r>
            <a:r>
              <a:rPr lang="en-US" b="0" i="0" dirty="0">
                <a:solidFill>
                  <a:srgbClr val="000000"/>
                </a:solidFill>
                <a:effectLst/>
                <a:latin typeface="Verdana" panose="020B0604030504040204" pitchFamily="34" charset="0"/>
              </a:rPr>
              <a:t> or </a:t>
            </a:r>
            <a:r>
              <a:rPr lang="en-US" b="1" i="0" dirty="0">
                <a:solidFill>
                  <a:srgbClr val="000000"/>
                </a:solidFill>
                <a:effectLst/>
                <a:latin typeface="Verdana" panose="020B0604030504040204" pitchFamily="34" charset="0"/>
              </a:rPr>
              <a:t>multi-lined</a:t>
            </a:r>
            <a:r>
              <a:rPr lang="en-US" b="0" i="0" dirty="0">
                <a:solidFill>
                  <a:srgbClr val="000000"/>
                </a:solidFill>
                <a:effectLst/>
                <a:latin typeface="Verdana" panose="020B0604030504040204" pitchFamily="34" charset="0"/>
              </a:rPr>
              <a:t>.</a:t>
            </a:r>
          </a:p>
          <a:p>
            <a:pPr>
              <a:lnSpc>
                <a:spcPct val="150000"/>
              </a:lnSpc>
            </a:pPr>
            <a:br>
              <a:rPr lang="en-US" dirty="0"/>
            </a:br>
            <a:endParaRPr lang="en-IN" dirty="0"/>
          </a:p>
        </p:txBody>
      </p:sp>
      <p:sp>
        <p:nvSpPr>
          <p:cNvPr id="4" name="Rectangle 1">
            <a:extLst>
              <a:ext uri="{FF2B5EF4-FFF2-40B4-BE49-F238E27FC236}">
                <a16:creationId xmlns:a16="http://schemas.microsoft.com/office/drawing/2014/main" id="{65EEACBD-6898-D9F3-0EB8-BCC7FEFA203B}"/>
              </a:ext>
            </a:extLst>
          </p:cNvPr>
          <p:cNvSpPr>
            <a:spLocks noChangeArrowheads="1"/>
          </p:cNvSpPr>
          <p:nvPr/>
        </p:nvSpPr>
        <p:spPr bwMode="auto">
          <a:xfrm>
            <a:off x="236668" y="1765684"/>
            <a:ext cx="11306287" cy="18098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Single-line Comments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Single-line comments start with two forward slashes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Any text between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and the end of the line is ignored by the compiler (will not be executed).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This example uses a single-line comment before a line of code: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08D0789-B28A-E01B-1CB7-93D688D66F24}"/>
              </a:ext>
            </a:extLst>
          </p:cNvPr>
          <p:cNvSpPr txBox="1"/>
          <p:nvPr/>
        </p:nvSpPr>
        <p:spPr>
          <a:xfrm>
            <a:off x="236668" y="3707882"/>
            <a:ext cx="6104964" cy="646331"/>
          </a:xfrm>
          <a:prstGeom prst="rect">
            <a:avLst/>
          </a:prstGeom>
          <a:noFill/>
        </p:spPr>
        <p:txBody>
          <a:bodyPr wrap="square">
            <a:spAutoFit/>
          </a:bodyPr>
          <a:lstStyle/>
          <a:p>
            <a:r>
              <a:rPr lang="en-US" b="0" i="0" dirty="0">
                <a:solidFill>
                  <a:srgbClr val="008000"/>
                </a:solidFill>
                <a:effectLst/>
                <a:latin typeface="Consolas" panose="020B0609020204030204" pitchFamily="49" charset="0"/>
              </a:rPr>
              <a:t>// This is a comment</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endParaRPr lang="en-IN" dirty="0"/>
          </a:p>
        </p:txBody>
      </p:sp>
      <p:sp>
        <p:nvSpPr>
          <p:cNvPr id="8" name="TextBox 7">
            <a:extLst>
              <a:ext uri="{FF2B5EF4-FFF2-40B4-BE49-F238E27FC236}">
                <a16:creationId xmlns:a16="http://schemas.microsoft.com/office/drawing/2014/main" id="{C442A762-5E31-F3BF-B319-E11DCD96D7AA}"/>
              </a:ext>
            </a:extLst>
          </p:cNvPr>
          <p:cNvSpPr txBox="1"/>
          <p:nvPr/>
        </p:nvSpPr>
        <p:spPr>
          <a:xfrm>
            <a:off x="236668" y="4486605"/>
            <a:ext cx="9638852" cy="369332"/>
          </a:xfrm>
          <a:prstGeom prst="rect">
            <a:avLst/>
          </a:prstGeom>
          <a:noFill/>
        </p:spPr>
        <p:txBody>
          <a:bodyPr wrap="square">
            <a:spAutoFit/>
          </a:bodyPr>
          <a:lstStyle/>
          <a:p>
            <a:r>
              <a:rPr lang="en-US" b="0" i="0" dirty="0">
                <a:solidFill>
                  <a:srgbClr val="000000"/>
                </a:solidFill>
                <a:effectLst/>
                <a:latin typeface="Verdana" panose="020B0604030504040204" pitchFamily="34" charset="0"/>
              </a:rPr>
              <a:t>This example uses a single-line comment at the end of a line of code:</a:t>
            </a:r>
            <a:endParaRPr lang="en-IN" dirty="0"/>
          </a:p>
        </p:txBody>
      </p:sp>
      <p:sp>
        <p:nvSpPr>
          <p:cNvPr id="10" name="TextBox 9">
            <a:extLst>
              <a:ext uri="{FF2B5EF4-FFF2-40B4-BE49-F238E27FC236}">
                <a16:creationId xmlns:a16="http://schemas.microsoft.com/office/drawing/2014/main" id="{98950108-65A7-F460-402C-BF289535AD04}"/>
              </a:ext>
            </a:extLst>
          </p:cNvPr>
          <p:cNvSpPr txBox="1"/>
          <p:nvPr/>
        </p:nvSpPr>
        <p:spPr>
          <a:xfrm>
            <a:off x="236668" y="4886678"/>
            <a:ext cx="6104964" cy="369332"/>
          </a:xfrm>
          <a:prstGeom prst="rect">
            <a:avLst/>
          </a:prstGeom>
          <a:noFill/>
        </p:spPr>
        <p:txBody>
          <a:bodyPr wrap="square">
            <a:spAutoFit/>
          </a:bodyPr>
          <a:lstStyle/>
          <a:p>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This is a comment</a:t>
            </a:r>
            <a:endParaRPr lang="en-IN" dirty="0"/>
          </a:p>
        </p:txBody>
      </p:sp>
      <p:sp>
        <p:nvSpPr>
          <p:cNvPr id="11" name="Rectangle 2">
            <a:extLst>
              <a:ext uri="{FF2B5EF4-FFF2-40B4-BE49-F238E27FC236}">
                <a16:creationId xmlns:a16="http://schemas.microsoft.com/office/drawing/2014/main" id="{3E107F71-21B7-10B3-1846-1329474FE6B7}"/>
              </a:ext>
            </a:extLst>
          </p:cNvPr>
          <p:cNvSpPr>
            <a:spLocks noChangeArrowheads="1"/>
          </p:cNvSpPr>
          <p:nvPr/>
        </p:nvSpPr>
        <p:spPr bwMode="auto">
          <a:xfrm>
            <a:off x="376260" y="5285205"/>
            <a:ext cx="11565369" cy="13996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C Multi-line Comments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Multi-line comments start with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and ends with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Any text between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and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will be ignored by the compiler</a:t>
            </a:r>
            <a:r>
              <a:rPr kumimoji="0" lang="en-US" altLang="en-US" sz="1100" b="0" i="0" u="none" strike="noStrike" cap="none" normalizeH="0" baseline="0" dirty="0">
                <a:ln>
                  <a:noFill/>
                </a:ln>
                <a:solidFill>
                  <a:srgbClr val="000000"/>
                </a:solidFill>
                <a:effectLst/>
                <a:latin typeface="Verdan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1735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8B295-AB95-E0EC-50D4-13D64DF8CEA7}"/>
              </a:ext>
            </a:extLst>
          </p:cNvPr>
          <p:cNvSpPr txBox="1"/>
          <p:nvPr/>
        </p:nvSpPr>
        <p:spPr>
          <a:xfrm>
            <a:off x="121023" y="186224"/>
            <a:ext cx="9197147" cy="1295547"/>
          </a:xfrm>
          <a:prstGeom prst="rect">
            <a:avLst/>
          </a:prstGeom>
          <a:noFill/>
        </p:spPr>
        <p:txBody>
          <a:bodyPr wrap="square">
            <a:spAutoFit/>
          </a:bodyPr>
          <a:lstStyle/>
          <a:p>
            <a:pPr>
              <a:lnSpc>
                <a:spcPct val="150000"/>
              </a:lnSpc>
            </a:pPr>
            <a:r>
              <a:rPr lang="en-US" b="0" i="0" dirty="0">
                <a:solidFill>
                  <a:srgbClr val="008000"/>
                </a:solidFill>
                <a:effectLst/>
                <a:latin typeface="Consolas" panose="020B0609020204030204" pitchFamily="49" charset="0"/>
              </a:rPr>
              <a:t>/* The code below will print the words Hello World!</a:t>
            </a:r>
            <a:br>
              <a:rPr lang="en-US" b="0" i="0" dirty="0">
                <a:solidFill>
                  <a:srgbClr val="008000"/>
                </a:solidFill>
                <a:effectLst/>
                <a:latin typeface="Consolas" panose="020B0609020204030204" pitchFamily="49" charset="0"/>
              </a:rPr>
            </a:br>
            <a:r>
              <a:rPr lang="en-US" b="0" i="0" dirty="0">
                <a:solidFill>
                  <a:srgbClr val="008000"/>
                </a:solidFill>
                <a:effectLst/>
                <a:latin typeface="Consolas" panose="020B0609020204030204" pitchFamily="49" charset="0"/>
              </a:rPr>
              <a:t>to the screen, and it is amazing */</a:t>
            </a:r>
            <a:br>
              <a:rPr lang="en-US" dirty="0"/>
            </a:b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endParaRPr lang="en-IN" dirty="0"/>
          </a:p>
        </p:txBody>
      </p:sp>
      <p:sp>
        <p:nvSpPr>
          <p:cNvPr id="4" name="Rectangle 1">
            <a:extLst>
              <a:ext uri="{FF2B5EF4-FFF2-40B4-BE49-F238E27FC236}">
                <a16:creationId xmlns:a16="http://schemas.microsoft.com/office/drawing/2014/main" id="{4D64962D-1233-E7F5-E8A1-4813235F3743}"/>
              </a:ext>
            </a:extLst>
          </p:cNvPr>
          <p:cNvSpPr>
            <a:spLocks noChangeArrowheads="1"/>
          </p:cNvSpPr>
          <p:nvPr/>
        </p:nvSpPr>
        <p:spPr bwMode="auto">
          <a:xfrm>
            <a:off x="185057" y="1481771"/>
            <a:ext cx="11378901" cy="2225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Single or multi-line comments?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It is up to you which you want to use. Normally, we use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for short comments, and </a:t>
            </a:r>
            <a:r>
              <a:rPr kumimoji="0" lang="en-US" altLang="en-US" b="0" i="0" u="none" strike="noStrike" cap="none" normalizeH="0" baseline="0" dirty="0">
                <a:ln>
                  <a:noFill/>
                </a:ln>
                <a:solidFill>
                  <a:srgbClr val="DC143C"/>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Verdana" panose="020B0604030504040204" pitchFamily="34" charset="0"/>
              </a:rPr>
              <a:t> for longer.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Good to know:</a:t>
            </a:r>
            <a:r>
              <a:rPr kumimoji="0" lang="en-US" altLang="en-US" b="0" i="0" u="none" strike="noStrike" cap="none" normalizeH="0" baseline="0" dirty="0">
                <a:ln>
                  <a:noFill/>
                </a:ln>
                <a:solidFill>
                  <a:srgbClr val="000000"/>
                </a:solidFill>
                <a:effectLst/>
                <a:latin typeface="Verdana" panose="020B0604030504040204" pitchFamily="34" charset="0"/>
              </a:rPr>
              <a:t> Before version </a:t>
            </a:r>
            <a:r>
              <a:rPr kumimoji="0" lang="en-US" altLang="en-US" b="1" i="0" u="none" strike="noStrike" cap="none" normalizeH="0" baseline="0" dirty="0">
                <a:ln>
                  <a:noFill/>
                </a:ln>
                <a:solidFill>
                  <a:srgbClr val="000000"/>
                </a:solidFill>
                <a:effectLst/>
                <a:latin typeface="Verdana" panose="020B0604030504040204" pitchFamily="34" charset="0"/>
              </a:rPr>
              <a:t>C99</a:t>
            </a:r>
            <a:r>
              <a:rPr kumimoji="0" lang="en-US" altLang="en-US" b="0" i="0" u="none" strike="noStrike" cap="none" normalizeH="0" baseline="0" dirty="0">
                <a:ln>
                  <a:noFill/>
                </a:ln>
                <a:solidFill>
                  <a:srgbClr val="000000"/>
                </a:solidFill>
                <a:effectLst/>
                <a:latin typeface="Verdana" panose="020B0604030504040204" pitchFamily="34" charset="0"/>
              </a:rPr>
              <a:t> (released in 1999), you could only use multi-line comments in C.</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565DA70-7F5D-56CA-A8D5-9FBB4ACE1EB0}"/>
              </a:ext>
            </a:extLst>
          </p:cNvPr>
          <p:cNvSpPr txBox="1"/>
          <p:nvPr/>
        </p:nvSpPr>
        <p:spPr>
          <a:xfrm>
            <a:off x="121023" y="3923863"/>
            <a:ext cx="6096000" cy="400110"/>
          </a:xfrm>
          <a:prstGeom prst="rect">
            <a:avLst/>
          </a:prstGeom>
          <a:noFill/>
        </p:spPr>
        <p:txBody>
          <a:bodyPr wrap="square">
            <a:spAutoFit/>
          </a:bodyPr>
          <a:lstStyle/>
          <a:p>
            <a:pPr algn="l"/>
            <a:r>
              <a:rPr lang="en-IN" sz="2000" b="0" i="0" dirty="0">
                <a:solidFill>
                  <a:srgbClr val="FF0000"/>
                </a:solidFill>
                <a:effectLst/>
                <a:highlight>
                  <a:srgbClr val="FFFF00"/>
                </a:highlight>
                <a:latin typeface="Segoe UI" panose="020B0502040204020203" pitchFamily="34" charset="0"/>
              </a:rPr>
              <a:t>C Variables</a:t>
            </a:r>
          </a:p>
        </p:txBody>
      </p:sp>
      <p:sp>
        <p:nvSpPr>
          <p:cNvPr id="7" name="Rectangle 2">
            <a:extLst>
              <a:ext uri="{FF2B5EF4-FFF2-40B4-BE49-F238E27FC236}">
                <a16:creationId xmlns:a16="http://schemas.microsoft.com/office/drawing/2014/main" id="{EE92F5FD-4372-51C9-410E-78114E60C5F3}"/>
              </a:ext>
            </a:extLst>
          </p:cNvPr>
          <p:cNvSpPr>
            <a:spLocks noChangeArrowheads="1"/>
          </p:cNvSpPr>
          <p:nvPr/>
        </p:nvSpPr>
        <p:spPr bwMode="auto">
          <a:xfrm>
            <a:off x="185057" y="4323973"/>
            <a:ext cx="11821885" cy="25340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Variables are containers for storing data values, like numbers and characters.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In C, there are different </a:t>
            </a:r>
            <a:r>
              <a:rPr kumimoji="0" lang="en-US" altLang="en-US" b="1" i="0" u="none" strike="noStrike" cap="none" normalizeH="0" baseline="0" dirty="0">
                <a:ln>
                  <a:noFill/>
                </a:ln>
                <a:solidFill>
                  <a:srgbClr val="000000"/>
                </a:solidFill>
                <a:effectLst/>
                <a:latin typeface="Verdana" panose="020B0604030504040204" pitchFamily="34" charset="0"/>
              </a:rPr>
              <a:t>types</a:t>
            </a:r>
            <a:r>
              <a:rPr kumimoji="0" lang="en-US" altLang="en-US" b="0" i="0" u="none" strike="noStrike" cap="none" normalizeH="0" baseline="0" dirty="0">
                <a:ln>
                  <a:noFill/>
                </a:ln>
                <a:solidFill>
                  <a:srgbClr val="000000"/>
                </a:solidFill>
                <a:effectLst/>
                <a:latin typeface="Verdana" panose="020B0604030504040204" pitchFamily="34" charset="0"/>
              </a:rPr>
              <a:t> of variables (defined with different keywords), for example: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Verdana" panose="020B0604030504040204" pitchFamily="34" charset="0"/>
              </a:rPr>
              <a:t> - stores integers (whole numbers), without decimals, such as </a:t>
            </a:r>
            <a:r>
              <a:rPr kumimoji="0" lang="en-US" altLang="en-US" b="0" i="0" u="none" strike="noStrike" cap="none" normalizeH="0" baseline="0" dirty="0">
                <a:ln>
                  <a:noFill/>
                </a:ln>
                <a:solidFill>
                  <a:srgbClr val="DC143C"/>
                </a:solidFill>
                <a:effectLst/>
                <a:latin typeface="Consolas" panose="020B0609020204030204" pitchFamily="49" charset="0"/>
              </a:rPr>
              <a:t>123</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0" i="0" u="none" strike="noStrike" cap="none" normalizeH="0" baseline="0" dirty="0">
                <a:ln>
                  <a:noFill/>
                </a:ln>
                <a:solidFill>
                  <a:srgbClr val="DC143C"/>
                </a:solidFill>
                <a:effectLst/>
                <a:latin typeface="Consolas" panose="020B0609020204030204" pitchFamily="49" charset="0"/>
              </a:rPr>
              <a:t>-123</a:t>
            </a: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latin typeface="Consolas" panose="020B0609020204030204" pitchFamily="49" charset="0"/>
              </a:rPr>
              <a:t>float</a:t>
            </a:r>
            <a:r>
              <a:rPr kumimoji="0" lang="en-US" altLang="en-US" b="0" i="0" u="none" strike="noStrike" cap="none" normalizeH="0" baseline="0" dirty="0">
                <a:ln>
                  <a:noFill/>
                </a:ln>
                <a:solidFill>
                  <a:srgbClr val="000000"/>
                </a:solidFill>
                <a:effectLst/>
                <a:latin typeface="Verdana" panose="020B0604030504040204" pitchFamily="34" charset="0"/>
              </a:rPr>
              <a:t> - stores floating point numbers, with decimals, such as </a:t>
            </a:r>
            <a:r>
              <a:rPr kumimoji="0" lang="en-US" altLang="en-US" b="0" i="0" u="none" strike="noStrike" cap="none" normalizeH="0" baseline="0" dirty="0">
                <a:ln>
                  <a:noFill/>
                </a:ln>
                <a:solidFill>
                  <a:srgbClr val="DC143C"/>
                </a:solidFill>
                <a:effectLst/>
                <a:latin typeface="Consolas" panose="020B0609020204030204" pitchFamily="49" charset="0"/>
              </a:rPr>
              <a:t>19.99</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0" i="0" u="none" strike="noStrike" cap="none" normalizeH="0" baseline="0" dirty="0">
                <a:ln>
                  <a:noFill/>
                </a:ln>
                <a:solidFill>
                  <a:srgbClr val="DC143C"/>
                </a:solidFill>
                <a:effectLst/>
                <a:latin typeface="Consolas" panose="020B0609020204030204" pitchFamily="49" charset="0"/>
              </a:rPr>
              <a:t>-19.99</a:t>
            </a: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latin typeface="Consolas" panose="020B0609020204030204" pitchFamily="49" charset="0"/>
              </a:rPr>
              <a:t>char</a:t>
            </a:r>
            <a:r>
              <a:rPr kumimoji="0" lang="en-US" altLang="en-US" b="0" i="0" u="none" strike="noStrike" cap="none" normalizeH="0" baseline="0" dirty="0">
                <a:ln>
                  <a:noFill/>
                </a:ln>
                <a:solidFill>
                  <a:srgbClr val="000000"/>
                </a:solidFill>
                <a:effectLst/>
                <a:latin typeface="Verdana" panose="020B0604030504040204" pitchFamily="34" charset="0"/>
              </a:rPr>
              <a:t> - stores single characters, such as </a:t>
            </a:r>
            <a:r>
              <a:rPr kumimoji="0" lang="en-US" altLang="en-US" b="0" i="0" u="none" strike="noStrike" cap="none" normalizeH="0" baseline="0" dirty="0">
                <a:ln>
                  <a:noFill/>
                </a:ln>
                <a:solidFill>
                  <a:srgbClr val="DC143C"/>
                </a:solidFill>
                <a:effectLst/>
                <a:latin typeface="Consolas" panose="020B0609020204030204" pitchFamily="49" charset="0"/>
              </a:rPr>
              <a:t>'a'</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0" i="0" u="none" strike="noStrike" cap="none" normalizeH="0" baseline="0" dirty="0">
                <a:ln>
                  <a:noFill/>
                </a:ln>
                <a:solidFill>
                  <a:srgbClr val="DC143C"/>
                </a:solidFill>
                <a:effectLst/>
                <a:latin typeface="Consolas" panose="020B0609020204030204" pitchFamily="49" charset="0"/>
              </a:rPr>
              <a:t>'B'</a:t>
            </a:r>
            <a:r>
              <a:rPr kumimoji="0" lang="en-US" altLang="en-US" b="0" i="0" u="none" strike="noStrike" cap="none" normalizeH="0" baseline="0" dirty="0">
                <a:ln>
                  <a:noFill/>
                </a:ln>
                <a:solidFill>
                  <a:srgbClr val="000000"/>
                </a:solidFill>
                <a:effectLst/>
                <a:latin typeface="Verdana" panose="020B0604030504040204" pitchFamily="34" charset="0"/>
              </a:rPr>
              <a:t>. Characters are surrounded by </a:t>
            </a:r>
            <a:r>
              <a:rPr kumimoji="0" lang="en-US" altLang="en-US" b="1" i="0" u="none" strike="noStrike" cap="none" normalizeH="0" baseline="0" dirty="0">
                <a:ln>
                  <a:noFill/>
                </a:ln>
                <a:solidFill>
                  <a:srgbClr val="000000"/>
                </a:solidFill>
                <a:effectLst/>
                <a:latin typeface="Verdana" panose="020B0604030504040204" pitchFamily="34" charset="0"/>
              </a:rPr>
              <a:t>single quotes</a:t>
            </a: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9568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AB5BE0-5557-4146-EFD4-AD37A4CE0506}"/>
              </a:ext>
            </a:extLst>
          </p:cNvPr>
          <p:cNvSpPr txBox="1"/>
          <p:nvPr/>
        </p:nvSpPr>
        <p:spPr>
          <a:xfrm>
            <a:off x="141514" y="256793"/>
            <a:ext cx="11908971" cy="913455"/>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Declaring (Creating) Variables</a:t>
            </a:r>
          </a:p>
          <a:p>
            <a:pPr algn="l">
              <a:lnSpc>
                <a:spcPct val="150000"/>
              </a:lnSpc>
            </a:pPr>
            <a:r>
              <a:rPr lang="en-US" b="0" i="0" dirty="0">
                <a:solidFill>
                  <a:srgbClr val="000000"/>
                </a:solidFill>
                <a:effectLst/>
                <a:latin typeface="Verdana" panose="020B0604030504040204" pitchFamily="34" charset="0"/>
              </a:rPr>
              <a:t>To create a variable, specify the </a:t>
            </a:r>
            <a:r>
              <a:rPr lang="en-US" b="1" i="0" dirty="0">
                <a:solidFill>
                  <a:srgbClr val="000000"/>
                </a:solidFill>
                <a:effectLst/>
                <a:latin typeface="Verdana" panose="020B0604030504040204" pitchFamily="34" charset="0"/>
              </a:rPr>
              <a:t>type</a:t>
            </a:r>
            <a:r>
              <a:rPr lang="en-US" b="0" i="0" dirty="0">
                <a:solidFill>
                  <a:srgbClr val="000000"/>
                </a:solidFill>
                <a:effectLst/>
                <a:latin typeface="Verdana" panose="020B0604030504040204" pitchFamily="34" charset="0"/>
              </a:rPr>
              <a:t> and assign it a </a:t>
            </a:r>
            <a:r>
              <a:rPr lang="en-US" b="1" i="0" dirty="0">
                <a:solidFill>
                  <a:srgbClr val="000000"/>
                </a:solidFill>
                <a:effectLst/>
                <a:latin typeface="Verdana" panose="020B0604030504040204" pitchFamily="34" charset="0"/>
              </a:rPr>
              <a:t>value</a:t>
            </a:r>
            <a:r>
              <a:rPr lang="en-US" b="0" i="0" dirty="0">
                <a:solidFill>
                  <a:srgbClr val="000000"/>
                </a:solidFill>
                <a:effectLst/>
                <a:latin typeface="Verdana" panose="020B0604030504040204" pitchFamily="34" charset="0"/>
              </a:rPr>
              <a:t>:</a:t>
            </a:r>
          </a:p>
        </p:txBody>
      </p:sp>
      <p:sp>
        <p:nvSpPr>
          <p:cNvPr id="4" name="Rectangle 1">
            <a:extLst>
              <a:ext uri="{FF2B5EF4-FFF2-40B4-BE49-F238E27FC236}">
                <a16:creationId xmlns:a16="http://schemas.microsoft.com/office/drawing/2014/main" id="{AE5A8FB7-B761-B479-6152-524DD28C1C9C}"/>
              </a:ext>
            </a:extLst>
          </p:cNvPr>
          <p:cNvSpPr>
            <a:spLocks noChangeArrowheads="1"/>
          </p:cNvSpPr>
          <p:nvPr/>
        </p:nvSpPr>
        <p:spPr bwMode="auto">
          <a:xfrm>
            <a:off x="141514" y="1186610"/>
            <a:ext cx="11114315" cy="12866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Where </a:t>
            </a:r>
            <a:r>
              <a:rPr kumimoji="0" lang="en-US" altLang="en-US" b="0" i="1" u="none" strike="noStrike" cap="none" normalizeH="0" baseline="0" dirty="0">
                <a:ln>
                  <a:noFill/>
                </a:ln>
                <a:solidFill>
                  <a:srgbClr val="000000"/>
                </a:solidFill>
                <a:effectLst/>
                <a:latin typeface="Verdana" panose="020B0604030504040204" pitchFamily="34" charset="0"/>
              </a:rPr>
              <a:t>type</a:t>
            </a:r>
            <a:r>
              <a:rPr kumimoji="0" lang="en-US" altLang="en-US" b="0" i="0" u="none" strike="noStrike" cap="none" normalizeH="0" baseline="0" dirty="0">
                <a:ln>
                  <a:noFill/>
                </a:ln>
                <a:solidFill>
                  <a:srgbClr val="000000"/>
                </a:solidFill>
                <a:effectLst/>
                <a:latin typeface="Verdana" panose="020B0604030504040204" pitchFamily="34" charset="0"/>
              </a:rPr>
              <a:t> is one of C types (such as </a:t>
            </a:r>
            <a:r>
              <a:rPr kumimoji="0" lang="en-US" altLang="en-US" b="0" i="0" u="none" strike="noStrike" cap="none" normalizeH="0" baseline="0" dirty="0">
                <a:ln>
                  <a:noFill/>
                </a:ln>
                <a:solidFill>
                  <a:srgbClr val="DC143C"/>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Verdana" panose="020B0604030504040204" pitchFamily="34" charset="0"/>
              </a:rPr>
              <a:t>), and </a:t>
            </a:r>
            <a:r>
              <a:rPr kumimoji="0" lang="en-US" altLang="en-US" b="0" i="1" u="none" strike="noStrike" cap="none" normalizeH="0" baseline="0" dirty="0" err="1">
                <a:ln>
                  <a:noFill/>
                </a:ln>
                <a:solidFill>
                  <a:srgbClr val="000000"/>
                </a:solidFill>
                <a:effectLst/>
                <a:latin typeface="Verdana" panose="020B0604030504040204" pitchFamily="34" charset="0"/>
              </a:rPr>
              <a:t>variableName</a:t>
            </a:r>
            <a:r>
              <a:rPr kumimoji="0" lang="en-US" altLang="en-US" b="0" i="0" u="none" strike="noStrike" cap="none" normalizeH="0" baseline="0" dirty="0">
                <a:ln>
                  <a:noFill/>
                </a:ln>
                <a:solidFill>
                  <a:srgbClr val="000000"/>
                </a:solidFill>
                <a:effectLst/>
                <a:latin typeface="Verdana" panose="020B0604030504040204" pitchFamily="34" charset="0"/>
              </a:rPr>
              <a:t> is the name of the variable (such as </a:t>
            </a:r>
            <a:r>
              <a:rPr kumimoji="0" lang="en-US" altLang="en-US" b="1" i="0" u="none" strike="noStrike" cap="none" normalizeH="0" baseline="0" dirty="0">
                <a:ln>
                  <a:noFill/>
                </a:ln>
                <a:solidFill>
                  <a:srgbClr val="000000"/>
                </a:solidFill>
                <a:effectLst/>
                <a:latin typeface="Verdana" panose="020B0604030504040204" pitchFamily="34" charset="0"/>
              </a:rPr>
              <a:t>x</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1" i="0" u="none" strike="noStrike" cap="none" normalizeH="0" baseline="0" dirty="0" err="1">
                <a:ln>
                  <a:noFill/>
                </a:ln>
                <a:solidFill>
                  <a:srgbClr val="000000"/>
                </a:solidFill>
                <a:effectLst/>
                <a:latin typeface="Verdana" panose="020B0604030504040204" pitchFamily="34" charset="0"/>
              </a:rPr>
              <a:t>myName</a:t>
            </a:r>
            <a:r>
              <a:rPr kumimoji="0" lang="en-US" altLang="en-US" b="0" i="0" u="none" strike="noStrike" cap="none" normalizeH="0" baseline="0" dirty="0">
                <a:ln>
                  <a:noFill/>
                </a:ln>
                <a:solidFill>
                  <a:srgbClr val="000000"/>
                </a:solidFill>
                <a:effectLst/>
                <a:latin typeface="Verdana" panose="020B0604030504040204" pitchFamily="34" charset="0"/>
              </a:rPr>
              <a:t>). The </a:t>
            </a:r>
            <a:r>
              <a:rPr kumimoji="0" lang="en-US" altLang="en-US" b="1" i="0" u="none" strike="noStrike" cap="none" normalizeH="0" baseline="0" dirty="0">
                <a:ln>
                  <a:noFill/>
                </a:ln>
                <a:solidFill>
                  <a:srgbClr val="000000"/>
                </a:solidFill>
                <a:effectLst/>
                <a:latin typeface="Verdana" panose="020B0604030504040204" pitchFamily="34" charset="0"/>
              </a:rPr>
              <a:t>equal sign</a:t>
            </a:r>
            <a:r>
              <a:rPr kumimoji="0" lang="en-US" altLang="en-US" b="0" i="0" u="none" strike="noStrike" cap="none" normalizeH="0" baseline="0" dirty="0">
                <a:ln>
                  <a:noFill/>
                </a:ln>
                <a:solidFill>
                  <a:srgbClr val="000000"/>
                </a:solidFill>
                <a:effectLst/>
                <a:latin typeface="Verdana" panose="020B0604030504040204" pitchFamily="34" charset="0"/>
              </a:rPr>
              <a:t> is used to assign a value to the variable.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So, to create a variable that should </a:t>
            </a:r>
            <a:r>
              <a:rPr kumimoji="0" lang="en-US" altLang="en-US" b="1" i="0" u="none" strike="noStrike" cap="none" normalizeH="0" baseline="0" dirty="0">
                <a:ln>
                  <a:noFill/>
                </a:ln>
                <a:solidFill>
                  <a:srgbClr val="000000"/>
                </a:solidFill>
                <a:effectLst/>
                <a:latin typeface="Verdana" panose="020B0604030504040204" pitchFamily="34" charset="0"/>
              </a:rPr>
              <a:t>store a number</a:t>
            </a:r>
            <a:r>
              <a:rPr kumimoji="0" lang="en-US" altLang="en-US" b="0" i="0" u="none" strike="noStrike" cap="none" normalizeH="0" baseline="0" dirty="0">
                <a:ln>
                  <a:noFill/>
                </a:ln>
                <a:solidFill>
                  <a:srgbClr val="000000"/>
                </a:solidFill>
                <a:effectLst/>
                <a:latin typeface="Verdana" panose="020B0604030504040204" pitchFamily="34" charset="0"/>
              </a:rPr>
              <a:t>, look at the following example: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8DEB780-2C8C-2FF2-F854-C145D19B2EC6}"/>
              </a:ext>
            </a:extLst>
          </p:cNvPr>
          <p:cNvSpPr>
            <a:spLocks noChangeArrowheads="1"/>
          </p:cNvSpPr>
          <p:nvPr/>
        </p:nvSpPr>
        <p:spPr bwMode="auto">
          <a:xfrm>
            <a:off x="228599" y="2511319"/>
            <a:ext cx="11462657" cy="877420"/>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Create a variable called </a:t>
            </a:r>
            <a:r>
              <a:rPr kumimoji="0" lang="en-US" altLang="en-US" b="1" i="0" u="none" strike="noStrike" cap="none" normalizeH="0" baseline="0" dirty="0" err="1">
                <a:ln>
                  <a:noFill/>
                </a:ln>
                <a:solidFill>
                  <a:srgbClr val="000000"/>
                </a:solidFill>
                <a:effectLst/>
                <a:latin typeface="Verdana" panose="020B0604030504040204" pitchFamily="34" charset="0"/>
              </a:rPr>
              <a:t>myNum</a:t>
            </a:r>
            <a:r>
              <a:rPr kumimoji="0" lang="en-US" altLang="en-US" b="0" i="0" u="none" strike="noStrike" cap="none" normalizeH="0" baseline="0" dirty="0">
                <a:ln>
                  <a:noFill/>
                </a:ln>
                <a:solidFill>
                  <a:srgbClr val="000000"/>
                </a:solidFill>
                <a:effectLst/>
                <a:latin typeface="Verdana" panose="020B0604030504040204" pitchFamily="34" charset="0"/>
              </a:rPr>
              <a:t> of type </a:t>
            </a:r>
            <a:r>
              <a:rPr kumimoji="0" lang="en-US" altLang="en-US" b="0" i="0" u="none" strike="noStrike" cap="none" normalizeH="0" baseline="0" dirty="0">
                <a:ln>
                  <a:noFill/>
                </a:ln>
                <a:solidFill>
                  <a:srgbClr val="DC143C"/>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Verdana" panose="020B0604030504040204" pitchFamily="34" charset="0"/>
              </a:rPr>
              <a:t> and assign the value </a:t>
            </a:r>
            <a:r>
              <a:rPr kumimoji="0" lang="en-US" altLang="en-US" b="1" i="0" u="none" strike="noStrike" cap="none" normalizeH="0" baseline="0" dirty="0">
                <a:ln>
                  <a:noFill/>
                </a:ln>
                <a:solidFill>
                  <a:srgbClr val="000000"/>
                </a:solidFill>
                <a:effectLst/>
                <a:latin typeface="Verdana" panose="020B0604030504040204" pitchFamily="34" charset="0"/>
              </a:rPr>
              <a:t>15</a:t>
            </a:r>
            <a:r>
              <a:rPr kumimoji="0" lang="en-US" altLang="en-US" b="0" i="0" u="none" strike="noStrike" cap="none" normalizeH="0" baseline="0" dirty="0">
                <a:ln>
                  <a:noFill/>
                </a:ln>
                <a:solidFill>
                  <a:srgbClr val="000000"/>
                </a:solidFill>
                <a:effectLst/>
                <a:latin typeface="Verdana" panose="020B0604030504040204" pitchFamily="34" charset="0"/>
              </a:rPr>
              <a:t> to it:</a:t>
            </a:r>
          </a:p>
          <a:p>
            <a:pPr marL="0" marR="0" lvl="0" indent="0" algn="l" defTabSz="914400" rtl="0" eaLnBrk="0" fontAlgn="base" latinLnBrk="0" hangingPunct="0">
              <a:lnSpc>
                <a:spcPct val="150000"/>
              </a:lnSpc>
              <a:spcBef>
                <a:spcPct val="0"/>
              </a:spcBef>
              <a:spcAft>
                <a:spcPct val="0"/>
              </a:spcAft>
              <a:buClrTx/>
              <a:buSzTx/>
              <a:buFontTx/>
              <a:buNone/>
              <a:tabLst/>
            </a:pPr>
            <a:r>
              <a:rPr lang="en-IN" b="0" i="0" dirty="0">
                <a:solidFill>
                  <a:srgbClr val="0000CD"/>
                </a:solidFill>
                <a:effectLst/>
                <a:latin typeface="Consolas" panose="020B0609020204030204" pitchFamily="49" charset="0"/>
              </a:rPr>
              <a:t>int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myNum</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15</a:t>
            </a:r>
            <a:r>
              <a:rPr lang="en-IN" b="0" i="0" dirty="0">
                <a:solidFill>
                  <a:srgbClr val="000000"/>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4FA66DE4-72E8-1D19-4024-9362FA2D58E3}"/>
              </a:ext>
            </a:extLst>
          </p:cNvPr>
          <p:cNvSpPr txBox="1"/>
          <p:nvPr/>
        </p:nvSpPr>
        <p:spPr>
          <a:xfrm>
            <a:off x="228599" y="3469262"/>
            <a:ext cx="6096000" cy="1711046"/>
          </a:xfrm>
          <a:prstGeom prst="rect">
            <a:avLst/>
          </a:prstGeom>
          <a:noFill/>
        </p:spPr>
        <p:txBody>
          <a:bodyPr wrap="square">
            <a:spAutoFit/>
          </a:bodyPr>
          <a:lstStyle/>
          <a:p>
            <a:pPr>
              <a:lnSpc>
                <a:spcPct val="150000"/>
              </a:lnSpc>
            </a:pPr>
            <a:r>
              <a:rPr lang="en-US" b="0" i="0" dirty="0">
                <a:solidFill>
                  <a:srgbClr val="008000"/>
                </a:solidFill>
                <a:effectLst/>
                <a:latin typeface="Consolas" panose="020B0609020204030204" pitchFamily="49" charset="0"/>
              </a:rPr>
              <a:t>// Declare a variable</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a:t>
            </a:r>
            <a:br>
              <a:rPr lang="en-US" dirty="0"/>
            </a:br>
            <a:r>
              <a:rPr lang="en-US" b="0" i="0" dirty="0">
                <a:solidFill>
                  <a:srgbClr val="008000"/>
                </a:solidFill>
                <a:effectLst/>
                <a:latin typeface="Consolas" panose="020B0609020204030204" pitchFamily="49" charset="0"/>
              </a:rPr>
              <a:t>// Assign a value to the variable</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15</a:t>
            </a:r>
            <a:r>
              <a:rPr lang="en-US" b="0" i="0" dirty="0">
                <a:solidFill>
                  <a:srgbClr val="000000"/>
                </a:solidFill>
                <a:effectLst/>
                <a:latin typeface="Consolas" panose="020B0609020204030204" pitchFamily="49" charset="0"/>
              </a:rPr>
              <a:t>;</a:t>
            </a:r>
            <a:endParaRPr lang="en-IN" dirty="0"/>
          </a:p>
        </p:txBody>
      </p:sp>
      <p:sp>
        <p:nvSpPr>
          <p:cNvPr id="10" name="Rectangle 3">
            <a:extLst>
              <a:ext uri="{FF2B5EF4-FFF2-40B4-BE49-F238E27FC236}">
                <a16:creationId xmlns:a16="http://schemas.microsoft.com/office/drawing/2014/main" id="{9BCD7B47-0A33-352E-BCF6-D53F66A70E5C}"/>
              </a:ext>
            </a:extLst>
          </p:cNvPr>
          <p:cNvSpPr>
            <a:spLocks noChangeArrowheads="1"/>
          </p:cNvSpPr>
          <p:nvPr/>
        </p:nvSpPr>
        <p:spPr bwMode="auto">
          <a:xfrm>
            <a:off x="315685" y="5200176"/>
            <a:ext cx="11734800" cy="13996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Output Variables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You learned from the </a:t>
            </a:r>
            <a:r>
              <a:rPr kumimoji="0" lang="en-US" altLang="en-US" b="0" i="0" u="none" strike="noStrike" cap="none" normalizeH="0" baseline="0" dirty="0">
                <a:ln>
                  <a:noFill/>
                </a:ln>
                <a:solidFill>
                  <a:srgbClr val="000000"/>
                </a:solidFill>
                <a:effectLst/>
                <a:latin typeface="Verdana" panose="020B0604030504040204" pitchFamily="34" charset="0"/>
                <a:hlinkClick r:id="rId2"/>
              </a:rPr>
              <a:t>output chapter</a:t>
            </a:r>
            <a:r>
              <a:rPr kumimoji="0" lang="en-US" altLang="en-US" b="0" i="0" u="none" strike="noStrike" cap="none" normalizeH="0" baseline="0" dirty="0">
                <a:ln>
                  <a:noFill/>
                </a:ln>
                <a:solidFill>
                  <a:srgbClr val="000000"/>
                </a:solidFill>
                <a:effectLst/>
                <a:latin typeface="Verdana" panose="020B0604030504040204" pitchFamily="34" charset="0"/>
              </a:rPr>
              <a:t> that you can output values/print text with the </a:t>
            </a: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function: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0882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28E9FF-B406-4CA9-ACDF-2E8824C66761}"/>
              </a:ext>
            </a:extLst>
          </p:cNvPr>
          <p:cNvSpPr txBox="1"/>
          <p:nvPr/>
        </p:nvSpPr>
        <p:spPr>
          <a:xfrm>
            <a:off x="142539" y="116548"/>
            <a:ext cx="6094206" cy="369332"/>
          </a:xfrm>
          <a:prstGeom prst="rect">
            <a:avLst/>
          </a:prstGeom>
          <a:noFill/>
        </p:spPr>
        <p:txBody>
          <a:bodyPr wrap="square">
            <a:spAutoFit/>
          </a:bodyPr>
          <a:lstStyle/>
          <a:p>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"Hello World!"</a:t>
            </a:r>
            <a:r>
              <a:rPr lang="en-IN" b="0" i="0" dirty="0">
                <a:solidFill>
                  <a:srgbClr val="000000"/>
                </a:solidFill>
                <a:effectLst/>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EB13C359-4838-5A1B-041C-D5081C338365}"/>
              </a:ext>
            </a:extLst>
          </p:cNvPr>
          <p:cNvSpPr txBox="1"/>
          <p:nvPr/>
        </p:nvSpPr>
        <p:spPr>
          <a:xfrm>
            <a:off x="142539" y="580477"/>
            <a:ext cx="6094206" cy="880049"/>
          </a:xfrm>
          <a:prstGeom prst="rect">
            <a:avLst/>
          </a:prstGeom>
          <a:noFill/>
        </p:spPr>
        <p:txBody>
          <a:bodyPr wrap="square">
            <a:spAutoFit/>
          </a:bodyPr>
          <a:lstStyle/>
          <a:p>
            <a:pPr>
              <a:lnSpc>
                <a:spcPct val="150000"/>
              </a:lnSpc>
            </a:pP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15</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Nothing happens</a:t>
            </a:r>
            <a:endParaRPr lang="en-IN" dirty="0"/>
          </a:p>
        </p:txBody>
      </p:sp>
      <p:sp>
        <p:nvSpPr>
          <p:cNvPr id="6" name="Rectangle 1">
            <a:extLst>
              <a:ext uri="{FF2B5EF4-FFF2-40B4-BE49-F238E27FC236}">
                <a16:creationId xmlns:a16="http://schemas.microsoft.com/office/drawing/2014/main" id="{1DC9B58A-000C-36F3-BB69-30C337380F93}"/>
              </a:ext>
            </a:extLst>
          </p:cNvPr>
          <p:cNvSpPr>
            <a:spLocks noChangeArrowheads="1"/>
          </p:cNvSpPr>
          <p:nvPr/>
        </p:nvSpPr>
        <p:spPr bwMode="auto">
          <a:xfrm>
            <a:off x="251523" y="1532040"/>
            <a:ext cx="11417962" cy="26461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Format Specifiers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Format specifiers are used together with the </a:t>
            </a: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function to tell the compiler what type of data the variable is storing. It is basically a </a:t>
            </a:r>
            <a:r>
              <a:rPr kumimoji="0" lang="en-US" altLang="en-US" b="1" i="0" u="none" strike="noStrike" cap="none" normalizeH="0" baseline="0" dirty="0">
                <a:ln>
                  <a:noFill/>
                </a:ln>
                <a:solidFill>
                  <a:srgbClr val="000000"/>
                </a:solidFill>
                <a:effectLst/>
                <a:latin typeface="Verdana" panose="020B0604030504040204" pitchFamily="34" charset="0"/>
              </a:rPr>
              <a:t>placeholder</a:t>
            </a:r>
            <a:r>
              <a:rPr kumimoji="0" lang="en-US" altLang="en-US" b="0" i="0" u="none" strike="noStrike" cap="none" normalizeH="0" baseline="0" dirty="0">
                <a:ln>
                  <a:noFill/>
                </a:ln>
                <a:solidFill>
                  <a:srgbClr val="000000"/>
                </a:solidFill>
                <a:effectLst/>
                <a:latin typeface="Verdana" panose="020B0604030504040204" pitchFamily="34" charset="0"/>
              </a:rPr>
              <a:t> for the variable value.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 format specifier starts with a percentage sign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followed by a character.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For example, to output the value of an </a:t>
            </a:r>
            <a:r>
              <a:rPr kumimoji="0" lang="en-US" altLang="en-US" b="0" i="0" u="none" strike="noStrike" cap="none" normalizeH="0" baseline="0" dirty="0">
                <a:ln>
                  <a:noFill/>
                </a:ln>
                <a:solidFill>
                  <a:srgbClr val="DC143C"/>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Verdana" panose="020B0604030504040204" pitchFamily="34" charset="0"/>
              </a:rPr>
              <a:t> variable, use the format specifier </a:t>
            </a:r>
            <a:r>
              <a:rPr kumimoji="0" lang="en-US" altLang="en-US" b="0" i="0" u="none" strike="noStrike" cap="none" normalizeH="0" baseline="0" dirty="0">
                <a:ln>
                  <a:noFill/>
                </a:ln>
                <a:solidFill>
                  <a:srgbClr val="DC143C"/>
                </a:solidFill>
                <a:effectLst/>
                <a:latin typeface="Consolas" panose="020B0609020204030204" pitchFamily="49" charset="0"/>
              </a:rPr>
              <a:t>%d</a:t>
            </a:r>
            <a:r>
              <a:rPr kumimoji="0" lang="en-US" altLang="en-US" b="0" i="0" u="none" strike="noStrike" cap="none" normalizeH="0" baseline="0" dirty="0">
                <a:ln>
                  <a:noFill/>
                </a:ln>
                <a:solidFill>
                  <a:srgbClr val="000000"/>
                </a:solidFill>
                <a:effectLst/>
                <a:latin typeface="Verdana" panose="020B0604030504040204" pitchFamily="34" charset="0"/>
              </a:rPr>
              <a:t> surrounded by double quotes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inside the </a:t>
            </a: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function: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4C02F65-05B5-B12B-AD57-95DE9C8B32A2}"/>
              </a:ext>
            </a:extLst>
          </p:cNvPr>
          <p:cNvSpPr txBox="1"/>
          <p:nvPr/>
        </p:nvSpPr>
        <p:spPr>
          <a:xfrm>
            <a:off x="142539" y="4232158"/>
            <a:ext cx="6096000" cy="646331"/>
          </a:xfrm>
          <a:prstGeom prst="rect">
            <a:avLst/>
          </a:prstGeom>
          <a:noFill/>
        </p:spPr>
        <p:txBody>
          <a:bodyPr wrap="square">
            <a:spAutoFit/>
          </a:bodyPr>
          <a:lstStyle/>
          <a:p>
            <a:r>
              <a:rPr lang="en-IN" b="0" i="0" dirty="0">
                <a:solidFill>
                  <a:srgbClr val="0000CD"/>
                </a:solidFill>
                <a:effectLst/>
                <a:latin typeface="Consolas" panose="020B0609020204030204" pitchFamily="49" charset="0"/>
              </a:rPr>
              <a:t>int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myNum</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15</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myNum</a:t>
            </a: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 Outputs 15</a:t>
            </a:r>
            <a:endParaRPr lang="en-IN" dirty="0"/>
          </a:p>
        </p:txBody>
      </p:sp>
      <p:sp>
        <p:nvSpPr>
          <p:cNvPr id="10" name="Rectangle 3">
            <a:extLst>
              <a:ext uri="{FF2B5EF4-FFF2-40B4-BE49-F238E27FC236}">
                <a16:creationId xmlns:a16="http://schemas.microsoft.com/office/drawing/2014/main" id="{44F8869B-BD82-F511-FC4C-A3261C10F0FA}"/>
              </a:ext>
            </a:extLst>
          </p:cNvPr>
          <p:cNvSpPr>
            <a:spLocks noChangeArrowheads="1"/>
          </p:cNvSpPr>
          <p:nvPr/>
        </p:nvSpPr>
        <p:spPr bwMode="auto">
          <a:xfrm>
            <a:off x="142539" y="5141294"/>
            <a:ext cx="10406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To print other types, use </a:t>
            </a:r>
            <a:r>
              <a:rPr kumimoji="0" lang="en-US" altLang="en-US" b="0" i="0" u="none" strike="noStrike" cap="none" normalizeH="0" baseline="0" dirty="0">
                <a:ln>
                  <a:noFill/>
                </a:ln>
                <a:solidFill>
                  <a:srgbClr val="DC143C"/>
                </a:solidFill>
                <a:effectLst/>
                <a:latin typeface="Consolas" panose="020B0609020204030204" pitchFamily="49" charset="0"/>
              </a:rPr>
              <a:t>%c</a:t>
            </a:r>
            <a:r>
              <a:rPr kumimoji="0" lang="en-US" altLang="en-US" b="0" i="0" u="none" strike="noStrike" cap="none" normalizeH="0" baseline="0" dirty="0">
                <a:ln>
                  <a:noFill/>
                </a:ln>
                <a:solidFill>
                  <a:srgbClr val="000000"/>
                </a:solidFill>
                <a:effectLst/>
                <a:latin typeface="Verdana" panose="020B0604030504040204" pitchFamily="34" charset="0"/>
              </a:rPr>
              <a:t> for </a:t>
            </a:r>
            <a:r>
              <a:rPr kumimoji="0" lang="en-US" altLang="en-US" b="0" i="0" u="none" strike="noStrike" cap="none" normalizeH="0" baseline="0" dirty="0">
                <a:ln>
                  <a:noFill/>
                </a:ln>
                <a:solidFill>
                  <a:srgbClr val="DC143C"/>
                </a:solidFill>
                <a:effectLst/>
                <a:latin typeface="Consolas" panose="020B0609020204030204" pitchFamily="49" charset="0"/>
              </a:rPr>
              <a:t>char</a:t>
            </a:r>
            <a:r>
              <a:rPr kumimoji="0" lang="en-US" altLang="en-US" b="0" i="0" u="none" strike="noStrike" cap="none" normalizeH="0" baseline="0" dirty="0">
                <a:ln>
                  <a:noFill/>
                </a:ln>
                <a:solidFill>
                  <a:srgbClr val="000000"/>
                </a:solidFill>
                <a:effectLst/>
                <a:latin typeface="Verdana" panose="020B0604030504040204" pitchFamily="34" charset="0"/>
              </a:rPr>
              <a:t> and </a:t>
            </a:r>
            <a:r>
              <a:rPr kumimoji="0" lang="en-US" altLang="en-US" b="0" i="0" u="none" strike="noStrike" cap="none" normalizeH="0" baseline="0" dirty="0">
                <a:ln>
                  <a:noFill/>
                </a:ln>
                <a:solidFill>
                  <a:srgbClr val="DC143C"/>
                </a:solidFill>
                <a:effectLst/>
                <a:latin typeface="Consolas" panose="020B0609020204030204" pitchFamily="49" charset="0"/>
              </a:rPr>
              <a:t>%f</a:t>
            </a:r>
            <a:r>
              <a:rPr kumimoji="0" lang="en-US" altLang="en-US" b="0" i="0" u="none" strike="noStrike" cap="none" normalizeH="0" baseline="0" dirty="0">
                <a:ln>
                  <a:noFill/>
                </a:ln>
                <a:solidFill>
                  <a:srgbClr val="000000"/>
                </a:solidFill>
                <a:effectLst/>
                <a:latin typeface="Verdana" panose="020B0604030504040204" pitchFamily="34" charset="0"/>
              </a:rPr>
              <a:t> for </a:t>
            </a:r>
            <a:r>
              <a:rPr kumimoji="0" lang="en-US" altLang="en-US" b="0" i="0" u="none" strike="noStrike" cap="none" normalizeH="0" baseline="0" dirty="0">
                <a:ln>
                  <a:noFill/>
                </a:ln>
                <a:solidFill>
                  <a:srgbClr val="DC143C"/>
                </a:solidFill>
                <a:effectLst/>
                <a:latin typeface="Consolas" panose="020B0609020204030204" pitchFamily="49" charset="0"/>
              </a:rPr>
              <a:t>float</a:t>
            </a:r>
            <a:r>
              <a:rPr kumimoji="0" lang="en-US" altLang="en-US" b="0" i="0" u="none" strike="noStrike" cap="none" normalizeH="0" baseline="0" dirty="0">
                <a:ln>
                  <a:noFill/>
                </a:ln>
                <a:solidFill>
                  <a:srgbClr val="000000"/>
                </a:solidFill>
                <a:effectLst/>
                <a:latin typeface="Verdana" panose="020B0604030504040204" pitchFamily="34"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1974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FFE1D9-7BB1-B6BB-05B4-2DEFE3EA4348}"/>
              </a:ext>
            </a:extLst>
          </p:cNvPr>
          <p:cNvSpPr txBox="1"/>
          <p:nvPr/>
        </p:nvSpPr>
        <p:spPr>
          <a:xfrm>
            <a:off x="153297" y="289679"/>
            <a:ext cx="6094206" cy="3139321"/>
          </a:xfrm>
          <a:prstGeom prst="rect">
            <a:avLst/>
          </a:prstGeom>
          <a:noFill/>
        </p:spPr>
        <p:txBody>
          <a:bodyPr wrap="square">
            <a:spAutoFit/>
          </a:bodyPr>
          <a:lstStyle/>
          <a:p>
            <a:r>
              <a:rPr lang="en-IN" b="0" i="0" dirty="0">
                <a:solidFill>
                  <a:srgbClr val="008000"/>
                </a:solidFill>
                <a:effectLst/>
                <a:latin typeface="Consolas" panose="020B0609020204030204" pitchFamily="49" charset="0"/>
              </a:rPr>
              <a:t>// Create variables</a:t>
            </a:r>
            <a:br>
              <a:rPr lang="en-IN" b="0" i="0" dirty="0">
                <a:solidFill>
                  <a:srgbClr val="008000"/>
                </a:solidFill>
                <a:effectLst/>
                <a:latin typeface="Consolas" panose="020B0609020204030204" pitchFamily="49" charset="0"/>
              </a:rPr>
            </a:br>
            <a:r>
              <a:rPr lang="en-IN" b="0" i="0" dirty="0">
                <a:solidFill>
                  <a:srgbClr val="0000CD"/>
                </a:solidFill>
                <a:effectLst/>
                <a:latin typeface="Consolas" panose="020B0609020204030204" pitchFamily="49" charset="0"/>
              </a:rPr>
              <a:t>int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myNum</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15</a:t>
            </a: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 Integer (whole number)</a:t>
            </a:r>
            <a:br>
              <a:rPr lang="en-IN" b="0" i="0" dirty="0">
                <a:solidFill>
                  <a:srgbClr val="008000"/>
                </a:solidFill>
                <a:effectLst/>
                <a:latin typeface="Consolas" panose="020B0609020204030204" pitchFamily="49" charset="0"/>
              </a:rPr>
            </a:br>
            <a:r>
              <a:rPr lang="en-IN" b="0" i="0" dirty="0">
                <a:solidFill>
                  <a:srgbClr val="0000CD"/>
                </a:solidFill>
                <a:effectLst/>
                <a:latin typeface="Consolas" panose="020B0609020204030204" pitchFamily="49" charset="0"/>
              </a:rPr>
              <a:t>float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myFloatNum</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5.99</a:t>
            </a: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 Floating point number</a:t>
            </a:r>
            <a:br>
              <a:rPr lang="en-IN" b="0" i="0" dirty="0">
                <a:solidFill>
                  <a:srgbClr val="008000"/>
                </a:solidFill>
                <a:effectLst/>
                <a:latin typeface="Consolas" panose="020B0609020204030204" pitchFamily="49" charset="0"/>
              </a:rPr>
            </a:br>
            <a:r>
              <a:rPr lang="en-IN" b="0" i="0" dirty="0">
                <a:solidFill>
                  <a:srgbClr val="0000CD"/>
                </a:solidFill>
                <a:effectLst/>
                <a:latin typeface="Consolas" panose="020B0609020204030204" pitchFamily="49" charset="0"/>
              </a:rPr>
              <a:t>char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myLetter</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 Character</a:t>
            </a:r>
            <a:br>
              <a:rPr lang="en-IN" b="0" i="0" dirty="0">
                <a:solidFill>
                  <a:srgbClr val="008000"/>
                </a:solidFill>
                <a:effectLst/>
                <a:latin typeface="Consolas" panose="020B0609020204030204" pitchFamily="49" charset="0"/>
              </a:rPr>
            </a:br>
            <a:br>
              <a:rPr lang="en-IN" dirty="0"/>
            </a:br>
            <a:r>
              <a:rPr lang="en-IN" b="0" i="0" dirty="0">
                <a:solidFill>
                  <a:srgbClr val="008000"/>
                </a:solidFill>
                <a:effectLst/>
                <a:latin typeface="Consolas" panose="020B0609020204030204" pitchFamily="49" charset="0"/>
              </a:rPr>
              <a:t>// Print variables</a:t>
            </a:r>
            <a:br>
              <a:rPr lang="en-IN" b="0" i="0" dirty="0">
                <a:solidFill>
                  <a:srgbClr val="008000"/>
                </a:solidFill>
                <a:effectLst/>
                <a:latin typeface="Consolas" panose="020B0609020204030204" pitchFamily="49" charset="0"/>
              </a:rPr>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myNum</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"%f\n"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myFloatNum</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"%c\n"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myLetter</a:t>
            </a:r>
            <a:r>
              <a:rPr lang="en-IN" b="0" i="0" dirty="0">
                <a:solidFill>
                  <a:srgbClr val="000000"/>
                </a:solidFill>
                <a:effectLst/>
                <a:latin typeface="Consolas" panose="020B0609020204030204" pitchFamily="49" charset="0"/>
              </a:rPr>
              <a:t>);</a:t>
            </a:r>
            <a:endParaRPr lang="en-IN" dirty="0"/>
          </a:p>
        </p:txBody>
      </p:sp>
      <p:sp>
        <p:nvSpPr>
          <p:cNvPr id="4" name="Rectangle 1">
            <a:extLst>
              <a:ext uri="{FF2B5EF4-FFF2-40B4-BE49-F238E27FC236}">
                <a16:creationId xmlns:a16="http://schemas.microsoft.com/office/drawing/2014/main" id="{99093603-AE33-B349-49B7-293FF7EFCFF0}"/>
              </a:ext>
            </a:extLst>
          </p:cNvPr>
          <p:cNvSpPr>
            <a:spLocks noChangeArrowheads="1"/>
          </p:cNvSpPr>
          <p:nvPr/>
        </p:nvSpPr>
        <p:spPr bwMode="auto">
          <a:xfrm>
            <a:off x="153297" y="3640113"/>
            <a:ext cx="112067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To combine both text and a variable, separate them with a comma </a:t>
            </a:r>
            <a:r>
              <a:rPr kumimoji="0" lang="en-US" altLang="en-US" b="0" i="0" u="none" strike="noStrike" cap="none" normalizeH="0" baseline="0" dirty="0" err="1">
                <a:ln>
                  <a:noFill/>
                </a:ln>
                <a:solidFill>
                  <a:srgbClr val="000000"/>
                </a:solidFill>
                <a:effectLst/>
                <a:latin typeface="Verdana" panose="020B0604030504040204" pitchFamily="34" charset="0"/>
              </a:rPr>
              <a:t>insidethe</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function:</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2D5A53B-B7BF-21B1-480F-BC9DBB751557}"/>
              </a:ext>
            </a:extLst>
          </p:cNvPr>
          <p:cNvSpPr txBox="1"/>
          <p:nvPr/>
        </p:nvSpPr>
        <p:spPr>
          <a:xfrm>
            <a:off x="239358" y="4220558"/>
            <a:ext cx="6094206" cy="646331"/>
          </a:xfrm>
          <a:prstGeom prst="rect">
            <a:avLst/>
          </a:prstGeom>
          <a:noFill/>
        </p:spPr>
        <p:txBody>
          <a:bodyPr wrap="square">
            <a:spAutoFit/>
          </a:bodyPr>
          <a:lstStyle/>
          <a:p>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15</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"My favorite number is: %d"</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a:t>
            </a:r>
            <a:endParaRPr lang="en-IN" dirty="0"/>
          </a:p>
        </p:txBody>
      </p:sp>
      <p:sp>
        <p:nvSpPr>
          <p:cNvPr id="7" name="Rectangle 2">
            <a:extLst>
              <a:ext uri="{FF2B5EF4-FFF2-40B4-BE49-F238E27FC236}">
                <a16:creationId xmlns:a16="http://schemas.microsoft.com/office/drawing/2014/main" id="{D70DC445-F6ED-A126-2959-7F610D3845E3}"/>
              </a:ext>
            </a:extLst>
          </p:cNvPr>
          <p:cNvSpPr>
            <a:spLocks noChangeArrowheads="1"/>
          </p:cNvSpPr>
          <p:nvPr/>
        </p:nvSpPr>
        <p:spPr bwMode="auto">
          <a:xfrm>
            <a:off x="151503" y="5102717"/>
            <a:ext cx="112067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To print different types in a single </a:t>
            </a: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function, you can use the following:</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2D6C686B-18A2-CB56-B1FE-847B670ED561}"/>
              </a:ext>
            </a:extLst>
          </p:cNvPr>
          <p:cNvSpPr txBox="1"/>
          <p:nvPr/>
        </p:nvSpPr>
        <p:spPr>
          <a:xfrm>
            <a:off x="239358" y="5472049"/>
            <a:ext cx="6094206" cy="1200329"/>
          </a:xfrm>
          <a:prstGeom prst="rect">
            <a:avLst/>
          </a:prstGeom>
          <a:noFill/>
        </p:spPr>
        <p:txBody>
          <a:bodyPr wrap="square">
            <a:spAutoFit/>
          </a:bodyPr>
          <a:lstStyle/>
          <a:p>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15</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char</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myLetter</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'D'</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"My number is %d and my letter is %c"</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myLetter</a:t>
            </a: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019647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46DA31-F075-AEE8-BD8A-6684B8B4A31E}"/>
              </a:ext>
            </a:extLst>
          </p:cNvPr>
          <p:cNvSpPr txBox="1"/>
          <p:nvPr/>
        </p:nvSpPr>
        <p:spPr>
          <a:xfrm>
            <a:off x="110265" y="0"/>
            <a:ext cx="11690873" cy="913455"/>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Change Variable Values</a:t>
            </a:r>
          </a:p>
          <a:p>
            <a:pPr algn="l">
              <a:lnSpc>
                <a:spcPct val="150000"/>
              </a:lnSpc>
            </a:pPr>
            <a:r>
              <a:rPr lang="en-US" b="0" i="0" dirty="0">
                <a:solidFill>
                  <a:srgbClr val="000000"/>
                </a:solidFill>
                <a:effectLst/>
                <a:latin typeface="Verdana" panose="020B0604030504040204" pitchFamily="34" charset="0"/>
              </a:rPr>
              <a:t>If you assign a new value to an existing variable, it will </a:t>
            </a:r>
            <a:r>
              <a:rPr lang="en-US" b="1" i="0" dirty="0">
                <a:solidFill>
                  <a:srgbClr val="000000"/>
                </a:solidFill>
                <a:effectLst/>
                <a:latin typeface="Verdana" panose="020B0604030504040204" pitchFamily="34" charset="0"/>
              </a:rPr>
              <a:t>overwrite</a:t>
            </a:r>
            <a:r>
              <a:rPr lang="en-US" b="0" i="0" dirty="0">
                <a:solidFill>
                  <a:srgbClr val="000000"/>
                </a:solidFill>
                <a:effectLst/>
                <a:latin typeface="Verdana" panose="020B0604030504040204" pitchFamily="34" charset="0"/>
              </a:rPr>
              <a:t> the previous value:</a:t>
            </a:r>
          </a:p>
        </p:txBody>
      </p:sp>
      <p:sp>
        <p:nvSpPr>
          <p:cNvPr id="5" name="TextBox 4">
            <a:extLst>
              <a:ext uri="{FF2B5EF4-FFF2-40B4-BE49-F238E27FC236}">
                <a16:creationId xmlns:a16="http://schemas.microsoft.com/office/drawing/2014/main" id="{D43E92A2-6713-5E99-8379-E6CEFBFC4747}"/>
              </a:ext>
            </a:extLst>
          </p:cNvPr>
          <p:cNvSpPr txBox="1"/>
          <p:nvPr/>
        </p:nvSpPr>
        <p:spPr>
          <a:xfrm>
            <a:off x="110265" y="913455"/>
            <a:ext cx="6094206" cy="646331"/>
          </a:xfrm>
          <a:prstGeom prst="rect">
            <a:avLst/>
          </a:prstGeom>
          <a:noFill/>
        </p:spPr>
        <p:txBody>
          <a:bodyPr wrap="square">
            <a:spAutoFit/>
          </a:bodyPr>
          <a:lstStyle/>
          <a:p>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15</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a:t>
            </a:r>
            <a:r>
              <a:rPr lang="en-US" b="0" i="0" dirty="0" err="1">
                <a:solidFill>
                  <a:srgbClr val="008000"/>
                </a:solidFill>
                <a:effectLst/>
                <a:latin typeface="Consolas" panose="020B0609020204030204" pitchFamily="49" charset="0"/>
              </a:rPr>
              <a:t>myNum</a:t>
            </a:r>
            <a:r>
              <a:rPr lang="en-US" b="0" i="0" dirty="0">
                <a:solidFill>
                  <a:srgbClr val="008000"/>
                </a:solidFill>
                <a:effectLst/>
                <a:latin typeface="Consolas" panose="020B0609020204030204" pitchFamily="49" charset="0"/>
              </a:rPr>
              <a:t> is 15</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10</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Now </a:t>
            </a:r>
            <a:r>
              <a:rPr lang="en-US" b="0" i="0" dirty="0" err="1">
                <a:solidFill>
                  <a:srgbClr val="008000"/>
                </a:solidFill>
                <a:effectLst/>
                <a:latin typeface="Consolas" panose="020B0609020204030204" pitchFamily="49" charset="0"/>
              </a:rPr>
              <a:t>myNum</a:t>
            </a:r>
            <a:r>
              <a:rPr lang="en-US" b="0" i="0" dirty="0">
                <a:solidFill>
                  <a:srgbClr val="008000"/>
                </a:solidFill>
                <a:effectLst/>
                <a:latin typeface="Consolas" panose="020B0609020204030204" pitchFamily="49" charset="0"/>
              </a:rPr>
              <a:t> is 10</a:t>
            </a:r>
            <a:endParaRPr lang="en-IN" dirty="0"/>
          </a:p>
        </p:txBody>
      </p:sp>
      <p:sp>
        <p:nvSpPr>
          <p:cNvPr id="7" name="TextBox 6">
            <a:extLst>
              <a:ext uri="{FF2B5EF4-FFF2-40B4-BE49-F238E27FC236}">
                <a16:creationId xmlns:a16="http://schemas.microsoft.com/office/drawing/2014/main" id="{CDC1B005-928C-31A2-52F4-272CA22E148A}"/>
              </a:ext>
            </a:extLst>
          </p:cNvPr>
          <p:cNvSpPr txBox="1"/>
          <p:nvPr/>
        </p:nvSpPr>
        <p:spPr>
          <a:xfrm>
            <a:off x="110264" y="1688515"/>
            <a:ext cx="11518751" cy="369332"/>
          </a:xfrm>
          <a:prstGeom prst="rect">
            <a:avLst/>
          </a:prstGeom>
          <a:noFill/>
        </p:spPr>
        <p:txBody>
          <a:bodyPr wrap="square">
            <a:spAutoFit/>
          </a:bodyPr>
          <a:lstStyle/>
          <a:p>
            <a:r>
              <a:rPr lang="en-US" b="0" i="0" dirty="0">
                <a:solidFill>
                  <a:srgbClr val="000000"/>
                </a:solidFill>
                <a:effectLst/>
                <a:latin typeface="Verdana" panose="020B0604030504040204" pitchFamily="34" charset="0"/>
              </a:rPr>
              <a:t>You can also assign the value of one variable to another:</a:t>
            </a:r>
            <a:endParaRPr lang="en-IN" dirty="0"/>
          </a:p>
        </p:txBody>
      </p:sp>
      <p:sp>
        <p:nvSpPr>
          <p:cNvPr id="9" name="TextBox 8">
            <a:extLst>
              <a:ext uri="{FF2B5EF4-FFF2-40B4-BE49-F238E27FC236}">
                <a16:creationId xmlns:a16="http://schemas.microsoft.com/office/drawing/2014/main" id="{77A84F5A-D8A2-C9F0-6F02-B38ECF3D63D9}"/>
              </a:ext>
            </a:extLst>
          </p:cNvPr>
          <p:cNvSpPr txBox="1"/>
          <p:nvPr/>
        </p:nvSpPr>
        <p:spPr>
          <a:xfrm>
            <a:off x="196328" y="2142664"/>
            <a:ext cx="9754496" cy="2585323"/>
          </a:xfrm>
          <a:prstGeom prst="rect">
            <a:avLst/>
          </a:prstGeom>
          <a:noFill/>
        </p:spPr>
        <p:txBody>
          <a:bodyPr wrap="square">
            <a:spAutoFit/>
          </a:bodyPr>
          <a:lstStyle/>
          <a:p>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15</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myOtherNum</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23</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Assign the value of </a:t>
            </a:r>
            <a:r>
              <a:rPr lang="en-US" b="0" i="0" dirty="0" err="1">
                <a:solidFill>
                  <a:srgbClr val="008000"/>
                </a:solidFill>
                <a:effectLst/>
                <a:latin typeface="Consolas" panose="020B0609020204030204" pitchFamily="49" charset="0"/>
              </a:rPr>
              <a:t>myOtherNum</a:t>
            </a:r>
            <a:r>
              <a:rPr lang="en-US" b="0" i="0" dirty="0">
                <a:solidFill>
                  <a:srgbClr val="008000"/>
                </a:solidFill>
                <a:effectLst/>
                <a:latin typeface="Consolas" panose="020B0609020204030204" pitchFamily="49" charset="0"/>
              </a:rPr>
              <a:t> (23) to </a:t>
            </a:r>
            <a:r>
              <a:rPr lang="en-US" b="0" i="0" dirty="0" err="1">
                <a:solidFill>
                  <a:srgbClr val="008000"/>
                </a:solidFill>
                <a:effectLst/>
                <a:latin typeface="Consolas" panose="020B0609020204030204" pitchFamily="49" charset="0"/>
              </a:rPr>
              <a:t>myNum</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myOtherNum</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a:t>
            </a:r>
            <a:r>
              <a:rPr lang="en-US" b="0" i="0" dirty="0" err="1">
                <a:solidFill>
                  <a:srgbClr val="008000"/>
                </a:solidFill>
                <a:effectLst/>
                <a:latin typeface="Consolas" panose="020B0609020204030204" pitchFamily="49" charset="0"/>
              </a:rPr>
              <a:t>myNum</a:t>
            </a:r>
            <a:r>
              <a:rPr lang="en-US" b="0" i="0" dirty="0">
                <a:solidFill>
                  <a:srgbClr val="008000"/>
                </a:solidFill>
                <a:effectLst/>
                <a:latin typeface="Consolas" panose="020B0609020204030204" pitchFamily="49" charset="0"/>
              </a:rPr>
              <a:t> is now 23, instead of 15</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a:t>
            </a:r>
            <a:endParaRPr lang="en-IN" dirty="0"/>
          </a:p>
        </p:txBody>
      </p:sp>
      <p:sp>
        <p:nvSpPr>
          <p:cNvPr id="11" name="TextBox 10">
            <a:extLst>
              <a:ext uri="{FF2B5EF4-FFF2-40B4-BE49-F238E27FC236}">
                <a16:creationId xmlns:a16="http://schemas.microsoft.com/office/drawing/2014/main" id="{72A41565-1864-854B-1250-CA76279EF3F1}"/>
              </a:ext>
            </a:extLst>
          </p:cNvPr>
          <p:cNvSpPr txBox="1"/>
          <p:nvPr/>
        </p:nvSpPr>
        <p:spPr>
          <a:xfrm>
            <a:off x="196327" y="4812804"/>
            <a:ext cx="8000999" cy="646331"/>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Or copy values to empty variables:</a:t>
            </a:r>
          </a:p>
          <a:p>
            <a:pPr algn="l"/>
            <a:r>
              <a:rPr lang="en-US" b="0" i="0" dirty="0">
                <a:solidFill>
                  <a:srgbClr val="000000"/>
                </a:solidFill>
                <a:effectLst/>
                <a:latin typeface="Segoe UI" panose="020B0502040204020203" pitchFamily="34" charset="0"/>
              </a:rPr>
              <a:t>Example</a:t>
            </a:r>
          </a:p>
        </p:txBody>
      </p:sp>
    </p:spTree>
    <p:extLst>
      <p:ext uri="{BB962C8B-B14F-4D97-AF65-F5344CB8AC3E}">
        <p14:creationId xmlns:p14="http://schemas.microsoft.com/office/powerpoint/2010/main" val="915734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C1D957-4604-D679-B7B7-4B7478183C40}"/>
              </a:ext>
            </a:extLst>
          </p:cNvPr>
          <p:cNvSpPr txBox="1"/>
          <p:nvPr/>
        </p:nvSpPr>
        <p:spPr>
          <a:xfrm>
            <a:off x="142539" y="283355"/>
            <a:ext cx="6094206" cy="3693319"/>
          </a:xfrm>
          <a:prstGeom prst="rect">
            <a:avLst/>
          </a:prstGeom>
          <a:noFill/>
        </p:spPr>
        <p:txBody>
          <a:bodyPr wrap="square">
            <a:spAutoFit/>
          </a:bodyPr>
          <a:lstStyle/>
          <a:p>
            <a:r>
              <a:rPr lang="en-US" b="0" i="0" dirty="0">
                <a:solidFill>
                  <a:srgbClr val="008000"/>
                </a:solidFill>
                <a:effectLst/>
                <a:latin typeface="Consolas" panose="020B0609020204030204" pitchFamily="49" charset="0"/>
              </a:rPr>
              <a:t>// Create a variable and assign the value 15 to it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15</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Declare a variable without assigning it a value</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myOtherNum</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Assign the value of </a:t>
            </a:r>
            <a:r>
              <a:rPr lang="en-US" b="0" i="0" dirty="0" err="1">
                <a:solidFill>
                  <a:srgbClr val="008000"/>
                </a:solidFill>
                <a:effectLst/>
                <a:latin typeface="Consolas" panose="020B0609020204030204" pitchFamily="49" charset="0"/>
              </a:rPr>
              <a:t>myNum</a:t>
            </a:r>
            <a:r>
              <a:rPr lang="en-US" b="0" i="0" dirty="0">
                <a:solidFill>
                  <a:srgbClr val="008000"/>
                </a:solidFill>
                <a:effectLst/>
                <a:latin typeface="Consolas" panose="020B0609020204030204" pitchFamily="49" charset="0"/>
              </a:rPr>
              <a:t> to </a:t>
            </a:r>
            <a:r>
              <a:rPr lang="en-US" b="0" i="0" dirty="0" err="1">
                <a:solidFill>
                  <a:srgbClr val="008000"/>
                </a:solidFill>
                <a:effectLst/>
                <a:latin typeface="Consolas" panose="020B0609020204030204" pitchFamily="49" charset="0"/>
              </a:rPr>
              <a:t>myOtherNum</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myOtherNum</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a:t>
            </a:r>
            <a:r>
              <a:rPr lang="en-US" b="0" i="0" dirty="0" err="1">
                <a:solidFill>
                  <a:srgbClr val="008000"/>
                </a:solidFill>
                <a:effectLst/>
                <a:latin typeface="Consolas" panose="020B0609020204030204" pitchFamily="49" charset="0"/>
              </a:rPr>
              <a:t>myOtherNum</a:t>
            </a:r>
            <a:r>
              <a:rPr lang="en-US" b="0" i="0" dirty="0">
                <a:solidFill>
                  <a:srgbClr val="008000"/>
                </a:solidFill>
                <a:effectLst/>
                <a:latin typeface="Consolas" panose="020B0609020204030204" pitchFamily="49" charset="0"/>
              </a:rPr>
              <a:t> now has 15 as a value</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myOtherNum</a:t>
            </a:r>
            <a:r>
              <a:rPr lang="en-US" b="0" i="0" dirty="0">
                <a:solidFill>
                  <a:srgbClr val="000000"/>
                </a:solidFill>
                <a:effectLst/>
                <a:latin typeface="Consolas" panose="020B0609020204030204" pitchFamily="49" charset="0"/>
              </a:rPr>
              <a:t>);</a:t>
            </a:r>
            <a:endParaRPr lang="en-IN" dirty="0"/>
          </a:p>
        </p:txBody>
      </p:sp>
      <p:sp>
        <p:nvSpPr>
          <p:cNvPr id="4" name="Rectangle 1">
            <a:extLst>
              <a:ext uri="{FF2B5EF4-FFF2-40B4-BE49-F238E27FC236}">
                <a16:creationId xmlns:a16="http://schemas.microsoft.com/office/drawing/2014/main" id="{7E9A80E7-5536-1238-1CF6-498E3526AA4F}"/>
              </a:ext>
            </a:extLst>
          </p:cNvPr>
          <p:cNvSpPr>
            <a:spLocks noChangeArrowheads="1"/>
          </p:cNvSpPr>
          <p:nvPr/>
        </p:nvSpPr>
        <p:spPr bwMode="auto">
          <a:xfrm>
            <a:off x="279699" y="3942984"/>
            <a:ext cx="7659341" cy="12418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Add Variables Together</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To add a variable to another variable, you can use the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operator:</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7CFE495-75D8-F079-0278-E1CCD88CEC52}"/>
              </a:ext>
            </a:extLst>
          </p:cNvPr>
          <p:cNvSpPr txBox="1"/>
          <p:nvPr/>
        </p:nvSpPr>
        <p:spPr>
          <a:xfrm>
            <a:off x="279699" y="5374316"/>
            <a:ext cx="6096000" cy="1200329"/>
          </a:xfrm>
          <a:prstGeom prst="rect">
            <a:avLst/>
          </a:prstGeom>
          <a:noFill/>
        </p:spPr>
        <p:txBody>
          <a:bodyPr wrap="square">
            <a:spAutoFit/>
          </a:bodyPr>
          <a:lstStyle/>
          <a:p>
            <a:r>
              <a:rPr lang="en-IN" b="0" i="0" dirty="0">
                <a:solidFill>
                  <a:srgbClr val="0000CD"/>
                </a:solidFill>
                <a:effectLst/>
                <a:latin typeface="Consolas" panose="020B0609020204030204" pitchFamily="49" charset="0"/>
              </a:rPr>
              <a:t>int</a:t>
            </a:r>
            <a:r>
              <a:rPr lang="en-IN" b="0" i="0" dirty="0">
                <a:solidFill>
                  <a:srgbClr val="000000"/>
                </a:solidFill>
                <a:effectLst/>
                <a:latin typeface="Consolas" panose="020B0609020204030204" pitchFamily="49" charset="0"/>
              </a:rPr>
              <a:t> x = </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int</a:t>
            </a:r>
            <a:r>
              <a:rPr lang="en-IN" b="0" i="0" dirty="0">
                <a:solidFill>
                  <a:srgbClr val="000000"/>
                </a:solidFill>
                <a:effectLst/>
                <a:latin typeface="Consolas" panose="020B0609020204030204" pitchFamily="49" charset="0"/>
              </a:rPr>
              <a:t> y = </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int</a:t>
            </a:r>
            <a:r>
              <a:rPr lang="en-IN" b="0" i="0" dirty="0">
                <a:solidFill>
                  <a:srgbClr val="000000"/>
                </a:solidFill>
                <a:effectLst/>
                <a:latin typeface="Consolas" panose="020B0609020204030204" pitchFamily="49" charset="0"/>
              </a:rPr>
              <a:t> sum = x + y;</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 sum);</a:t>
            </a:r>
            <a:endParaRPr lang="en-IN" dirty="0"/>
          </a:p>
        </p:txBody>
      </p:sp>
    </p:spTree>
    <p:extLst>
      <p:ext uri="{BB962C8B-B14F-4D97-AF65-F5344CB8AC3E}">
        <p14:creationId xmlns:p14="http://schemas.microsoft.com/office/powerpoint/2010/main" val="3128309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B6429A-0C35-8BEC-01A4-90C8CC7A2487}"/>
              </a:ext>
            </a:extLst>
          </p:cNvPr>
          <p:cNvSpPr txBox="1"/>
          <p:nvPr/>
        </p:nvSpPr>
        <p:spPr>
          <a:xfrm>
            <a:off x="185570" y="147513"/>
            <a:ext cx="11895267" cy="2575449"/>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Get Started With C</a:t>
            </a:r>
          </a:p>
          <a:p>
            <a:pPr algn="l">
              <a:lnSpc>
                <a:spcPct val="150000"/>
              </a:lnSpc>
            </a:pPr>
            <a:r>
              <a:rPr lang="en-US" b="0" i="0" dirty="0">
                <a:solidFill>
                  <a:srgbClr val="000000"/>
                </a:solidFill>
                <a:effectLst/>
                <a:latin typeface="Verdana" panose="020B0604030504040204" pitchFamily="34" charset="0"/>
              </a:rPr>
              <a:t>To start using C, you need two things:</a:t>
            </a:r>
          </a:p>
          <a:p>
            <a:pPr algn="l">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A text editor, like Notepad, to write C code</a:t>
            </a:r>
          </a:p>
          <a:p>
            <a:pPr algn="l">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A compiler, like GCC, to translate the C code into a language that the computer will understand</a:t>
            </a:r>
          </a:p>
          <a:p>
            <a:pPr algn="l">
              <a:lnSpc>
                <a:spcPct val="150000"/>
              </a:lnSpc>
            </a:pPr>
            <a:r>
              <a:rPr lang="en-US" b="0" i="0" dirty="0">
                <a:solidFill>
                  <a:srgbClr val="000000"/>
                </a:solidFill>
                <a:effectLst/>
                <a:latin typeface="Verdana" panose="020B0604030504040204" pitchFamily="34" charset="0"/>
              </a:rPr>
              <a:t>There are many text editors and compilers to choose from. In this tutorial, we will use an </a:t>
            </a:r>
            <a:r>
              <a:rPr lang="en-US" b="1" i="1" dirty="0">
                <a:solidFill>
                  <a:srgbClr val="000000"/>
                </a:solidFill>
                <a:effectLst/>
                <a:latin typeface="Verdana" panose="020B0604030504040204" pitchFamily="34" charset="0"/>
              </a:rPr>
              <a:t>IDE </a:t>
            </a:r>
            <a:r>
              <a:rPr lang="en-US" b="0" i="0" dirty="0">
                <a:solidFill>
                  <a:srgbClr val="000000"/>
                </a:solidFill>
                <a:effectLst/>
                <a:latin typeface="Verdana" panose="020B0604030504040204" pitchFamily="34" charset="0"/>
              </a:rPr>
              <a:t>(see below).</a:t>
            </a:r>
          </a:p>
        </p:txBody>
      </p:sp>
      <p:sp>
        <p:nvSpPr>
          <p:cNvPr id="4" name="Rectangle 1">
            <a:extLst>
              <a:ext uri="{FF2B5EF4-FFF2-40B4-BE49-F238E27FC236}">
                <a16:creationId xmlns:a16="http://schemas.microsoft.com/office/drawing/2014/main" id="{88C6B590-A2AB-41DC-7D3C-334CD37CDF9E}"/>
              </a:ext>
            </a:extLst>
          </p:cNvPr>
          <p:cNvSpPr>
            <a:spLocks noChangeArrowheads="1"/>
          </p:cNvSpPr>
          <p:nvPr/>
        </p:nvSpPr>
        <p:spPr bwMode="auto">
          <a:xfrm>
            <a:off x="303904" y="2396478"/>
            <a:ext cx="11346628" cy="34771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C Install IDE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An IDE (Integrated Development Environment) is used to edit AND compile the code.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Popular IDE's include Code::Blocks, Eclipse, and Visual Studio. These are all free, and they can be used to both edit and debug C code.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Note:</a:t>
            </a:r>
            <a:r>
              <a:rPr kumimoji="0" lang="en-US" altLang="en-US" b="0" i="0" u="none" strike="noStrike" cap="none" normalizeH="0" baseline="0" dirty="0">
                <a:ln>
                  <a:noFill/>
                </a:ln>
                <a:solidFill>
                  <a:srgbClr val="000000"/>
                </a:solidFill>
                <a:effectLst/>
                <a:latin typeface="Verdana" panose="020B0604030504040204" pitchFamily="34" charset="0"/>
              </a:rPr>
              <a:t> Web-based IDE's can work as well, but functionality is limited.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We will use </a:t>
            </a:r>
            <a:r>
              <a:rPr kumimoji="0" lang="en-US" altLang="en-US" b="1" i="0" u="none" strike="noStrike" cap="none" normalizeH="0" baseline="0" dirty="0">
                <a:ln>
                  <a:noFill/>
                </a:ln>
                <a:solidFill>
                  <a:srgbClr val="000000"/>
                </a:solidFill>
                <a:effectLst/>
                <a:latin typeface="Verdana" panose="020B0604030504040204" pitchFamily="34" charset="0"/>
              </a:rPr>
              <a:t>Code::Blocks</a:t>
            </a:r>
            <a:r>
              <a:rPr kumimoji="0" lang="en-US" altLang="en-US" b="0" i="0" u="none" strike="noStrike" cap="none" normalizeH="0" baseline="0" dirty="0">
                <a:ln>
                  <a:noFill/>
                </a:ln>
                <a:solidFill>
                  <a:srgbClr val="000000"/>
                </a:solidFill>
                <a:effectLst/>
                <a:latin typeface="Verdana" panose="020B0604030504040204" pitchFamily="34" charset="0"/>
              </a:rPr>
              <a:t> in our tutorial, which we believe is a good place to start.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You can find the latest version of </a:t>
            </a:r>
            <a:r>
              <a:rPr kumimoji="0" lang="en-US" altLang="en-US" b="0" i="0" u="none" strike="noStrike" cap="none" normalizeH="0" baseline="0" dirty="0" err="1">
                <a:ln>
                  <a:noFill/>
                </a:ln>
                <a:solidFill>
                  <a:srgbClr val="000000"/>
                </a:solidFill>
                <a:effectLst/>
                <a:latin typeface="Verdana" panose="020B0604030504040204" pitchFamily="34" charset="0"/>
              </a:rPr>
              <a:t>Codeblocks</a:t>
            </a:r>
            <a:r>
              <a:rPr kumimoji="0" lang="en-US" altLang="en-US" b="0" i="0" u="none" strike="noStrike" cap="none" normalizeH="0" baseline="0" dirty="0">
                <a:ln>
                  <a:noFill/>
                </a:ln>
                <a:solidFill>
                  <a:srgbClr val="000000"/>
                </a:solidFill>
                <a:effectLst/>
                <a:latin typeface="Verdana" panose="020B0604030504040204" pitchFamily="34" charset="0"/>
              </a:rPr>
              <a:t> at </a:t>
            </a:r>
            <a:r>
              <a:rPr kumimoji="0" lang="en-US" altLang="en-US" b="0" i="0" u="none" strike="noStrike" cap="none" normalizeH="0" baseline="0" dirty="0">
                <a:ln>
                  <a:noFill/>
                </a:ln>
                <a:solidFill>
                  <a:srgbClr val="000000"/>
                </a:solidFill>
                <a:effectLst/>
                <a:latin typeface="Verdana" panose="020B0604030504040204" pitchFamily="34" charset="0"/>
                <a:hlinkClick r:id="rId2"/>
              </a:rPr>
              <a:t>http://www.codeblocks.org/</a:t>
            </a:r>
            <a:r>
              <a:rPr kumimoji="0" lang="en-US" altLang="en-US" b="0" i="0" u="none" strike="noStrike" cap="none" normalizeH="0" baseline="0" dirty="0">
                <a:ln>
                  <a:noFill/>
                </a:ln>
                <a:solidFill>
                  <a:srgbClr val="000000"/>
                </a:solidFill>
                <a:effectLst/>
                <a:latin typeface="Verdana" panose="020B0604030504040204" pitchFamily="34" charset="0"/>
              </a:rPr>
              <a:t>. Download the </a:t>
            </a:r>
            <a:r>
              <a:rPr kumimoji="0" lang="en-US" altLang="en-US" b="0" i="0" u="none" strike="noStrike" cap="none" normalizeH="0" baseline="0" dirty="0">
                <a:ln>
                  <a:noFill/>
                </a:ln>
                <a:solidFill>
                  <a:srgbClr val="DC143C"/>
                </a:solidFill>
                <a:effectLst/>
                <a:latin typeface="Consolas" panose="020B0609020204030204" pitchFamily="49" charset="0"/>
              </a:rPr>
              <a:t>mingw-setup.exe</a:t>
            </a:r>
            <a:r>
              <a:rPr kumimoji="0" lang="en-US" altLang="en-US" b="0" i="0" u="none" strike="noStrike" cap="none" normalizeH="0" baseline="0" dirty="0">
                <a:ln>
                  <a:noFill/>
                </a:ln>
                <a:solidFill>
                  <a:srgbClr val="000000"/>
                </a:solidFill>
                <a:effectLst/>
                <a:latin typeface="Verdana" panose="020B0604030504040204" pitchFamily="34" charset="0"/>
              </a:rPr>
              <a:t> file, which will install the text editor with a compiler.</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7024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626867-1D52-9DCD-7EAB-FCA3F2BF8E04}"/>
              </a:ext>
            </a:extLst>
          </p:cNvPr>
          <p:cNvSpPr txBox="1"/>
          <p:nvPr/>
        </p:nvSpPr>
        <p:spPr>
          <a:xfrm>
            <a:off x="142540" y="183794"/>
            <a:ext cx="11916782" cy="1005788"/>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Decl</a:t>
            </a:r>
            <a:r>
              <a:rPr lang="en-US" sz="2400" b="0" i="0" dirty="0">
                <a:solidFill>
                  <a:srgbClr val="FF0000"/>
                </a:solidFill>
                <a:effectLst/>
                <a:highlight>
                  <a:srgbClr val="FFFF00"/>
                </a:highlight>
                <a:latin typeface="Segoe UI" panose="020B0502040204020203" pitchFamily="34" charset="0"/>
              </a:rPr>
              <a:t>are Multiple Variables</a:t>
            </a:r>
          </a:p>
          <a:p>
            <a:pPr algn="l">
              <a:lnSpc>
                <a:spcPct val="150000"/>
              </a:lnSpc>
            </a:pPr>
            <a:r>
              <a:rPr lang="en-US" b="0" i="0" dirty="0">
                <a:solidFill>
                  <a:srgbClr val="000000"/>
                </a:solidFill>
                <a:effectLst/>
                <a:latin typeface="Verdana" panose="020B0604030504040204" pitchFamily="34" charset="0"/>
              </a:rPr>
              <a:t>To declare more than one variable of the same type, use a </a:t>
            </a:r>
            <a:r>
              <a:rPr lang="en-US" b="1" i="0" dirty="0">
                <a:solidFill>
                  <a:srgbClr val="000000"/>
                </a:solidFill>
                <a:effectLst/>
                <a:latin typeface="Verdana" panose="020B0604030504040204" pitchFamily="34" charset="0"/>
              </a:rPr>
              <a:t>comma-separated</a:t>
            </a:r>
            <a:r>
              <a:rPr lang="en-US" b="0" i="0" dirty="0">
                <a:solidFill>
                  <a:srgbClr val="000000"/>
                </a:solidFill>
                <a:effectLst/>
                <a:latin typeface="Verdana" panose="020B0604030504040204" pitchFamily="34" charset="0"/>
              </a:rPr>
              <a:t> list:</a:t>
            </a:r>
          </a:p>
        </p:txBody>
      </p:sp>
      <p:sp>
        <p:nvSpPr>
          <p:cNvPr id="5" name="TextBox 4">
            <a:extLst>
              <a:ext uri="{FF2B5EF4-FFF2-40B4-BE49-F238E27FC236}">
                <a16:creationId xmlns:a16="http://schemas.microsoft.com/office/drawing/2014/main" id="{4E0D3278-AD32-4B1F-A642-2B1CB73ED6D7}"/>
              </a:ext>
            </a:extLst>
          </p:cNvPr>
          <p:cNvSpPr txBox="1"/>
          <p:nvPr/>
        </p:nvSpPr>
        <p:spPr>
          <a:xfrm>
            <a:off x="142540" y="1189582"/>
            <a:ext cx="6094206" cy="646331"/>
          </a:xfrm>
          <a:prstGeom prst="rect">
            <a:avLst/>
          </a:prstGeom>
          <a:noFill/>
        </p:spPr>
        <p:txBody>
          <a:bodyPr wrap="square">
            <a:spAutoFit/>
          </a:bodyPr>
          <a:lstStyle/>
          <a:p>
            <a:r>
              <a:rPr lang="en-IN" b="0" i="0" dirty="0">
                <a:solidFill>
                  <a:srgbClr val="0000CD"/>
                </a:solidFill>
                <a:effectLst/>
                <a:latin typeface="Consolas" panose="020B0609020204030204" pitchFamily="49" charset="0"/>
              </a:rPr>
              <a:t>int</a:t>
            </a:r>
            <a:r>
              <a:rPr lang="en-IN" b="0" i="0" dirty="0">
                <a:solidFill>
                  <a:srgbClr val="000000"/>
                </a:solidFill>
                <a:effectLst/>
                <a:latin typeface="Consolas" panose="020B0609020204030204" pitchFamily="49" charset="0"/>
              </a:rPr>
              <a:t> x = </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 y = </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 z = </a:t>
            </a:r>
            <a:r>
              <a:rPr lang="en-IN" b="0" i="0" dirty="0">
                <a:solidFill>
                  <a:srgbClr val="FF0000"/>
                </a:solidFill>
                <a:effectLst/>
                <a:latin typeface="Consolas" panose="020B0609020204030204" pitchFamily="49" charset="0"/>
              </a:rPr>
              <a:t>50</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 x + y + z);</a:t>
            </a:r>
            <a:endParaRPr lang="en-IN" dirty="0"/>
          </a:p>
        </p:txBody>
      </p:sp>
      <p:sp>
        <p:nvSpPr>
          <p:cNvPr id="7" name="TextBox 6">
            <a:extLst>
              <a:ext uri="{FF2B5EF4-FFF2-40B4-BE49-F238E27FC236}">
                <a16:creationId xmlns:a16="http://schemas.microsoft.com/office/drawing/2014/main" id="{F6AF1671-C7B0-6A4A-0991-8318648B8050}"/>
              </a:ext>
            </a:extLst>
          </p:cNvPr>
          <p:cNvSpPr txBox="1"/>
          <p:nvPr/>
        </p:nvSpPr>
        <p:spPr>
          <a:xfrm>
            <a:off x="142539" y="2065032"/>
            <a:ext cx="10991625" cy="369332"/>
          </a:xfrm>
          <a:prstGeom prst="rect">
            <a:avLst/>
          </a:prstGeom>
          <a:noFill/>
        </p:spPr>
        <p:txBody>
          <a:bodyPr wrap="square">
            <a:spAutoFit/>
          </a:bodyPr>
          <a:lstStyle/>
          <a:p>
            <a:r>
              <a:rPr lang="en-US" b="0" i="0" dirty="0">
                <a:solidFill>
                  <a:srgbClr val="000000"/>
                </a:solidFill>
                <a:effectLst/>
                <a:latin typeface="Verdana" panose="020B0604030504040204" pitchFamily="34" charset="0"/>
              </a:rPr>
              <a:t>You can also assign the </a:t>
            </a:r>
            <a:r>
              <a:rPr lang="en-US" b="1" i="0" dirty="0">
                <a:solidFill>
                  <a:srgbClr val="000000"/>
                </a:solidFill>
                <a:effectLst/>
                <a:latin typeface="Verdana" panose="020B0604030504040204" pitchFamily="34" charset="0"/>
              </a:rPr>
              <a:t>same value</a:t>
            </a:r>
            <a:r>
              <a:rPr lang="en-US" b="0" i="0" dirty="0">
                <a:solidFill>
                  <a:srgbClr val="000000"/>
                </a:solidFill>
                <a:effectLst/>
                <a:latin typeface="Verdana" panose="020B0604030504040204" pitchFamily="34" charset="0"/>
              </a:rPr>
              <a:t> to multiple variables of the same type:</a:t>
            </a:r>
            <a:endParaRPr lang="en-IN" dirty="0"/>
          </a:p>
        </p:txBody>
      </p:sp>
      <p:sp>
        <p:nvSpPr>
          <p:cNvPr id="9" name="TextBox 8">
            <a:extLst>
              <a:ext uri="{FF2B5EF4-FFF2-40B4-BE49-F238E27FC236}">
                <a16:creationId xmlns:a16="http://schemas.microsoft.com/office/drawing/2014/main" id="{36B6FB5A-D12F-9CC8-68C1-54015CDB6588}"/>
              </a:ext>
            </a:extLst>
          </p:cNvPr>
          <p:cNvSpPr txBox="1"/>
          <p:nvPr/>
        </p:nvSpPr>
        <p:spPr>
          <a:xfrm>
            <a:off x="142540" y="2434364"/>
            <a:ext cx="6094206" cy="923330"/>
          </a:xfrm>
          <a:prstGeom prst="rect">
            <a:avLst/>
          </a:prstGeom>
          <a:noFill/>
        </p:spPr>
        <p:txBody>
          <a:bodyPr wrap="square">
            <a:spAutoFit/>
          </a:bodyPr>
          <a:lstStyle/>
          <a:p>
            <a:r>
              <a:rPr lang="en-IN" b="0" i="0" dirty="0">
                <a:solidFill>
                  <a:srgbClr val="0000CD"/>
                </a:solidFill>
                <a:effectLst/>
                <a:latin typeface="Consolas" panose="020B0609020204030204" pitchFamily="49" charset="0"/>
              </a:rPr>
              <a:t>int</a:t>
            </a:r>
            <a:r>
              <a:rPr lang="en-IN" b="0" i="0" dirty="0">
                <a:solidFill>
                  <a:srgbClr val="000000"/>
                </a:solidFill>
                <a:effectLst/>
                <a:latin typeface="Consolas" panose="020B0609020204030204" pitchFamily="49" charset="0"/>
              </a:rPr>
              <a:t> x, y, z;</a:t>
            </a:r>
            <a:br>
              <a:rPr lang="en-IN" dirty="0"/>
            </a:br>
            <a:r>
              <a:rPr lang="en-IN" b="0" i="0" dirty="0">
                <a:solidFill>
                  <a:srgbClr val="000000"/>
                </a:solidFill>
                <a:effectLst/>
                <a:latin typeface="Consolas" panose="020B0609020204030204" pitchFamily="49" charset="0"/>
              </a:rPr>
              <a:t>x = y = z = </a:t>
            </a:r>
            <a:r>
              <a:rPr lang="en-IN" b="0" i="0" dirty="0">
                <a:solidFill>
                  <a:srgbClr val="FF0000"/>
                </a:solidFill>
                <a:effectLst/>
                <a:latin typeface="Consolas" panose="020B0609020204030204" pitchFamily="49" charset="0"/>
              </a:rPr>
              <a:t>50</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 x + y + z);</a:t>
            </a:r>
            <a:endParaRPr lang="en-IN" dirty="0"/>
          </a:p>
        </p:txBody>
      </p:sp>
      <p:sp>
        <p:nvSpPr>
          <p:cNvPr id="11" name="TextBox 10">
            <a:extLst>
              <a:ext uri="{FF2B5EF4-FFF2-40B4-BE49-F238E27FC236}">
                <a16:creationId xmlns:a16="http://schemas.microsoft.com/office/drawing/2014/main" id="{419D8250-6EC7-368E-D8AD-BB094779FC8C}"/>
              </a:ext>
            </a:extLst>
          </p:cNvPr>
          <p:cNvSpPr txBox="1"/>
          <p:nvPr/>
        </p:nvSpPr>
        <p:spPr>
          <a:xfrm>
            <a:off x="142540" y="3500307"/>
            <a:ext cx="11755418" cy="2575449"/>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C Variable Names</a:t>
            </a:r>
          </a:p>
          <a:p>
            <a:pPr algn="l">
              <a:lnSpc>
                <a:spcPct val="150000"/>
              </a:lnSpc>
            </a:pPr>
            <a:r>
              <a:rPr lang="en-US" b="0" i="0" dirty="0">
                <a:solidFill>
                  <a:srgbClr val="000000"/>
                </a:solidFill>
                <a:effectLst/>
                <a:latin typeface="Verdana" panose="020B0604030504040204" pitchFamily="34" charset="0"/>
              </a:rPr>
              <a:t>All C </a:t>
            </a:r>
            <a:r>
              <a:rPr lang="en-US" b="1" i="0" dirty="0">
                <a:solidFill>
                  <a:srgbClr val="000000"/>
                </a:solidFill>
                <a:effectLst/>
                <a:latin typeface="Verdana" panose="020B0604030504040204" pitchFamily="34" charset="0"/>
              </a:rPr>
              <a:t>variables</a:t>
            </a:r>
            <a:r>
              <a:rPr lang="en-US" b="0" i="0" dirty="0">
                <a:solidFill>
                  <a:srgbClr val="000000"/>
                </a:solidFill>
                <a:effectLst/>
                <a:latin typeface="Verdana" panose="020B0604030504040204" pitchFamily="34" charset="0"/>
              </a:rPr>
              <a:t> must be </a:t>
            </a:r>
            <a:r>
              <a:rPr lang="en-US" b="1" i="0" dirty="0">
                <a:solidFill>
                  <a:srgbClr val="000000"/>
                </a:solidFill>
                <a:effectLst/>
                <a:latin typeface="Verdana" panose="020B0604030504040204" pitchFamily="34" charset="0"/>
              </a:rPr>
              <a:t>identified</a:t>
            </a:r>
            <a:r>
              <a:rPr lang="en-US" b="0" i="0" dirty="0">
                <a:solidFill>
                  <a:srgbClr val="000000"/>
                </a:solidFill>
                <a:effectLst/>
                <a:latin typeface="Verdana" panose="020B0604030504040204" pitchFamily="34" charset="0"/>
              </a:rPr>
              <a:t> with </a:t>
            </a:r>
            <a:r>
              <a:rPr lang="en-US" b="1" i="0" dirty="0">
                <a:solidFill>
                  <a:srgbClr val="000000"/>
                </a:solidFill>
                <a:effectLst/>
                <a:latin typeface="Verdana" panose="020B0604030504040204" pitchFamily="34" charset="0"/>
              </a:rPr>
              <a:t>unique names</a:t>
            </a:r>
            <a:r>
              <a:rPr lang="en-US" b="0" i="0" dirty="0">
                <a:solidFill>
                  <a:srgbClr val="000000"/>
                </a:solidFill>
                <a:effectLst/>
                <a:latin typeface="Verdana" panose="020B0604030504040204" pitchFamily="34" charset="0"/>
              </a:rPr>
              <a:t>.</a:t>
            </a:r>
          </a:p>
          <a:p>
            <a:pPr algn="l">
              <a:lnSpc>
                <a:spcPct val="150000"/>
              </a:lnSpc>
            </a:pPr>
            <a:r>
              <a:rPr lang="en-US" b="0" i="0" dirty="0">
                <a:solidFill>
                  <a:srgbClr val="000000"/>
                </a:solidFill>
                <a:effectLst/>
                <a:latin typeface="Verdana" panose="020B0604030504040204" pitchFamily="34" charset="0"/>
              </a:rPr>
              <a:t>These unique names are called </a:t>
            </a:r>
            <a:r>
              <a:rPr lang="en-US" b="1" i="0" dirty="0">
                <a:solidFill>
                  <a:srgbClr val="000000"/>
                </a:solidFill>
                <a:effectLst/>
                <a:latin typeface="Verdana" panose="020B0604030504040204" pitchFamily="34" charset="0"/>
              </a:rPr>
              <a:t>identifiers</a:t>
            </a:r>
            <a:r>
              <a:rPr lang="en-US" b="0" i="0" dirty="0">
                <a:solidFill>
                  <a:srgbClr val="000000"/>
                </a:solidFill>
                <a:effectLst/>
                <a:latin typeface="Verdana" panose="020B0604030504040204" pitchFamily="34" charset="0"/>
              </a:rPr>
              <a:t>.</a:t>
            </a:r>
          </a:p>
          <a:p>
            <a:pPr algn="l">
              <a:lnSpc>
                <a:spcPct val="150000"/>
              </a:lnSpc>
            </a:pPr>
            <a:r>
              <a:rPr lang="en-US" b="0" i="0" dirty="0">
                <a:solidFill>
                  <a:srgbClr val="000000"/>
                </a:solidFill>
                <a:effectLst/>
                <a:latin typeface="Verdana" panose="020B0604030504040204" pitchFamily="34" charset="0"/>
              </a:rPr>
              <a:t>Identifiers can be short names (like x and y) or more descriptive names (age, sum, </a:t>
            </a:r>
            <a:r>
              <a:rPr lang="en-US" b="0" i="0" dirty="0" err="1">
                <a:solidFill>
                  <a:srgbClr val="000000"/>
                </a:solidFill>
                <a:effectLst/>
                <a:latin typeface="Verdana" panose="020B0604030504040204" pitchFamily="34" charset="0"/>
              </a:rPr>
              <a:t>totalVolume</a:t>
            </a:r>
            <a:r>
              <a:rPr lang="en-US" b="0" i="0" dirty="0">
                <a:solidFill>
                  <a:srgbClr val="000000"/>
                </a:solidFill>
                <a:effectLst/>
                <a:latin typeface="Verdana" panose="020B0604030504040204" pitchFamily="34" charset="0"/>
              </a:rPr>
              <a:t>).</a:t>
            </a:r>
          </a:p>
          <a:p>
            <a:pPr algn="l">
              <a:lnSpc>
                <a:spcPct val="150000"/>
              </a:lnSpc>
            </a:pPr>
            <a:r>
              <a:rPr lang="en-US" b="1" i="0" dirty="0">
                <a:solidFill>
                  <a:srgbClr val="000000"/>
                </a:solidFill>
                <a:effectLst/>
                <a:latin typeface="Verdana" panose="020B0604030504040204" pitchFamily="34" charset="0"/>
              </a:rPr>
              <a:t>Note:</a:t>
            </a:r>
            <a:r>
              <a:rPr lang="en-US" b="0" i="0" dirty="0">
                <a:solidFill>
                  <a:srgbClr val="000000"/>
                </a:solidFill>
                <a:effectLst/>
                <a:latin typeface="Verdana" panose="020B0604030504040204" pitchFamily="34" charset="0"/>
              </a:rPr>
              <a:t> It is recommended to use descriptive names in order to create understandable and maintainable code:</a:t>
            </a:r>
          </a:p>
        </p:txBody>
      </p:sp>
    </p:spTree>
    <p:extLst>
      <p:ext uri="{BB962C8B-B14F-4D97-AF65-F5344CB8AC3E}">
        <p14:creationId xmlns:p14="http://schemas.microsoft.com/office/powerpoint/2010/main" val="2688372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A7B238-4CD2-926F-4429-8911D0DBB8A0}"/>
              </a:ext>
            </a:extLst>
          </p:cNvPr>
          <p:cNvSpPr txBox="1"/>
          <p:nvPr/>
        </p:nvSpPr>
        <p:spPr>
          <a:xfrm>
            <a:off x="164055" y="134055"/>
            <a:ext cx="6094206" cy="1754326"/>
          </a:xfrm>
          <a:prstGeom prst="rect">
            <a:avLst/>
          </a:prstGeom>
          <a:noFill/>
        </p:spPr>
        <p:txBody>
          <a:bodyPr wrap="square">
            <a:spAutoFit/>
          </a:bodyPr>
          <a:lstStyle/>
          <a:p>
            <a:r>
              <a:rPr lang="en-US" b="0" i="0" dirty="0">
                <a:solidFill>
                  <a:srgbClr val="008000"/>
                </a:solidFill>
                <a:effectLst/>
                <a:latin typeface="Consolas" panose="020B0609020204030204" pitchFamily="49" charset="0"/>
              </a:rPr>
              <a:t>// Good variable name</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minutesPerHour</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60</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OK, but not so easy to understand what </a:t>
            </a:r>
            <a:r>
              <a:rPr lang="en-US" b="1" i="0" dirty="0">
                <a:solidFill>
                  <a:srgbClr val="008000"/>
                </a:solidFill>
                <a:effectLst/>
                <a:latin typeface="Consolas" panose="020B0609020204030204" pitchFamily="49" charset="0"/>
              </a:rPr>
              <a:t>m</a:t>
            </a:r>
            <a:r>
              <a:rPr lang="en-US" b="0" i="0" dirty="0">
                <a:solidFill>
                  <a:srgbClr val="008000"/>
                </a:solidFill>
                <a:effectLst/>
                <a:latin typeface="Consolas" panose="020B0609020204030204" pitchFamily="49" charset="0"/>
              </a:rPr>
              <a:t> actually is</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m = </a:t>
            </a:r>
            <a:r>
              <a:rPr lang="en-US" b="0" i="0" dirty="0">
                <a:solidFill>
                  <a:srgbClr val="FF0000"/>
                </a:solidFill>
                <a:effectLst/>
                <a:latin typeface="Consolas" panose="020B0609020204030204" pitchFamily="49" charset="0"/>
              </a:rPr>
              <a:t>60</a:t>
            </a:r>
            <a:r>
              <a:rPr lang="en-US" b="0" i="0" dirty="0">
                <a:solidFill>
                  <a:srgbClr val="000000"/>
                </a:solidFill>
                <a:effectLst/>
                <a:latin typeface="Consolas" panose="020B0609020204030204" pitchFamily="49" charset="0"/>
              </a:rPr>
              <a:t>;</a:t>
            </a:r>
            <a:endParaRPr lang="en-IN" dirty="0"/>
          </a:p>
        </p:txBody>
      </p:sp>
      <p:sp>
        <p:nvSpPr>
          <p:cNvPr id="4" name="Rectangle 1">
            <a:extLst>
              <a:ext uri="{FF2B5EF4-FFF2-40B4-BE49-F238E27FC236}">
                <a16:creationId xmlns:a16="http://schemas.microsoft.com/office/drawing/2014/main" id="{34FE001F-3E0D-3D52-D24A-339F5C71A913}"/>
              </a:ext>
            </a:extLst>
          </p:cNvPr>
          <p:cNvSpPr>
            <a:spLocks noChangeArrowheads="1"/>
          </p:cNvSpPr>
          <p:nvPr/>
        </p:nvSpPr>
        <p:spPr bwMode="auto">
          <a:xfrm>
            <a:off x="164054" y="1584450"/>
            <a:ext cx="11723145" cy="32265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rPr>
              <a:t>The</a:t>
            </a:r>
            <a:r>
              <a:rPr kumimoji="0" lang="en-US" altLang="en-US" sz="2000" b="1" i="0" u="none" strike="noStrike" cap="none" normalizeH="0" baseline="0" dirty="0">
                <a:ln>
                  <a:noFill/>
                </a:ln>
                <a:solidFill>
                  <a:srgbClr val="FF0000"/>
                </a:solidFill>
                <a:effectLst/>
                <a:highlight>
                  <a:srgbClr val="FFFF00"/>
                </a:highlight>
                <a:latin typeface="Verdana" panose="020B0604030504040204" pitchFamily="34" charset="0"/>
              </a:rPr>
              <a:t> general rules </a:t>
            </a: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rPr>
              <a:t>for naming variables are:</a:t>
            </a:r>
            <a:endParaRPr kumimoji="0" lang="en-US" altLang="en-US" sz="2000" b="0" i="0" u="none" strike="noStrike" cap="none" normalizeH="0" baseline="0" dirty="0">
              <a:ln>
                <a:noFill/>
              </a:ln>
              <a:solidFill>
                <a:srgbClr val="FF0000"/>
              </a:solidFill>
              <a:effectLst/>
              <a:highlight>
                <a:srgbClr val="FFFF00"/>
              </a:highligh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rPr>
              <a:t>Names can contain letters, digits and underscores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rPr>
              <a:t>Names must begin with a letter or an underscore (_)</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rPr>
              <a:t>Names are case-sensitive (</a:t>
            </a:r>
            <a:r>
              <a:rPr kumimoji="0" lang="en-US" altLang="en-US" b="0" i="0" u="none" strike="noStrike" cap="none" normalizeH="0" baseline="0" dirty="0" err="1">
                <a:ln>
                  <a:noFill/>
                </a:ln>
                <a:solidFill>
                  <a:srgbClr val="DC143C"/>
                </a:solidFill>
                <a:effectLst/>
                <a:latin typeface="Consolas" panose="020B0609020204030204" pitchFamily="49" charset="0"/>
              </a:rPr>
              <a:t>myVar</a:t>
            </a:r>
            <a:r>
              <a:rPr kumimoji="0" lang="en-US" altLang="en-US" b="0" i="0" u="none" strike="noStrike" cap="none" normalizeH="0" baseline="0" dirty="0">
                <a:ln>
                  <a:noFill/>
                </a:ln>
                <a:solidFill>
                  <a:srgbClr val="000000"/>
                </a:solidFill>
                <a:effectLst/>
                <a:latin typeface="Verdana" panose="020B0604030504040204" pitchFamily="34" charset="0"/>
              </a:rPr>
              <a:t> and </a:t>
            </a:r>
            <a:r>
              <a:rPr kumimoji="0" lang="en-US" altLang="en-US" b="0" i="0" u="none" strike="noStrike" cap="none" normalizeH="0" baseline="0" dirty="0" err="1">
                <a:ln>
                  <a:noFill/>
                </a:ln>
                <a:solidFill>
                  <a:srgbClr val="DC143C"/>
                </a:solidFill>
                <a:effectLst/>
                <a:latin typeface="Consolas" panose="020B0609020204030204" pitchFamily="49" charset="0"/>
              </a:rPr>
              <a:t>myvar</a:t>
            </a:r>
            <a:r>
              <a:rPr kumimoji="0" lang="en-US" altLang="en-US" b="0" i="0" u="none" strike="noStrike" cap="none" normalizeH="0" baseline="0" dirty="0">
                <a:ln>
                  <a:noFill/>
                </a:ln>
                <a:solidFill>
                  <a:srgbClr val="000000"/>
                </a:solidFill>
                <a:effectLst/>
                <a:latin typeface="Verdana" panose="020B0604030504040204" pitchFamily="34" charset="0"/>
              </a:rPr>
              <a:t> are different variables)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rPr>
              <a:t>Names cannot contain whitespaces or special characters like !, #, %, etc.</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rPr>
              <a:t>Reserved words (such as </a:t>
            </a:r>
            <a:r>
              <a:rPr kumimoji="0" lang="en-US" altLang="en-US" b="0" i="0" u="none" strike="noStrike" cap="none" normalizeH="0" baseline="0" dirty="0">
                <a:ln>
                  <a:noFill/>
                </a:ln>
                <a:solidFill>
                  <a:srgbClr val="DC143C"/>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Verdana" panose="020B0604030504040204" pitchFamily="34" charset="0"/>
              </a:rPr>
              <a:t>) cannot be used as names</a:t>
            </a:r>
          </a:p>
          <a:p>
            <a:pPr marL="0" marR="0" lvl="0" indent="0" algn="l" defTabSz="914400" rtl="0" eaLnBrk="0" fontAlgn="base" latinLnBrk="0" hangingPunct="0">
              <a:lnSpc>
                <a:spcPct val="15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6879714-8805-3998-6632-8CBFA8EAB7A7}"/>
              </a:ext>
            </a:extLst>
          </p:cNvPr>
          <p:cNvSpPr>
            <a:spLocks noChangeArrowheads="1"/>
          </p:cNvSpPr>
          <p:nvPr/>
        </p:nvSpPr>
        <p:spPr bwMode="auto">
          <a:xfrm>
            <a:off x="304801" y="4271167"/>
            <a:ext cx="10896600" cy="22253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Real-Life 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Often in our examples, we simplify variable names to match their data type (</a:t>
            </a:r>
            <a:r>
              <a:rPr kumimoji="0" lang="en-US" altLang="en-US" b="0" i="0" u="none" strike="noStrike" cap="none" normalizeH="0" baseline="0" dirty="0" err="1">
                <a:ln>
                  <a:noFill/>
                </a:ln>
                <a:solidFill>
                  <a:srgbClr val="000000"/>
                </a:solidFill>
                <a:effectLst/>
                <a:latin typeface="Verdana" panose="020B0604030504040204" pitchFamily="34" charset="0"/>
              </a:rPr>
              <a:t>myInt</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0" i="0" u="none" strike="noStrike" cap="none" normalizeH="0" baseline="0" dirty="0" err="1">
                <a:ln>
                  <a:noFill/>
                </a:ln>
                <a:solidFill>
                  <a:srgbClr val="000000"/>
                </a:solidFill>
                <a:effectLst/>
                <a:latin typeface="Verdana" panose="020B0604030504040204" pitchFamily="34" charset="0"/>
              </a:rPr>
              <a:t>myNum</a:t>
            </a:r>
            <a:r>
              <a:rPr kumimoji="0" lang="en-US" altLang="en-US" b="0" i="0" u="none" strike="noStrike" cap="none" normalizeH="0" baseline="0" dirty="0">
                <a:ln>
                  <a:noFill/>
                </a:ln>
                <a:solidFill>
                  <a:srgbClr val="000000"/>
                </a:solidFill>
                <a:effectLst/>
                <a:latin typeface="Verdana" panose="020B0604030504040204" pitchFamily="34" charset="0"/>
              </a:rPr>
              <a:t> for </a:t>
            </a:r>
            <a:r>
              <a:rPr kumimoji="0" lang="en-US" altLang="en-US" b="0" i="0" u="none" strike="noStrike" cap="none" normalizeH="0" baseline="0" dirty="0">
                <a:ln>
                  <a:noFill/>
                </a:ln>
                <a:solidFill>
                  <a:srgbClr val="DC143C"/>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Verdana" panose="020B0604030504040204" pitchFamily="34" charset="0"/>
              </a:rPr>
              <a:t> types, </a:t>
            </a:r>
            <a:r>
              <a:rPr kumimoji="0" lang="en-US" altLang="en-US" b="0" i="0" u="none" strike="noStrike" cap="none" normalizeH="0" baseline="0" dirty="0" err="1">
                <a:ln>
                  <a:noFill/>
                </a:ln>
                <a:solidFill>
                  <a:srgbClr val="000000"/>
                </a:solidFill>
                <a:effectLst/>
                <a:latin typeface="Verdana" panose="020B0604030504040204" pitchFamily="34" charset="0"/>
              </a:rPr>
              <a:t>myChar</a:t>
            </a:r>
            <a:r>
              <a:rPr kumimoji="0" lang="en-US" altLang="en-US" b="0" i="0" u="none" strike="noStrike" cap="none" normalizeH="0" baseline="0" dirty="0">
                <a:ln>
                  <a:noFill/>
                </a:ln>
                <a:solidFill>
                  <a:srgbClr val="000000"/>
                </a:solidFill>
                <a:effectLst/>
                <a:latin typeface="Verdana" panose="020B0604030504040204" pitchFamily="34" charset="0"/>
              </a:rPr>
              <a:t> for </a:t>
            </a:r>
            <a:r>
              <a:rPr kumimoji="0" lang="en-US" altLang="en-US" b="0" i="0" u="none" strike="noStrike" cap="none" normalizeH="0" baseline="0" dirty="0">
                <a:ln>
                  <a:noFill/>
                </a:ln>
                <a:solidFill>
                  <a:srgbClr val="DC143C"/>
                </a:solidFill>
                <a:effectLst/>
                <a:latin typeface="Consolas" panose="020B0609020204030204" pitchFamily="49" charset="0"/>
              </a:rPr>
              <a:t>char</a:t>
            </a:r>
            <a:r>
              <a:rPr kumimoji="0" lang="en-US" altLang="en-US" b="0" i="0" u="none" strike="noStrike" cap="none" normalizeH="0" baseline="0" dirty="0">
                <a:ln>
                  <a:noFill/>
                </a:ln>
                <a:solidFill>
                  <a:srgbClr val="000000"/>
                </a:solidFill>
                <a:effectLst/>
                <a:latin typeface="Verdana" panose="020B0604030504040204" pitchFamily="34" charset="0"/>
              </a:rPr>
              <a:t> types, and so on). This is done to avoid confusion.</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However, if you want a real-life example of how variables can be used, take a look at the following, where we have made a program that stores different data of a college student: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3426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CB0CCD-E0EE-D908-C75A-36B1C284D8FB}"/>
              </a:ext>
            </a:extLst>
          </p:cNvPr>
          <p:cNvSpPr txBox="1"/>
          <p:nvPr/>
        </p:nvSpPr>
        <p:spPr>
          <a:xfrm>
            <a:off x="303904" y="76259"/>
            <a:ext cx="7732058" cy="2862322"/>
          </a:xfrm>
          <a:prstGeom prst="rect">
            <a:avLst/>
          </a:prstGeom>
          <a:noFill/>
        </p:spPr>
        <p:txBody>
          <a:bodyPr wrap="square">
            <a:spAutoFit/>
          </a:bodyPr>
          <a:lstStyle/>
          <a:p>
            <a:r>
              <a:rPr lang="en-IN" b="0" i="0" dirty="0">
                <a:solidFill>
                  <a:srgbClr val="008000"/>
                </a:solidFill>
                <a:effectLst/>
                <a:latin typeface="Consolas" panose="020B0609020204030204" pitchFamily="49" charset="0"/>
              </a:rPr>
              <a:t>// Student data</a:t>
            </a:r>
            <a:br>
              <a:rPr lang="en-IN" b="0" i="0" dirty="0">
                <a:solidFill>
                  <a:srgbClr val="008000"/>
                </a:solidFill>
                <a:effectLst/>
                <a:latin typeface="Consolas" panose="020B0609020204030204" pitchFamily="49" charset="0"/>
              </a:rPr>
            </a:br>
            <a:r>
              <a:rPr lang="en-IN" b="0" i="0" dirty="0">
                <a:solidFill>
                  <a:srgbClr val="0000CD"/>
                </a:solidFill>
                <a:effectLst/>
                <a:latin typeface="Consolas" panose="020B0609020204030204" pitchFamily="49" charset="0"/>
              </a:rPr>
              <a:t>int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studentID</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15</a:t>
            </a: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int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studentAge</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23</a:t>
            </a: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float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studentFee</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75.25</a:t>
            </a: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char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studentGrade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a:t>
            </a:r>
            <a:br>
              <a:rPr lang="en-IN" dirty="0"/>
            </a:br>
            <a:r>
              <a:rPr lang="en-IN" b="0" i="0" dirty="0">
                <a:solidFill>
                  <a:srgbClr val="008000"/>
                </a:solidFill>
                <a:effectLst/>
                <a:latin typeface="Consolas" panose="020B0609020204030204" pitchFamily="49" charset="0"/>
              </a:rPr>
              <a:t>// Print variables</a:t>
            </a:r>
            <a:br>
              <a:rPr lang="en-IN" b="0" i="0" dirty="0">
                <a:solidFill>
                  <a:srgbClr val="008000"/>
                </a:solidFill>
                <a:effectLst/>
                <a:latin typeface="Consolas" panose="020B0609020204030204" pitchFamily="49" charset="0"/>
              </a:rPr>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"Student id: %d\n"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studentID</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"Student age: %d\n"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studentAge</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"Student fee: %f\n"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studentFee</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"Student grade: %c"</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studentGrade</a:t>
            </a:r>
            <a:r>
              <a:rPr lang="en-IN" b="0" i="0" dirty="0">
                <a:solidFill>
                  <a:srgbClr val="000000"/>
                </a:solidFill>
                <a:effectLst/>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F72CB78F-D64F-6043-CDB7-B419826A180E}"/>
              </a:ext>
            </a:extLst>
          </p:cNvPr>
          <p:cNvSpPr txBox="1"/>
          <p:nvPr/>
        </p:nvSpPr>
        <p:spPr>
          <a:xfrm>
            <a:off x="379208" y="2953971"/>
            <a:ext cx="7656754" cy="3970318"/>
          </a:xfrm>
          <a:prstGeom prst="rect">
            <a:avLst/>
          </a:prstGeom>
          <a:noFill/>
        </p:spPr>
        <p:txBody>
          <a:bodyPr wrap="square">
            <a:spAutoFit/>
          </a:bodyPr>
          <a:lstStyle/>
          <a:p>
            <a:r>
              <a:rPr lang="en-IN" dirty="0"/>
              <a:t>#include &lt;</a:t>
            </a:r>
            <a:r>
              <a:rPr lang="en-IN" dirty="0" err="1"/>
              <a:t>stdio.h</a:t>
            </a:r>
            <a:r>
              <a:rPr lang="en-IN" dirty="0"/>
              <a:t>&gt;</a:t>
            </a:r>
          </a:p>
          <a:p>
            <a:r>
              <a:rPr lang="en-IN" dirty="0"/>
              <a:t>int main() {</a:t>
            </a:r>
          </a:p>
          <a:p>
            <a:r>
              <a:rPr lang="en-IN" dirty="0"/>
              <a:t>  // Student data</a:t>
            </a:r>
          </a:p>
          <a:p>
            <a:r>
              <a:rPr lang="en-IN" dirty="0"/>
              <a:t>  int </a:t>
            </a:r>
            <a:r>
              <a:rPr lang="en-IN" dirty="0" err="1"/>
              <a:t>studentID</a:t>
            </a:r>
            <a:r>
              <a:rPr lang="en-IN" dirty="0"/>
              <a:t> = 15;</a:t>
            </a:r>
          </a:p>
          <a:p>
            <a:r>
              <a:rPr lang="en-IN" dirty="0"/>
              <a:t>  int </a:t>
            </a:r>
            <a:r>
              <a:rPr lang="en-IN" dirty="0" err="1"/>
              <a:t>studentAge</a:t>
            </a:r>
            <a:r>
              <a:rPr lang="en-IN" dirty="0"/>
              <a:t> = 23;</a:t>
            </a:r>
          </a:p>
          <a:p>
            <a:r>
              <a:rPr lang="en-IN" dirty="0"/>
              <a:t>  float </a:t>
            </a:r>
            <a:r>
              <a:rPr lang="en-IN" dirty="0" err="1"/>
              <a:t>studentFee</a:t>
            </a:r>
            <a:r>
              <a:rPr lang="en-IN" dirty="0"/>
              <a:t> = 75.25;</a:t>
            </a:r>
          </a:p>
          <a:p>
            <a:r>
              <a:rPr lang="en-IN" dirty="0"/>
              <a:t>  char </a:t>
            </a:r>
            <a:r>
              <a:rPr lang="en-IN" dirty="0" err="1"/>
              <a:t>studentGrade</a:t>
            </a:r>
            <a:r>
              <a:rPr lang="en-IN" dirty="0"/>
              <a:t> = 'B';</a:t>
            </a:r>
          </a:p>
          <a:p>
            <a:r>
              <a:rPr lang="en-IN" dirty="0"/>
              <a:t>  // Print variables</a:t>
            </a:r>
          </a:p>
          <a:p>
            <a:r>
              <a:rPr lang="en-IN" dirty="0"/>
              <a:t>  </a:t>
            </a:r>
            <a:r>
              <a:rPr lang="en-IN" dirty="0" err="1"/>
              <a:t>printf</a:t>
            </a:r>
            <a:r>
              <a:rPr lang="en-IN" dirty="0"/>
              <a:t>("Student id: %d\n", </a:t>
            </a:r>
            <a:r>
              <a:rPr lang="en-IN" dirty="0" err="1"/>
              <a:t>studentID</a:t>
            </a:r>
            <a:r>
              <a:rPr lang="en-IN" dirty="0"/>
              <a:t>);</a:t>
            </a:r>
          </a:p>
          <a:p>
            <a:r>
              <a:rPr lang="en-IN" dirty="0"/>
              <a:t>  </a:t>
            </a:r>
            <a:r>
              <a:rPr lang="en-IN" dirty="0" err="1"/>
              <a:t>printf</a:t>
            </a:r>
            <a:r>
              <a:rPr lang="en-IN" dirty="0"/>
              <a:t>("Student age: %d\n", </a:t>
            </a:r>
            <a:r>
              <a:rPr lang="en-IN" dirty="0" err="1"/>
              <a:t>studentAge</a:t>
            </a:r>
            <a:r>
              <a:rPr lang="en-IN" dirty="0"/>
              <a:t>);</a:t>
            </a:r>
          </a:p>
          <a:p>
            <a:r>
              <a:rPr lang="en-IN" dirty="0"/>
              <a:t>  </a:t>
            </a:r>
            <a:r>
              <a:rPr lang="en-IN" dirty="0" err="1"/>
              <a:t>printf</a:t>
            </a:r>
            <a:r>
              <a:rPr lang="en-IN" dirty="0"/>
              <a:t>("Student fee: %f\n", </a:t>
            </a:r>
            <a:r>
              <a:rPr lang="en-IN" dirty="0" err="1"/>
              <a:t>studentFee</a:t>
            </a:r>
            <a:r>
              <a:rPr lang="en-IN" dirty="0"/>
              <a:t>);</a:t>
            </a:r>
          </a:p>
          <a:p>
            <a:r>
              <a:rPr lang="en-IN" dirty="0"/>
              <a:t>  </a:t>
            </a:r>
            <a:r>
              <a:rPr lang="en-IN" dirty="0" err="1"/>
              <a:t>printf</a:t>
            </a:r>
            <a:r>
              <a:rPr lang="en-IN" dirty="0"/>
              <a:t>("Student grade: %c", </a:t>
            </a:r>
            <a:r>
              <a:rPr lang="en-IN" dirty="0" err="1"/>
              <a:t>studentGrade</a:t>
            </a:r>
            <a:r>
              <a:rPr lang="en-IN" dirty="0"/>
              <a:t>);</a:t>
            </a:r>
          </a:p>
          <a:p>
            <a:r>
              <a:rPr lang="en-IN" dirty="0"/>
              <a:t>  return 0;</a:t>
            </a:r>
          </a:p>
          <a:p>
            <a:r>
              <a:rPr lang="en-IN" dirty="0"/>
              <a:t>}</a:t>
            </a:r>
          </a:p>
        </p:txBody>
      </p:sp>
    </p:spTree>
    <p:extLst>
      <p:ext uri="{BB962C8B-B14F-4D97-AF65-F5344CB8AC3E}">
        <p14:creationId xmlns:p14="http://schemas.microsoft.com/office/powerpoint/2010/main" val="614183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EB075A-FA5D-70BC-CE1F-0A20B7A66B81}"/>
              </a:ext>
            </a:extLst>
          </p:cNvPr>
          <p:cNvSpPr>
            <a:spLocks noChangeArrowheads="1"/>
          </p:cNvSpPr>
          <p:nvPr/>
        </p:nvSpPr>
        <p:spPr bwMode="auto">
          <a:xfrm>
            <a:off x="172123" y="77425"/>
            <a:ext cx="11629016" cy="13996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Data Types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As explained in the </a:t>
            </a:r>
            <a:r>
              <a:rPr lang="en-US" altLang="en-US" dirty="0">
                <a:solidFill>
                  <a:srgbClr val="000000"/>
                </a:solidFill>
                <a:latin typeface="Verdana" panose="020B0604030504040204" pitchFamily="34" charset="0"/>
              </a:rPr>
              <a:t>Variables chapters,</a:t>
            </a:r>
            <a:r>
              <a:rPr kumimoji="0" lang="en-US" altLang="en-US" b="0" i="0" u="none" strike="noStrike" cap="none" normalizeH="0" baseline="0" dirty="0">
                <a:ln>
                  <a:noFill/>
                </a:ln>
                <a:solidFill>
                  <a:srgbClr val="000000"/>
                </a:solidFill>
                <a:effectLst/>
                <a:latin typeface="Verdana" panose="020B0604030504040204" pitchFamily="34" charset="0"/>
              </a:rPr>
              <a:t> a variable in C must be a specified </a:t>
            </a:r>
            <a:r>
              <a:rPr kumimoji="0" lang="en-US" altLang="en-US" b="1" i="0" u="none" strike="noStrike" cap="none" normalizeH="0" baseline="0" dirty="0">
                <a:ln>
                  <a:noFill/>
                </a:ln>
                <a:solidFill>
                  <a:srgbClr val="000000"/>
                </a:solidFill>
                <a:effectLst/>
                <a:latin typeface="Verdana" panose="020B0604030504040204" pitchFamily="34" charset="0"/>
              </a:rPr>
              <a:t>data type</a:t>
            </a:r>
            <a:r>
              <a:rPr kumimoji="0" lang="en-US" altLang="en-US" b="0" i="0" u="none" strike="noStrike" cap="none" normalizeH="0" baseline="0" dirty="0">
                <a:ln>
                  <a:noFill/>
                </a:ln>
                <a:solidFill>
                  <a:srgbClr val="000000"/>
                </a:solidFill>
                <a:effectLst/>
                <a:latin typeface="Verdana" panose="020B0604030504040204" pitchFamily="34" charset="0"/>
              </a:rPr>
              <a:t>, and you must use a </a:t>
            </a:r>
            <a:r>
              <a:rPr kumimoji="0" lang="en-US" altLang="en-US" b="1" i="0" u="none" strike="noStrike" cap="none" normalizeH="0" baseline="0" dirty="0">
                <a:ln>
                  <a:noFill/>
                </a:ln>
                <a:solidFill>
                  <a:srgbClr val="000000"/>
                </a:solidFill>
                <a:effectLst/>
                <a:latin typeface="Verdana" panose="020B0604030504040204" pitchFamily="34" charset="0"/>
              </a:rPr>
              <a:t>format specifier </a:t>
            </a:r>
            <a:r>
              <a:rPr kumimoji="0" lang="en-US" altLang="en-US" b="0" i="0" u="none" strike="noStrike" cap="none" normalizeH="0" baseline="0" dirty="0">
                <a:ln>
                  <a:noFill/>
                </a:ln>
                <a:solidFill>
                  <a:srgbClr val="000000"/>
                </a:solidFill>
                <a:effectLst/>
                <a:latin typeface="Verdana" panose="020B0604030504040204" pitchFamily="34" charset="0"/>
              </a:rPr>
              <a:t>inside the </a:t>
            </a:r>
            <a:r>
              <a:rPr kumimoji="0" lang="en-US" altLang="en-US" b="0" i="0" u="none" strike="noStrike" cap="none" normalizeH="0" baseline="0" dirty="0">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000000"/>
                </a:solidFill>
                <a:effectLst/>
                <a:latin typeface="Verdana" panose="020B0604030504040204" pitchFamily="34" charset="0"/>
              </a:rPr>
              <a:t> function to display it: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33B67082-15EC-E562-5CC3-A3C0BB60EE38}"/>
              </a:ext>
            </a:extLst>
          </p:cNvPr>
          <p:cNvSpPr txBox="1"/>
          <p:nvPr/>
        </p:nvSpPr>
        <p:spPr>
          <a:xfrm>
            <a:off x="172123" y="1477055"/>
            <a:ext cx="9992294" cy="2585323"/>
          </a:xfrm>
          <a:prstGeom prst="rect">
            <a:avLst/>
          </a:prstGeom>
          <a:noFill/>
        </p:spPr>
        <p:txBody>
          <a:bodyPr wrap="square">
            <a:spAutoFit/>
          </a:bodyPr>
          <a:lstStyle/>
          <a:p>
            <a:r>
              <a:rPr lang="en-IN" b="0" i="0" dirty="0">
                <a:solidFill>
                  <a:srgbClr val="008000"/>
                </a:solidFill>
                <a:effectLst/>
                <a:latin typeface="Consolas" panose="020B0609020204030204" pitchFamily="49" charset="0"/>
              </a:rPr>
              <a:t>// Create variables</a:t>
            </a:r>
            <a:br>
              <a:rPr lang="en-IN" b="0" i="0" dirty="0">
                <a:solidFill>
                  <a:srgbClr val="008000"/>
                </a:solidFill>
                <a:effectLst/>
                <a:latin typeface="Consolas" panose="020B0609020204030204" pitchFamily="49" charset="0"/>
              </a:rPr>
            </a:br>
            <a:r>
              <a:rPr lang="en-IN" b="0" i="0" dirty="0">
                <a:solidFill>
                  <a:srgbClr val="0000CD"/>
                </a:solidFill>
                <a:effectLst/>
                <a:latin typeface="Consolas" panose="020B0609020204030204" pitchFamily="49" charset="0"/>
              </a:rPr>
              <a:t>int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myNum</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 Integer (whole number)</a:t>
            </a:r>
            <a:br>
              <a:rPr lang="en-IN" b="0" i="0" dirty="0">
                <a:solidFill>
                  <a:srgbClr val="008000"/>
                </a:solidFill>
                <a:effectLst/>
                <a:latin typeface="Consolas" panose="020B0609020204030204" pitchFamily="49" charset="0"/>
              </a:rPr>
            </a:br>
            <a:r>
              <a:rPr lang="en-IN" b="0" i="0" dirty="0">
                <a:solidFill>
                  <a:srgbClr val="0000CD"/>
                </a:solidFill>
                <a:effectLst/>
                <a:latin typeface="Consolas" panose="020B0609020204030204" pitchFamily="49" charset="0"/>
              </a:rPr>
              <a:t>float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myFloatNum</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5.99</a:t>
            </a: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 Floating point number</a:t>
            </a:r>
            <a:br>
              <a:rPr lang="en-IN" b="0" i="0" dirty="0">
                <a:solidFill>
                  <a:srgbClr val="008000"/>
                </a:solidFill>
                <a:effectLst/>
                <a:latin typeface="Consolas" panose="020B0609020204030204" pitchFamily="49" charset="0"/>
              </a:rPr>
            </a:br>
            <a:r>
              <a:rPr lang="en-IN" b="0" i="0" dirty="0">
                <a:solidFill>
                  <a:srgbClr val="0000CD"/>
                </a:solidFill>
                <a:effectLst/>
                <a:latin typeface="Consolas" panose="020B0609020204030204" pitchFamily="49" charset="0"/>
              </a:rPr>
              <a:t>char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myLetter</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 Character  (A to Z)</a:t>
            </a:r>
            <a:br>
              <a:rPr lang="en-IN" b="0" i="0" dirty="0">
                <a:solidFill>
                  <a:srgbClr val="008000"/>
                </a:solidFill>
                <a:effectLst/>
                <a:latin typeface="Consolas" panose="020B0609020204030204" pitchFamily="49" charset="0"/>
              </a:rPr>
            </a:br>
            <a:br>
              <a:rPr lang="en-IN" dirty="0"/>
            </a:br>
            <a:r>
              <a:rPr lang="en-IN" b="0" i="0" dirty="0">
                <a:solidFill>
                  <a:srgbClr val="008000"/>
                </a:solidFill>
                <a:effectLst/>
                <a:latin typeface="Consolas" panose="020B0609020204030204" pitchFamily="49" charset="0"/>
              </a:rPr>
              <a:t>// Print variables</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printf(</a:t>
            </a:r>
            <a:r>
              <a:rPr lang="en-IN" b="0" i="0" dirty="0">
                <a:solidFill>
                  <a:srgbClr val="A52A2A"/>
                </a:solidFill>
                <a:effectLst/>
                <a:latin typeface="Consolas" panose="020B0609020204030204" pitchFamily="49" charset="0"/>
              </a:rPr>
              <a:t>"%d\n"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myNum</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printf(</a:t>
            </a:r>
            <a:r>
              <a:rPr lang="en-IN" b="0" i="0" dirty="0">
                <a:solidFill>
                  <a:srgbClr val="A52A2A"/>
                </a:solidFill>
                <a:effectLst/>
                <a:latin typeface="Consolas" panose="020B0609020204030204" pitchFamily="49" charset="0"/>
              </a:rPr>
              <a:t>"%f\n"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myFloatNum</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printf(</a:t>
            </a:r>
            <a:r>
              <a:rPr lang="en-IN" b="0" i="0" dirty="0">
                <a:solidFill>
                  <a:srgbClr val="A52A2A"/>
                </a:solidFill>
                <a:effectLst/>
                <a:latin typeface="Consolas" panose="020B0609020204030204" pitchFamily="49" charset="0"/>
              </a:rPr>
              <a:t>"%c\n"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myLetter</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649546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5F784F-F1B3-A259-CC47-466F23D998FF}"/>
              </a:ext>
            </a:extLst>
          </p:cNvPr>
          <p:cNvSpPr txBox="1"/>
          <p:nvPr/>
        </p:nvSpPr>
        <p:spPr>
          <a:xfrm>
            <a:off x="142540" y="0"/>
            <a:ext cx="11733902" cy="1328954"/>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Basic Data Types</a:t>
            </a:r>
          </a:p>
          <a:p>
            <a:pPr algn="l">
              <a:lnSpc>
                <a:spcPct val="150000"/>
              </a:lnSpc>
            </a:pPr>
            <a:r>
              <a:rPr lang="en-US" b="0" i="0" dirty="0">
                <a:solidFill>
                  <a:srgbClr val="000000"/>
                </a:solidFill>
                <a:effectLst/>
                <a:latin typeface="Verdana" panose="020B0604030504040204" pitchFamily="34" charset="0"/>
              </a:rPr>
              <a:t>The data type specifies the size and type of information the variable will store.</a:t>
            </a:r>
          </a:p>
          <a:p>
            <a:pPr algn="l">
              <a:lnSpc>
                <a:spcPct val="150000"/>
              </a:lnSpc>
            </a:pPr>
            <a:r>
              <a:rPr lang="en-US" b="0" i="0" dirty="0">
                <a:solidFill>
                  <a:srgbClr val="000000"/>
                </a:solidFill>
                <a:effectLst/>
                <a:latin typeface="Verdana" panose="020B0604030504040204" pitchFamily="34" charset="0"/>
              </a:rPr>
              <a:t>In this tutorial, we will focus on the most basic ones:</a:t>
            </a:r>
          </a:p>
        </p:txBody>
      </p:sp>
      <p:graphicFrame>
        <p:nvGraphicFramePr>
          <p:cNvPr id="4" name="Table 3">
            <a:extLst>
              <a:ext uri="{FF2B5EF4-FFF2-40B4-BE49-F238E27FC236}">
                <a16:creationId xmlns:a16="http://schemas.microsoft.com/office/drawing/2014/main" id="{40D5BE10-1C38-E6A6-AE0D-6C4486CA76A3}"/>
              </a:ext>
            </a:extLst>
          </p:cNvPr>
          <p:cNvGraphicFramePr>
            <a:graphicFrameLocks noGrp="1"/>
          </p:cNvGraphicFramePr>
          <p:nvPr>
            <p:extLst>
              <p:ext uri="{D42A27DB-BD31-4B8C-83A1-F6EECF244321}">
                <p14:modId xmlns:p14="http://schemas.microsoft.com/office/powerpoint/2010/main" val="3200899761"/>
              </p:ext>
            </p:extLst>
          </p:nvPr>
        </p:nvGraphicFramePr>
        <p:xfrm>
          <a:off x="244224" y="1428423"/>
          <a:ext cx="9734663" cy="2682240"/>
        </p:xfrm>
        <a:graphic>
          <a:graphicData uri="http://schemas.openxmlformats.org/drawingml/2006/table">
            <a:tbl>
              <a:tblPr/>
              <a:tblGrid>
                <a:gridCol w="1460159">
                  <a:extLst>
                    <a:ext uri="{9D8B030D-6E8A-4147-A177-3AD203B41FA5}">
                      <a16:colId xmlns:a16="http://schemas.microsoft.com/office/drawing/2014/main" val="2407592774"/>
                    </a:ext>
                  </a:extLst>
                </a:gridCol>
                <a:gridCol w="1460159">
                  <a:extLst>
                    <a:ext uri="{9D8B030D-6E8A-4147-A177-3AD203B41FA5}">
                      <a16:colId xmlns:a16="http://schemas.microsoft.com/office/drawing/2014/main" val="3698949966"/>
                    </a:ext>
                  </a:extLst>
                </a:gridCol>
                <a:gridCol w="5840798">
                  <a:extLst>
                    <a:ext uri="{9D8B030D-6E8A-4147-A177-3AD203B41FA5}">
                      <a16:colId xmlns:a16="http://schemas.microsoft.com/office/drawing/2014/main" val="2717115908"/>
                    </a:ext>
                  </a:extLst>
                </a:gridCol>
                <a:gridCol w="973547">
                  <a:extLst>
                    <a:ext uri="{9D8B030D-6E8A-4147-A177-3AD203B41FA5}">
                      <a16:colId xmlns:a16="http://schemas.microsoft.com/office/drawing/2014/main" val="3717360252"/>
                    </a:ext>
                  </a:extLst>
                </a:gridCol>
              </a:tblGrid>
              <a:tr h="0">
                <a:tc>
                  <a:txBody>
                    <a:bodyPr/>
                    <a:lstStyle/>
                    <a:p>
                      <a:pPr algn="l" fontAlgn="t"/>
                      <a:r>
                        <a:rPr lang="en-IN">
                          <a:effectLst/>
                        </a:rPr>
                        <a:t>Data Type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Size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Example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95104330"/>
                  </a:ext>
                </a:extLst>
              </a:tr>
              <a:tr h="0">
                <a:tc>
                  <a:txBody>
                    <a:bodyPr/>
                    <a:lstStyle/>
                    <a:p>
                      <a:pPr algn="l" fontAlgn="t"/>
                      <a:r>
                        <a:rPr lang="en-IN" dirty="0">
                          <a:effectLst/>
                        </a:rPr>
                        <a:t>int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dirty="0">
                          <a:effectLst/>
                        </a:rPr>
                        <a:t>2 or 4 bytes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dirty="0">
                          <a:effectLst/>
                        </a:rPr>
                        <a:t>Stores whole numbers, without decimals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1</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80339592"/>
                  </a:ext>
                </a:extLst>
              </a:tr>
              <a:tr h="0">
                <a:tc>
                  <a:txBody>
                    <a:bodyPr/>
                    <a:lstStyle/>
                    <a:p>
                      <a:pPr algn="l" fontAlgn="t"/>
                      <a:r>
                        <a:rPr lang="en-IN" dirty="0">
                          <a:effectLst/>
                        </a:rPr>
                        <a:t>float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a:effectLst/>
                        </a:rPr>
                        <a:t>4 bytes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Stores fractional numbers, containing one or more decimals. Sufficient for storing 6-7 decimal digits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a:effectLst/>
                        </a:rPr>
                        <a:t>1.99</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30786352"/>
                  </a:ext>
                </a:extLst>
              </a:tr>
              <a:tr h="0">
                <a:tc>
                  <a:txBody>
                    <a:bodyPr/>
                    <a:lstStyle/>
                    <a:p>
                      <a:pPr algn="l" fontAlgn="t"/>
                      <a:r>
                        <a:rPr lang="en-IN">
                          <a:effectLst/>
                        </a:rPr>
                        <a:t>double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dirty="0">
                          <a:effectLst/>
                        </a:rPr>
                        <a:t>8 bytes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Stores fractional numbers, containing one or more decimals. Sufficient for storing 15 decimal digits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dirty="0">
                          <a:effectLst/>
                        </a:rPr>
                        <a:t>1.99</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568761562"/>
                  </a:ext>
                </a:extLst>
              </a:tr>
              <a:tr h="0">
                <a:tc>
                  <a:txBody>
                    <a:bodyPr/>
                    <a:lstStyle/>
                    <a:p>
                      <a:pPr algn="l" fontAlgn="t"/>
                      <a:r>
                        <a:rPr lang="en-IN" dirty="0">
                          <a:effectLst/>
                        </a:rPr>
                        <a:t>char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1 byte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Stores a single character/letter/number, or ASCII values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71965916"/>
                  </a:ext>
                </a:extLst>
              </a:tr>
            </a:tbl>
          </a:graphicData>
        </a:graphic>
      </p:graphicFrame>
    </p:spTree>
    <p:extLst>
      <p:ext uri="{BB962C8B-B14F-4D97-AF65-F5344CB8AC3E}">
        <p14:creationId xmlns:p14="http://schemas.microsoft.com/office/powerpoint/2010/main" val="1652945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B6E093-BE0A-0A4B-469B-CFAA141E9F66}"/>
              </a:ext>
            </a:extLst>
          </p:cNvPr>
          <p:cNvSpPr txBox="1"/>
          <p:nvPr/>
        </p:nvSpPr>
        <p:spPr>
          <a:xfrm>
            <a:off x="293146" y="130005"/>
            <a:ext cx="11486478" cy="913455"/>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Basic Format Specifiers</a:t>
            </a:r>
          </a:p>
          <a:p>
            <a:pPr algn="l">
              <a:lnSpc>
                <a:spcPct val="150000"/>
              </a:lnSpc>
            </a:pPr>
            <a:r>
              <a:rPr lang="en-US" b="0" i="0" dirty="0">
                <a:solidFill>
                  <a:srgbClr val="000000"/>
                </a:solidFill>
                <a:effectLst/>
                <a:latin typeface="Verdana" panose="020B0604030504040204" pitchFamily="34" charset="0"/>
              </a:rPr>
              <a:t>There are different format specifiers for each data type. Here are some of them:</a:t>
            </a:r>
          </a:p>
        </p:txBody>
      </p:sp>
      <p:graphicFrame>
        <p:nvGraphicFramePr>
          <p:cNvPr id="4" name="Table 3">
            <a:extLst>
              <a:ext uri="{FF2B5EF4-FFF2-40B4-BE49-F238E27FC236}">
                <a16:creationId xmlns:a16="http://schemas.microsoft.com/office/drawing/2014/main" id="{23877957-9DE7-B4E4-79D7-A52ABFEBADAC}"/>
              </a:ext>
            </a:extLst>
          </p:cNvPr>
          <p:cNvGraphicFramePr>
            <a:graphicFrameLocks noGrp="1"/>
          </p:cNvGraphicFramePr>
          <p:nvPr>
            <p:extLst>
              <p:ext uri="{D42A27DB-BD31-4B8C-83A1-F6EECF244321}">
                <p14:modId xmlns:p14="http://schemas.microsoft.com/office/powerpoint/2010/main" val="2277867000"/>
              </p:ext>
            </p:extLst>
          </p:nvPr>
        </p:nvGraphicFramePr>
        <p:xfrm>
          <a:off x="293146" y="1281737"/>
          <a:ext cx="7822198" cy="2834640"/>
        </p:xfrm>
        <a:graphic>
          <a:graphicData uri="http://schemas.openxmlformats.org/drawingml/2006/table">
            <a:tbl>
              <a:tblPr/>
              <a:tblGrid>
                <a:gridCol w="2607352">
                  <a:extLst>
                    <a:ext uri="{9D8B030D-6E8A-4147-A177-3AD203B41FA5}">
                      <a16:colId xmlns:a16="http://schemas.microsoft.com/office/drawing/2014/main" val="2005279277"/>
                    </a:ext>
                  </a:extLst>
                </a:gridCol>
                <a:gridCol w="5214846">
                  <a:extLst>
                    <a:ext uri="{9D8B030D-6E8A-4147-A177-3AD203B41FA5}">
                      <a16:colId xmlns:a16="http://schemas.microsoft.com/office/drawing/2014/main" val="637875320"/>
                    </a:ext>
                  </a:extLst>
                </a:gridCol>
              </a:tblGrid>
              <a:tr h="0">
                <a:tc>
                  <a:txBody>
                    <a:bodyPr/>
                    <a:lstStyle/>
                    <a:p>
                      <a:pPr algn="l" fontAlgn="t"/>
                      <a:r>
                        <a:rPr lang="en-IN">
                          <a:effectLst/>
                        </a:rPr>
                        <a:t>Format Specifier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Data Type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43392706"/>
                  </a:ext>
                </a:extLst>
              </a:tr>
              <a:tr h="0">
                <a:tc>
                  <a:txBody>
                    <a:bodyPr/>
                    <a:lstStyle/>
                    <a:p>
                      <a:pPr algn="l" fontAlgn="t"/>
                      <a:r>
                        <a:rPr lang="en-IN" dirty="0">
                          <a:effectLst/>
                        </a:rPr>
                        <a:t>%d or %i</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int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01560474"/>
                  </a:ext>
                </a:extLst>
              </a:tr>
              <a:tr h="0">
                <a:tc>
                  <a:txBody>
                    <a:bodyPr/>
                    <a:lstStyle/>
                    <a:p>
                      <a:pPr algn="l" fontAlgn="t"/>
                      <a:r>
                        <a:rPr lang="en-IN">
                          <a:effectLst/>
                        </a:rPr>
                        <a:t>%f or %F</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float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38833457"/>
                  </a:ext>
                </a:extLst>
              </a:tr>
              <a:tr h="0">
                <a:tc>
                  <a:txBody>
                    <a:bodyPr/>
                    <a:lstStyle/>
                    <a:p>
                      <a:pPr algn="l" fontAlgn="t"/>
                      <a:r>
                        <a:rPr lang="en-IN">
                          <a:effectLst/>
                        </a:rPr>
                        <a:t>%lf</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dirty="0">
                          <a:effectLst/>
                        </a:rPr>
                        <a:t>double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85280974"/>
                  </a:ext>
                </a:extLst>
              </a:tr>
              <a:tr h="0">
                <a:tc>
                  <a:txBody>
                    <a:bodyPr/>
                    <a:lstStyle/>
                    <a:p>
                      <a:pPr algn="l" fontAlgn="t"/>
                      <a:r>
                        <a:rPr lang="en-IN" dirty="0">
                          <a:effectLst/>
                        </a:rPr>
                        <a:t>%c</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a:effectLst/>
                        </a:rPr>
                        <a:t>char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20145812"/>
                  </a:ext>
                </a:extLst>
              </a:tr>
              <a:tr h="0">
                <a:tc>
                  <a:txBody>
                    <a:bodyPr/>
                    <a:lstStyle/>
                    <a:p>
                      <a:pPr algn="l" fontAlgn="t"/>
                      <a:r>
                        <a:rPr lang="en-IN" dirty="0">
                          <a:effectLst/>
                        </a:rPr>
                        <a:t>%s</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Used for </a:t>
                      </a:r>
                      <a:r>
                        <a:rPr lang="en-US" b="1" dirty="0">
                          <a:effectLst/>
                        </a:rPr>
                        <a:t>strings (text)</a:t>
                      </a:r>
                      <a:r>
                        <a:rPr lang="en-US" dirty="0">
                          <a:effectLst/>
                        </a:rPr>
                        <a:t>, which you will learn more about in a later chapter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242986948"/>
                  </a:ext>
                </a:extLst>
              </a:tr>
            </a:tbl>
          </a:graphicData>
        </a:graphic>
      </p:graphicFrame>
      <p:sp>
        <p:nvSpPr>
          <p:cNvPr id="5" name="Rectangle 1">
            <a:extLst>
              <a:ext uri="{FF2B5EF4-FFF2-40B4-BE49-F238E27FC236}">
                <a16:creationId xmlns:a16="http://schemas.microsoft.com/office/drawing/2014/main" id="{D2A0DFAB-6B92-4F48-E44C-00D3292CDF9E}"/>
              </a:ext>
            </a:extLst>
          </p:cNvPr>
          <p:cNvSpPr>
            <a:spLocks noChangeArrowheads="1"/>
          </p:cNvSpPr>
          <p:nvPr/>
        </p:nvSpPr>
        <p:spPr bwMode="auto">
          <a:xfrm>
            <a:off x="293146" y="4234180"/>
            <a:ext cx="11403106" cy="18098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The char Type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char</a:t>
            </a:r>
            <a:r>
              <a:rPr kumimoji="0" lang="en-US" altLang="en-US" b="0" i="0" u="none" strike="noStrike" cap="none" normalizeH="0" baseline="0" dirty="0">
                <a:ln>
                  <a:noFill/>
                </a:ln>
                <a:solidFill>
                  <a:srgbClr val="000000"/>
                </a:solidFill>
                <a:effectLst/>
                <a:latin typeface="Verdana" panose="020B0604030504040204" pitchFamily="34" charset="0"/>
              </a:rPr>
              <a:t> data type is used to store a </a:t>
            </a:r>
            <a:r>
              <a:rPr kumimoji="0" lang="en-US" altLang="en-US" b="1" i="0" u="none" strike="noStrike" cap="none" normalizeH="0" baseline="0" dirty="0">
                <a:ln>
                  <a:noFill/>
                </a:ln>
                <a:solidFill>
                  <a:srgbClr val="000000"/>
                </a:solidFill>
                <a:effectLst/>
                <a:latin typeface="Verdana" panose="020B0604030504040204" pitchFamily="34" charset="0"/>
              </a:rPr>
              <a:t>single </a:t>
            </a:r>
            <a:r>
              <a:rPr kumimoji="0" lang="en-US" altLang="en-US" b="0" i="0" u="none" strike="noStrike" cap="none" normalizeH="0" baseline="0" dirty="0">
                <a:ln>
                  <a:noFill/>
                </a:ln>
                <a:solidFill>
                  <a:srgbClr val="000000"/>
                </a:solidFill>
                <a:effectLst/>
                <a:latin typeface="Verdana" panose="020B0604030504040204" pitchFamily="34" charset="0"/>
              </a:rPr>
              <a:t>character.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character must be surrounded by single quotes, like 'A' or 'c', and we use the </a:t>
            </a:r>
            <a:r>
              <a:rPr kumimoji="0" lang="en-US" altLang="en-US" b="0" i="0" u="none" strike="noStrike" cap="none" normalizeH="0" baseline="0" dirty="0">
                <a:ln>
                  <a:noFill/>
                </a:ln>
                <a:solidFill>
                  <a:srgbClr val="DC143C"/>
                </a:solidFill>
                <a:effectLst/>
                <a:latin typeface="Consolas" panose="020B0609020204030204" pitchFamily="49" charset="0"/>
              </a:rPr>
              <a:t>%c</a:t>
            </a:r>
            <a:r>
              <a:rPr kumimoji="0" lang="en-US" altLang="en-US" b="0" i="0" u="none" strike="noStrike" cap="none" normalizeH="0" baseline="0" dirty="0">
                <a:ln>
                  <a:noFill/>
                </a:ln>
                <a:solidFill>
                  <a:srgbClr val="000000"/>
                </a:solidFill>
                <a:effectLst/>
                <a:latin typeface="Verdana" panose="020B0604030504040204" pitchFamily="34" charset="0"/>
              </a:rPr>
              <a:t> format specifier to print it: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0475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7F103E-AB8C-1A4E-EF0B-F1417BAABDEA}"/>
              </a:ext>
            </a:extLst>
          </p:cNvPr>
          <p:cNvSpPr txBox="1"/>
          <p:nvPr/>
        </p:nvSpPr>
        <p:spPr>
          <a:xfrm>
            <a:off x="282389" y="193202"/>
            <a:ext cx="6094206" cy="646331"/>
          </a:xfrm>
          <a:prstGeom prst="rect">
            <a:avLst/>
          </a:prstGeom>
          <a:noFill/>
        </p:spPr>
        <p:txBody>
          <a:bodyPr wrap="square">
            <a:spAutoFit/>
          </a:bodyPr>
          <a:lstStyle/>
          <a:p>
            <a:r>
              <a:rPr lang="sv-SE" b="0" i="0" dirty="0">
                <a:solidFill>
                  <a:srgbClr val="0000CD"/>
                </a:solidFill>
                <a:effectLst/>
                <a:latin typeface="Consolas" panose="020B0609020204030204" pitchFamily="49" charset="0"/>
              </a:rPr>
              <a:t>char</a:t>
            </a:r>
            <a:r>
              <a:rPr lang="sv-SE" b="0" i="0" dirty="0">
                <a:solidFill>
                  <a:srgbClr val="000000"/>
                </a:solidFill>
                <a:effectLst/>
                <a:latin typeface="Consolas" panose="020B0609020204030204" pitchFamily="49" charset="0"/>
              </a:rPr>
              <a:t> myGrade = </a:t>
            </a:r>
            <a:r>
              <a:rPr lang="sv-SE" b="0" i="0" dirty="0">
                <a:solidFill>
                  <a:srgbClr val="A52A2A"/>
                </a:solidFill>
                <a:effectLst/>
                <a:latin typeface="Consolas" panose="020B0609020204030204" pitchFamily="49" charset="0"/>
              </a:rPr>
              <a:t>'A'</a:t>
            </a:r>
            <a:r>
              <a:rPr lang="sv-SE" b="0" i="0" dirty="0">
                <a:solidFill>
                  <a:srgbClr val="000000"/>
                </a:solidFill>
                <a:effectLst/>
                <a:latin typeface="Consolas" panose="020B0609020204030204" pitchFamily="49" charset="0"/>
              </a:rPr>
              <a:t>;</a:t>
            </a:r>
            <a:br>
              <a:rPr lang="sv-SE" dirty="0"/>
            </a:br>
            <a:r>
              <a:rPr lang="sv-SE" b="0" i="0" dirty="0">
                <a:solidFill>
                  <a:srgbClr val="000000"/>
                </a:solidFill>
                <a:effectLst/>
                <a:latin typeface="Consolas" panose="020B0609020204030204" pitchFamily="49" charset="0"/>
              </a:rPr>
              <a:t>printf(</a:t>
            </a:r>
            <a:r>
              <a:rPr lang="sv-SE" b="0" i="0" dirty="0">
                <a:solidFill>
                  <a:srgbClr val="A52A2A"/>
                </a:solidFill>
                <a:effectLst/>
                <a:latin typeface="Consolas" panose="020B0609020204030204" pitchFamily="49" charset="0"/>
              </a:rPr>
              <a:t>"%c"</a:t>
            </a:r>
            <a:r>
              <a:rPr lang="sv-SE" b="0" i="0" dirty="0">
                <a:solidFill>
                  <a:srgbClr val="000000"/>
                </a:solidFill>
                <a:effectLst/>
                <a:latin typeface="Consolas" panose="020B0609020204030204" pitchFamily="49" charset="0"/>
              </a:rPr>
              <a:t>, myGrade);</a:t>
            </a:r>
            <a:endParaRPr lang="en-IN" dirty="0"/>
          </a:p>
        </p:txBody>
      </p:sp>
      <p:sp>
        <p:nvSpPr>
          <p:cNvPr id="4" name="Rectangle 1">
            <a:extLst>
              <a:ext uri="{FF2B5EF4-FFF2-40B4-BE49-F238E27FC236}">
                <a16:creationId xmlns:a16="http://schemas.microsoft.com/office/drawing/2014/main" id="{45BCD652-46A3-873F-3680-2991FFD328A1}"/>
              </a:ext>
            </a:extLst>
          </p:cNvPr>
          <p:cNvSpPr>
            <a:spLocks noChangeArrowheads="1"/>
          </p:cNvSpPr>
          <p:nvPr/>
        </p:nvSpPr>
        <p:spPr bwMode="auto">
          <a:xfrm>
            <a:off x="280595" y="976915"/>
            <a:ext cx="11629016" cy="876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Alternatively, if you are familiar with ASCII, you can use ASCII values to display certain characters. Note that these values are not surrounded by quotes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as they are numbers:</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8B6B98A-557D-40B8-D866-B8B7B9A0EFD7}"/>
              </a:ext>
            </a:extLst>
          </p:cNvPr>
          <p:cNvSpPr txBox="1"/>
          <p:nvPr/>
        </p:nvSpPr>
        <p:spPr>
          <a:xfrm>
            <a:off x="282389" y="1853373"/>
            <a:ext cx="6094206" cy="1200329"/>
          </a:xfrm>
          <a:prstGeom prst="rect">
            <a:avLst/>
          </a:prstGeom>
          <a:noFill/>
        </p:spPr>
        <p:txBody>
          <a:bodyPr wrap="square">
            <a:spAutoFit/>
          </a:bodyPr>
          <a:lstStyle/>
          <a:p>
            <a:r>
              <a:rPr lang="en-IN" b="0" i="0" dirty="0">
                <a:solidFill>
                  <a:srgbClr val="0000CD"/>
                </a:solidFill>
                <a:effectLst/>
                <a:latin typeface="Consolas" panose="020B0609020204030204" pitchFamily="49" charset="0"/>
              </a:rPr>
              <a:t>char</a:t>
            </a:r>
            <a:r>
              <a:rPr lang="en-IN" b="0" i="0" dirty="0">
                <a:solidFill>
                  <a:srgbClr val="000000"/>
                </a:solidFill>
                <a:effectLst/>
                <a:latin typeface="Consolas" panose="020B0609020204030204" pitchFamily="49" charset="0"/>
              </a:rPr>
              <a:t> a = </a:t>
            </a:r>
            <a:r>
              <a:rPr lang="en-IN" b="0" i="0" dirty="0">
                <a:solidFill>
                  <a:srgbClr val="FF0000"/>
                </a:solidFill>
                <a:effectLst/>
                <a:latin typeface="Consolas" panose="020B0609020204030204" pitchFamily="49" charset="0"/>
              </a:rPr>
              <a:t>65</a:t>
            </a:r>
            <a:r>
              <a:rPr lang="en-IN" b="0" i="0" dirty="0">
                <a:solidFill>
                  <a:srgbClr val="000000"/>
                </a:solidFill>
                <a:effectLst/>
                <a:latin typeface="Consolas" panose="020B0609020204030204" pitchFamily="49" charset="0"/>
              </a:rPr>
              <a:t>, b = </a:t>
            </a:r>
            <a:r>
              <a:rPr lang="en-IN" b="0" i="0" dirty="0">
                <a:solidFill>
                  <a:srgbClr val="FF0000"/>
                </a:solidFill>
                <a:effectLst/>
                <a:latin typeface="Consolas" panose="020B0609020204030204" pitchFamily="49" charset="0"/>
              </a:rPr>
              <a:t>66</a:t>
            </a:r>
            <a:r>
              <a:rPr lang="en-IN" b="0" i="0" dirty="0">
                <a:solidFill>
                  <a:srgbClr val="000000"/>
                </a:solidFill>
                <a:effectLst/>
                <a:latin typeface="Consolas" panose="020B0609020204030204" pitchFamily="49" charset="0"/>
              </a:rPr>
              <a:t>, c = </a:t>
            </a:r>
            <a:r>
              <a:rPr lang="en-IN" b="0" i="0" dirty="0">
                <a:solidFill>
                  <a:srgbClr val="FF0000"/>
                </a:solidFill>
                <a:effectLst/>
                <a:latin typeface="Consolas" panose="020B0609020204030204" pitchFamily="49" charset="0"/>
              </a:rPr>
              <a:t>67</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b);</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c);</a:t>
            </a:r>
            <a:endParaRPr lang="en-IN" dirty="0"/>
          </a:p>
        </p:txBody>
      </p:sp>
      <p:sp>
        <p:nvSpPr>
          <p:cNvPr id="8" name="TextBox 7">
            <a:extLst>
              <a:ext uri="{FF2B5EF4-FFF2-40B4-BE49-F238E27FC236}">
                <a16:creationId xmlns:a16="http://schemas.microsoft.com/office/drawing/2014/main" id="{FDA954BB-D615-C30B-AFF3-8DF9CAC68BA0}"/>
              </a:ext>
            </a:extLst>
          </p:cNvPr>
          <p:cNvSpPr txBox="1"/>
          <p:nvPr/>
        </p:nvSpPr>
        <p:spPr>
          <a:xfrm>
            <a:off x="282388" y="3091952"/>
            <a:ext cx="10701169" cy="907236"/>
          </a:xfrm>
          <a:prstGeom prst="rect">
            <a:avLst/>
          </a:prstGeom>
          <a:noFill/>
        </p:spPr>
        <p:txBody>
          <a:bodyPr wrap="square">
            <a:spAutoFit/>
          </a:bodyPr>
          <a:lstStyle/>
          <a:p>
            <a:pPr>
              <a:lnSpc>
                <a:spcPct val="150000"/>
              </a:lnSpc>
            </a:pPr>
            <a:r>
              <a:rPr lang="en-US" b="1" i="0" dirty="0">
                <a:solidFill>
                  <a:srgbClr val="000000"/>
                </a:solidFill>
                <a:effectLst/>
                <a:latin typeface="Verdana" panose="020B0604030504040204" pitchFamily="34" charset="0"/>
              </a:rPr>
              <a:t>Tip:</a:t>
            </a:r>
            <a:r>
              <a:rPr lang="en-US" b="0" i="0" dirty="0">
                <a:solidFill>
                  <a:srgbClr val="000000"/>
                </a:solidFill>
                <a:effectLst/>
                <a:latin typeface="Verdana" panose="020B0604030504040204" pitchFamily="34" charset="0"/>
              </a:rPr>
              <a:t> A list of all ASCII values can be found in our </a:t>
            </a:r>
            <a:r>
              <a:rPr lang="en-US" dirty="0">
                <a:latin typeface="Verdana" panose="020B0604030504040204" pitchFamily="34" charset="0"/>
              </a:rPr>
              <a:t>ASCII Table Reference</a:t>
            </a:r>
            <a:r>
              <a:rPr lang="en-US" dirty="0">
                <a:solidFill>
                  <a:srgbClr val="000000"/>
                </a:solidFill>
                <a:latin typeface="Verdana" panose="020B0604030504040204" pitchFamily="34" charset="0"/>
              </a:rPr>
              <a:t>.</a:t>
            </a:r>
          </a:p>
          <a:p>
            <a:pPr>
              <a:lnSpc>
                <a:spcPct val="150000"/>
              </a:lnSpc>
            </a:pPr>
            <a:r>
              <a:rPr lang="en-IN" sz="2000" b="0" i="0" dirty="0">
                <a:solidFill>
                  <a:srgbClr val="FF0000"/>
                </a:solidFill>
                <a:effectLst/>
                <a:highlight>
                  <a:srgbClr val="FFFF00"/>
                </a:highlight>
                <a:latin typeface="Verdana" panose="020B0604030504040204" pitchFamily="34" charset="0"/>
                <a:ea typeface="Verdana" panose="020B0604030504040204" pitchFamily="34" charset="0"/>
              </a:rPr>
              <a:t>ASCII</a:t>
            </a:r>
            <a:r>
              <a:rPr lang="en-IN" b="0" i="0" dirty="0">
                <a:solidFill>
                  <a:srgbClr val="202124"/>
                </a:solidFill>
                <a:effectLst/>
                <a:highlight>
                  <a:srgbClr val="FFFFFF"/>
                </a:highlight>
                <a:latin typeface="Verdana" panose="020B0604030504040204" pitchFamily="34" charset="0"/>
                <a:ea typeface="Verdana" panose="020B0604030504040204" pitchFamily="34" charset="0"/>
              </a:rPr>
              <a:t>: </a:t>
            </a:r>
            <a:r>
              <a:rPr lang="en-IN" b="0" i="0" dirty="0">
                <a:solidFill>
                  <a:srgbClr val="040C28"/>
                </a:solidFill>
                <a:effectLst/>
                <a:latin typeface="Verdana" panose="020B0604030504040204" pitchFamily="34" charset="0"/>
                <a:ea typeface="Verdana" panose="020B0604030504040204" pitchFamily="34" charset="0"/>
              </a:rPr>
              <a:t>American Standard Code for Information Interchange</a:t>
            </a:r>
            <a:endParaRPr lang="en-IN" dirty="0">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1429DC09-7B2E-5578-45BF-CEB2878E8A24}"/>
              </a:ext>
            </a:extLst>
          </p:cNvPr>
          <p:cNvSpPr txBox="1"/>
          <p:nvPr/>
        </p:nvSpPr>
        <p:spPr>
          <a:xfrm>
            <a:off x="280595" y="4123828"/>
            <a:ext cx="6094206" cy="646331"/>
          </a:xfrm>
          <a:prstGeom prst="rect">
            <a:avLst/>
          </a:prstGeom>
          <a:noFill/>
        </p:spPr>
        <p:txBody>
          <a:bodyPr wrap="square">
            <a:spAutoFit/>
          </a:bodyPr>
          <a:lstStyle/>
          <a:p>
            <a:r>
              <a:rPr lang="en-IN" b="0" i="0" dirty="0">
                <a:solidFill>
                  <a:srgbClr val="0000CD"/>
                </a:solidFill>
                <a:effectLst/>
                <a:latin typeface="Consolas" panose="020B0609020204030204" pitchFamily="49" charset="0"/>
              </a:rPr>
              <a:t>char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myText</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'Hello'</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myText</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4137643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71BAFC-A56C-037A-4392-2E03B607C3D3}"/>
              </a:ext>
            </a:extLst>
          </p:cNvPr>
          <p:cNvSpPr>
            <a:spLocks noChangeArrowheads="1"/>
          </p:cNvSpPr>
          <p:nvPr/>
        </p:nvSpPr>
        <p:spPr bwMode="auto">
          <a:xfrm>
            <a:off x="159025" y="119261"/>
            <a:ext cx="9939130" cy="18354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Numeric Types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Use </a:t>
            </a:r>
            <a:r>
              <a:rPr kumimoji="0" lang="en-US" altLang="en-US" b="0" i="0" u="none" strike="noStrike" cap="none" normalizeH="0" baseline="0" dirty="0">
                <a:ln>
                  <a:noFill/>
                </a:ln>
                <a:solidFill>
                  <a:srgbClr val="DC143C"/>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Verdana" panose="020B0604030504040204" pitchFamily="34" charset="0"/>
              </a:rPr>
              <a:t> when you need to store a whole number without decimals, like 35 or 1000, and </a:t>
            </a:r>
            <a:r>
              <a:rPr kumimoji="0" lang="en-US" altLang="en-US" b="0" i="0" u="none" strike="noStrike" cap="none" normalizeH="0" baseline="0" dirty="0">
                <a:ln>
                  <a:noFill/>
                </a:ln>
                <a:solidFill>
                  <a:srgbClr val="DC143C"/>
                </a:solidFill>
                <a:effectLst/>
                <a:latin typeface="Consolas" panose="020B0609020204030204" pitchFamily="49" charset="0"/>
              </a:rPr>
              <a:t>float</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0" i="0" u="none" strike="noStrike" cap="none" normalizeH="0" baseline="0" dirty="0">
                <a:ln>
                  <a:noFill/>
                </a:ln>
                <a:solidFill>
                  <a:srgbClr val="DC143C"/>
                </a:solidFill>
                <a:effectLst/>
                <a:latin typeface="Consolas" panose="020B0609020204030204" pitchFamily="49" charset="0"/>
              </a:rPr>
              <a:t>double</a:t>
            </a:r>
            <a:r>
              <a:rPr kumimoji="0" lang="en-US" altLang="en-US" b="0" i="0" u="none" strike="noStrike" cap="none" normalizeH="0" baseline="0" dirty="0">
                <a:ln>
                  <a:noFill/>
                </a:ln>
                <a:solidFill>
                  <a:srgbClr val="000000"/>
                </a:solidFill>
                <a:effectLst/>
                <a:latin typeface="Verdana" panose="020B0604030504040204" pitchFamily="34" charset="0"/>
              </a:rPr>
              <a:t> when you need a floating point number (with decimals), like 9.99 or 3.14515.</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46FD9354-A16B-E2DF-79D1-2C59E2527FD7}"/>
              </a:ext>
            </a:extLst>
          </p:cNvPr>
          <p:cNvSpPr txBox="1"/>
          <p:nvPr/>
        </p:nvSpPr>
        <p:spPr>
          <a:xfrm>
            <a:off x="159025" y="1954707"/>
            <a:ext cx="6096000" cy="2031325"/>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a:t>
            </a:r>
            <a:r>
              <a:rPr lang="en-IN" dirty="0" err="1"/>
              <a:t>myNum</a:t>
            </a:r>
            <a:r>
              <a:rPr lang="en-IN" dirty="0"/>
              <a:t> = </a:t>
            </a:r>
            <a:r>
              <a:rPr lang="en-IN" dirty="0">
                <a:solidFill>
                  <a:schemeClr val="accent1">
                    <a:lumMod val="50000"/>
                  </a:schemeClr>
                </a:solidFill>
              </a:rPr>
              <a:t>1000</a:t>
            </a:r>
            <a:r>
              <a:rPr lang="en-IN" dirty="0"/>
              <a:t>;</a:t>
            </a:r>
          </a:p>
          <a:p>
            <a:r>
              <a:rPr lang="en-IN" dirty="0"/>
              <a:t>  printf(</a:t>
            </a:r>
            <a:r>
              <a:rPr lang="en-IN" dirty="0">
                <a:solidFill>
                  <a:schemeClr val="accent1">
                    <a:lumMod val="50000"/>
                  </a:schemeClr>
                </a:solidFill>
              </a:rPr>
              <a:t>"%d"</a:t>
            </a:r>
            <a:r>
              <a:rPr lang="en-IN" dirty="0"/>
              <a:t>, </a:t>
            </a:r>
            <a:r>
              <a:rPr lang="en-IN" dirty="0" err="1"/>
              <a:t>myNum</a:t>
            </a:r>
            <a:r>
              <a:rPr lang="en-IN" dirty="0"/>
              <a:t>);</a:t>
            </a:r>
          </a:p>
          <a:p>
            <a:r>
              <a:rPr lang="en-IN" dirty="0">
                <a:solidFill>
                  <a:schemeClr val="accent1">
                    <a:lumMod val="50000"/>
                  </a:schemeClr>
                </a:solidFill>
              </a:rPr>
              <a:t>  return 0</a:t>
            </a:r>
            <a:r>
              <a:rPr lang="en-IN" dirty="0"/>
              <a:t>;</a:t>
            </a:r>
          </a:p>
          <a:p>
            <a:r>
              <a:rPr lang="en-IN" dirty="0"/>
              <a:t>}</a:t>
            </a:r>
          </a:p>
        </p:txBody>
      </p:sp>
      <p:sp>
        <p:nvSpPr>
          <p:cNvPr id="6" name="TextBox 5">
            <a:extLst>
              <a:ext uri="{FF2B5EF4-FFF2-40B4-BE49-F238E27FC236}">
                <a16:creationId xmlns:a16="http://schemas.microsoft.com/office/drawing/2014/main" id="{93A393A2-4579-3734-1E31-819B3875AD85}"/>
              </a:ext>
            </a:extLst>
          </p:cNvPr>
          <p:cNvSpPr txBox="1"/>
          <p:nvPr/>
        </p:nvSpPr>
        <p:spPr>
          <a:xfrm>
            <a:off x="3737113" y="2000873"/>
            <a:ext cx="2955235" cy="646331"/>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float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myNum</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5.75</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"%f"</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myNum</a:t>
            </a:r>
            <a:r>
              <a:rPr lang="en-IN" b="0" i="0" dirty="0">
                <a:solidFill>
                  <a:srgbClr val="000000"/>
                </a:solidFill>
                <a:effectLst/>
                <a:highlight>
                  <a:srgbClr val="FFFFFF"/>
                </a:highlight>
                <a:latin typeface="Consolas" panose="020B0609020204030204" pitchFamily="49" charset="0"/>
              </a:rPr>
              <a:t>);</a:t>
            </a:r>
            <a:endParaRPr lang="en-IN" dirty="0"/>
          </a:p>
        </p:txBody>
      </p:sp>
      <p:sp>
        <p:nvSpPr>
          <p:cNvPr id="8" name="TextBox 7">
            <a:extLst>
              <a:ext uri="{FF2B5EF4-FFF2-40B4-BE49-F238E27FC236}">
                <a16:creationId xmlns:a16="http://schemas.microsoft.com/office/drawing/2014/main" id="{A525BFDA-5811-2C4D-3DCB-7C635456E29D}"/>
              </a:ext>
            </a:extLst>
          </p:cNvPr>
          <p:cNvSpPr txBox="1"/>
          <p:nvPr/>
        </p:nvSpPr>
        <p:spPr>
          <a:xfrm>
            <a:off x="6957391" y="1960911"/>
            <a:ext cx="3432313" cy="646331"/>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double</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myNum</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19.99</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a:t>
            </a:r>
            <a:r>
              <a:rPr lang="en-IN" b="0" i="0" dirty="0" err="1">
                <a:solidFill>
                  <a:srgbClr val="A52A2A"/>
                </a:solidFill>
                <a:effectLst/>
                <a:highlight>
                  <a:srgbClr val="FFFFFF"/>
                </a:highlight>
                <a:latin typeface="Consolas" panose="020B0609020204030204" pitchFamily="49" charset="0"/>
              </a:rPr>
              <a:t>lf</a:t>
            </a:r>
            <a:r>
              <a:rPr lang="en-IN" b="0" i="0" dirty="0">
                <a:solidFill>
                  <a:srgbClr val="A52A2A"/>
                </a:solidFill>
                <a:effectLst/>
                <a:highlight>
                  <a:srgbClr val="FFFFFF"/>
                </a:highlight>
                <a:latin typeface="Consolas" panose="020B0609020204030204" pitchFamily="49" charset="0"/>
              </a:rPr>
              <a: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myNum</a:t>
            </a:r>
            <a:r>
              <a:rPr lang="en-IN" b="0" i="0" dirty="0">
                <a:solidFill>
                  <a:srgbClr val="000000"/>
                </a:solidFill>
                <a:effectLst/>
                <a:highlight>
                  <a:srgbClr val="FFFFFF"/>
                </a:highlight>
                <a:latin typeface="Consolas" panose="020B0609020204030204" pitchFamily="49" charset="0"/>
              </a:rPr>
              <a:t>);</a:t>
            </a:r>
            <a:endParaRPr lang="en-IN" dirty="0"/>
          </a:p>
        </p:txBody>
      </p:sp>
      <p:sp>
        <p:nvSpPr>
          <p:cNvPr id="10" name="TextBox 9">
            <a:extLst>
              <a:ext uri="{FF2B5EF4-FFF2-40B4-BE49-F238E27FC236}">
                <a16:creationId xmlns:a16="http://schemas.microsoft.com/office/drawing/2014/main" id="{282B666E-0622-E51A-916A-B9273A3AC566}"/>
              </a:ext>
            </a:extLst>
          </p:cNvPr>
          <p:cNvSpPr txBox="1"/>
          <p:nvPr/>
        </p:nvSpPr>
        <p:spPr>
          <a:xfrm>
            <a:off x="159025" y="4193781"/>
            <a:ext cx="11820940" cy="913455"/>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Scientific Numbers</a:t>
            </a:r>
          </a:p>
          <a:p>
            <a:pPr algn="l">
              <a:lnSpc>
                <a:spcPct val="150000"/>
              </a:lnSpc>
            </a:pPr>
            <a:r>
              <a:rPr lang="en-US" b="0" i="0" dirty="0">
                <a:solidFill>
                  <a:srgbClr val="000000"/>
                </a:solidFill>
                <a:effectLst/>
                <a:highlight>
                  <a:srgbClr val="FFFFFF"/>
                </a:highlight>
                <a:latin typeface="Verdana" panose="020B0604030504040204" pitchFamily="34" charset="0"/>
              </a:rPr>
              <a:t>A floating point number can also be a scientific number with an "e" to indicate the power of 10:</a:t>
            </a:r>
          </a:p>
        </p:txBody>
      </p:sp>
      <p:sp>
        <p:nvSpPr>
          <p:cNvPr id="12" name="TextBox 11">
            <a:extLst>
              <a:ext uri="{FF2B5EF4-FFF2-40B4-BE49-F238E27FC236}">
                <a16:creationId xmlns:a16="http://schemas.microsoft.com/office/drawing/2014/main" id="{CAEE54BD-E064-EFC5-241F-11CA6E3275FD}"/>
              </a:ext>
            </a:extLst>
          </p:cNvPr>
          <p:cNvSpPr txBox="1"/>
          <p:nvPr/>
        </p:nvSpPr>
        <p:spPr>
          <a:xfrm>
            <a:off x="159025" y="5176485"/>
            <a:ext cx="6096000" cy="1477328"/>
          </a:xfrm>
          <a:prstGeom prst="rect">
            <a:avLst/>
          </a:prstGeom>
          <a:noFill/>
        </p:spPr>
        <p:txBody>
          <a:bodyPr wrap="square">
            <a:spAutoFit/>
          </a:bodyPr>
          <a:lstStyle/>
          <a:p>
            <a:r>
              <a:rPr lang="pt-BR" b="0" i="0" dirty="0">
                <a:solidFill>
                  <a:srgbClr val="0000CD"/>
                </a:solidFill>
                <a:effectLst/>
                <a:highlight>
                  <a:srgbClr val="FFFFFF"/>
                </a:highlight>
                <a:latin typeface="Consolas" panose="020B0609020204030204" pitchFamily="49" charset="0"/>
              </a:rPr>
              <a:t>float</a:t>
            </a:r>
            <a:r>
              <a:rPr lang="pt-BR" b="0" i="0" dirty="0">
                <a:solidFill>
                  <a:srgbClr val="000000"/>
                </a:solidFill>
                <a:effectLst/>
                <a:highlight>
                  <a:srgbClr val="FFFFFF"/>
                </a:highlight>
                <a:latin typeface="Consolas" panose="020B0609020204030204" pitchFamily="49" charset="0"/>
              </a:rPr>
              <a:t> f1 = </a:t>
            </a:r>
            <a:r>
              <a:rPr lang="pt-BR" b="0" i="0" dirty="0">
                <a:solidFill>
                  <a:srgbClr val="FF0000"/>
                </a:solidFill>
                <a:effectLst/>
                <a:highlight>
                  <a:srgbClr val="FFFFFF"/>
                </a:highlight>
                <a:latin typeface="Consolas" panose="020B0609020204030204" pitchFamily="49" charset="0"/>
              </a:rPr>
              <a:t>35e3</a:t>
            </a:r>
            <a:r>
              <a:rPr lang="pt-BR" b="0" i="0" dirty="0">
                <a:solidFill>
                  <a:srgbClr val="000000"/>
                </a:solidFill>
                <a:effectLst/>
                <a:highlight>
                  <a:srgbClr val="FFFFFF"/>
                </a:highlight>
                <a:latin typeface="Consolas" panose="020B0609020204030204" pitchFamily="49" charset="0"/>
              </a:rPr>
              <a:t>;</a:t>
            </a:r>
            <a:br>
              <a:rPr lang="pt-BR" dirty="0"/>
            </a:br>
            <a:r>
              <a:rPr lang="pt-BR" b="0" i="0" dirty="0">
                <a:solidFill>
                  <a:srgbClr val="0000CD"/>
                </a:solidFill>
                <a:effectLst/>
                <a:highlight>
                  <a:srgbClr val="FFFFFF"/>
                </a:highlight>
                <a:latin typeface="Consolas" panose="020B0609020204030204" pitchFamily="49" charset="0"/>
              </a:rPr>
              <a:t>double</a:t>
            </a:r>
            <a:r>
              <a:rPr lang="pt-BR" b="0" i="0" dirty="0">
                <a:solidFill>
                  <a:srgbClr val="000000"/>
                </a:solidFill>
                <a:effectLst/>
                <a:highlight>
                  <a:srgbClr val="FFFFFF"/>
                </a:highlight>
                <a:latin typeface="Consolas" panose="020B0609020204030204" pitchFamily="49" charset="0"/>
              </a:rPr>
              <a:t> d1 = </a:t>
            </a:r>
            <a:r>
              <a:rPr lang="pt-BR" b="0" i="0" dirty="0">
                <a:solidFill>
                  <a:srgbClr val="FF0000"/>
                </a:solidFill>
                <a:effectLst/>
                <a:highlight>
                  <a:srgbClr val="FFFFFF"/>
                </a:highlight>
                <a:latin typeface="Consolas" panose="020B0609020204030204" pitchFamily="49" charset="0"/>
              </a:rPr>
              <a:t>12E4</a:t>
            </a:r>
            <a:r>
              <a:rPr lang="pt-BR" b="0" i="0" dirty="0">
                <a:solidFill>
                  <a:srgbClr val="000000"/>
                </a:solidFill>
                <a:effectLst/>
                <a:highlight>
                  <a:srgbClr val="FFFFFF"/>
                </a:highlight>
                <a:latin typeface="Consolas" panose="020B0609020204030204" pitchFamily="49" charset="0"/>
              </a:rPr>
              <a:t>;</a:t>
            </a:r>
            <a:br>
              <a:rPr lang="pt-BR" dirty="0"/>
            </a:br>
            <a:br>
              <a:rPr lang="pt-BR" dirty="0"/>
            </a:br>
            <a:r>
              <a:rPr lang="pt-BR" b="0" i="0" dirty="0">
                <a:solidFill>
                  <a:srgbClr val="000000"/>
                </a:solidFill>
                <a:effectLst/>
                <a:highlight>
                  <a:srgbClr val="FFFFFF"/>
                </a:highlight>
                <a:latin typeface="Consolas" panose="020B0609020204030204" pitchFamily="49" charset="0"/>
              </a:rPr>
              <a:t>printf(</a:t>
            </a:r>
            <a:r>
              <a:rPr lang="pt-BR" b="0" i="0" dirty="0">
                <a:solidFill>
                  <a:srgbClr val="A52A2A"/>
                </a:solidFill>
                <a:effectLst/>
                <a:highlight>
                  <a:srgbClr val="FFFFFF"/>
                </a:highlight>
                <a:latin typeface="Consolas" panose="020B0609020204030204" pitchFamily="49" charset="0"/>
              </a:rPr>
              <a:t>"%f\n"</a:t>
            </a:r>
            <a:r>
              <a:rPr lang="pt-BR" b="0" i="0" dirty="0">
                <a:solidFill>
                  <a:srgbClr val="000000"/>
                </a:solidFill>
                <a:effectLst/>
                <a:highlight>
                  <a:srgbClr val="FFFFFF"/>
                </a:highlight>
                <a:latin typeface="Consolas" panose="020B0609020204030204" pitchFamily="49" charset="0"/>
              </a:rPr>
              <a:t>, f1);</a:t>
            </a:r>
            <a:br>
              <a:rPr lang="pt-BR" dirty="0"/>
            </a:br>
            <a:r>
              <a:rPr lang="pt-BR" b="0" i="0" dirty="0">
                <a:solidFill>
                  <a:srgbClr val="000000"/>
                </a:solidFill>
                <a:effectLst/>
                <a:highlight>
                  <a:srgbClr val="FFFFFF"/>
                </a:highlight>
                <a:latin typeface="Consolas" panose="020B0609020204030204" pitchFamily="49" charset="0"/>
              </a:rPr>
              <a:t>printf(</a:t>
            </a:r>
            <a:r>
              <a:rPr lang="pt-BR" b="0" i="0" dirty="0">
                <a:solidFill>
                  <a:srgbClr val="A52A2A"/>
                </a:solidFill>
                <a:effectLst/>
                <a:highlight>
                  <a:srgbClr val="FFFFFF"/>
                </a:highlight>
                <a:latin typeface="Consolas" panose="020B0609020204030204" pitchFamily="49" charset="0"/>
              </a:rPr>
              <a:t>"%lf"</a:t>
            </a:r>
            <a:r>
              <a:rPr lang="pt-BR" b="0" i="0" dirty="0">
                <a:solidFill>
                  <a:srgbClr val="000000"/>
                </a:solidFill>
                <a:effectLst/>
                <a:highlight>
                  <a:srgbClr val="FFFFFF"/>
                </a:highlight>
                <a:latin typeface="Consolas" panose="020B0609020204030204" pitchFamily="49" charset="0"/>
              </a:rPr>
              <a:t>, d1);</a:t>
            </a:r>
            <a:endParaRPr lang="en-IN" dirty="0"/>
          </a:p>
        </p:txBody>
      </p:sp>
    </p:spTree>
    <p:extLst>
      <p:ext uri="{BB962C8B-B14F-4D97-AF65-F5344CB8AC3E}">
        <p14:creationId xmlns:p14="http://schemas.microsoft.com/office/powerpoint/2010/main" val="106552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939F64-C688-498C-0FDB-6B2315B05355}"/>
              </a:ext>
            </a:extLst>
          </p:cNvPr>
          <p:cNvSpPr txBox="1"/>
          <p:nvPr/>
        </p:nvSpPr>
        <p:spPr>
          <a:xfrm>
            <a:off x="265042" y="331304"/>
            <a:ext cx="11304105" cy="1328954"/>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Set Decimal Precision</a:t>
            </a:r>
          </a:p>
          <a:p>
            <a:pPr algn="l">
              <a:lnSpc>
                <a:spcPct val="150000"/>
              </a:lnSpc>
            </a:pPr>
            <a:r>
              <a:rPr lang="en-US" b="0" i="0" dirty="0">
                <a:solidFill>
                  <a:srgbClr val="000000"/>
                </a:solidFill>
                <a:effectLst/>
                <a:highlight>
                  <a:srgbClr val="FFFFFF"/>
                </a:highlight>
                <a:latin typeface="Verdana" panose="020B0604030504040204" pitchFamily="34" charset="0"/>
              </a:rPr>
              <a:t>You have probably already noticed that if you print a floating point number, the output will show many digits after the decimal point:</a:t>
            </a:r>
          </a:p>
        </p:txBody>
      </p:sp>
      <p:sp>
        <p:nvSpPr>
          <p:cNvPr id="5" name="TextBox 4">
            <a:extLst>
              <a:ext uri="{FF2B5EF4-FFF2-40B4-BE49-F238E27FC236}">
                <a16:creationId xmlns:a16="http://schemas.microsoft.com/office/drawing/2014/main" id="{687E5CC6-122E-44E6-6CD2-9B488D17FA5C}"/>
              </a:ext>
            </a:extLst>
          </p:cNvPr>
          <p:cNvSpPr txBox="1"/>
          <p:nvPr/>
        </p:nvSpPr>
        <p:spPr>
          <a:xfrm rot="10800000" flipV="1">
            <a:off x="218661" y="1754057"/>
            <a:ext cx="5877339" cy="2031325"/>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float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myFloatNum</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3.5</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double</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myDoubleNum</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19.99</a:t>
            </a:r>
            <a:r>
              <a:rPr lang="en-IN" b="0" i="0" dirty="0">
                <a:solidFill>
                  <a:srgbClr val="000000"/>
                </a:solidFill>
                <a:effectLst/>
                <a:highlight>
                  <a:srgbClr val="FFFFFF"/>
                </a:highlight>
                <a:latin typeface="Consolas" panose="020B0609020204030204" pitchFamily="49" charset="0"/>
              </a:rPr>
              <a:t>;</a:t>
            </a:r>
            <a:br>
              <a:rPr lang="en-IN" dirty="0"/>
            </a:b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"%f\n"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myFloatNum</a:t>
            </a: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Outputs 3.500000</a:t>
            </a:r>
            <a:br>
              <a:rPr lang="en-IN" b="0" i="0" dirty="0">
                <a:solidFill>
                  <a:srgbClr val="008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a:t>
            </a:r>
            <a:r>
              <a:rPr lang="en-IN" b="0" i="0" dirty="0" err="1">
                <a:solidFill>
                  <a:srgbClr val="A52A2A"/>
                </a:solidFill>
                <a:effectLst/>
                <a:highlight>
                  <a:srgbClr val="FFFFFF"/>
                </a:highlight>
                <a:latin typeface="Consolas" panose="020B0609020204030204" pitchFamily="49" charset="0"/>
              </a:rPr>
              <a:t>lf</a:t>
            </a:r>
            <a:r>
              <a:rPr lang="en-IN" b="0" i="0" dirty="0">
                <a:solidFill>
                  <a:srgbClr val="A52A2A"/>
                </a:solidFill>
                <a:effectLst/>
                <a:highlight>
                  <a:srgbClr val="FFFFFF"/>
                </a:highlight>
                <a:latin typeface="Consolas" panose="020B0609020204030204" pitchFamily="49" charset="0"/>
              </a:rPr>
              <a: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myDoubleNum</a:t>
            </a: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Outputs 19.990000</a:t>
            </a:r>
            <a:endParaRPr lang="en-IN" dirty="0"/>
          </a:p>
        </p:txBody>
      </p:sp>
      <p:sp>
        <p:nvSpPr>
          <p:cNvPr id="9" name="TextBox 8">
            <a:extLst>
              <a:ext uri="{FF2B5EF4-FFF2-40B4-BE49-F238E27FC236}">
                <a16:creationId xmlns:a16="http://schemas.microsoft.com/office/drawing/2014/main" id="{A0D3792A-AACE-4D64-5036-0A759474D866}"/>
              </a:ext>
            </a:extLst>
          </p:cNvPr>
          <p:cNvSpPr txBox="1"/>
          <p:nvPr/>
        </p:nvSpPr>
        <p:spPr>
          <a:xfrm>
            <a:off x="218661" y="3785383"/>
            <a:ext cx="11681792" cy="877613"/>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If you want to remove the extra zeros (set decimal precision), you can use a dot (</a:t>
            </a:r>
            <a:r>
              <a:rPr kumimoji="0" lang="en-US" altLang="en-US" sz="1800" b="0" i="0" u="none" strike="noStrike" cap="none" normalizeH="0" baseline="0" dirty="0">
                <a:ln>
                  <a:noFill/>
                </a:ln>
                <a:solidFill>
                  <a:srgbClr val="DC143C"/>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Verdana" panose="020B0604030504040204" pitchFamily="34" charset="0"/>
              </a:rPr>
              <a:t>) followed by a number that specifies how many digits that should be shown after the decimal point:</a:t>
            </a:r>
            <a:r>
              <a:rPr kumimoji="0" lang="en-US" altLang="en-US" sz="18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5C2258F5-E0FE-4DA7-9864-53A22447536C}"/>
              </a:ext>
            </a:extLst>
          </p:cNvPr>
          <p:cNvSpPr txBox="1"/>
          <p:nvPr/>
        </p:nvSpPr>
        <p:spPr>
          <a:xfrm>
            <a:off x="218660" y="4757604"/>
            <a:ext cx="9561443" cy="2031325"/>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float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myFloatNum</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3.5</a:t>
            </a:r>
            <a:r>
              <a:rPr lang="en-IN" b="0" i="0" dirty="0">
                <a:solidFill>
                  <a:srgbClr val="000000"/>
                </a:solidFill>
                <a:effectLst/>
                <a:highlight>
                  <a:srgbClr val="FFFFFF"/>
                </a:highlight>
                <a:latin typeface="Consolas" panose="020B0609020204030204" pitchFamily="49" charset="0"/>
              </a:rPr>
              <a:t>;</a:t>
            </a:r>
            <a:br>
              <a:rPr lang="en-IN" dirty="0"/>
            </a:b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"%f\n"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myFloatNum</a:t>
            </a: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Default will show 6 digits after the decimal point</a:t>
            </a:r>
            <a:br>
              <a:rPr lang="en-IN" b="0" i="0" dirty="0">
                <a:solidFill>
                  <a:srgbClr val="008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"%.1f\n"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myFloatNum</a:t>
            </a: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Only show 1 digit</a:t>
            </a:r>
            <a:br>
              <a:rPr lang="en-IN" b="0" i="0" dirty="0">
                <a:solidFill>
                  <a:srgbClr val="008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"%.2f\n"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myFloatNum</a:t>
            </a: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Only show 2 digits</a:t>
            </a:r>
            <a:br>
              <a:rPr lang="en-IN" b="0" i="0" dirty="0">
                <a:solidFill>
                  <a:srgbClr val="008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"%.4f"</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myFloatNum</a:t>
            </a: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Only show 4 digits</a:t>
            </a:r>
            <a:endParaRPr lang="en-IN" dirty="0"/>
          </a:p>
        </p:txBody>
      </p:sp>
    </p:spTree>
    <p:extLst>
      <p:ext uri="{BB962C8B-B14F-4D97-AF65-F5344CB8AC3E}">
        <p14:creationId xmlns:p14="http://schemas.microsoft.com/office/powerpoint/2010/main" val="2740517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6F171A-5DBF-8FC4-8B87-7067E5C06162}"/>
              </a:ext>
            </a:extLst>
          </p:cNvPr>
          <p:cNvSpPr txBox="1"/>
          <p:nvPr/>
        </p:nvSpPr>
        <p:spPr>
          <a:xfrm>
            <a:off x="106018" y="208218"/>
            <a:ext cx="11608904" cy="1282787"/>
          </a:xfrm>
          <a:prstGeom prst="rect">
            <a:avLst/>
          </a:prstGeom>
          <a:noFill/>
        </p:spPr>
        <p:txBody>
          <a:bodyPr wrap="square">
            <a:spAutoFit/>
          </a:bodyPr>
          <a:lstStyle/>
          <a:p>
            <a:pPr algn="l">
              <a:lnSpc>
                <a:spcPct val="150000"/>
              </a:lnSpc>
            </a:pPr>
            <a:r>
              <a:rPr lang="en-US" b="0" i="0" dirty="0">
                <a:solidFill>
                  <a:srgbClr val="FF0000"/>
                </a:solidFill>
                <a:effectLst/>
                <a:highlight>
                  <a:srgbClr val="FFFF00"/>
                </a:highlight>
                <a:latin typeface="Segoe UI" panose="020B0502040204020203" pitchFamily="34" charset="0"/>
              </a:rPr>
              <a:t>Get the Memory Size</a:t>
            </a:r>
          </a:p>
          <a:p>
            <a:pPr algn="l">
              <a:lnSpc>
                <a:spcPct val="150000"/>
              </a:lnSpc>
            </a:pPr>
            <a:r>
              <a:rPr lang="en-US" b="0" i="0" dirty="0">
                <a:solidFill>
                  <a:srgbClr val="000000"/>
                </a:solidFill>
                <a:effectLst/>
                <a:highlight>
                  <a:srgbClr val="FFFFFF"/>
                </a:highlight>
                <a:latin typeface="Verdana" panose="020B0604030504040204" pitchFamily="34" charset="0"/>
              </a:rPr>
              <a:t>We introduced in the </a:t>
            </a:r>
            <a:r>
              <a:rPr lang="en-US" dirty="0">
                <a:solidFill>
                  <a:srgbClr val="000000"/>
                </a:solidFill>
                <a:highlight>
                  <a:srgbClr val="FFFFFF"/>
                </a:highlight>
                <a:latin typeface="Verdana" panose="020B0604030504040204" pitchFamily="34" charset="0"/>
              </a:rPr>
              <a:t>data types chapter</a:t>
            </a:r>
            <a:r>
              <a:rPr lang="en-US" b="0" i="0" dirty="0">
                <a:solidFill>
                  <a:srgbClr val="000000"/>
                </a:solidFill>
                <a:effectLst/>
                <a:highlight>
                  <a:srgbClr val="FFFFFF"/>
                </a:highlight>
                <a:latin typeface="Verdana" panose="020B0604030504040204" pitchFamily="34" charset="0"/>
              </a:rPr>
              <a:t> that the memory size of a variable varies depending on the type:</a:t>
            </a:r>
          </a:p>
        </p:txBody>
      </p:sp>
      <p:graphicFrame>
        <p:nvGraphicFramePr>
          <p:cNvPr id="4" name="Table 3">
            <a:extLst>
              <a:ext uri="{FF2B5EF4-FFF2-40B4-BE49-F238E27FC236}">
                <a16:creationId xmlns:a16="http://schemas.microsoft.com/office/drawing/2014/main" id="{D660C9E7-5549-90B1-8DE8-D234D963544C}"/>
              </a:ext>
            </a:extLst>
          </p:cNvPr>
          <p:cNvGraphicFramePr>
            <a:graphicFrameLocks noGrp="1"/>
          </p:cNvGraphicFramePr>
          <p:nvPr>
            <p:extLst>
              <p:ext uri="{D42A27DB-BD31-4B8C-83A1-F6EECF244321}">
                <p14:modId xmlns:p14="http://schemas.microsoft.com/office/powerpoint/2010/main" val="2973885226"/>
              </p:ext>
            </p:extLst>
          </p:nvPr>
        </p:nvGraphicFramePr>
        <p:xfrm>
          <a:off x="321149" y="1675537"/>
          <a:ext cx="2952138" cy="2682240"/>
        </p:xfrm>
        <a:graphic>
          <a:graphicData uri="http://schemas.openxmlformats.org/drawingml/2006/table">
            <a:tbl>
              <a:tblPr/>
              <a:tblGrid>
                <a:gridCol w="738021">
                  <a:extLst>
                    <a:ext uri="{9D8B030D-6E8A-4147-A177-3AD203B41FA5}">
                      <a16:colId xmlns:a16="http://schemas.microsoft.com/office/drawing/2014/main" val="4080144710"/>
                    </a:ext>
                  </a:extLst>
                </a:gridCol>
                <a:gridCol w="2214117">
                  <a:extLst>
                    <a:ext uri="{9D8B030D-6E8A-4147-A177-3AD203B41FA5}">
                      <a16:colId xmlns:a16="http://schemas.microsoft.com/office/drawing/2014/main" val="838910061"/>
                    </a:ext>
                  </a:extLst>
                </a:gridCol>
              </a:tblGrid>
              <a:tr h="0">
                <a:tc>
                  <a:txBody>
                    <a:bodyPr/>
                    <a:lstStyle/>
                    <a:p>
                      <a:pPr algn="l" fontAlgn="t"/>
                      <a:r>
                        <a:rPr lang="en-IN">
                          <a:effectLst/>
                        </a:rPr>
                        <a:t>Data Type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Size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22954680"/>
                  </a:ext>
                </a:extLst>
              </a:tr>
              <a:tr h="0">
                <a:tc>
                  <a:txBody>
                    <a:bodyPr/>
                    <a:lstStyle/>
                    <a:p>
                      <a:pPr algn="l" fontAlgn="t"/>
                      <a:r>
                        <a:rPr lang="en-IN">
                          <a:effectLst/>
                        </a:rPr>
                        <a:t>int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2 or 4 bytes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132339165"/>
                  </a:ext>
                </a:extLst>
              </a:tr>
              <a:tr h="0">
                <a:tc>
                  <a:txBody>
                    <a:bodyPr/>
                    <a:lstStyle/>
                    <a:p>
                      <a:pPr algn="l" fontAlgn="t"/>
                      <a:r>
                        <a:rPr lang="en-IN">
                          <a:effectLst/>
                        </a:rPr>
                        <a:t>float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4 bytes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52565771"/>
                  </a:ext>
                </a:extLst>
              </a:tr>
              <a:tr h="0">
                <a:tc>
                  <a:txBody>
                    <a:bodyPr/>
                    <a:lstStyle/>
                    <a:p>
                      <a:pPr algn="l" fontAlgn="t"/>
                      <a:r>
                        <a:rPr lang="en-IN">
                          <a:effectLst/>
                        </a:rPr>
                        <a:t>double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8 bytes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58598380"/>
                  </a:ext>
                </a:extLst>
              </a:tr>
              <a:tr h="0">
                <a:tc>
                  <a:txBody>
                    <a:bodyPr/>
                    <a:lstStyle/>
                    <a:p>
                      <a:pPr algn="l" fontAlgn="t"/>
                      <a:r>
                        <a:rPr lang="en-IN">
                          <a:effectLst/>
                        </a:rPr>
                        <a:t>char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1 byte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65369720"/>
                  </a:ext>
                </a:extLst>
              </a:tr>
            </a:tbl>
          </a:graphicData>
        </a:graphic>
      </p:graphicFrame>
      <p:sp>
        <p:nvSpPr>
          <p:cNvPr id="5" name="Rectangle 1">
            <a:extLst>
              <a:ext uri="{FF2B5EF4-FFF2-40B4-BE49-F238E27FC236}">
                <a16:creationId xmlns:a16="http://schemas.microsoft.com/office/drawing/2014/main" id="{4E32B753-56E3-0F95-6033-E2057C93C6E2}"/>
              </a:ext>
            </a:extLst>
          </p:cNvPr>
          <p:cNvSpPr>
            <a:spLocks noChangeArrowheads="1"/>
          </p:cNvSpPr>
          <p:nvPr/>
        </p:nvSpPr>
        <p:spPr bwMode="auto">
          <a:xfrm>
            <a:off x="3670853" y="1491005"/>
            <a:ext cx="6766916" cy="17074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memory size refers to how much space a type occupies in the </a:t>
            </a:r>
            <a:r>
              <a:rPr kumimoji="0" lang="en-US" altLang="en-US" b="0" i="1" u="none" strike="noStrike" cap="none" normalizeH="0" baseline="0" dirty="0">
                <a:ln>
                  <a:noFill/>
                </a:ln>
                <a:solidFill>
                  <a:srgbClr val="000000"/>
                </a:solidFill>
                <a:effectLst/>
                <a:latin typeface="Verdana" panose="020B0604030504040204" pitchFamily="34" charset="0"/>
              </a:rPr>
              <a:t>computer's memory</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To actually get the size (in bytes) of a data type or variable, use the </a:t>
            </a:r>
            <a:r>
              <a:rPr kumimoji="0" lang="en-US" altLang="en-US" b="0" i="0" u="none" strike="noStrike" cap="none" normalizeH="0" baseline="0" dirty="0">
                <a:ln>
                  <a:noFill/>
                </a:ln>
                <a:solidFill>
                  <a:srgbClr val="DC143C"/>
                </a:solidFill>
                <a:effectLst/>
                <a:latin typeface="Consolas" panose="020B0609020204030204" pitchFamily="49" charset="0"/>
              </a:rPr>
              <a:t>sizeof</a:t>
            </a:r>
            <a:r>
              <a:rPr kumimoji="0" lang="en-US" altLang="en-US" b="0" i="0" u="none" strike="noStrike" cap="none" normalizeH="0" baseline="0" dirty="0">
                <a:ln>
                  <a:noFill/>
                </a:ln>
                <a:solidFill>
                  <a:srgbClr val="000000"/>
                </a:solidFill>
                <a:effectLst/>
                <a:latin typeface="Verdana" panose="020B0604030504040204" pitchFamily="34" charset="0"/>
              </a:rPr>
              <a:t> operator:</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5F5AD2B-1DFD-3F17-C275-0A8273709534}"/>
              </a:ext>
            </a:extLst>
          </p:cNvPr>
          <p:cNvSpPr txBox="1"/>
          <p:nvPr/>
        </p:nvSpPr>
        <p:spPr>
          <a:xfrm>
            <a:off x="3670853" y="3659541"/>
            <a:ext cx="6096000" cy="2585323"/>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myInt</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float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myFloat</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double</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myDouble</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char</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myChar</a:t>
            </a:r>
            <a:r>
              <a:rPr lang="en-IN" b="0" i="0" dirty="0">
                <a:solidFill>
                  <a:srgbClr val="000000"/>
                </a:solidFill>
                <a:effectLst/>
                <a:highlight>
                  <a:srgbClr val="FFFFFF"/>
                </a:highlight>
                <a:latin typeface="Consolas" panose="020B0609020204030204" pitchFamily="49" charset="0"/>
              </a:rPr>
              <a:t>;</a:t>
            </a:r>
            <a:br>
              <a:rPr lang="en-IN" dirty="0"/>
            </a:b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a:t>
            </a:r>
            <a:r>
              <a:rPr lang="en-IN" b="0" i="0" dirty="0" err="1">
                <a:solidFill>
                  <a:srgbClr val="A52A2A"/>
                </a:solidFill>
                <a:effectLst/>
                <a:highlight>
                  <a:srgbClr val="FFFFFF"/>
                </a:highlight>
                <a:latin typeface="Consolas" panose="020B0609020204030204" pitchFamily="49" charset="0"/>
              </a:rPr>
              <a:t>lu</a:t>
            </a:r>
            <a:r>
              <a:rPr lang="en-IN" b="0" i="0" dirty="0">
                <a:solidFill>
                  <a:srgbClr val="A52A2A"/>
                </a:solidFill>
                <a:effectLst/>
                <a:highlight>
                  <a:srgbClr val="FFFFFF"/>
                </a:highlight>
                <a:latin typeface="Consolas" panose="020B0609020204030204" pitchFamily="49" charset="0"/>
              </a:rPr>
              <a:t>\n"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sizeof</a:t>
            </a:r>
            <a:r>
              <a:rPr lang="en-IN" b="0" i="0" dirty="0">
                <a:solidFill>
                  <a:srgbClr val="000000"/>
                </a:solidFill>
                <a:effectLst/>
                <a:highlight>
                  <a:srgbClr val="FFFFFF"/>
                </a:highlight>
                <a:latin typeface="Consolas" panose="020B0609020204030204" pitchFamily="49" charset="0"/>
              </a:rPr>
              <a:t>(</a:t>
            </a:r>
            <a:r>
              <a:rPr lang="en-IN" b="0" i="0" dirty="0" err="1">
                <a:solidFill>
                  <a:srgbClr val="000000"/>
                </a:solidFill>
                <a:effectLst/>
                <a:highlight>
                  <a:srgbClr val="FFFFFF"/>
                </a:highlight>
                <a:latin typeface="Consolas" panose="020B0609020204030204" pitchFamily="49" charset="0"/>
              </a:rPr>
              <a:t>myInt</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a:t>
            </a:r>
            <a:r>
              <a:rPr lang="en-IN" b="0" i="0" dirty="0" err="1">
                <a:solidFill>
                  <a:srgbClr val="A52A2A"/>
                </a:solidFill>
                <a:effectLst/>
                <a:highlight>
                  <a:srgbClr val="FFFFFF"/>
                </a:highlight>
                <a:latin typeface="Consolas" panose="020B0609020204030204" pitchFamily="49" charset="0"/>
              </a:rPr>
              <a:t>lu</a:t>
            </a:r>
            <a:r>
              <a:rPr lang="en-IN" b="0" i="0" dirty="0">
                <a:solidFill>
                  <a:srgbClr val="A52A2A"/>
                </a:solidFill>
                <a:effectLst/>
                <a:highlight>
                  <a:srgbClr val="FFFFFF"/>
                </a:highlight>
                <a:latin typeface="Consolas" panose="020B0609020204030204" pitchFamily="49" charset="0"/>
              </a:rPr>
              <a:t>\n"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sizeof</a:t>
            </a:r>
            <a:r>
              <a:rPr lang="en-IN" b="0" i="0" dirty="0">
                <a:solidFill>
                  <a:srgbClr val="000000"/>
                </a:solidFill>
                <a:effectLst/>
                <a:highlight>
                  <a:srgbClr val="FFFFFF"/>
                </a:highlight>
                <a:latin typeface="Consolas" panose="020B0609020204030204" pitchFamily="49" charset="0"/>
              </a:rPr>
              <a:t>(</a:t>
            </a:r>
            <a:r>
              <a:rPr lang="en-IN" b="0" i="0" dirty="0" err="1">
                <a:solidFill>
                  <a:srgbClr val="000000"/>
                </a:solidFill>
                <a:effectLst/>
                <a:highlight>
                  <a:srgbClr val="FFFFFF"/>
                </a:highlight>
                <a:latin typeface="Consolas" panose="020B0609020204030204" pitchFamily="49" charset="0"/>
              </a:rPr>
              <a:t>myFloat</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a:t>
            </a:r>
            <a:r>
              <a:rPr lang="en-IN" b="0" i="0" dirty="0" err="1">
                <a:solidFill>
                  <a:srgbClr val="A52A2A"/>
                </a:solidFill>
                <a:effectLst/>
                <a:highlight>
                  <a:srgbClr val="FFFFFF"/>
                </a:highlight>
                <a:latin typeface="Consolas" panose="020B0609020204030204" pitchFamily="49" charset="0"/>
              </a:rPr>
              <a:t>lu</a:t>
            </a:r>
            <a:r>
              <a:rPr lang="en-IN" b="0" i="0" dirty="0">
                <a:solidFill>
                  <a:srgbClr val="A52A2A"/>
                </a:solidFill>
                <a:effectLst/>
                <a:highlight>
                  <a:srgbClr val="FFFFFF"/>
                </a:highlight>
                <a:latin typeface="Consolas" panose="020B0609020204030204" pitchFamily="49" charset="0"/>
              </a:rPr>
              <a:t>\n"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sizeof</a:t>
            </a:r>
            <a:r>
              <a:rPr lang="en-IN" b="0" i="0" dirty="0">
                <a:solidFill>
                  <a:srgbClr val="000000"/>
                </a:solidFill>
                <a:effectLst/>
                <a:highlight>
                  <a:srgbClr val="FFFFFF"/>
                </a:highlight>
                <a:latin typeface="Consolas" panose="020B0609020204030204" pitchFamily="49" charset="0"/>
              </a:rPr>
              <a:t>(</a:t>
            </a:r>
            <a:r>
              <a:rPr lang="en-IN" b="0" i="0" dirty="0" err="1">
                <a:solidFill>
                  <a:srgbClr val="000000"/>
                </a:solidFill>
                <a:effectLst/>
                <a:highlight>
                  <a:srgbClr val="FFFFFF"/>
                </a:highlight>
                <a:latin typeface="Consolas" panose="020B0609020204030204" pitchFamily="49" charset="0"/>
              </a:rPr>
              <a:t>myDouble</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a:t>
            </a:r>
            <a:r>
              <a:rPr lang="en-IN" b="0" i="0" dirty="0" err="1">
                <a:solidFill>
                  <a:srgbClr val="A52A2A"/>
                </a:solidFill>
                <a:effectLst/>
                <a:highlight>
                  <a:srgbClr val="FFFFFF"/>
                </a:highlight>
                <a:latin typeface="Consolas" panose="020B0609020204030204" pitchFamily="49" charset="0"/>
              </a:rPr>
              <a:t>lu</a:t>
            </a:r>
            <a:r>
              <a:rPr lang="en-IN" b="0" i="0" dirty="0">
                <a:solidFill>
                  <a:srgbClr val="A52A2A"/>
                </a:solidFill>
                <a:effectLst/>
                <a:highlight>
                  <a:srgbClr val="FFFFFF"/>
                </a:highlight>
                <a:latin typeface="Consolas" panose="020B0609020204030204" pitchFamily="49" charset="0"/>
              </a:rPr>
              <a:t>\n"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sizeof</a:t>
            </a:r>
            <a:r>
              <a:rPr lang="en-IN" b="0" i="0" dirty="0">
                <a:solidFill>
                  <a:srgbClr val="000000"/>
                </a:solidFill>
                <a:effectLst/>
                <a:highlight>
                  <a:srgbClr val="FFFFFF"/>
                </a:highlight>
                <a:latin typeface="Consolas" panose="020B0609020204030204" pitchFamily="49" charset="0"/>
              </a:rPr>
              <a:t>(</a:t>
            </a:r>
            <a:r>
              <a:rPr lang="en-IN" b="0" i="0" dirty="0" err="1">
                <a:solidFill>
                  <a:srgbClr val="000000"/>
                </a:solidFill>
                <a:effectLst/>
                <a:highlight>
                  <a:srgbClr val="FFFFFF"/>
                </a:highlight>
                <a:latin typeface="Consolas" panose="020B0609020204030204" pitchFamily="49" charset="0"/>
              </a:rPr>
              <a:t>myChar</a:t>
            </a:r>
            <a:r>
              <a:rPr lang="en-IN" b="0" i="0" dirty="0">
                <a:solidFill>
                  <a:srgbClr val="000000"/>
                </a:solidFill>
                <a:effectLst/>
                <a:highlight>
                  <a:srgbClr val="FFFFFF"/>
                </a:highlight>
                <a:latin typeface="Consolas" panose="020B0609020204030204" pitchFamily="49" charset="0"/>
              </a:rPr>
              <a:t>));</a:t>
            </a:r>
            <a:endParaRPr lang="en-IN" dirty="0"/>
          </a:p>
        </p:txBody>
      </p:sp>
    </p:spTree>
    <p:extLst>
      <p:ext uri="{BB962C8B-B14F-4D97-AF65-F5344CB8AC3E}">
        <p14:creationId xmlns:p14="http://schemas.microsoft.com/office/powerpoint/2010/main" val="357847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4DDAE8-9C00-5D91-3B01-0C92185DFA2C}"/>
              </a:ext>
            </a:extLst>
          </p:cNvPr>
          <p:cNvSpPr>
            <a:spLocks noChangeArrowheads="1"/>
          </p:cNvSpPr>
          <p:nvPr/>
        </p:nvSpPr>
        <p:spPr bwMode="auto">
          <a:xfrm>
            <a:off x="236668" y="52557"/>
            <a:ext cx="11392348" cy="18151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C </a:t>
            </a:r>
            <a:r>
              <a:rPr kumimoji="0" lang="en-US" altLang="en-US" sz="2000" b="0" i="0" u="none" strike="noStrike" cap="none" normalizeH="0" baseline="0" dirty="0" err="1">
                <a:ln>
                  <a:noFill/>
                </a:ln>
                <a:solidFill>
                  <a:srgbClr val="FF0000"/>
                </a:solidFill>
                <a:effectLst/>
                <a:highlight>
                  <a:srgbClr val="FFFF00"/>
                </a:highlight>
                <a:latin typeface="Segoe UI" panose="020B0502040204020203" pitchFamily="34" charset="0"/>
                <a:cs typeface="Segoe UI" panose="020B0502040204020203" pitchFamily="34" charset="0"/>
              </a:rPr>
              <a:t>Quickstart</a:t>
            </a:r>
            <a:endPar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Let's create our first C file.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Open </a:t>
            </a:r>
            <a:r>
              <a:rPr kumimoji="0" lang="en-US" altLang="en-US" b="0" i="0" u="none" strike="noStrike" cap="none" normalizeH="0" baseline="0" dirty="0" err="1">
                <a:ln>
                  <a:noFill/>
                </a:ln>
                <a:solidFill>
                  <a:srgbClr val="000000"/>
                </a:solidFill>
                <a:effectLst/>
                <a:latin typeface="Verdana" panose="020B0604030504040204" pitchFamily="34" charset="0"/>
              </a:rPr>
              <a:t>Codeblocks</a:t>
            </a:r>
            <a:r>
              <a:rPr kumimoji="0" lang="en-US" altLang="en-US" b="0" i="0" u="none" strike="noStrike" cap="none" normalizeH="0" baseline="0" dirty="0">
                <a:ln>
                  <a:noFill/>
                </a:ln>
                <a:solidFill>
                  <a:srgbClr val="000000"/>
                </a:solidFill>
                <a:effectLst/>
                <a:latin typeface="Verdana" panose="020B0604030504040204" pitchFamily="34" charset="0"/>
              </a:rPr>
              <a:t> and go to </a:t>
            </a:r>
            <a:r>
              <a:rPr kumimoji="0" lang="en-US" altLang="en-US" b="1" i="0" u="none" strike="noStrike" cap="none" normalizeH="0" baseline="0" dirty="0">
                <a:ln>
                  <a:noFill/>
                </a:ln>
                <a:solidFill>
                  <a:srgbClr val="000000"/>
                </a:solidFill>
                <a:effectLst/>
                <a:latin typeface="Verdana" panose="020B0604030504040204" pitchFamily="34" charset="0"/>
              </a:rPr>
              <a:t>File &gt; New &gt; Empty File</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Write the following C code and save the file as </a:t>
            </a:r>
            <a:r>
              <a:rPr kumimoji="0" lang="en-US" altLang="en-US" b="0" i="0" u="none" strike="noStrike" cap="none" normalizeH="0" baseline="0" dirty="0" err="1">
                <a:ln>
                  <a:noFill/>
                </a:ln>
                <a:solidFill>
                  <a:srgbClr val="DC143C"/>
                </a:solidFill>
                <a:effectLst/>
                <a:latin typeface="Consolas" panose="020B0609020204030204" pitchFamily="49" charset="0"/>
              </a:rPr>
              <a:t>myfirstprogram.c</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1" i="0" u="none" strike="noStrike" cap="none" normalizeH="0" baseline="0" dirty="0">
                <a:ln>
                  <a:noFill/>
                </a:ln>
                <a:solidFill>
                  <a:srgbClr val="000000"/>
                </a:solidFill>
                <a:effectLst/>
                <a:latin typeface="Verdana" panose="020B0604030504040204" pitchFamily="34" charset="0"/>
              </a:rPr>
              <a:t>File &gt; Save File as</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8538857E-0EA5-798F-8263-550078F9186D}"/>
              </a:ext>
            </a:extLst>
          </p:cNvPr>
          <p:cNvSpPr txBox="1"/>
          <p:nvPr/>
        </p:nvSpPr>
        <p:spPr>
          <a:xfrm>
            <a:off x="153297" y="1867685"/>
            <a:ext cx="6094206" cy="1754326"/>
          </a:xfrm>
          <a:prstGeom prst="rect">
            <a:avLst/>
          </a:prstGeom>
          <a:noFill/>
        </p:spPr>
        <p:txBody>
          <a:bodyPr wrap="square">
            <a:spAutoFit/>
          </a:bodyPr>
          <a:lstStyle/>
          <a:p>
            <a:r>
              <a:rPr lang="en-US" b="0" i="0" dirty="0">
                <a:solidFill>
                  <a:srgbClr val="000000"/>
                </a:solidFill>
                <a:effectLst/>
                <a:latin typeface="Consolas" panose="020B0609020204030204" pitchFamily="49" charset="0"/>
              </a:rPr>
              <a:t>#include &lt;</a:t>
            </a:r>
            <a:r>
              <a:rPr lang="en-US" b="0" i="0" dirty="0" err="1">
                <a:solidFill>
                  <a:srgbClr val="000000"/>
                </a:solidFill>
                <a:effectLst/>
                <a:latin typeface="Consolas" panose="020B0609020204030204" pitchFamily="49" charset="0"/>
              </a:rPr>
              <a:t>stdio.h</a:t>
            </a:r>
            <a:r>
              <a:rPr lang="en-US" b="0" i="0" dirty="0">
                <a:solidFill>
                  <a:srgbClr val="000000"/>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main()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dirty="0"/>
          </a:p>
        </p:txBody>
      </p:sp>
      <p:sp>
        <p:nvSpPr>
          <p:cNvPr id="6" name="TextBox 5">
            <a:extLst>
              <a:ext uri="{FF2B5EF4-FFF2-40B4-BE49-F238E27FC236}">
                <a16:creationId xmlns:a16="http://schemas.microsoft.com/office/drawing/2014/main" id="{BAA743E3-1DBF-AC3D-D0C6-5FF5ADE5FEF2}"/>
              </a:ext>
            </a:extLst>
          </p:cNvPr>
          <p:cNvSpPr txBox="1"/>
          <p:nvPr/>
        </p:nvSpPr>
        <p:spPr>
          <a:xfrm>
            <a:off x="153297" y="3784906"/>
            <a:ext cx="6094206" cy="369332"/>
          </a:xfrm>
          <a:prstGeom prst="rect">
            <a:avLst/>
          </a:prstGeom>
          <a:noFill/>
        </p:spPr>
        <p:txBody>
          <a:bodyPr wrap="square">
            <a:spAutoFit/>
          </a:bodyPr>
          <a:lstStyle/>
          <a:p>
            <a:r>
              <a:rPr lang="en-US" b="0" i="0" dirty="0">
                <a:solidFill>
                  <a:srgbClr val="000000"/>
                </a:solidFill>
                <a:effectLst/>
                <a:latin typeface="Verdana" panose="020B0604030504040204" pitchFamily="34" charset="0"/>
              </a:rPr>
              <a:t>In </a:t>
            </a:r>
            <a:r>
              <a:rPr lang="en-US" b="0" i="0" dirty="0" err="1">
                <a:solidFill>
                  <a:srgbClr val="000000"/>
                </a:solidFill>
                <a:effectLst/>
                <a:latin typeface="Verdana" panose="020B0604030504040204" pitchFamily="34" charset="0"/>
              </a:rPr>
              <a:t>Codeblocks</a:t>
            </a:r>
            <a:r>
              <a:rPr lang="en-US" b="0" i="0" dirty="0">
                <a:solidFill>
                  <a:srgbClr val="000000"/>
                </a:solidFill>
                <a:effectLst/>
                <a:latin typeface="Verdana" panose="020B0604030504040204" pitchFamily="34" charset="0"/>
              </a:rPr>
              <a:t>, it should look like this:</a:t>
            </a:r>
            <a:endParaRPr lang="en-IN" dirty="0"/>
          </a:p>
        </p:txBody>
      </p:sp>
    </p:spTree>
    <p:extLst>
      <p:ext uri="{BB962C8B-B14F-4D97-AF65-F5344CB8AC3E}">
        <p14:creationId xmlns:p14="http://schemas.microsoft.com/office/powerpoint/2010/main" val="2048412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540B5D-7166-6846-5082-9ADC4B83493A}"/>
              </a:ext>
            </a:extLst>
          </p:cNvPr>
          <p:cNvSpPr>
            <a:spLocks noChangeArrowheads="1"/>
          </p:cNvSpPr>
          <p:nvPr/>
        </p:nvSpPr>
        <p:spPr bwMode="auto">
          <a:xfrm>
            <a:off x="384313" y="-23083"/>
            <a:ext cx="11423374" cy="3497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rPr>
              <a:t>Note</a:t>
            </a:r>
            <a:r>
              <a:rPr kumimoji="0" lang="en-US" altLang="en-US" b="0" i="0" u="none" strike="noStrike" cap="none" normalizeH="0" baseline="0" dirty="0">
                <a:ln>
                  <a:noFill/>
                </a:ln>
                <a:solidFill>
                  <a:srgbClr val="000000"/>
                </a:solidFill>
                <a:effectLst/>
                <a:latin typeface="Verdana" panose="020B0604030504040204" pitchFamily="34" charset="0"/>
              </a:rPr>
              <a:t> that we use the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err="1">
                <a:ln>
                  <a:noFill/>
                </a:ln>
                <a:solidFill>
                  <a:srgbClr val="DC143C"/>
                </a:solidFill>
                <a:effectLst/>
                <a:latin typeface="Consolas" panose="020B0609020204030204" pitchFamily="49" charset="0"/>
              </a:rPr>
              <a:t>lu</a:t>
            </a:r>
            <a:r>
              <a:rPr kumimoji="0" lang="en-US" altLang="en-US" b="0" i="0" u="none" strike="noStrike" cap="none" normalizeH="0" baseline="0" dirty="0">
                <a:ln>
                  <a:noFill/>
                </a:ln>
                <a:solidFill>
                  <a:srgbClr val="000000"/>
                </a:solidFill>
                <a:effectLst/>
                <a:latin typeface="Verdana" panose="020B0604030504040204" pitchFamily="34" charset="0"/>
              </a:rPr>
              <a:t> format </a:t>
            </a:r>
            <a:r>
              <a:rPr kumimoji="0" lang="en-US" altLang="en-US" b="0" i="0" u="none" strike="noStrike" cap="none" normalizeH="0" baseline="0" dirty="0" err="1">
                <a:ln>
                  <a:noFill/>
                </a:ln>
                <a:solidFill>
                  <a:srgbClr val="000000"/>
                </a:solidFill>
                <a:effectLst/>
                <a:latin typeface="Verdana" panose="020B0604030504040204" pitchFamily="34" charset="0"/>
              </a:rPr>
              <a:t>specifer</a:t>
            </a:r>
            <a:r>
              <a:rPr kumimoji="0" lang="en-US" altLang="en-US" b="0" i="0" u="none" strike="noStrike" cap="none" normalizeH="0" baseline="0" dirty="0">
                <a:ln>
                  <a:noFill/>
                </a:ln>
                <a:solidFill>
                  <a:srgbClr val="000000"/>
                </a:solidFill>
                <a:effectLst/>
                <a:latin typeface="Verdana" panose="020B0604030504040204" pitchFamily="34" charset="0"/>
              </a:rPr>
              <a:t> to print the result, instead of </a:t>
            </a:r>
            <a:r>
              <a:rPr kumimoji="0" lang="en-US" altLang="en-US" b="0" i="0" u="none" strike="noStrike" cap="none" normalizeH="0" baseline="0" dirty="0">
                <a:ln>
                  <a:noFill/>
                </a:ln>
                <a:solidFill>
                  <a:srgbClr val="DC143C"/>
                </a:solidFill>
                <a:effectLst/>
                <a:latin typeface="Consolas" panose="020B0609020204030204" pitchFamily="49" charset="0"/>
              </a:rPr>
              <a:t>%d</a:t>
            </a:r>
            <a:r>
              <a:rPr kumimoji="0" lang="en-US" altLang="en-US" b="0" i="0" u="none" strike="noStrike" cap="none" normalizeH="0" baseline="0" dirty="0">
                <a:ln>
                  <a:noFill/>
                </a:ln>
                <a:solidFill>
                  <a:srgbClr val="000000"/>
                </a:solidFill>
                <a:effectLst/>
                <a:latin typeface="Verdana" panose="020B0604030504040204" pitchFamily="34" charset="0"/>
              </a:rPr>
              <a:t>. It is because the compiler expects the sizeof operator to return a </a:t>
            </a:r>
            <a:r>
              <a:rPr kumimoji="0" lang="en-US" altLang="en-US" b="0" i="0" u="none" strike="noStrike" cap="none" normalizeH="0" baseline="0" dirty="0">
                <a:ln>
                  <a:noFill/>
                </a:ln>
                <a:solidFill>
                  <a:srgbClr val="DC143C"/>
                </a:solidFill>
                <a:effectLst/>
                <a:latin typeface="Consolas" panose="020B0609020204030204" pitchFamily="49" charset="0"/>
              </a:rPr>
              <a:t>long unsigned int</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err="1">
                <a:ln>
                  <a:noFill/>
                </a:ln>
                <a:solidFill>
                  <a:srgbClr val="DC143C"/>
                </a:solidFill>
                <a:effectLst/>
                <a:latin typeface="Consolas" panose="020B0609020204030204" pitchFamily="49" charset="0"/>
              </a:rPr>
              <a:t>lu</a:t>
            </a:r>
            <a:r>
              <a:rPr kumimoji="0" lang="en-US" altLang="en-US" b="0" i="0" u="none" strike="noStrike" cap="none" normalizeH="0" baseline="0" dirty="0">
                <a:ln>
                  <a:noFill/>
                </a:ln>
                <a:solidFill>
                  <a:srgbClr val="000000"/>
                </a:solidFill>
                <a:effectLst/>
                <a:latin typeface="Verdana" panose="020B0604030504040204" pitchFamily="34" charset="0"/>
              </a:rPr>
              <a:t>), instead of </a:t>
            </a:r>
            <a:r>
              <a:rPr kumimoji="0" lang="en-US" altLang="en-US" b="0" i="0" u="none" strike="noStrike" cap="none" normalizeH="0" baseline="0" dirty="0">
                <a:ln>
                  <a:noFill/>
                </a:ln>
                <a:solidFill>
                  <a:srgbClr val="DC143C"/>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DC143C"/>
                </a:solidFill>
                <a:effectLst/>
                <a:latin typeface="Consolas" panose="020B0609020204030204" pitchFamily="49" charset="0"/>
              </a:rPr>
              <a:t>%d</a:t>
            </a:r>
            <a:r>
              <a:rPr kumimoji="0" lang="en-US" altLang="en-US" b="0" i="0" u="none" strike="noStrike" cap="none" normalizeH="0" baseline="0" dirty="0">
                <a:ln>
                  <a:noFill/>
                </a:ln>
                <a:solidFill>
                  <a:srgbClr val="000000"/>
                </a:solidFill>
                <a:effectLst/>
                <a:latin typeface="Verdana" panose="020B0604030504040204" pitchFamily="34" charset="0"/>
              </a:rPr>
              <a:t>). On some computers it might work with </a:t>
            </a:r>
            <a:r>
              <a:rPr kumimoji="0" lang="en-US" altLang="en-US" b="0" i="0" u="none" strike="noStrike" cap="none" normalizeH="0" baseline="0" dirty="0">
                <a:ln>
                  <a:noFill/>
                </a:ln>
                <a:solidFill>
                  <a:srgbClr val="DC143C"/>
                </a:solidFill>
                <a:effectLst/>
                <a:latin typeface="Consolas" panose="020B0609020204030204" pitchFamily="49" charset="0"/>
              </a:rPr>
              <a:t>%d</a:t>
            </a:r>
            <a:r>
              <a:rPr kumimoji="0" lang="en-US" altLang="en-US" b="0" i="0" u="none" strike="noStrike" cap="none" normalizeH="0" baseline="0" dirty="0">
                <a:ln>
                  <a:noFill/>
                </a:ln>
                <a:solidFill>
                  <a:srgbClr val="000000"/>
                </a:solidFill>
                <a:effectLst/>
                <a:latin typeface="Verdana" panose="020B0604030504040204" pitchFamily="34" charset="0"/>
              </a:rPr>
              <a:t>, but it is safer to use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err="1">
                <a:ln>
                  <a:noFill/>
                </a:ln>
                <a:solidFill>
                  <a:srgbClr val="DC143C"/>
                </a:solidFill>
                <a:effectLst/>
                <a:latin typeface="Consolas" panose="020B0609020204030204" pitchFamily="49" charset="0"/>
              </a:rPr>
              <a:t>lu</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Why Should I Know the Size of Data Types?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Using the right data type for the right purpose will </a:t>
            </a:r>
            <a:r>
              <a:rPr kumimoji="0" lang="en-US" altLang="en-US" b="1" i="0" u="none" strike="noStrike" cap="none" normalizeH="0" baseline="0" dirty="0">
                <a:ln>
                  <a:noFill/>
                </a:ln>
                <a:solidFill>
                  <a:srgbClr val="000000"/>
                </a:solidFill>
                <a:effectLst/>
                <a:latin typeface="Verdana" panose="020B0604030504040204" pitchFamily="34" charset="0"/>
              </a:rPr>
              <a:t>save memory</a:t>
            </a:r>
            <a:r>
              <a:rPr kumimoji="0" lang="en-US" altLang="en-US" b="0" i="0" u="none" strike="noStrike" cap="none" normalizeH="0" baseline="0" dirty="0">
                <a:ln>
                  <a:noFill/>
                </a:ln>
                <a:solidFill>
                  <a:srgbClr val="000000"/>
                </a:solidFill>
                <a:effectLst/>
                <a:latin typeface="Verdana" panose="020B0604030504040204" pitchFamily="34" charset="0"/>
              </a:rPr>
              <a:t> and</a:t>
            </a:r>
            <a:r>
              <a:rPr kumimoji="0" lang="en-US" altLang="en-US" b="1" i="0" u="none" strike="noStrike" cap="none" normalizeH="0" baseline="0" dirty="0">
                <a:ln>
                  <a:noFill/>
                </a:ln>
                <a:solidFill>
                  <a:srgbClr val="000000"/>
                </a:solidFill>
                <a:effectLst/>
                <a:latin typeface="Verdana" panose="020B0604030504040204" pitchFamily="34" charset="0"/>
              </a:rPr>
              <a:t> improve the performance</a:t>
            </a:r>
            <a:r>
              <a:rPr kumimoji="0" lang="en-US" altLang="en-US" b="0" i="0" u="none" strike="noStrike" cap="none" normalizeH="0" baseline="0" dirty="0">
                <a:ln>
                  <a:noFill/>
                </a:ln>
                <a:solidFill>
                  <a:srgbClr val="000000"/>
                </a:solidFill>
                <a:effectLst/>
                <a:latin typeface="Verdana" panose="020B0604030504040204" pitchFamily="34" charset="0"/>
              </a:rPr>
              <a:t> of your program.</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You will learn more about the </a:t>
            </a:r>
            <a:r>
              <a:rPr kumimoji="0" lang="en-US" altLang="en-US" b="0" i="0" u="none" strike="noStrike" cap="none" normalizeH="0" baseline="0" dirty="0">
                <a:ln>
                  <a:noFill/>
                </a:ln>
                <a:solidFill>
                  <a:srgbClr val="DC143C"/>
                </a:solidFill>
                <a:effectLst/>
                <a:latin typeface="Consolas" panose="020B0609020204030204" pitchFamily="49" charset="0"/>
              </a:rPr>
              <a:t>sizeof</a:t>
            </a:r>
            <a:r>
              <a:rPr kumimoji="0" lang="en-US" altLang="en-US" b="0" i="0" u="none" strike="noStrike" cap="none" normalizeH="0" baseline="0" dirty="0">
                <a:ln>
                  <a:noFill/>
                </a:ln>
                <a:solidFill>
                  <a:srgbClr val="000000"/>
                </a:solidFill>
                <a:effectLst/>
                <a:latin typeface="Verdana" panose="020B0604030504040204" pitchFamily="34" charset="0"/>
              </a:rPr>
              <a:t> operator later in this tutorial, and how to use it in different scenarios.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1104FB9-7199-84D1-B15A-BE5FFD1D9965}"/>
              </a:ext>
            </a:extLst>
          </p:cNvPr>
          <p:cNvSpPr txBox="1"/>
          <p:nvPr/>
        </p:nvSpPr>
        <p:spPr>
          <a:xfrm>
            <a:off x="384313" y="3733297"/>
            <a:ext cx="11264348" cy="1328954"/>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Real-Life Example</a:t>
            </a:r>
          </a:p>
          <a:p>
            <a:pPr algn="l">
              <a:lnSpc>
                <a:spcPct val="150000"/>
              </a:lnSpc>
            </a:pPr>
            <a:r>
              <a:rPr lang="en-US" b="0" i="0" dirty="0">
                <a:solidFill>
                  <a:srgbClr val="000000"/>
                </a:solidFill>
                <a:effectLst/>
                <a:highlight>
                  <a:srgbClr val="FFFFFF"/>
                </a:highlight>
                <a:latin typeface="Verdana" panose="020B0604030504040204" pitchFamily="34" charset="0"/>
              </a:rPr>
              <a:t>Here's a real-life example of using different data types, to calculate and output the total cost of a number of items:</a:t>
            </a:r>
          </a:p>
        </p:txBody>
      </p:sp>
    </p:spTree>
    <p:extLst>
      <p:ext uri="{BB962C8B-B14F-4D97-AF65-F5344CB8AC3E}">
        <p14:creationId xmlns:p14="http://schemas.microsoft.com/office/powerpoint/2010/main" val="1849611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C0E780-76F8-A56F-5A87-8021CB96295E}"/>
              </a:ext>
            </a:extLst>
          </p:cNvPr>
          <p:cNvSpPr txBox="1"/>
          <p:nvPr/>
        </p:nvSpPr>
        <p:spPr>
          <a:xfrm>
            <a:off x="225287" y="160396"/>
            <a:ext cx="8401878" cy="2862322"/>
          </a:xfrm>
          <a:prstGeom prst="rect">
            <a:avLst/>
          </a:prstGeom>
          <a:noFill/>
        </p:spPr>
        <p:txBody>
          <a:bodyPr wrap="square">
            <a:spAutoFit/>
          </a:bodyPr>
          <a:lstStyle/>
          <a:p>
            <a:r>
              <a:rPr lang="en-IN" b="0" i="0" dirty="0">
                <a:solidFill>
                  <a:srgbClr val="008000"/>
                </a:solidFill>
                <a:effectLst/>
                <a:highlight>
                  <a:srgbClr val="FFFFFF"/>
                </a:highlight>
                <a:latin typeface="Consolas" panose="020B0609020204030204" pitchFamily="49" charset="0"/>
              </a:rPr>
              <a:t>// Create variables of different data types</a:t>
            </a:r>
            <a:br>
              <a:rPr lang="en-IN" b="0" i="0" dirty="0">
                <a:solidFill>
                  <a:srgbClr val="008000"/>
                </a:solidFill>
                <a:effectLst/>
                <a:highlight>
                  <a:srgbClr val="FFFFFF"/>
                </a:highlight>
                <a:latin typeface="Consolas" panose="020B0609020204030204" pitchFamily="49" charset="0"/>
              </a:rPr>
            </a:b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items = </a:t>
            </a:r>
            <a:r>
              <a:rPr lang="en-IN" b="0" i="0" dirty="0">
                <a:solidFill>
                  <a:srgbClr val="FF0000"/>
                </a:solidFill>
                <a:effectLst/>
                <a:highlight>
                  <a:srgbClr val="FFFFFF"/>
                </a:highlight>
                <a:latin typeface="Consolas" panose="020B0609020204030204" pitchFamily="49" charset="0"/>
              </a:rPr>
              <a:t>50</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float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cost_per_item</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9.99</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float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total_cost</a:t>
            </a:r>
            <a:r>
              <a:rPr lang="en-IN" b="0" i="0" dirty="0">
                <a:solidFill>
                  <a:srgbClr val="000000"/>
                </a:solidFill>
                <a:effectLst/>
                <a:highlight>
                  <a:srgbClr val="FFFFFF"/>
                </a:highlight>
                <a:latin typeface="Consolas" panose="020B0609020204030204" pitchFamily="49" charset="0"/>
              </a:rPr>
              <a:t> = items * </a:t>
            </a:r>
            <a:r>
              <a:rPr lang="en-IN" b="0" i="0" dirty="0" err="1">
                <a:solidFill>
                  <a:srgbClr val="000000"/>
                </a:solidFill>
                <a:effectLst/>
                <a:highlight>
                  <a:srgbClr val="FFFFFF"/>
                </a:highlight>
                <a:latin typeface="Consolas" panose="020B0609020204030204" pitchFamily="49" charset="0"/>
              </a:rPr>
              <a:t>cost_per_item</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char</a:t>
            </a:r>
            <a:r>
              <a:rPr lang="en-IN" b="0" i="0" dirty="0">
                <a:solidFill>
                  <a:srgbClr val="000000"/>
                </a:solidFill>
                <a:effectLst/>
                <a:highlight>
                  <a:srgbClr val="FFFFFF"/>
                </a:highlight>
                <a:latin typeface="Consolas" panose="020B0609020204030204" pitchFamily="49" charset="0"/>
              </a:rPr>
              <a:t> currency = </a:t>
            </a:r>
            <a:r>
              <a:rPr lang="en-IN" b="0" i="0" dirty="0">
                <a:solidFill>
                  <a:srgbClr val="A52A2A"/>
                </a:solidFill>
                <a:effectLst/>
                <a:highlight>
                  <a:srgbClr val="FFFFFF"/>
                </a:highlight>
                <a:latin typeface="Consolas" panose="020B0609020204030204" pitchFamily="49" charset="0"/>
              </a:rPr>
              <a:t>'$'</a:t>
            </a:r>
            <a:r>
              <a:rPr lang="en-IN" b="0" i="0" dirty="0">
                <a:solidFill>
                  <a:srgbClr val="000000"/>
                </a:solidFill>
                <a:effectLst/>
                <a:highlight>
                  <a:srgbClr val="FFFFFF"/>
                </a:highlight>
                <a:latin typeface="Consolas" panose="020B0609020204030204" pitchFamily="49" charset="0"/>
              </a:rPr>
              <a:t>;</a:t>
            </a:r>
            <a:br>
              <a:rPr lang="en-IN" dirty="0"/>
            </a:br>
            <a:br>
              <a:rPr lang="en-IN" dirty="0"/>
            </a:br>
            <a:r>
              <a:rPr lang="en-IN" b="0" i="0" dirty="0">
                <a:solidFill>
                  <a:srgbClr val="008000"/>
                </a:solidFill>
                <a:effectLst/>
                <a:highlight>
                  <a:srgbClr val="FFFFFF"/>
                </a:highlight>
                <a:latin typeface="Consolas" panose="020B0609020204030204" pitchFamily="49" charset="0"/>
              </a:rPr>
              <a:t>// Print variables</a:t>
            </a:r>
            <a:br>
              <a:rPr lang="en-IN" b="0" i="0" dirty="0">
                <a:solidFill>
                  <a:srgbClr val="008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"Number of items: %d\n"</a:t>
            </a:r>
            <a:r>
              <a:rPr lang="en-IN" b="0" i="0" dirty="0">
                <a:solidFill>
                  <a:srgbClr val="000000"/>
                </a:solidFill>
                <a:effectLst/>
                <a:highlight>
                  <a:srgbClr val="FFFFFF"/>
                </a:highlight>
                <a:latin typeface="Consolas" panose="020B0609020204030204" pitchFamily="49" charset="0"/>
              </a:rPr>
              <a:t>, items);</a:t>
            </a: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"Cost per item: %.2f %c\n"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cost_per_item</a:t>
            </a:r>
            <a:r>
              <a:rPr lang="en-IN" b="0" i="0" dirty="0">
                <a:solidFill>
                  <a:srgbClr val="000000"/>
                </a:solidFill>
                <a:effectLst/>
                <a:highlight>
                  <a:srgbClr val="FFFFFF"/>
                </a:highlight>
                <a:latin typeface="Consolas" panose="020B0609020204030204" pitchFamily="49" charset="0"/>
              </a:rPr>
              <a:t>, currency);</a:t>
            </a: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"Total cost = %.2f %c\n"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total_cost</a:t>
            </a:r>
            <a:r>
              <a:rPr lang="en-IN" b="0" i="0" dirty="0">
                <a:solidFill>
                  <a:srgbClr val="000000"/>
                </a:solidFill>
                <a:effectLst/>
                <a:highlight>
                  <a:srgbClr val="FFFFFF"/>
                </a:highlight>
                <a:latin typeface="Consolas" panose="020B0609020204030204" pitchFamily="49" charset="0"/>
              </a:rPr>
              <a:t>, currency);</a:t>
            </a:r>
            <a:endParaRPr lang="en-IN" dirty="0"/>
          </a:p>
        </p:txBody>
      </p:sp>
      <p:sp>
        <p:nvSpPr>
          <p:cNvPr id="4" name="Rectangle 1">
            <a:extLst>
              <a:ext uri="{FF2B5EF4-FFF2-40B4-BE49-F238E27FC236}">
                <a16:creationId xmlns:a16="http://schemas.microsoft.com/office/drawing/2014/main" id="{7A54F7D4-CDF8-9135-ACE7-9391BEAEFD30}"/>
              </a:ext>
            </a:extLst>
          </p:cNvPr>
          <p:cNvSpPr>
            <a:spLocks noChangeArrowheads="1"/>
          </p:cNvSpPr>
          <p:nvPr/>
        </p:nvSpPr>
        <p:spPr bwMode="auto">
          <a:xfrm>
            <a:off x="394697" y="3200139"/>
            <a:ext cx="11402606" cy="26717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Type Conversion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Sometimes, you have to convert the value of one data type to another type. This is known as </a:t>
            </a:r>
            <a:r>
              <a:rPr kumimoji="0" lang="en-US" altLang="en-US" b="1" i="0" u="none" strike="noStrike" cap="none" normalizeH="0" baseline="0" dirty="0">
                <a:ln>
                  <a:noFill/>
                </a:ln>
                <a:solidFill>
                  <a:srgbClr val="000000"/>
                </a:solidFill>
                <a:effectLst/>
                <a:latin typeface="Verdana" panose="020B0604030504040204" pitchFamily="34" charset="0"/>
              </a:rPr>
              <a:t>type conversion</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For example, if you try to divide two integers, </a:t>
            </a:r>
            <a:r>
              <a:rPr kumimoji="0" lang="en-US" altLang="en-US" b="0" i="0" u="none" strike="noStrike" cap="none" normalizeH="0" baseline="0" dirty="0">
                <a:ln>
                  <a:noFill/>
                </a:ln>
                <a:solidFill>
                  <a:srgbClr val="DC143C"/>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Verdana" panose="020B0604030504040204" pitchFamily="34" charset="0"/>
              </a:rPr>
              <a:t> by </a:t>
            </a:r>
            <a:r>
              <a:rPr kumimoji="0" lang="en-US" altLang="en-US" b="0" i="0" u="none" strike="noStrike" cap="none" normalizeH="0" baseline="0" dirty="0">
                <a:ln>
                  <a:noFill/>
                </a:ln>
                <a:solidFill>
                  <a:srgbClr val="DC143C"/>
                </a:solidFill>
                <a:effectLst/>
                <a:latin typeface="Consolas" panose="020B0609020204030204" pitchFamily="49" charset="0"/>
              </a:rPr>
              <a:t>2</a:t>
            </a:r>
            <a:r>
              <a:rPr kumimoji="0" lang="en-US" altLang="en-US" b="0" i="0" u="none" strike="noStrike" cap="none" normalizeH="0" baseline="0" dirty="0">
                <a:ln>
                  <a:noFill/>
                </a:ln>
                <a:solidFill>
                  <a:srgbClr val="000000"/>
                </a:solidFill>
                <a:effectLst/>
                <a:latin typeface="Verdana" panose="020B0604030504040204" pitchFamily="34" charset="0"/>
              </a:rPr>
              <a:t>, you would expect the result to be </a:t>
            </a:r>
            <a:r>
              <a:rPr kumimoji="0" lang="en-US" altLang="en-US" b="0" i="0" u="none" strike="noStrike" cap="none" normalizeH="0" baseline="0" dirty="0">
                <a:ln>
                  <a:noFill/>
                </a:ln>
                <a:solidFill>
                  <a:srgbClr val="DC143C"/>
                </a:solidFill>
                <a:effectLst/>
                <a:latin typeface="Consolas" panose="020B0609020204030204" pitchFamily="49" charset="0"/>
              </a:rPr>
              <a:t>2.5</a:t>
            </a:r>
            <a:r>
              <a:rPr kumimoji="0" lang="en-US" altLang="en-US" b="0" i="0" u="none" strike="noStrike" cap="none" normalizeH="0" baseline="0" dirty="0">
                <a:ln>
                  <a:noFill/>
                </a:ln>
                <a:solidFill>
                  <a:srgbClr val="000000"/>
                </a:solidFill>
                <a:effectLst/>
                <a:latin typeface="Verdana" panose="020B0604030504040204" pitchFamily="34" charset="0"/>
              </a:rPr>
              <a:t>. But since we are working with integers (and not floating-point values), the following example will just output </a:t>
            </a:r>
            <a:r>
              <a:rPr kumimoji="0" lang="en-US" altLang="en-US" b="0" i="0" u="none" strike="noStrike" cap="none" normalizeH="0" baseline="0" dirty="0">
                <a:ln>
                  <a:noFill/>
                </a:ln>
                <a:solidFill>
                  <a:srgbClr val="DC143C"/>
                </a:solidFill>
                <a:effectLst/>
                <a:latin typeface="Consolas" panose="020B0609020204030204" pitchFamily="49" charset="0"/>
              </a:rPr>
              <a:t>2</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339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58DFB0-D913-7535-823B-CB8739762FB1}"/>
              </a:ext>
            </a:extLst>
          </p:cNvPr>
          <p:cNvSpPr txBox="1"/>
          <p:nvPr/>
        </p:nvSpPr>
        <p:spPr>
          <a:xfrm>
            <a:off x="198783" y="109475"/>
            <a:ext cx="6096000" cy="1477328"/>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x = </a:t>
            </a:r>
            <a:r>
              <a:rPr lang="en-IN" b="0" i="0" dirty="0">
                <a:solidFill>
                  <a:srgbClr val="FF0000"/>
                </a:solidFill>
                <a:effectLst/>
                <a:highlight>
                  <a:srgbClr val="FFFFFF"/>
                </a:highlight>
                <a:latin typeface="Consolas" panose="020B0609020204030204" pitchFamily="49" charset="0"/>
              </a:rPr>
              <a:t>5</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y = </a:t>
            </a:r>
            <a:r>
              <a:rPr lang="en-IN" b="0" i="0" dirty="0">
                <a:solidFill>
                  <a:srgbClr val="FF0000"/>
                </a:solidFill>
                <a:effectLst/>
                <a:highlight>
                  <a:srgbClr val="FFFFFF"/>
                </a:highlight>
                <a:latin typeface="Consolas" panose="020B0609020204030204" pitchFamily="49" charset="0"/>
              </a:rPr>
              <a:t>2</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sum = </a:t>
            </a:r>
            <a:r>
              <a:rPr lang="en-IN" b="0" i="0" dirty="0">
                <a:solidFill>
                  <a:srgbClr val="FF0000"/>
                </a:solidFill>
                <a:effectLst/>
                <a:highlight>
                  <a:srgbClr val="FFFFFF"/>
                </a:highlight>
                <a:latin typeface="Consolas" panose="020B0609020204030204" pitchFamily="49" charset="0"/>
              </a:rPr>
              <a:t>5</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2</a:t>
            </a:r>
            <a:r>
              <a:rPr lang="en-IN" b="0" i="0" dirty="0">
                <a:solidFill>
                  <a:srgbClr val="000000"/>
                </a:solidFill>
                <a:effectLst/>
                <a:highlight>
                  <a:srgbClr val="FFFFFF"/>
                </a:highlight>
                <a:latin typeface="Consolas" panose="020B0609020204030204" pitchFamily="49" charset="0"/>
              </a:rPr>
              <a:t>;</a:t>
            </a:r>
            <a:br>
              <a:rPr lang="en-IN" dirty="0"/>
            </a:b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"%d"</a:t>
            </a:r>
            <a:r>
              <a:rPr lang="en-IN" b="0" i="0" dirty="0">
                <a:solidFill>
                  <a:srgbClr val="000000"/>
                </a:solidFill>
                <a:effectLst/>
                <a:highlight>
                  <a:srgbClr val="FFFFFF"/>
                </a:highlight>
                <a:latin typeface="Consolas" panose="020B0609020204030204" pitchFamily="49" charset="0"/>
              </a:rPr>
              <a:t>, sum); </a:t>
            </a:r>
            <a:r>
              <a:rPr lang="en-IN" b="0" i="0" dirty="0">
                <a:solidFill>
                  <a:srgbClr val="008000"/>
                </a:solidFill>
                <a:effectLst/>
                <a:highlight>
                  <a:srgbClr val="FFFFFF"/>
                </a:highlight>
                <a:latin typeface="Consolas" panose="020B0609020204030204" pitchFamily="49" charset="0"/>
              </a:rPr>
              <a:t>// Outputs 2</a:t>
            </a:r>
            <a:endParaRPr lang="en-IN" dirty="0"/>
          </a:p>
        </p:txBody>
      </p:sp>
      <p:sp>
        <p:nvSpPr>
          <p:cNvPr id="5" name="TextBox 4">
            <a:extLst>
              <a:ext uri="{FF2B5EF4-FFF2-40B4-BE49-F238E27FC236}">
                <a16:creationId xmlns:a16="http://schemas.microsoft.com/office/drawing/2014/main" id="{080B46C9-9BB9-EAB0-D445-7FD5F406A14B}"/>
              </a:ext>
            </a:extLst>
          </p:cNvPr>
          <p:cNvSpPr txBox="1"/>
          <p:nvPr/>
        </p:nvSpPr>
        <p:spPr>
          <a:xfrm>
            <a:off x="291547" y="1866037"/>
            <a:ext cx="11237843" cy="1698285"/>
          </a:xfrm>
          <a:prstGeom prst="rect">
            <a:avLst/>
          </a:prstGeom>
          <a:noFill/>
        </p:spPr>
        <p:txBody>
          <a:bodyPr wrap="square">
            <a:spAutoFit/>
          </a:bodyPr>
          <a:lstStyle/>
          <a:p>
            <a:pPr algn="l">
              <a:lnSpc>
                <a:spcPct val="150000"/>
              </a:lnSpc>
            </a:pPr>
            <a:r>
              <a:rPr lang="en-US" b="0" i="0" dirty="0">
                <a:solidFill>
                  <a:srgbClr val="000000"/>
                </a:solidFill>
                <a:effectLst/>
                <a:highlight>
                  <a:srgbClr val="FFFFFF"/>
                </a:highlight>
                <a:latin typeface="Verdana" panose="020B0604030504040204" pitchFamily="34" charset="0"/>
              </a:rPr>
              <a:t>To get the right result, you need to know how </a:t>
            </a:r>
            <a:r>
              <a:rPr lang="en-US" b="1" i="0" dirty="0">
                <a:solidFill>
                  <a:srgbClr val="000000"/>
                </a:solidFill>
                <a:effectLst/>
                <a:highlight>
                  <a:srgbClr val="FFFFFF"/>
                </a:highlight>
                <a:latin typeface="Verdana" panose="020B0604030504040204" pitchFamily="34" charset="0"/>
              </a:rPr>
              <a:t>type conversion</a:t>
            </a:r>
            <a:r>
              <a:rPr lang="en-US" b="0" i="0" dirty="0">
                <a:solidFill>
                  <a:srgbClr val="000000"/>
                </a:solidFill>
                <a:effectLst/>
                <a:highlight>
                  <a:srgbClr val="FFFFFF"/>
                </a:highlight>
                <a:latin typeface="Verdana" panose="020B0604030504040204" pitchFamily="34" charset="0"/>
              </a:rPr>
              <a:t> works.</a:t>
            </a:r>
          </a:p>
          <a:p>
            <a:pPr algn="l">
              <a:lnSpc>
                <a:spcPct val="150000"/>
              </a:lnSpc>
            </a:pPr>
            <a:r>
              <a:rPr lang="en-US" b="0" i="0" dirty="0">
                <a:solidFill>
                  <a:srgbClr val="000000"/>
                </a:solidFill>
                <a:effectLst/>
                <a:highlight>
                  <a:srgbClr val="FFFFFF"/>
                </a:highlight>
                <a:latin typeface="Verdana" panose="020B0604030504040204" pitchFamily="34" charset="0"/>
              </a:rPr>
              <a:t>There are two types of conversion in C:</a:t>
            </a:r>
          </a:p>
          <a:p>
            <a:pPr algn="l">
              <a:lnSpc>
                <a:spcPct val="150000"/>
              </a:lnSpc>
              <a:buFont typeface="Arial" panose="020B0604020202020204" pitchFamily="34" charset="0"/>
              <a:buChar char="•"/>
            </a:pPr>
            <a:r>
              <a:rPr lang="en-US" b="1" i="0" dirty="0">
                <a:solidFill>
                  <a:srgbClr val="000000"/>
                </a:solidFill>
                <a:effectLst/>
                <a:highlight>
                  <a:srgbClr val="FFFFFF"/>
                </a:highlight>
                <a:latin typeface="Verdana" panose="020B0604030504040204" pitchFamily="34" charset="0"/>
              </a:rPr>
              <a:t>Implicit Conversion</a:t>
            </a:r>
            <a:r>
              <a:rPr lang="en-US" b="0" i="0" dirty="0">
                <a:solidFill>
                  <a:srgbClr val="000000"/>
                </a:solidFill>
                <a:effectLst/>
                <a:highlight>
                  <a:srgbClr val="FFFFFF"/>
                </a:highlight>
                <a:latin typeface="Verdana" panose="020B0604030504040204" pitchFamily="34" charset="0"/>
              </a:rPr>
              <a:t> (automatically)</a:t>
            </a:r>
          </a:p>
          <a:p>
            <a:pPr algn="l">
              <a:lnSpc>
                <a:spcPct val="150000"/>
              </a:lnSpc>
              <a:buFont typeface="Arial" panose="020B0604020202020204" pitchFamily="34" charset="0"/>
              <a:buChar char="•"/>
            </a:pPr>
            <a:r>
              <a:rPr lang="en-US" b="1" i="0" dirty="0">
                <a:solidFill>
                  <a:srgbClr val="000000"/>
                </a:solidFill>
                <a:effectLst/>
                <a:highlight>
                  <a:srgbClr val="FFFFFF"/>
                </a:highlight>
                <a:latin typeface="Verdana" panose="020B0604030504040204" pitchFamily="34" charset="0"/>
              </a:rPr>
              <a:t>Explicit Conversion</a:t>
            </a:r>
            <a:r>
              <a:rPr lang="en-US" b="0" i="0" dirty="0">
                <a:solidFill>
                  <a:srgbClr val="000000"/>
                </a:solidFill>
                <a:effectLst/>
                <a:highlight>
                  <a:srgbClr val="FFFFFF"/>
                </a:highlight>
                <a:latin typeface="Verdana" panose="020B0604030504040204" pitchFamily="34" charset="0"/>
              </a:rPr>
              <a:t> (manually)</a:t>
            </a:r>
          </a:p>
        </p:txBody>
      </p:sp>
      <p:sp>
        <p:nvSpPr>
          <p:cNvPr id="7" name="TextBox 6">
            <a:extLst>
              <a:ext uri="{FF2B5EF4-FFF2-40B4-BE49-F238E27FC236}">
                <a16:creationId xmlns:a16="http://schemas.microsoft.com/office/drawing/2014/main" id="{06BAC23F-46A3-8A57-F5C4-5B88232654E4}"/>
              </a:ext>
            </a:extLst>
          </p:cNvPr>
          <p:cNvSpPr txBox="1"/>
          <p:nvPr/>
        </p:nvSpPr>
        <p:spPr>
          <a:xfrm>
            <a:off x="291546" y="3883825"/>
            <a:ext cx="11622157" cy="1698285"/>
          </a:xfrm>
          <a:prstGeom prst="rect">
            <a:avLst/>
          </a:prstGeom>
          <a:noFill/>
        </p:spPr>
        <p:txBody>
          <a:bodyPr wrap="square">
            <a:spAutoFit/>
          </a:bodyPr>
          <a:lstStyle/>
          <a:p>
            <a:pPr algn="l">
              <a:lnSpc>
                <a:spcPct val="150000"/>
              </a:lnSpc>
            </a:pPr>
            <a:r>
              <a:rPr lang="en-US" b="0" i="0" dirty="0">
                <a:solidFill>
                  <a:srgbClr val="000000"/>
                </a:solidFill>
                <a:effectLst/>
                <a:highlight>
                  <a:srgbClr val="FFFFFF"/>
                </a:highlight>
                <a:latin typeface="Verdana" panose="020B0604030504040204" pitchFamily="34" charset="0"/>
              </a:rPr>
              <a:t>To get the right result, you need to know how </a:t>
            </a:r>
            <a:r>
              <a:rPr lang="en-US" b="1" i="0" dirty="0">
                <a:solidFill>
                  <a:srgbClr val="000000"/>
                </a:solidFill>
                <a:effectLst/>
                <a:highlight>
                  <a:srgbClr val="FFFFFF"/>
                </a:highlight>
                <a:latin typeface="Verdana" panose="020B0604030504040204" pitchFamily="34" charset="0"/>
              </a:rPr>
              <a:t>type conversion</a:t>
            </a:r>
            <a:r>
              <a:rPr lang="en-US" b="0" i="0" dirty="0">
                <a:solidFill>
                  <a:srgbClr val="000000"/>
                </a:solidFill>
                <a:effectLst/>
                <a:highlight>
                  <a:srgbClr val="FFFFFF"/>
                </a:highlight>
                <a:latin typeface="Verdana" panose="020B0604030504040204" pitchFamily="34" charset="0"/>
              </a:rPr>
              <a:t> works.</a:t>
            </a:r>
          </a:p>
          <a:p>
            <a:pPr algn="l">
              <a:lnSpc>
                <a:spcPct val="150000"/>
              </a:lnSpc>
            </a:pPr>
            <a:r>
              <a:rPr lang="en-US" b="0" i="0" dirty="0">
                <a:solidFill>
                  <a:srgbClr val="000000"/>
                </a:solidFill>
                <a:effectLst/>
                <a:highlight>
                  <a:srgbClr val="FFFFFF"/>
                </a:highlight>
                <a:latin typeface="Verdana" panose="020B0604030504040204" pitchFamily="34" charset="0"/>
              </a:rPr>
              <a:t>There are two types of conversion in C:</a:t>
            </a:r>
          </a:p>
          <a:p>
            <a:pPr algn="l">
              <a:lnSpc>
                <a:spcPct val="150000"/>
              </a:lnSpc>
              <a:buFont typeface="Arial" panose="020B0604020202020204" pitchFamily="34" charset="0"/>
              <a:buChar char="•"/>
            </a:pPr>
            <a:r>
              <a:rPr lang="en-US" b="1" i="0" dirty="0">
                <a:solidFill>
                  <a:srgbClr val="000000"/>
                </a:solidFill>
                <a:effectLst/>
                <a:highlight>
                  <a:srgbClr val="FFFFFF"/>
                </a:highlight>
                <a:latin typeface="Verdana" panose="020B0604030504040204" pitchFamily="34" charset="0"/>
              </a:rPr>
              <a:t>Implicit Conversion</a:t>
            </a:r>
            <a:r>
              <a:rPr lang="en-US" b="0" i="0" dirty="0">
                <a:solidFill>
                  <a:srgbClr val="000000"/>
                </a:solidFill>
                <a:effectLst/>
                <a:highlight>
                  <a:srgbClr val="FFFFFF"/>
                </a:highlight>
                <a:latin typeface="Verdana" panose="020B0604030504040204" pitchFamily="34" charset="0"/>
              </a:rPr>
              <a:t> (automatically)</a:t>
            </a:r>
          </a:p>
          <a:p>
            <a:pPr algn="l">
              <a:lnSpc>
                <a:spcPct val="150000"/>
              </a:lnSpc>
              <a:buFont typeface="Arial" panose="020B0604020202020204" pitchFamily="34" charset="0"/>
              <a:buChar char="•"/>
            </a:pPr>
            <a:r>
              <a:rPr lang="en-US" b="1" i="0" dirty="0">
                <a:solidFill>
                  <a:srgbClr val="000000"/>
                </a:solidFill>
                <a:effectLst/>
                <a:highlight>
                  <a:srgbClr val="FFFFFF"/>
                </a:highlight>
                <a:latin typeface="Verdana" panose="020B0604030504040204" pitchFamily="34" charset="0"/>
              </a:rPr>
              <a:t>Explicit Conversion</a:t>
            </a:r>
            <a:r>
              <a:rPr lang="en-US" b="0" i="0" dirty="0">
                <a:solidFill>
                  <a:srgbClr val="000000"/>
                </a:solidFill>
                <a:effectLst/>
                <a:highlight>
                  <a:srgbClr val="FFFFFF"/>
                </a:highlight>
                <a:latin typeface="Verdana" panose="020B0604030504040204" pitchFamily="34" charset="0"/>
              </a:rPr>
              <a:t> (manually)</a:t>
            </a:r>
          </a:p>
        </p:txBody>
      </p:sp>
      <p:sp>
        <p:nvSpPr>
          <p:cNvPr id="9" name="TextBox 8">
            <a:extLst>
              <a:ext uri="{FF2B5EF4-FFF2-40B4-BE49-F238E27FC236}">
                <a16:creationId xmlns:a16="http://schemas.microsoft.com/office/drawing/2014/main" id="{92116C7C-ABFC-B5BD-F929-101A42DAC6F8}"/>
              </a:ext>
            </a:extLst>
          </p:cNvPr>
          <p:cNvSpPr txBox="1"/>
          <p:nvPr/>
        </p:nvSpPr>
        <p:spPr>
          <a:xfrm>
            <a:off x="397565" y="5657671"/>
            <a:ext cx="6096000" cy="923330"/>
          </a:xfrm>
          <a:prstGeom prst="rect">
            <a:avLst/>
          </a:prstGeom>
          <a:noFill/>
        </p:spPr>
        <p:txBody>
          <a:bodyPr wrap="square">
            <a:spAutoFit/>
          </a:bodyPr>
          <a:lstStyle/>
          <a:p>
            <a:r>
              <a:rPr lang="en-US" b="0" i="0" dirty="0">
                <a:solidFill>
                  <a:srgbClr val="008000"/>
                </a:solidFill>
                <a:effectLst/>
                <a:highlight>
                  <a:srgbClr val="FFFFFF"/>
                </a:highlight>
                <a:latin typeface="Consolas" panose="020B0609020204030204" pitchFamily="49" charset="0"/>
              </a:rPr>
              <a:t>// Automatic conversion: int to float</a:t>
            </a:r>
            <a:br>
              <a:rPr lang="en-US" b="0" i="0" dirty="0">
                <a:solidFill>
                  <a:srgbClr val="008000"/>
                </a:solidFill>
                <a:effectLst/>
                <a:highlight>
                  <a:srgbClr val="FFFFFF"/>
                </a:highlight>
                <a:latin typeface="Consolas" panose="020B0609020204030204" pitchFamily="49" charset="0"/>
              </a:rPr>
            </a:br>
            <a:r>
              <a:rPr lang="en-US" b="0" i="0" dirty="0" err="1">
                <a:solidFill>
                  <a:srgbClr val="0000CD"/>
                </a:solidFill>
                <a:effectLst/>
                <a:highlight>
                  <a:srgbClr val="FFFFFF"/>
                </a:highlight>
                <a:latin typeface="Consolas" panose="020B0609020204030204" pitchFamily="49" charset="0"/>
              </a:rPr>
              <a:t>float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myFloat</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9</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printf(</a:t>
            </a:r>
            <a:r>
              <a:rPr lang="en-US" b="0" i="0" dirty="0">
                <a:solidFill>
                  <a:srgbClr val="A52A2A"/>
                </a:solidFill>
                <a:effectLst/>
                <a:highlight>
                  <a:srgbClr val="FFFFFF"/>
                </a:highlight>
                <a:latin typeface="Consolas" panose="020B0609020204030204" pitchFamily="49" charset="0"/>
              </a:rPr>
              <a:t>"%f"</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myFloat</a:t>
            </a:r>
            <a:r>
              <a:rPr lang="en-US" b="0" i="0" dirty="0">
                <a:solidFill>
                  <a:srgbClr val="000000"/>
                </a:solidFill>
                <a:effectLst/>
                <a:highlight>
                  <a:srgbClr val="FFFFFF"/>
                </a:highlight>
                <a:latin typeface="Consolas" panose="020B0609020204030204" pitchFamily="49" charset="0"/>
              </a:rPr>
              <a:t>); </a:t>
            </a:r>
            <a:r>
              <a:rPr lang="en-US" b="0" i="0" dirty="0">
                <a:solidFill>
                  <a:srgbClr val="008000"/>
                </a:solidFill>
                <a:effectLst/>
                <a:highlight>
                  <a:srgbClr val="FFFFFF"/>
                </a:highlight>
                <a:latin typeface="Consolas" panose="020B0609020204030204" pitchFamily="49" charset="0"/>
              </a:rPr>
              <a:t>// 9.000000</a:t>
            </a:r>
            <a:endParaRPr lang="en-IN" dirty="0"/>
          </a:p>
        </p:txBody>
      </p:sp>
    </p:spTree>
    <p:extLst>
      <p:ext uri="{BB962C8B-B14F-4D97-AF65-F5344CB8AC3E}">
        <p14:creationId xmlns:p14="http://schemas.microsoft.com/office/powerpoint/2010/main" val="2736392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473494-7A23-8E8A-590D-50DF01C304B6}"/>
              </a:ext>
            </a:extLst>
          </p:cNvPr>
          <p:cNvSpPr>
            <a:spLocks noChangeArrowheads="1"/>
          </p:cNvSpPr>
          <p:nvPr/>
        </p:nvSpPr>
        <p:spPr bwMode="auto">
          <a:xfrm>
            <a:off x="0" y="196508"/>
            <a:ext cx="11993217" cy="17074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As you can see, the compiler automatically converts the int value </a:t>
            </a:r>
            <a:r>
              <a:rPr kumimoji="0" lang="en-US" altLang="en-US" b="0" i="0" u="none" strike="noStrike" cap="none" normalizeH="0" baseline="0" dirty="0">
                <a:ln>
                  <a:noFill/>
                </a:ln>
                <a:solidFill>
                  <a:srgbClr val="DC143C"/>
                </a:solidFill>
                <a:effectLst/>
                <a:latin typeface="Consolas" panose="020B0609020204030204" pitchFamily="49" charset="0"/>
              </a:rPr>
              <a:t>9</a:t>
            </a:r>
            <a:r>
              <a:rPr kumimoji="0" lang="en-US" altLang="en-US" b="0" i="0" u="none" strike="noStrike" cap="none" normalizeH="0" baseline="0" dirty="0">
                <a:ln>
                  <a:noFill/>
                </a:ln>
                <a:solidFill>
                  <a:srgbClr val="000000"/>
                </a:solidFill>
                <a:effectLst/>
                <a:latin typeface="Verdana" panose="020B0604030504040204" pitchFamily="34" charset="0"/>
              </a:rPr>
              <a:t> to a float value of </a:t>
            </a:r>
            <a:r>
              <a:rPr kumimoji="0" lang="en-US" altLang="en-US" b="0" i="0" u="none" strike="noStrike" cap="none" normalizeH="0" baseline="0" dirty="0">
                <a:ln>
                  <a:noFill/>
                </a:ln>
                <a:solidFill>
                  <a:srgbClr val="DC143C"/>
                </a:solidFill>
                <a:effectLst/>
                <a:latin typeface="Consolas" panose="020B0609020204030204" pitchFamily="49" charset="0"/>
              </a:rPr>
              <a:t>9.000000</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This can be risky, as you might lose control over specific values in certain situations.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Especially if it was the other way around - the following example automatically converts the float value </a:t>
            </a:r>
            <a:r>
              <a:rPr kumimoji="0" lang="en-US" altLang="en-US" b="0" i="0" u="none" strike="noStrike" cap="none" normalizeH="0" baseline="0" dirty="0">
                <a:ln>
                  <a:noFill/>
                </a:ln>
                <a:solidFill>
                  <a:srgbClr val="DC143C"/>
                </a:solidFill>
                <a:effectLst/>
                <a:latin typeface="Consolas" panose="020B0609020204030204" pitchFamily="49" charset="0"/>
              </a:rPr>
              <a:t>9.99</a:t>
            </a:r>
            <a:r>
              <a:rPr kumimoji="0" lang="en-US" altLang="en-US" b="0" i="0" u="none" strike="noStrike" cap="none" normalizeH="0" baseline="0" dirty="0">
                <a:ln>
                  <a:noFill/>
                </a:ln>
                <a:solidFill>
                  <a:srgbClr val="000000"/>
                </a:solidFill>
                <a:effectLst/>
                <a:latin typeface="Verdana" panose="020B0604030504040204" pitchFamily="34" charset="0"/>
              </a:rPr>
              <a:t> to an int value of </a:t>
            </a:r>
            <a:r>
              <a:rPr kumimoji="0" lang="en-US" altLang="en-US" b="0" i="0" u="none" strike="noStrike" cap="none" normalizeH="0" baseline="0" dirty="0">
                <a:ln>
                  <a:noFill/>
                </a:ln>
                <a:solidFill>
                  <a:srgbClr val="DC143C"/>
                </a:solidFill>
                <a:effectLst/>
                <a:latin typeface="Consolas" panose="020B0609020204030204" pitchFamily="49" charset="0"/>
              </a:rPr>
              <a:t>9</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0B40A315-7D81-AA81-8CAB-EEB68F7C8DAA}"/>
              </a:ext>
            </a:extLst>
          </p:cNvPr>
          <p:cNvSpPr txBox="1"/>
          <p:nvPr/>
        </p:nvSpPr>
        <p:spPr>
          <a:xfrm>
            <a:off x="0" y="2010514"/>
            <a:ext cx="6122504" cy="1200329"/>
          </a:xfrm>
          <a:prstGeom prst="rect">
            <a:avLst/>
          </a:prstGeom>
          <a:noFill/>
        </p:spPr>
        <p:txBody>
          <a:bodyPr wrap="square">
            <a:spAutoFit/>
          </a:bodyPr>
          <a:lstStyle/>
          <a:p>
            <a:r>
              <a:rPr lang="en-US" b="0" i="0" dirty="0">
                <a:solidFill>
                  <a:srgbClr val="008000"/>
                </a:solidFill>
                <a:effectLst/>
                <a:highlight>
                  <a:srgbClr val="FFFFFF"/>
                </a:highlight>
                <a:latin typeface="Consolas" panose="020B0609020204030204" pitchFamily="49" charset="0"/>
              </a:rPr>
              <a:t>// Automatic conversion: float to int</a:t>
            </a:r>
            <a:br>
              <a:rPr lang="en-US" b="0" i="0" dirty="0">
                <a:solidFill>
                  <a:srgbClr val="008000"/>
                </a:solidFill>
                <a:effectLst/>
                <a:highlight>
                  <a:srgbClr val="FFFFFF"/>
                </a:highlight>
                <a:latin typeface="Consolas" panose="020B0609020204030204" pitchFamily="49" charset="0"/>
              </a:rPr>
            </a:br>
            <a:r>
              <a:rPr lang="en-US" b="0" i="0" dirty="0" err="1">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myInt</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9.99</a:t>
            </a:r>
            <a:r>
              <a:rPr lang="en-US" b="0" i="0" dirty="0">
                <a:solidFill>
                  <a:srgbClr val="000000"/>
                </a:solidFill>
                <a:effectLst/>
                <a:highlight>
                  <a:srgbClr val="FFFFFF"/>
                </a:highlight>
                <a:latin typeface="Consolas" panose="020B0609020204030204" pitchFamily="49" charset="0"/>
              </a:rPr>
              <a:t>;</a:t>
            </a:r>
            <a:br>
              <a:rPr lang="en-US" dirty="0"/>
            </a:br>
            <a:br>
              <a:rPr lang="en-US" dirty="0"/>
            </a:br>
            <a:r>
              <a:rPr lang="en-US" b="0" i="0" dirty="0">
                <a:solidFill>
                  <a:srgbClr val="000000"/>
                </a:solidFill>
                <a:effectLst/>
                <a:highlight>
                  <a:srgbClr val="FFFFFF"/>
                </a:highlight>
                <a:latin typeface="Consolas" panose="020B0609020204030204" pitchFamily="49" charset="0"/>
              </a:rPr>
              <a:t>printf(</a:t>
            </a:r>
            <a:r>
              <a:rPr lang="en-US" b="0" i="0" dirty="0">
                <a:solidFill>
                  <a:srgbClr val="A52A2A"/>
                </a:solidFill>
                <a:effectLst/>
                <a:highlight>
                  <a:srgbClr val="FFFFFF"/>
                </a:highlight>
                <a:latin typeface="Consolas" panose="020B0609020204030204" pitchFamily="49" charset="0"/>
              </a:rPr>
              <a:t>"%d"</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myInt</a:t>
            </a:r>
            <a:r>
              <a:rPr lang="en-US" b="0" i="0" dirty="0">
                <a:solidFill>
                  <a:srgbClr val="000000"/>
                </a:solidFill>
                <a:effectLst/>
                <a:highlight>
                  <a:srgbClr val="FFFFFF"/>
                </a:highlight>
                <a:latin typeface="Consolas" panose="020B0609020204030204" pitchFamily="49" charset="0"/>
              </a:rPr>
              <a:t>); </a:t>
            </a:r>
            <a:r>
              <a:rPr lang="en-US" b="0" i="0" dirty="0">
                <a:solidFill>
                  <a:srgbClr val="008000"/>
                </a:solidFill>
                <a:effectLst/>
                <a:highlight>
                  <a:srgbClr val="FFFFFF"/>
                </a:highlight>
                <a:latin typeface="Consolas" panose="020B0609020204030204" pitchFamily="49" charset="0"/>
              </a:rPr>
              <a:t>// 9</a:t>
            </a:r>
            <a:endParaRPr lang="en-IN" dirty="0"/>
          </a:p>
        </p:txBody>
      </p:sp>
      <p:sp>
        <p:nvSpPr>
          <p:cNvPr id="5" name="Rectangle 2">
            <a:extLst>
              <a:ext uri="{FF2B5EF4-FFF2-40B4-BE49-F238E27FC236}">
                <a16:creationId xmlns:a16="http://schemas.microsoft.com/office/drawing/2014/main" id="{2740E166-53EB-5DB6-F04C-EFCF5A505A6A}"/>
              </a:ext>
            </a:extLst>
          </p:cNvPr>
          <p:cNvSpPr>
            <a:spLocks noChangeArrowheads="1"/>
          </p:cNvSpPr>
          <p:nvPr/>
        </p:nvSpPr>
        <p:spPr bwMode="auto">
          <a:xfrm>
            <a:off x="0" y="3317394"/>
            <a:ext cx="10699845" cy="29539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What happened to </a:t>
            </a:r>
            <a:r>
              <a:rPr kumimoji="0" lang="en-US" altLang="en-US" b="0" i="0" u="none" strike="noStrike" cap="none" normalizeH="0" baseline="0" dirty="0">
                <a:ln>
                  <a:noFill/>
                </a:ln>
                <a:solidFill>
                  <a:srgbClr val="DC143C"/>
                </a:solidFill>
                <a:effectLst/>
                <a:latin typeface="Consolas" panose="020B0609020204030204" pitchFamily="49" charset="0"/>
              </a:rPr>
              <a:t>.99</a:t>
            </a:r>
            <a:r>
              <a:rPr kumimoji="0" lang="en-US" altLang="en-US" b="0" i="0" u="none" strike="noStrike" cap="none" normalizeH="0" baseline="0" dirty="0">
                <a:ln>
                  <a:noFill/>
                </a:ln>
                <a:solidFill>
                  <a:srgbClr val="000000"/>
                </a:solidFill>
                <a:effectLst/>
                <a:latin typeface="Verdana" panose="020B0604030504040204" pitchFamily="34" charset="0"/>
              </a:rPr>
              <a:t>? We might want that data in our program! So be careful. It is important that you know how the compiler work in these situations, to avoid unexpected results.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As another example, if you divide two integers: </a:t>
            </a:r>
            <a:r>
              <a:rPr kumimoji="0" lang="en-US" altLang="en-US" b="0" i="0" u="none" strike="noStrike" cap="none" normalizeH="0" baseline="0" dirty="0">
                <a:ln>
                  <a:noFill/>
                </a:ln>
                <a:solidFill>
                  <a:srgbClr val="DC143C"/>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Verdana" panose="020B0604030504040204" pitchFamily="34" charset="0"/>
              </a:rPr>
              <a:t> by </a:t>
            </a:r>
            <a:r>
              <a:rPr kumimoji="0" lang="en-US" altLang="en-US" b="0" i="0" u="none" strike="noStrike" cap="none" normalizeH="0" baseline="0" dirty="0">
                <a:ln>
                  <a:noFill/>
                </a:ln>
                <a:solidFill>
                  <a:srgbClr val="DC143C"/>
                </a:solidFill>
                <a:effectLst/>
                <a:latin typeface="Consolas" panose="020B0609020204030204" pitchFamily="49" charset="0"/>
              </a:rPr>
              <a:t>2</a:t>
            </a:r>
            <a:r>
              <a:rPr kumimoji="0" lang="en-US" altLang="en-US" b="0" i="0" u="none" strike="noStrike" cap="none" normalizeH="0" baseline="0" dirty="0">
                <a:ln>
                  <a:noFill/>
                </a:ln>
                <a:solidFill>
                  <a:srgbClr val="000000"/>
                </a:solidFill>
                <a:effectLst/>
                <a:latin typeface="Verdana" panose="020B0604030504040204" pitchFamily="34" charset="0"/>
              </a:rPr>
              <a:t>, you know that the sum is </a:t>
            </a:r>
            <a:r>
              <a:rPr kumimoji="0" lang="en-US" altLang="en-US" b="0" i="0" u="none" strike="noStrike" cap="none" normalizeH="0" baseline="0" dirty="0">
                <a:ln>
                  <a:noFill/>
                </a:ln>
                <a:solidFill>
                  <a:srgbClr val="DC143C"/>
                </a:solidFill>
                <a:effectLst/>
                <a:latin typeface="Consolas" panose="020B0609020204030204" pitchFamily="49" charset="0"/>
              </a:rPr>
              <a:t>2.5</a:t>
            </a:r>
            <a:r>
              <a:rPr kumimoji="0" lang="en-US" altLang="en-US" b="0" i="0" u="none" strike="noStrike" cap="none" normalizeH="0" baseline="0" dirty="0">
                <a:ln>
                  <a:noFill/>
                </a:ln>
                <a:solidFill>
                  <a:srgbClr val="000000"/>
                </a:solidFill>
                <a:effectLst/>
                <a:latin typeface="Verdana" panose="020B0604030504040204" pitchFamily="34" charset="0"/>
              </a:rPr>
              <a:t>. And as you know from the beginning of this page, if you store the sum as an integer, the result will only display the number </a:t>
            </a:r>
            <a:r>
              <a:rPr kumimoji="0" lang="en-US" altLang="en-US" b="0" i="0" u="none" strike="noStrike" cap="none" normalizeH="0" baseline="0" dirty="0">
                <a:ln>
                  <a:noFill/>
                </a:ln>
                <a:solidFill>
                  <a:srgbClr val="DC143C"/>
                </a:solidFill>
                <a:effectLst/>
                <a:latin typeface="Consolas" panose="020B0609020204030204" pitchFamily="49" charset="0"/>
              </a:rPr>
              <a:t>2</a:t>
            </a:r>
            <a:r>
              <a:rPr kumimoji="0" lang="en-US" altLang="en-US" b="0" i="0" u="none" strike="noStrike" cap="none" normalizeH="0" baseline="0" dirty="0">
                <a:ln>
                  <a:noFill/>
                </a:ln>
                <a:solidFill>
                  <a:srgbClr val="000000"/>
                </a:solidFill>
                <a:effectLst/>
                <a:latin typeface="Verdana" panose="020B0604030504040204" pitchFamily="34" charset="0"/>
              </a:rPr>
              <a:t>. Therefore, it would be better to store the sum as a </a:t>
            </a:r>
            <a:r>
              <a:rPr kumimoji="0" lang="en-US" altLang="en-US" b="0" i="0" u="none" strike="noStrike" cap="none" normalizeH="0" baseline="0" dirty="0">
                <a:ln>
                  <a:noFill/>
                </a:ln>
                <a:solidFill>
                  <a:srgbClr val="DC143C"/>
                </a:solidFill>
                <a:effectLst/>
                <a:latin typeface="Consolas" panose="020B0609020204030204" pitchFamily="49" charset="0"/>
              </a:rPr>
              <a:t>float</a:t>
            </a:r>
            <a:r>
              <a:rPr kumimoji="0" lang="en-US" altLang="en-US" b="0" i="0" u="none" strike="noStrike" cap="none" normalizeH="0" baseline="0" dirty="0">
                <a:ln>
                  <a:noFill/>
                </a:ln>
                <a:solidFill>
                  <a:srgbClr val="000000"/>
                </a:solidFill>
                <a:effectLst/>
                <a:latin typeface="Verdana" panose="020B0604030504040204" pitchFamily="34" charset="0"/>
              </a:rPr>
              <a:t> or a </a:t>
            </a:r>
            <a:r>
              <a:rPr kumimoji="0" lang="en-US" altLang="en-US" b="0" i="0" u="none" strike="noStrike" cap="none" normalizeH="0" baseline="0" dirty="0">
                <a:ln>
                  <a:noFill/>
                </a:ln>
                <a:solidFill>
                  <a:srgbClr val="DC143C"/>
                </a:solidFill>
                <a:effectLst/>
                <a:latin typeface="Consolas" panose="020B0609020204030204" pitchFamily="49" charset="0"/>
              </a:rPr>
              <a:t>double</a:t>
            </a:r>
            <a:r>
              <a:rPr kumimoji="0" lang="en-US" altLang="en-US" b="0" i="0" u="none" strike="noStrike" cap="none" normalizeH="0" baseline="0" dirty="0">
                <a:ln>
                  <a:noFill/>
                </a:ln>
                <a:solidFill>
                  <a:srgbClr val="000000"/>
                </a:solidFill>
                <a:effectLst/>
                <a:latin typeface="Verdana" panose="020B0604030504040204" pitchFamily="34" charset="0"/>
              </a:rPr>
              <a:t>, right?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9516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780407-8622-AC92-D223-4A10A3FAB463}"/>
              </a:ext>
            </a:extLst>
          </p:cNvPr>
          <p:cNvSpPr txBox="1"/>
          <p:nvPr/>
        </p:nvSpPr>
        <p:spPr>
          <a:xfrm>
            <a:off x="225287" y="174439"/>
            <a:ext cx="6096000" cy="923330"/>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float</a:t>
            </a:r>
            <a:r>
              <a:rPr lang="en-US" b="0" i="0" dirty="0">
                <a:solidFill>
                  <a:srgbClr val="000000"/>
                </a:solidFill>
                <a:effectLst/>
                <a:highlight>
                  <a:srgbClr val="FFFFFF"/>
                </a:highlight>
                <a:latin typeface="Consolas" panose="020B0609020204030204" pitchFamily="49" charset="0"/>
              </a:rPr>
              <a:t> sum = </a:t>
            </a:r>
            <a:r>
              <a:rPr lang="en-US" b="0" i="0" dirty="0">
                <a:solidFill>
                  <a:srgbClr val="FF0000"/>
                </a:solidFill>
                <a:effectLst/>
                <a:highlight>
                  <a:srgbClr val="FFFFFF"/>
                </a:highlight>
                <a:latin typeface="Consolas" panose="020B0609020204030204" pitchFamily="49" charset="0"/>
              </a:rPr>
              <a:t>5</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2</a:t>
            </a:r>
            <a:r>
              <a:rPr lang="en-US" b="0" i="0" dirty="0">
                <a:solidFill>
                  <a:srgbClr val="000000"/>
                </a:solidFill>
                <a:effectLst/>
                <a:highlight>
                  <a:srgbClr val="FFFFFF"/>
                </a:highlight>
                <a:latin typeface="Consolas" panose="020B0609020204030204" pitchFamily="49" charset="0"/>
              </a:rPr>
              <a:t>;</a:t>
            </a:r>
            <a:br>
              <a:rPr lang="en-US" dirty="0"/>
            </a:br>
            <a:br>
              <a:rPr lang="en-US" dirty="0"/>
            </a:br>
            <a:r>
              <a:rPr lang="en-US" b="0" i="0" dirty="0">
                <a:solidFill>
                  <a:srgbClr val="000000"/>
                </a:solidFill>
                <a:effectLst/>
                <a:highlight>
                  <a:srgbClr val="FFFFFF"/>
                </a:highlight>
                <a:latin typeface="Consolas" panose="020B0609020204030204" pitchFamily="49" charset="0"/>
              </a:rPr>
              <a:t>printf(</a:t>
            </a:r>
            <a:r>
              <a:rPr lang="en-US" b="0" i="0" dirty="0">
                <a:solidFill>
                  <a:srgbClr val="A52A2A"/>
                </a:solidFill>
                <a:effectLst/>
                <a:highlight>
                  <a:srgbClr val="FFFFFF"/>
                </a:highlight>
                <a:latin typeface="Consolas" panose="020B0609020204030204" pitchFamily="49" charset="0"/>
              </a:rPr>
              <a:t>"%f"</a:t>
            </a:r>
            <a:r>
              <a:rPr lang="en-US" b="0" i="0" dirty="0">
                <a:solidFill>
                  <a:srgbClr val="000000"/>
                </a:solidFill>
                <a:effectLst/>
                <a:highlight>
                  <a:srgbClr val="FFFFFF"/>
                </a:highlight>
                <a:latin typeface="Consolas" panose="020B0609020204030204" pitchFamily="49" charset="0"/>
              </a:rPr>
              <a:t>, sum); </a:t>
            </a:r>
            <a:r>
              <a:rPr lang="en-US" b="0" i="0" dirty="0">
                <a:solidFill>
                  <a:srgbClr val="008000"/>
                </a:solidFill>
                <a:effectLst/>
                <a:highlight>
                  <a:srgbClr val="FFFFFF"/>
                </a:highlight>
                <a:latin typeface="Consolas" panose="020B0609020204030204" pitchFamily="49" charset="0"/>
              </a:rPr>
              <a:t>// 2.000000</a:t>
            </a:r>
            <a:endParaRPr lang="en-IN" dirty="0"/>
          </a:p>
        </p:txBody>
      </p:sp>
      <p:sp>
        <p:nvSpPr>
          <p:cNvPr id="4" name="Rectangle 1">
            <a:extLst>
              <a:ext uri="{FF2B5EF4-FFF2-40B4-BE49-F238E27FC236}">
                <a16:creationId xmlns:a16="http://schemas.microsoft.com/office/drawing/2014/main" id="{D348B0E6-79FE-CDD5-3EFF-C64C2A904C16}"/>
              </a:ext>
            </a:extLst>
          </p:cNvPr>
          <p:cNvSpPr>
            <a:spLocks noChangeArrowheads="1"/>
          </p:cNvSpPr>
          <p:nvPr/>
        </p:nvSpPr>
        <p:spPr bwMode="auto">
          <a:xfrm>
            <a:off x="225287" y="1108860"/>
            <a:ext cx="11025809" cy="1286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Why is the result </a:t>
            </a:r>
            <a:r>
              <a:rPr kumimoji="0" lang="en-US" altLang="en-US" b="0" i="0" u="none" strike="noStrike" cap="none" normalizeH="0" baseline="0" dirty="0">
                <a:ln>
                  <a:noFill/>
                </a:ln>
                <a:solidFill>
                  <a:srgbClr val="DC143C"/>
                </a:solidFill>
                <a:effectLst/>
                <a:latin typeface="Consolas" panose="020B0609020204030204" pitchFamily="49" charset="0"/>
              </a:rPr>
              <a:t>2.00000</a:t>
            </a:r>
            <a:r>
              <a:rPr kumimoji="0" lang="en-US" altLang="en-US" b="0" i="0" u="none" strike="noStrike" cap="none" normalizeH="0" baseline="0" dirty="0">
                <a:ln>
                  <a:noFill/>
                </a:ln>
                <a:solidFill>
                  <a:srgbClr val="000000"/>
                </a:solidFill>
                <a:effectLst/>
                <a:latin typeface="Verdana" panose="020B0604030504040204" pitchFamily="34" charset="0"/>
              </a:rPr>
              <a:t> and not </a:t>
            </a:r>
            <a:r>
              <a:rPr kumimoji="0" lang="en-US" altLang="en-US" b="0" i="0" u="none" strike="noStrike" cap="none" normalizeH="0" baseline="0" dirty="0">
                <a:ln>
                  <a:noFill/>
                </a:ln>
                <a:solidFill>
                  <a:srgbClr val="DC143C"/>
                </a:solidFill>
                <a:effectLst/>
                <a:latin typeface="Consolas" panose="020B0609020204030204" pitchFamily="49" charset="0"/>
              </a:rPr>
              <a:t>2.5</a:t>
            </a:r>
            <a:r>
              <a:rPr kumimoji="0" lang="en-US" altLang="en-US" b="0" i="0" u="none" strike="noStrike" cap="none" normalizeH="0" baseline="0" dirty="0">
                <a:ln>
                  <a:noFill/>
                </a:ln>
                <a:solidFill>
                  <a:srgbClr val="000000"/>
                </a:solidFill>
                <a:effectLst/>
                <a:latin typeface="Verdana" panose="020B0604030504040204" pitchFamily="34" charset="0"/>
              </a:rPr>
              <a:t>? Well, it is because 5 and 2 are still integers in the division. In this case, you need to manually convert the integer values to floating-point values. (see below).</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E386664-CB98-72DA-0BFE-86BD1369053C}"/>
              </a:ext>
            </a:extLst>
          </p:cNvPr>
          <p:cNvSpPr>
            <a:spLocks noChangeArrowheads="1"/>
          </p:cNvSpPr>
          <p:nvPr/>
        </p:nvSpPr>
        <p:spPr bwMode="auto">
          <a:xfrm>
            <a:off x="371061" y="2540122"/>
            <a:ext cx="11171583" cy="14199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Explicit Conversion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Explicit conversion is done manually by placing the type in parentheses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in front of the value.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Considering our problem from the example above, we can now get the right result: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1EBD298-D8BD-27AE-2075-EF447E1152AB}"/>
              </a:ext>
            </a:extLst>
          </p:cNvPr>
          <p:cNvSpPr txBox="1"/>
          <p:nvPr/>
        </p:nvSpPr>
        <p:spPr>
          <a:xfrm>
            <a:off x="371061" y="4104698"/>
            <a:ext cx="6096000" cy="1200329"/>
          </a:xfrm>
          <a:prstGeom prst="rect">
            <a:avLst/>
          </a:prstGeom>
          <a:noFill/>
        </p:spPr>
        <p:txBody>
          <a:bodyPr wrap="square">
            <a:spAutoFit/>
          </a:bodyPr>
          <a:lstStyle/>
          <a:p>
            <a:r>
              <a:rPr lang="en-US" b="0" i="0" dirty="0">
                <a:solidFill>
                  <a:srgbClr val="008000"/>
                </a:solidFill>
                <a:effectLst/>
                <a:highlight>
                  <a:srgbClr val="FFFFFF"/>
                </a:highlight>
                <a:latin typeface="Consolas" panose="020B0609020204030204" pitchFamily="49" charset="0"/>
              </a:rPr>
              <a:t>// Manual conversion: int to float</a:t>
            </a:r>
            <a:br>
              <a:rPr lang="en-US" b="0" i="0" dirty="0">
                <a:solidFill>
                  <a:srgbClr val="008000"/>
                </a:solidFill>
                <a:effectLst/>
                <a:highlight>
                  <a:srgbClr val="FFFFFF"/>
                </a:highlight>
                <a:latin typeface="Consolas" panose="020B0609020204030204" pitchFamily="49" charset="0"/>
              </a:rPr>
            </a:br>
            <a:r>
              <a:rPr lang="en-US" b="0" i="0" dirty="0" err="1">
                <a:solidFill>
                  <a:srgbClr val="0000CD"/>
                </a:solidFill>
                <a:effectLst/>
                <a:highlight>
                  <a:srgbClr val="FFFFFF"/>
                </a:highlight>
                <a:latin typeface="Consolas" panose="020B0609020204030204" pitchFamily="49" charset="0"/>
              </a:rPr>
              <a:t>float</a:t>
            </a:r>
            <a:r>
              <a:rPr lang="en-US" b="0" i="0" dirty="0">
                <a:solidFill>
                  <a:srgbClr val="000000"/>
                </a:solidFill>
                <a:effectLst/>
                <a:highlight>
                  <a:srgbClr val="FFFFFF"/>
                </a:highlight>
                <a:latin typeface="Consolas" panose="020B0609020204030204" pitchFamily="49" charset="0"/>
              </a:rPr>
              <a:t> sum = (</a:t>
            </a:r>
            <a:r>
              <a:rPr lang="en-US" b="0" i="0" dirty="0">
                <a:solidFill>
                  <a:srgbClr val="0000CD"/>
                </a:solidFill>
                <a:effectLst/>
                <a:highlight>
                  <a:srgbClr val="FFFFFF"/>
                </a:highlight>
                <a:latin typeface="Consolas" panose="020B0609020204030204" pitchFamily="49" charset="0"/>
              </a:rPr>
              <a:t>float</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5</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2</a:t>
            </a:r>
            <a:r>
              <a:rPr lang="en-US" b="0" i="0" dirty="0">
                <a:solidFill>
                  <a:srgbClr val="000000"/>
                </a:solidFill>
                <a:effectLst/>
                <a:highlight>
                  <a:srgbClr val="FFFFFF"/>
                </a:highlight>
                <a:latin typeface="Consolas" panose="020B0609020204030204" pitchFamily="49" charset="0"/>
              </a:rPr>
              <a:t>;</a:t>
            </a:r>
            <a:br>
              <a:rPr lang="en-US" dirty="0"/>
            </a:br>
            <a:br>
              <a:rPr lang="en-US" dirty="0"/>
            </a:br>
            <a:r>
              <a:rPr lang="en-US" b="0" i="0" dirty="0">
                <a:solidFill>
                  <a:srgbClr val="000000"/>
                </a:solidFill>
                <a:effectLst/>
                <a:highlight>
                  <a:srgbClr val="FFFFFF"/>
                </a:highlight>
                <a:latin typeface="Consolas" panose="020B0609020204030204" pitchFamily="49" charset="0"/>
              </a:rPr>
              <a:t>printf(</a:t>
            </a:r>
            <a:r>
              <a:rPr lang="en-US" b="0" i="0" dirty="0">
                <a:solidFill>
                  <a:srgbClr val="A52A2A"/>
                </a:solidFill>
                <a:effectLst/>
                <a:highlight>
                  <a:srgbClr val="FFFFFF"/>
                </a:highlight>
                <a:latin typeface="Consolas" panose="020B0609020204030204" pitchFamily="49" charset="0"/>
              </a:rPr>
              <a:t>"%f"</a:t>
            </a:r>
            <a:r>
              <a:rPr lang="en-US" b="0" i="0" dirty="0">
                <a:solidFill>
                  <a:srgbClr val="000000"/>
                </a:solidFill>
                <a:effectLst/>
                <a:highlight>
                  <a:srgbClr val="FFFFFF"/>
                </a:highlight>
                <a:latin typeface="Consolas" panose="020B0609020204030204" pitchFamily="49" charset="0"/>
              </a:rPr>
              <a:t>, sum); </a:t>
            </a:r>
            <a:r>
              <a:rPr lang="en-US" b="0" i="0" dirty="0">
                <a:solidFill>
                  <a:srgbClr val="008000"/>
                </a:solidFill>
                <a:effectLst/>
                <a:highlight>
                  <a:srgbClr val="FFFFFF"/>
                </a:highlight>
                <a:latin typeface="Consolas" panose="020B0609020204030204" pitchFamily="49" charset="0"/>
              </a:rPr>
              <a:t>// 2.500000</a:t>
            </a:r>
            <a:endParaRPr lang="en-IN" dirty="0"/>
          </a:p>
        </p:txBody>
      </p:sp>
      <p:sp>
        <p:nvSpPr>
          <p:cNvPr id="9" name="TextBox 8">
            <a:extLst>
              <a:ext uri="{FF2B5EF4-FFF2-40B4-BE49-F238E27FC236}">
                <a16:creationId xmlns:a16="http://schemas.microsoft.com/office/drawing/2014/main" id="{C1133C6B-C5B9-10C4-348F-DA3DA7A08E04}"/>
              </a:ext>
            </a:extLst>
          </p:cNvPr>
          <p:cNvSpPr txBox="1"/>
          <p:nvPr/>
        </p:nvSpPr>
        <p:spPr>
          <a:xfrm>
            <a:off x="371061" y="5564474"/>
            <a:ext cx="6096000" cy="369332"/>
          </a:xfrm>
          <a:prstGeom prst="rect">
            <a:avLst/>
          </a:prstGeom>
          <a:noFill/>
        </p:spPr>
        <p:txBody>
          <a:bodyPr wrap="square">
            <a:spAutoFit/>
          </a:bodyPr>
          <a:lstStyle/>
          <a:p>
            <a:r>
              <a:rPr lang="en-US" b="0" i="0" dirty="0">
                <a:solidFill>
                  <a:srgbClr val="000000"/>
                </a:solidFill>
                <a:effectLst/>
                <a:highlight>
                  <a:srgbClr val="FFFFFF"/>
                </a:highlight>
                <a:latin typeface="Verdana" panose="020B0604030504040204" pitchFamily="34" charset="0"/>
              </a:rPr>
              <a:t>You can also place the type in front of a variable:</a:t>
            </a:r>
            <a:endParaRPr lang="en-IN" dirty="0"/>
          </a:p>
        </p:txBody>
      </p:sp>
    </p:spTree>
    <p:extLst>
      <p:ext uri="{BB962C8B-B14F-4D97-AF65-F5344CB8AC3E}">
        <p14:creationId xmlns:p14="http://schemas.microsoft.com/office/powerpoint/2010/main" val="2722090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6535A6-B765-2E1E-C3B3-97A6FD538462}"/>
              </a:ext>
            </a:extLst>
          </p:cNvPr>
          <p:cNvSpPr txBox="1"/>
          <p:nvPr/>
        </p:nvSpPr>
        <p:spPr>
          <a:xfrm>
            <a:off x="212034" y="241997"/>
            <a:ext cx="6096000" cy="1477328"/>
          </a:xfrm>
          <a:prstGeom prst="rect">
            <a:avLst/>
          </a:prstGeom>
          <a:noFill/>
        </p:spPr>
        <p:txBody>
          <a:bodyPr wrap="square">
            <a:spAutoFit/>
          </a:bodyPr>
          <a:lstStyle/>
          <a:p>
            <a:r>
              <a:rPr lang="pt-BR" b="0" i="0" dirty="0">
                <a:solidFill>
                  <a:srgbClr val="0000CD"/>
                </a:solidFill>
                <a:effectLst/>
                <a:highlight>
                  <a:srgbClr val="FFFFFF"/>
                </a:highlight>
                <a:latin typeface="Consolas" panose="020B0609020204030204" pitchFamily="49" charset="0"/>
              </a:rPr>
              <a:t>int</a:t>
            </a:r>
            <a:r>
              <a:rPr lang="pt-BR" b="0" i="0" dirty="0">
                <a:solidFill>
                  <a:srgbClr val="000000"/>
                </a:solidFill>
                <a:effectLst/>
                <a:highlight>
                  <a:srgbClr val="FFFFFF"/>
                </a:highlight>
                <a:latin typeface="Consolas" panose="020B0609020204030204" pitchFamily="49" charset="0"/>
              </a:rPr>
              <a:t> num1 = </a:t>
            </a:r>
            <a:r>
              <a:rPr lang="pt-BR" b="0" i="0" dirty="0">
                <a:solidFill>
                  <a:srgbClr val="FF0000"/>
                </a:solidFill>
                <a:effectLst/>
                <a:highlight>
                  <a:srgbClr val="FFFFFF"/>
                </a:highlight>
                <a:latin typeface="Consolas" panose="020B0609020204030204" pitchFamily="49" charset="0"/>
              </a:rPr>
              <a:t>5</a:t>
            </a:r>
            <a:r>
              <a:rPr lang="pt-BR" b="0" i="0" dirty="0">
                <a:solidFill>
                  <a:srgbClr val="000000"/>
                </a:solidFill>
                <a:effectLst/>
                <a:highlight>
                  <a:srgbClr val="FFFFFF"/>
                </a:highlight>
                <a:latin typeface="Consolas" panose="020B0609020204030204" pitchFamily="49" charset="0"/>
              </a:rPr>
              <a:t>;</a:t>
            </a:r>
            <a:br>
              <a:rPr lang="pt-BR" dirty="0"/>
            </a:br>
            <a:r>
              <a:rPr lang="pt-BR" b="0" i="0" dirty="0">
                <a:solidFill>
                  <a:srgbClr val="0000CD"/>
                </a:solidFill>
                <a:effectLst/>
                <a:highlight>
                  <a:srgbClr val="FFFFFF"/>
                </a:highlight>
                <a:latin typeface="Consolas" panose="020B0609020204030204" pitchFamily="49" charset="0"/>
              </a:rPr>
              <a:t>int</a:t>
            </a:r>
            <a:r>
              <a:rPr lang="pt-BR" b="0" i="0" dirty="0">
                <a:solidFill>
                  <a:srgbClr val="000000"/>
                </a:solidFill>
                <a:effectLst/>
                <a:highlight>
                  <a:srgbClr val="FFFFFF"/>
                </a:highlight>
                <a:latin typeface="Consolas" panose="020B0609020204030204" pitchFamily="49" charset="0"/>
              </a:rPr>
              <a:t> num2 = </a:t>
            </a:r>
            <a:r>
              <a:rPr lang="pt-BR" b="0" i="0" dirty="0">
                <a:solidFill>
                  <a:srgbClr val="FF0000"/>
                </a:solidFill>
                <a:effectLst/>
                <a:highlight>
                  <a:srgbClr val="FFFFFF"/>
                </a:highlight>
                <a:latin typeface="Consolas" panose="020B0609020204030204" pitchFamily="49" charset="0"/>
              </a:rPr>
              <a:t>2</a:t>
            </a:r>
            <a:r>
              <a:rPr lang="pt-BR" b="0" i="0" dirty="0">
                <a:solidFill>
                  <a:srgbClr val="000000"/>
                </a:solidFill>
                <a:effectLst/>
                <a:highlight>
                  <a:srgbClr val="FFFFFF"/>
                </a:highlight>
                <a:latin typeface="Consolas" panose="020B0609020204030204" pitchFamily="49" charset="0"/>
              </a:rPr>
              <a:t>;</a:t>
            </a:r>
            <a:br>
              <a:rPr lang="pt-BR" dirty="0"/>
            </a:br>
            <a:r>
              <a:rPr lang="pt-BR" b="0" i="0" dirty="0">
                <a:solidFill>
                  <a:srgbClr val="0000CD"/>
                </a:solidFill>
                <a:effectLst/>
                <a:highlight>
                  <a:srgbClr val="FFFFFF"/>
                </a:highlight>
                <a:latin typeface="Consolas" panose="020B0609020204030204" pitchFamily="49" charset="0"/>
              </a:rPr>
              <a:t>float</a:t>
            </a:r>
            <a:r>
              <a:rPr lang="pt-BR" b="0" i="0" dirty="0">
                <a:solidFill>
                  <a:srgbClr val="000000"/>
                </a:solidFill>
                <a:effectLst/>
                <a:highlight>
                  <a:srgbClr val="FFFFFF"/>
                </a:highlight>
                <a:latin typeface="Consolas" panose="020B0609020204030204" pitchFamily="49" charset="0"/>
              </a:rPr>
              <a:t> sum = (</a:t>
            </a:r>
            <a:r>
              <a:rPr lang="pt-BR" b="0" i="0" dirty="0">
                <a:solidFill>
                  <a:srgbClr val="0000CD"/>
                </a:solidFill>
                <a:effectLst/>
                <a:highlight>
                  <a:srgbClr val="FFFFFF"/>
                </a:highlight>
                <a:latin typeface="Consolas" panose="020B0609020204030204" pitchFamily="49" charset="0"/>
              </a:rPr>
              <a:t>float</a:t>
            </a:r>
            <a:r>
              <a:rPr lang="pt-BR" b="0" i="0" dirty="0">
                <a:solidFill>
                  <a:srgbClr val="000000"/>
                </a:solidFill>
                <a:effectLst/>
                <a:highlight>
                  <a:srgbClr val="FFFFFF"/>
                </a:highlight>
                <a:latin typeface="Consolas" panose="020B0609020204030204" pitchFamily="49" charset="0"/>
              </a:rPr>
              <a:t>) num1 / num2;</a:t>
            </a:r>
            <a:br>
              <a:rPr lang="pt-BR" dirty="0"/>
            </a:br>
            <a:br>
              <a:rPr lang="pt-BR" dirty="0"/>
            </a:br>
            <a:r>
              <a:rPr lang="pt-BR" b="0" i="0" dirty="0">
                <a:solidFill>
                  <a:srgbClr val="000000"/>
                </a:solidFill>
                <a:effectLst/>
                <a:highlight>
                  <a:srgbClr val="FFFFFF"/>
                </a:highlight>
                <a:latin typeface="Consolas" panose="020B0609020204030204" pitchFamily="49" charset="0"/>
              </a:rPr>
              <a:t>printf(</a:t>
            </a:r>
            <a:r>
              <a:rPr lang="pt-BR" b="0" i="0" dirty="0">
                <a:solidFill>
                  <a:srgbClr val="A52A2A"/>
                </a:solidFill>
                <a:effectLst/>
                <a:highlight>
                  <a:srgbClr val="FFFFFF"/>
                </a:highlight>
                <a:latin typeface="Consolas" panose="020B0609020204030204" pitchFamily="49" charset="0"/>
              </a:rPr>
              <a:t>"%f"</a:t>
            </a:r>
            <a:r>
              <a:rPr lang="pt-BR" b="0" i="0" dirty="0">
                <a:solidFill>
                  <a:srgbClr val="000000"/>
                </a:solidFill>
                <a:effectLst/>
                <a:highlight>
                  <a:srgbClr val="FFFFFF"/>
                </a:highlight>
                <a:latin typeface="Consolas" panose="020B0609020204030204" pitchFamily="49" charset="0"/>
              </a:rPr>
              <a:t>, sum); </a:t>
            </a:r>
            <a:r>
              <a:rPr lang="pt-BR" b="0" i="0" dirty="0">
                <a:solidFill>
                  <a:srgbClr val="008000"/>
                </a:solidFill>
                <a:effectLst/>
                <a:highlight>
                  <a:srgbClr val="FFFFFF"/>
                </a:highlight>
                <a:latin typeface="Consolas" panose="020B0609020204030204" pitchFamily="49" charset="0"/>
              </a:rPr>
              <a:t>// 2.500000</a:t>
            </a:r>
            <a:endParaRPr lang="en-IN" dirty="0"/>
          </a:p>
        </p:txBody>
      </p:sp>
      <p:sp>
        <p:nvSpPr>
          <p:cNvPr id="5" name="TextBox 4">
            <a:extLst>
              <a:ext uri="{FF2B5EF4-FFF2-40B4-BE49-F238E27FC236}">
                <a16:creationId xmlns:a16="http://schemas.microsoft.com/office/drawing/2014/main" id="{8CB7F7A7-8EED-A332-B4C3-44CEFDBB200D}"/>
              </a:ext>
            </a:extLst>
          </p:cNvPr>
          <p:cNvSpPr txBox="1"/>
          <p:nvPr/>
        </p:nvSpPr>
        <p:spPr>
          <a:xfrm>
            <a:off x="212033" y="1923871"/>
            <a:ext cx="11582401" cy="877613"/>
          </a:xfrm>
          <a:prstGeom prst="rect">
            <a:avLst/>
          </a:prstGeom>
          <a:noFill/>
        </p:spPr>
        <p:txBody>
          <a:bodyPr wrap="square">
            <a:spAutoFit/>
          </a:bodyPr>
          <a:lstStyle/>
          <a:p>
            <a:pPr>
              <a:lnSpc>
                <a:spcPct val="150000"/>
              </a:lnSpc>
            </a:pPr>
            <a:r>
              <a:rPr lang="en-US" b="0" i="0">
                <a:solidFill>
                  <a:srgbClr val="000000"/>
                </a:solidFill>
                <a:effectLst/>
                <a:highlight>
                  <a:srgbClr val="FFFFFF"/>
                </a:highlight>
                <a:latin typeface="Verdana" panose="020B0604030504040204" pitchFamily="34" charset="0"/>
              </a:rPr>
              <a:t>And since you learned about "decimal precision" in the previous chapter, you could make the output even cleaner by removing the extra zeros (if you like):</a:t>
            </a:r>
            <a:endParaRPr lang="en-IN" dirty="0"/>
          </a:p>
        </p:txBody>
      </p:sp>
      <p:sp>
        <p:nvSpPr>
          <p:cNvPr id="7" name="TextBox 6">
            <a:extLst>
              <a:ext uri="{FF2B5EF4-FFF2-40B4-BE49-F238E27FC236}">
                <a16:creationId xmlns:a16="http://schemas.microsoft.com/office/drawing/2014/main" id="{40BC906F-A618-6FAD-C0BC-756D326A8114}"/>
              </a:ext>
            </a:extLst>
          </p:cNvPr>
          <p:cNvSpPr txBox="1"/>
          <p:nvPr/>
        </p:nvSpPr>
        <p:spPr>
          <a:xfrm>
            <a:off x="212034" y="3006030"/>
            <a:ext cx="6096000" cy="1477328"/>
          </a:xfrm>
          <a:prstGeom prst="rect">
            <a:avLst/>
          </a:prstGeom>
          <a:noFill/>
        </p:spPr>
        <p:txBody>
          <a:bodyPr wrap="square">
            <a:spAutoFit/>
          </a:bodyPr>
          <a:lstStyle/>
          <a:p>
            <a:r>
              <a:rPr lang="pt-BR" b="0" i="0" dirty="0">
                <a:solidFill>
                  <a:srgbClr val="0000CD"/>
                </a:solidFill>
                <a:effectLst/>
                <a:highlight>
                  <a:srgbClr val="FFFFFF"/>
                </a:highlight>
                <a:latin typeface="Consolas" panose="020B0609020204030204" pitchFamily="49" charset="0"/>
              </a:rPr>
              <a:t>int</a:t>
            </a:r>
            <a:r>
              <a:rPr lang="pt-BR" b="0" i="0" dirty="0">
                <a:solidFill>
                  <a:srgbClr val="000000"/>
                </a:solidFill>
                <a:effectLst/>
                <a:highlight>
                  <a:srgbClr val="FFFFFF"/>
                </a:highlight>
                <a:latin typeface="Consolas" panose="020B0609020204030204" pitchFamily="49" charset="0"/>
              </a:rPr>
              <a:t> num1 = </a:t>
            </a:r>
            <a:r>
              <a:rPr lang="pt-BR" b="0" i="0" dirty="0">
                <a:solidFill>
                  <a:srgbClr val="FF0000"/>
                </a:solidFill>
                <a:effectLst/>
                <a:highlight>
                  <a:srgbClr val="FFFFFF"/>
                </a:highlight>
                <a:latin typeface="Consolas" panose="020B0609020204030204" pitchFamily="49" charset="0"/>
              </a:rPr>
              <a:t>5</a:t>
            </a:r>
            <a:r>
              <a:rPr lang="pt-BR" b="0" i="0" dirty="0">
                <a:solidFill>
                  <a:srgbClr val="000000"/>
                </a:solidFill>
                <a:effectLst/>
                <a:highlight>
                  <a:srgbClr val="FFFFFF"/>
                </a:highlight>
                <a:latin typeface="Consolas" panose="020B0609020204030204" pitchFamily="49" charset="0"/>
              </a:rPr>
              <a:t>;</a:t>
            </a:r>
            <a:br>
              <a:rPr lang="pt-BR" dirty="0"/>
            </a:br>
            <a:r>
              <a:rPr lang="pt-BR" b="0" i="0" dirty="0">
                <a:solidFill>
                  <a:srgbClr val="0000CD"/>
                </a:solidFill>
                <a:effectLst/>
                <a:highlight>
                  <a:srgbClr val="FFFFFF"/>
                </a:highlight>
                <a:latin typeface="Consolas" panose="020B0609020204030204" pitchFamily="49" charset="0"/>
              </a:rPr>
              <a:t>int</a:t>
            </a:r>
            <a:r>
              <a:rPr lang="pt-BR" b="0" i="0" dirty="0">
                <a:solidFill>
                  <a:srgbClr val="000000"/>
                </a:solidFill>
                <a:effectLst/>
                <a:highlight>
                  <a:srgbClr val="FFFFFF"/>
                </a:highlight>
                <a:latin typeface="Consolas" panose="020B0609020204030204" pitchFamily="49" charset="0"/>
              </a:rPr>
              <a:t> num2 = </a:t>
            </a:r>
            <a:r>
              <a:rPr lang="pt-BR" b="0" i="0" dirty="0">
                <a:solidFill>
                  <a:srgbClr val="FF0000"/>
                </a:solidFill>
                <a:effectLst/>
                <a:highlight>
                  <a:srgbClr val="FFFFFF"/>
                </a:highlight>
                <a:latin typeface="Consolas" panose="020B0609020204030204" pitchFamily="49" charset="0"/>
              </a:rPr>
              <a:t>2</a:t>
            </a:r>
            <a:r>
              <a:rPr lang="pt-BR" b="0" i="0" dirty="0">
                <a:solidFill>
                  <a:srgbClr val="000000"/>
                </a:solidFill>
                <a:effectLst/>
                <a:highlight>
                  <a:srgbClr val="FFFFFF"/>
                </a:highlight>
                <a:latin typeface="Consolas" panose="020B0609020204030204" pitchFamily="49" charset="0"/>
              </a:rPr>
              <a:t>;</a:t>
            </a:r>
            <a:br>
              <a:rPr lang="pt-BR" dirty="0"/>
            </a:br>
            <a:r>
              <a:rPr lang="pt-BR" b="0" i="0" dirty="0">
                <a:solidFill>
                  <a:srgbClr val="0000CD"/>
                </a:solidFill>
                <a:effectLst/>
                <a:highlight>
                  <a:srgbClr val="FFFFFF"/>
                </a:highlight>
                <a:latin typeface="Consolas" panose="020B0609020204030204" pitchFamily="49" charset="0"/>
              </a:rPr>
              <a:t>float</a:t>
            </a:r>
            <a:r>
              <a:rPr lang="pt-BR" b="0" i="0" dirty="0">
                <a:solidFill>
                  <a:srgbClr val="000000"/>
                </a:solidFill>
                <a:effectLst/>
                <a:highlight>
                  <a:srgbClr val="FFFFFF"/>
                </a:highlight>
                <a:latin typeface="Consolas" panose="020B0609020204030204" pitchFamily="49" charset="0"/>
              </a:rPr>
              <a:t> sum = (</a:t>
            </a:r>
            <a:r>
              <a:rPr lang="pt-BR" b="0" i="0" dirty="0">
                <a:solidFill>
                  <a:srgbClr val="0000CD"/>
                </a:solidFill>
                <a:effectLst/>
                <a:highlight>
                  <a:srgbClr val="FFFFFF"/>
                </a:highlight>
                <a:latin typeface="Consolas" panose="020B0609020204030204" pitchFamily="49" charset="0"/>
              </a:rPr>
              <a:t>float</a:t>
            </a:r>
            <a:r>
              <a:rPr lang="pt-BR" b="0" i="0" dirty="0">
                <a:solidFill>
                  <a:srgbClr val="000000"/>
                </a:solidFill>
                <a:effectLst/>
                <a:highlight>
                  <a:srgbClr val="FFFFFF"/>
                </a:highlight>
                <a:latin typeface="Consolas" panose="020B0609020204030204" pitchFamily="49" charset="0"/>
              </a:rPr>
              <a:t>) num1 / num2;</a:t>
            </a:r>
            <a:br>
              <a:rPr lang="pt-BR" dirty="0"/>
            </a:br>
            <a:br>
              <a:rPr lang="pt-BR" dirty="0"/>
            </a:br>
            <a:r>
              <a:rPr lang="pt-BR" b="0" i="0" dirty="0">
                <a:solidFill>
                  <a:srgbClr val="000000"/>
                </a:solidFill>
                <a:effectLst/>
                <a:highlight>
                  <a:srgbClr val="FFFFFF"/>
                </a:highlight>
                <a:latin typeface="Consolas" panose="020B0609020204030204" pitchFamily="49" charset="0"/>
              </a:rPr>
              <a:t>printf(</a:t>
            </a:r>
            <a:r>
              <a:rPr lang="pt-BR" b="0" i="0" dirty="0">
                <a:solidFill>
                  <a:srgbClr val="A52A2A"/>
                </a:solidFill>
                <a:effectLst/>
                <a:highlight>
                  <a:srgbClr val="FFFFFF"/>
                </a:highlight>
                <a:latin typeface="Consolas" panose="020B0609020204030204" pitchFamily="49" charset="0"/>
              </a:rPr>
              <a:t>"%.1f"</a:t>
            </a:r>
            <a:r>
              <a:rPr lang="pt-BR" b="0" i="0" dirty="0">
                <a:solidFill>
                  <a:srgbClr val="000000"/>
                </a:solidFill>
                <a:effectLst/>
                <a:highlight>
                  <a:srgbClr val="FFFFFF"/>
                </a:highlight>
                <a:latin typeface="Consolas" panose="020B0609020204030204" pitchFamily="49" charset="0"/>
              </a:rPr>
              <a:t>, sum); </a:t>
            </a:r>
            <a:r>
              <a:rPr lang="pt-BR" b="0" i="0" dirty="0">
                <a:solidFill>
                  <a:srgbClr val="008000"/>
                </a:solidFill>
                <a:effectLst/>
                <a:highlight>
                  <a:srgbClr val="FFFFFF"/>
                </a:highlight>
                <a:latin typeface="Consolas" panose="020B0609020204030204" pitchFamily="49" charset="0"/>
              </a:rPr>
              <a:t>// 2.5</a:t>
            </a:r>
            <a:endParaRPr lang="en-IN" dirty="0"/>
          </a:p>
        </p:txBody>
      </p:sp>
      <p:sp>
        <p:nvSpPr>
          <p:cNvPr id="11" name="TextBox 10">
            <a:extLst>
              <a:ext uri="{FF2B5EF4-FFF2-40B4-BE49-F238E27FC236}">
                <a16:creationId xmlns:a16="http://schemas.microsoft.com/office/drawing/2014/main" id="{147949B0-2BF6-83BA-DB99-555180BD8A41}"/>
              </a:ext>
            </a:extLst>
          </p:cNvPr>
          <p:cNvSpPr txBox="1"/>
          <p:nvPr/>
        </p:nvSpPr>
        <p:spPr>
          <a:xfrm>
            <a:off x="212034" y="4687904"/>
            <a:ext cx="11582400" cy="1328954"/>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Real-Life Example</a:t>
            </a:r>
          </a:p>
          <a:p>
            <a:pPr algn="l">
              <a:lnSpc>
                <a:spcPct val="150000"/>
              </a:lnSpc>
            </a:pPr>
            <a:r>
              <a:rPr lang="en-US" b="0" i="0" dirty="0">
                <a:solidFill>
                  <a:srgbClr val="000000"/>
                </a:solidFill>
                <a:effectLst/>
                <a:highlight>
                  <a:srgbClr val="FFFFFF"/>
                </a:highlight>
                <a:latin typeface="Verdana" panose="020B0604030504040204" pitchFamily="34" charset="0"/>
              </a:rPr>
              <a:t>Here's a real-life example of data types and type conversion where we create a program to calculate the percentage of a user's score in relation to the maximum score in a game:</a:t>
            </a:r>
          </a:p>
        </p:txBody>
      </p:sp>
    </p:spTree>
    <p:extLst>
      <p:ext uri="{BB962C8B-B14F-4D97-AF65-F5344CB8AC3E}">
        <p14:creationId xmlns:p14="http://schemas.microsoft.com/office/powerpoint/2010/main" val="2061690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24952D-E1DC-1C75-34B2-7AEEC2B4D542}"/>
              </a:ext>
            </a:extLst>
          </p:cNvPr>
          <p:cNvSpPr txBox="1"/>
          <p:nvPr/>
        </p:nvSpPr>
        <p:spPr>
          <a:xfrm>
            <a:off x="225287" y="143760"/>
            <a:ext cx="6096000" cy="4801314"/>
          </a:xfrm>
          <a:prstGeom prst="rect">
            <a:avLst/>
          </a:prstGeom>
          <a:noFill/>
        </p:spPr>
        <p:txBody>
          <a:bodyPr wrap="square">
            <a:spAutoFit/>
          </a:bodyPr>
          <a:lstStyle/>
          <a:p>
            <a:r>
              <a:rPr lang="en-US" b="0" i="0" dirty="0">
                <a:solidFill>
                  <a:srgbClr val="008000"/>
                </a:solidFill>
                <a:effectLst/>
                <a:highlight>
                  <a:srgbClr val="FFFFFF"/>
                </a:highlight>
                <a:latin typeface="Consolas" panose="020B0609020204030204" pitchFamily="49" charset="0"/>
              </a:rPr>
              <a:t>// Set the maximum possible score in the game to 500</a:t>
            </a:r>
            <a:br>
              <a:rPr lang="en-US" b="0" i="0" dirty="0">
                <a:solidFill>
                  <a:srgbClr val="008000"/>
                </a:solidFill>
                <a:effectLst/>
                <a:highlight>
                  <a:srgbClr val="FFFFFF"/>
                </a:highlight>
                <a:latin typeface="Consolas" panose="020B0609020204030204" pitchFamily="49" charset="0"/>
              </a:rPr>
            </a:br>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maxScore</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500</a:t>
            </a:r>
            <a:r>
              <a:rPr lang="en-US" b="0" i="0" dirty="0">
                <a:solidFill>
                  <a:srgbClr val="000000"/>
                </a:solidFill>
                <a:effectLst/>
                <a:highlight>
                  <a:srgbClr val="FFFFFF"/>
                </a:highlight>
                <a:latin typeface="Consolas" panose="020B0609020204030204" pitchFamily="49" charset="0"/>
              </a:rPr>
              <a:t>;</a:t>
            </a:r>
            <a:br>
              <a:rPr lang="en-US" dirty="0"/>
            </a:br>
            <a:br>
              <a:rPr lang="en-US" dirty="0"/>
            </a:br>
            <a:r>
              <a:rPr lang="en-US" b="0" i="0" dirty="0">
                <a:solidFill>
                  <a:srgbClr val="008000"/>
                </a:solidFill>
                <a:effectLst/>
                <a:highlight>
                  <a:srgbClr val="FFFFFF"/>
                </a:highlight>
                <a:latin typeface="Consolas" panose="020B0609020204030204" pitchFamily="49" charset="0"/>
              </a:rPr>
              <a:t>// The actual score of the user</a:t>
            </a:r>
            <a:br>
              <a:rPr lang="en-US" b="0" i="0" dirty="0">
                <a:solidFill>
                  <a:srgbClr val="008000"/>
                </a:solidFill>
                <a:effectLst/>
                <a:highlight>
                  <a:srgbClr val="FFFFFF"/>
                </a:highlight>
                <a:latin typeface="Consolas" panose="020B0609020204030204" pitchFamily="49" charset="0"/>
              </a:rPr>
            </a:br>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userScore</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420</a:t>
            </a:r>
            <a:r>
              <a:rPr lang="en-US" b="0" i="0" dirty="0">
                <a:solidFill>
                  <a:srgbClr val="000000"/>
                </a:solidFill>
                <a:effectLst/>
                <a:highlight>
                  <a:srgbClr val="FFFFFF"/>
                </a:highlight>
                <a:latin typeface="Consolas" panose="020B0609020204030204" pitchFamily="49" charset="0"/>
              </a:rPr>
              <a:t>;</a:t>
            </a:r>
            <a:br>
              <a:rPr lang="en-US" dirty="0"/>
            </a:br>
            <a:br>
              <a:rPr lang="en-US" dirty="0"/>
            </a:br>
            <a:r>
              <a:rPr lang="en-US" b="0" i="0" dirty="0">
                <a:solidFill>
                  <a:srgbClr val="008000"/>
                </a:solidFill>
                <a:effectLst/>
                <a:highlight>
                  <a:srgbClr val="FFFFFF"/>
                </a:highlight>
                <a:latin typeface="Consolas" panose="020B0609020204030204" pitchFamily="49" charset="0"/>
              </a:rPr>
              <a:t>/* Calculate the </a:t>
            </a:r>
            <a:r>
              <a:rPr lang="en-US" b="0" i="0" dirty="0" err="1">
                <a:solidFill>
                  <a:srgbClr val="008000"/>
                </a:solidFill>
                <a:effectLst/>
                <a:highlight>
                  <a:srgbClr val="FFFFFF"/>
                </a:highlight>
                <a:latin typeface="Consolas" panose="020B0609020204030204" pitchFamily="49" charset="0"/>
              </a:rPr>
              <a:t>percantage</a:t>
            </a:r>
            <a:r>
              <a:rPr lang="en-US" b="0" i="0" dirty="0">
                <a:solidFill>
                  <a:srgbClr val="008000"/>
                </a:solidFill>
                <a:effectLst/>
                <a:highlight>
                  <a:srgbClr val="FFFFFF"/>
                </a:highlight>
                <a:latin typeface="Consolas" panose="020B0609020204030204" pitchFamily="49" charset="0"/>
              </a:rPr>
              <a:t> of the user's score in relation to the maximum available score.</a:t>
            </a:r>
            <a:br>
              <a:rPr lang="en-US" b="0" i="0" dirty="0">
                <a:solidFill>
                  <a:srgbClr val="008000"/>
                </a:solidFill>
                <a:effectLst/>
                <a:highlight>
                  <a:srgbClr val="FFFFFF"/>
                </a:highlight>
                <a:latin typeface="Consolas" panose="020B0609020204030204" pitchFamily="49" charset="0"/>
              </a:rPr>
            </a:br>
            <a:r>
              <a:rPr lang="en-US" b="0" i="0" dirty="0">
                <a:solidFill>
                  <a:srgbClr val="008000"/>
                </a:solidFill>
                <a:effectLst/>
                <a:highlight>
                  <a:srgbClr val="FFFFFF"/>
                </a:highlight>
                <a:latin typeface="Consolas" panose="020B0609020204030204" pitchFamily="49" charset="0"/>
              </a:rPr>
              <a:t>Convert </a:t>
            </a:r>
            <a:r>
              <a:rPr lang="en-US" b="0" i="0" dirty="0" err="1">
                <a:solidFill>
                  <a:srgbClr val="008000"/>
                </a:solidFill>
                <a:effectLst/>
                <a:highlight>
                  <a:srgbClr val="FFFFFF"/>
                </a:highlight>
                <a:latin typeface="Consolas" panose="020B0609020204030204" pitchFamily="49" charset="0"/>
              </a:rPr>
              <a:t>userScore</a:t>
            </a:r>
            <a:r>
              <a:rPr lang="en-US" b="0" i="0" dirty="0">
                <a:solidFill>
                  <a:srgbClr val="008000"/>
                </a:solidFill>
                <a:effectLst/>
                <a:highlight>
                  <a:srgbClr val="FFFFFF"/>
                </a:highlight>
                <a:latin typeface="Consolas" panose="020B0609020204030204" pitchFamily="49" charset="0"/>
              </a:rPr>
              <a:t> to float to make sure that the division is accurate */</a:t>
            </a:r>
            <a:br>
              <a:rPr lang="en-US" dirty="0"/>
            </a:br>
            <a:r>
              <a:rPr lang="en-US" b="0" i="0" dirty="0">
                <a:solidFill>
                  <a:srgbClr val="0000CD"/>
                </a:solidFill>
                <a:effectLst/>
                <a:highlight>
                  <a:srgbClr val="FFFFFF"/>
                </a:highlight>
                <a:latin typeface="Consolas" panose="020B0609020204030204" pitchFamily="49" charset="0"/>
              </a:rPr>
              <a:t>float</a:t>
            </a:r>
            <a:r>
              <a:rPr lang="en-US" b="0" i="0" dirty="0">
                <a:solidFill>
                  <a:srgbClr val="000000"/>
                </a:solidFill>
                <a:effectLst/>
                <a:highlight>
                  <a:srgbClr val="FFFFFF"/>
                </a:highlight>
                <a:latin typeface="Consolas" panose="020B0609020204030204" pitchFamily="49" charset="0"/>
              </a:rPr>
              <a:t> percentage = (</a:t>
            </a:r>
            <a:r>
              <a:rPr lang="en-US" b="0" i="0" dirty="0">
                <a:solidFill>
                  <a:srgbClr val="0000CD"/>
                </a:solidFill>
                <a:effectLst/>
                <a:highlight>
                  <a:srgbClr val="FFFFFF"/>
                </a:highlight>
                <a:latin typeface="Consolas" panose="020B0609020204030204" pitchFamily="49" charset="0"/>
              </a:rPr>
              <a:t>float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userScore</a:t>
            </a:r>
            <a:r>
              <a:rPr lang="en-US" b="0" i="0" dirty="0">
                <a:solidFill>
                  <a:srgbClr val="000000"/>
                </a:solidFill>
                <a:effectLst/>
                <a:highlight>
                  <a:srgbClr val="FFFFFF"/>
                </a:highlight>
                <a:latin typeface="Consolas" panose="020B0609020204030204" pitchFamily="49" charset="0"/>
              </a:rPr>
              <a:t> / </a:t>
            </a:r>
            <a:r>
              <a:rPr lang="en-US" b="0" i="0" dirty="0" err="1">
                <a:solidFill>
                  <a:srgbClr val="000000"/>
                </a:solidFill>
                <a:effectLst/>
                <a:highlight>
                  <a:srgbClr val="FFFFFF"/>
                </a:highlight>
                <a:latin typeface="Consolas" panose="020B0609020204030204" pitchFamily="49" charset="0"/>
              </a:rPr>
              <a:t>maxScore</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100.0</a:t>
            </a:r>
            <a:r>
              <a:rPr lang="en-US" b="0" i="0" dirty="0">
                <a:solidFill>
                  <a:srgbClr val="000000"/>
                </a:solidFill>
                <a:effectLst/>
                <a:highlight>
                  <a:srgbClr val="FFFFFF"/>
                </a:highlight>
                <a:latin typeface="Consolas" panose="020B0609020204030204" pitchFamily="49" charset="0"/>
              </a:rPr>
              <a:t>;</a:t>
            </a:r>
            <a:br>
              <a:rPr lang="en-US" dirty="0"/>
            </a:br>
            <a:br>
              <a:rPr lang="en-US" dirty="0"/>
            </a:br>
            <a:r>
              <a:rPr lang="en-US" b="0" i="0" dirty="0">
                <a:solidFill>
                  <a:srgbClr val="008000"/>
                </a:solidFill>
                <a:effectLst/>
                <a:highlight>
                  <a:srgbClr val="FFFFFF"/>
                </a:highlight>
                <a:latin typeface="Consolas" panose="020B0609020204030204" pitchFamily="49" charset="0"/>
              </a:rPr>
              <a:t>// Print the percentage</a:t>
            </a:r>
            <a:br>
              <a:rPr lang="en-US" b="0" i="0" dirty="0">
                <a:solidFill>
                  <a:srgbClr val="008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printf(</a:t>
            </a:r>
            <a:r>
              <a:rPr lang="en-US" b="0" i="0" dirty="0">
                <a:solidFill>
                  <a:srgbClr val="A52A2A"/>
                </a:solidFill>
                <a:effectLst/>
                <a:highlight>
                  <a:srgbClr val="FFFFFF"/>
                </a:highlight>
                <a:latin typeface="Consolas" panose="020B0609020204030204" pitchFamily="49" charset="0"/>
              </a:rPr>
              <a:t>"User's percentage is %.2f"</a:t>
            </a:r>
            <a:r>
              <a:rPr lang="en-US" b="0" i="0" dirty="0">
                <a:solidFill>
                  <a:srgbClr val="000000"/>
                </a:solidFill>
                <a:effectLst/>
                <a:highlight>
                  <a:srgbClr val="FFFFFF"/>
                </a:highlight>
                <a:latin typeface="Consolas" panose="020B0609020204030204" pitchFamily="49" charset="0"/>
              </a:rPr>
              <a:t>, percentage);</a:t>
            </a:r>
            <a:endParaRPr lang="en-IN" dirty="0"/>
          </a:p>
        </p:txBody>
      </p:sp>
    </p:spTree>
    <p:extLst>
      <p:ext uri="{BB962C8B-B14F-4D97-AF65-F5344CB8AC3E}">
        <p14:creationId xmlns:p14="http://schemas.microsoft.com/office/powerpoint/2010/main" val="1878162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29DBA6-80FD-3501-A20E-6AACA0E28114}"/>
              </a:ext>
            </a:extLst>
          </p:cNvPr>
          <p:cNvSpPr>
            <a:spLocks noChangeArrowheads="1"/>
          </p:cNvSpPr>
          <p:nvPr/>
        </p:nvSpPr>
        <p:spPr bwMode="auto">
          <a:xfrm>
            <a:off x="198782" y="23074"/>
            <a:ext cx="10946296" cy="17892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Constants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If you don't want others (or yourself) to change existing variable values, you can use the </a:t>
            </a:r>
            <a:r>
              <a:rPr kumimoji="0" lang="en-US" altLang="en-US" b="0" i="0" u="none" strike="noStrike" cap="none" normalizeH="0" baseline="0" dirty="0">
                <a:ln>
                  <a:noFill/>
                </a:ln>
                <a:solidFill>
                  <a:srgbClr val="DC143C"/>
                </a:solidFill>
                <a:effectLst/>
                <a:latin typeface="Consolas" panose="020B0609020204030204" pitchFamily="49" charset="0"/>
              </a:rPr>
              <a:t>const</a:t>
            </a:r>
            <a:r>
              <a:rPr kumimoji="0" lang="en-US" altLang="en-US" b="0" i="0" u="none" strike="noStrike" cap="none" normalizeH="0" baseline="0" dirty="0">
                <a:ln>
                  <a:noFill/>
                </a:ln>
                <a:solidFill>
                  <a:srgbClr val="000000"/>
                </a:solidFill>
                <a:effectLst/>
                <a:latin typeface="Verdana" panose="020B0604030504040204" pitchFamily="34" charset="0"/>
              </a:rPr>
              <a:t> keyword.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This will declare the variable as "constant", which means </a:t>
            </a:r>
            <a:r>
              <a:rPr kumimoji="0" lang="en-US" altLang="en-US" b="1" i="0" u="none" strike="noStrike" cap="none" normalizeH="0" baseline="0" dirty="0">
                <a:ln>
                  <a:noFill/>
                </a:ln>
                <a:solidFill>
                  <a:srgbClr val="000000"/>
                </a:solidFill>
                <a:effectLst/>
                <a:latin typeface="Verdana" panose="020B0604030504040204" pitchFamily="34" charset="0"/>
              </a:rPr>
              <a:t>unchangeable</a:t>
            </a:r>
            <a:r>
              <a:rPr kumimoji="0" lang="en-US" altLang="en-US" b="0" i="0" u="none" strike="noStrike" cap="none" normalizeH="0" baseline="0" dirty="0">
                <a:ln>
                  <a:noFill/>
                </a:ln>
                <a:solidFill>
                  <a:srgbClr val="000000"/>
                </a:solidFill>
                <a:effectLst/>
                <a:latin typeface="Verdana" panose="020B0604030504040204" pitchFamily="34" charset="0"/>
              </a:rPr>
              <a:t> and </a:t>
            </a:r>
            <a:r>
              <a:rPr kumimoji="0" lang="en-US" altLang="en-US" b="1" i="0" u="none" strike="noStrike" cap="none" normalizeH="0" baseline="0" dirty="0">
                <a:ln>
                  <a:noFill/>
                </a:ln>
                <a:solidFill>
                  <a:srgbClr val="000000"/>
                </a:solidFill>
                <a:effectLst/>
                <a:latin typeface="Verdana" panose="020B0604030504040204" pitchFamily="34" charset="0"/>
              </a:rPr>
              <a:t>read-only</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E969562A-0851-3B94-B0EE-3AF343108B26}"/>
              </a:ext>
            </a:extLst>
          </p:cNvPr>
          <p:cNvSpPr txBox="1"/>
          <p:nvPr/>
        </p:nvSpPr>
        <p:spPr>
          <a:xfrm>
            <a:off x="198782" y="1812353"/>
            <a:ext cx="6096000" cy="1200329"/>
          </a:xfrm>
          <a:prstGeom prst="rect">
            <a:avLst/>
          </a:prstGeom>
          <a:solidFill>
            <a:schemeClr val="accent4">
              <a:lumMod val="75000"/>
            </a:schemeClr>
          </a:solidFill>
        </p:spPr>
        <p:txBody>
          <a:bodyPr wrap="square">
            <a:spAutoFit/>
          </a:bodyPr>
          <a:lstStyle/>
          <a:p>
            <a:r>
              <a:rPr lang="en-US" b="1" i="0" dirty="0">
                <a:effectLst/>
                <a:highlight>
                  <a:srgbClr val="FFFF00"/>
                </a:highlight>
                <a:latin typeface="Consolas" panose="020B0609020204030204" pitchFamily="49" charset="0"/>
              </a:rPr>
              <a:t>const</a:t>
            </a:r>
            <a:r>
              <a:rPr lang="en-US" b="0" i="0" dirty="0">
                <a:effectLst/>
                <a:highlight>
                  <a:srgbClr val="FFFF00"/>
                </a:highlight>
                <a:latin typeface="Consolas" panose="020B0609020204030204" pitchFamily="49" charset="0"/>
              </a:rPr>
              <a:t> int </a:t>
            </a:r>
            <a:r>
              <a:rPr lang="en-US" b="0" i="0" dirty="0" err="1">
                <a:effectLst/>
                <a:highlight>
                  <a:srgbClr val="FFFF00"/>
                </a:highlight>
                <a:latin typeface="Consolas" panose="020B0609020204030204" pitchFamily="49" charset="0"/>
              </a:rPr>
              <a:t>myNum</a:t>
            </a:r>
            <a:r>
              <a:rPr lang="en-US" b="0" i="0" dirty="0">
                <a:effectLst/>
                <a:highlight>
                  <a:srgbClr val="FFFF00"/>
                </a:highlight>
                <a:latin typeface="Consolas" panose="020B0609020204030204" pitchFamily="49" charset="0"/>
              </a:rPr>
              <a:t> = 15;  // </a:t>
            </a:r>
            <a:r>
              <a:rPr lang="en-US" b="0" i="0" dirty="0" err="1">
                <a:effectLst/>
                <a:highlight>
                  <a:srgbClr val="FFFF00"/>
                </a:highlight>
                <a:latin typeface="Consolas" panose="020B0609020204030204" pitchFamily="49" charset="0"/>
              </a:rPr>
              <a:t>myNum</a:t>
            </a:r>
            <a:r>
              <a:rPr lang="en-US" b="0" i="0" dirty="0">
                <a:effectLst/>
                <a:highlight>
                  <a:srgbClr val="FFFF00"/>
                </a:highlight>
                <a:latin typeface="Consolas" panose="020B0609020204030204" pitchFamily="49" charset="0"/>
              </a:rPr>
              <a:t> will always be 15</a:t>
            </a:r>
            <a:br>
              <a:rPr lang="en-US" b="0" i="0" dirty="0">
                <a:effectLst/>
                <a:highlight>
                  <a:srgbClr val="FFFF00"/>
                </a:highlight>
                <a:latin typeface="Consolas" panose="020B0609020204030204" pitchFamily="49" charset="0"/>
              </a:rPr>
            </a:br>
            <a:r>
              <a:rPr lang="en-US" b="0" i="0" dirty="0" err="1">
                <a:effectLst/>
                <a:highlight>
                  <a:srgbClr val="FFFF00"/>
                </a:highlight>
                <a:latin typeface="Consolas" panose="020B0609020204030204" pitchFamily="49" charset="0"/>
              </a:rPr>
              <a:t>myNum</a:t>
            </a:r>
            <a:r>
              <a:rPr lang="en-US" b="0" i="0" dirty="0">
                <a:effectLst/>
                <a:highlight>
                  <a:srgbClr val="FFFF00"/>
                </a:highlight>
                <a:latin typeface="Consolas" panose="020B0609020204030204" pitchFamily="49" charset="0"/>
              </a:rPr>
              <a:t> = 10;  // error: assignment of read-only variable '</a:t>
            </a:r>
            <a:r>
              <a:rPr lang="en-US" b="0" i="0" dirty="0" err="1">
                <a:effectLst/>
                <a:highlight>
                  <a:srgbClr val="FFFF00"/>
                </a:highlight>
                <a:latin typeface="Consolas" panose="020B0609020204030204" pitchFamily="49" charset="0"/>
              </a:rPr>
              <a:t>myNum</a:t>
            </a:r>
            <a:r>
              <a:rPr lang="en-US" b="0" i="0" dirty="0">
                <a:effectLst/>
                <a:highlight>
                  <a:srgbClr val="FFFF00"/>
                </a:highlight>
                <a:latin typeface="Consolas" panose="020B0609020204030204" pitchFamily="49" charset="0"/>
              </a:rPr>
              <a:t>'</a:t>
            </a:r>
            <a:endParaRPr lang="en-IN" dirty="0">
              <a:highlight>
                <a:srgbClr val="FFFF00"/>
              </a:highlight>
            </a:endParaRPr>
          </a:p>
        </p:txBody>
      </p:sp>
      <p:sp>
        <p:nvSpPr>
          <p:cNvPr id="6" name="TextBox 5">
            <a:extLst>
              <a:ext uri="{FF2B5EF4-FFF2-40B4-BE49-F238E27FC236}">
                <a16:creationId xmlns:a16="http://schemas.microsoft.com/office/drawing/2014/main" id="{860CBD7A-44FB-6DD1-0EC9-65677D932451}"/>
              </a:ext>
            </a:extLst>
          </p:cNvPr>
          <p:cNvSpPr txBox="1"/>
          <p:nvPr/>
        </p:nvSpPr>
        <p:spPr>
          <a:xfrm>
            <a:off x="198782" y="3105834"/>
            <a:ext cx="11993218" cy="369332"/>
          </a:xfrm>
          <a:prstGeom prst="rect">
            <a:avLst/>
          </a:prstGeom>
          <a:noFill/>
        </p:spPr>
        <p:txBody>
          <a:bodyPr wrap="square">
            <a:spAutoFit/>
          </a:bodyPr>
          <a:lstStyle/>
          <a:p>
            <a:r>
              <a:rPr lang="en-US" b="0" i="0" dirty="0">
                <a:solidFill>
                  <a:srgbClr val="000000"/>
                </a:solidFill>
                <a:effectLst/>
                <a:highlight>
                  <a:srgbClr val="FFFFFF"/>
                </a:highlight>
                <a:latin typeface="Verdana" panose="020B0604030504040204" pitchFamily="34" charset="0"/>
              </a:rPr>
              <a:t>You should always declare the variable as constant when you have values that are unlikely to change:</a:t>
            </a:r>
            <a:endParaRPr lang="en-IN" dirty="0"/>
          </a:p>
        </p:txBody>
      </p:sp>
      <p:sp>
        <p:nvSpPr>
          <p:cNvPr id="8" name="TextBox 7">
            <a:extLst>
              <a:ext uri="{FF2B5EF4-FFF2-40B4-BE49-F238E27FC236}">
                <a16:creationId xmlns:a16="http://schemas.microsoft.com/office/drawing/2014/main" id="{459B09BD-BBE1-CC69-61A5-E4F41BCD10A5}"/>
              </a:ext>
            </a:extLst>
          </p:cNvPr>
          <p:cNvSpPr txBox="1"/>
          <p:nvPr/>
        </p:nvSpPr>
        <p:spPr>
          <a:xfrm>
            <a:off x="198782" y="3568318"/>
            <a:ext cx="6096000" cy="646331"/>
          </a:xfrm>
          <a:prstGeom prst="rect">
            <a:avLst/>
          </a:prstGeom>
          <a:noFill/>
        </p:spPr>
        <p:txBody>
          <a:bodyPr wrap="square">
            <a:spAutoFit/>
          </a:bodyPr>
          <a:lstStyle/>
          <a:p>
            <a:r>
              <a:rPr lang="en-US" b="1" i="0" dirty="0">
                <a:solidFill>
                  <a:srgbClr val="0000CD"/>
                </a:solidFill>
                <a:effectLst/>
                <a:highlight>
                  <a:srgbClr val="FFFFFF"/>
                </a:highlight>
                <a:latin typeface="Consolas" panose="020B0609020204030204" pitchFamily="49" charset="0"/>
              </a:rPr>
              <a:t>const</a:t>
            </a: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minutesPerHour</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60</a:t>
            </a:r>
            <a:r>
              <a:rPr lang="en-US" b="0" i="0" dirty="0">
                <a:solidFill>
                  <a:srgbClr val="000000"/>
                </a:solidFill>
                <a:effectLst/>
                <a:highlight>
                  <a:srgbClr val="FFFFFF"/>
                </a:highlight>
                <a:latin typeface="Consolas" panose="020B0609020204030204" pitchFamily="49" charset="0"/>
              </a:rPr>
              <a:t>;</a:t>
            </a:r>
            <a:br>
              <a:rPr lang="en-US" dirty="0"/>
            </a:br>
            <a:r>
              <a:rPr lang="en-US" b="1" i="0" dirty="0">
                <a:solidFill>
                  <a:srgbClr val="0000CD"/>
                </a:solidFill>
                <a:effectLst/>
                <a:highlight>
                  <a:srgbClr val="FFFFFF"/>
                </a:highlight>
                <a:latin typeface="Consolas" panose="020B0609020204030204" pitchFamily="49" charset="0"/>
              </a:rPr>
              <a:t>const</a:t>
            </a: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float</a:t>
            </a:r>
            <a:r>
              <a:rPr lang="en-US" b="0" i="0" dirty="0">
                <a:solidFill>
                  <a:srgbClr val="000000"/>
                </a:solidFill>
                <a:effectLst/>
                <a:highlight>
                  <a:srgbClr val="FFFFFF"/>
                </a:highlight>
                <a:latin typeface="Consolas" panose="020B0609020204030204" pitchFamily="49" charset="0"/>
              </a:rPr>
              <a:t> PI = </a:t>
            </a:r>
            <a:r>
              <a:rPr lang="en-US" b="0" i="0" dirty="0">
                <a:solidFill>
                  <a:srgbClr val="FF0000"/>
                </a:solidFill>
                <a:effectLst/>
                <a:highlight>
                  <a:srgbClr val="FFFFFF"/>
                </a:highlight>
                <a:latin typeface="Consolas" panose="020B0609020204030204" pitchFamily="49" charset="0"/>
              </a:rPr>
              <a:t>3.14</a:t>
            </a:r>
            <a:r>
              <a:rPr lang="en-US" b="0" i="0" dirty="0">
                <a:solidFill>
                  <a:srgbClr val="000000"/>
                </a:solidFill>
                <a:effectLst/>
                <a:highlight>
                  <a:srgbClr val="FFFFFF"/>
                </a:highlight>
                <a:latin typeface="Consolas" panose="020B0609020204030204" pitchFamily="49" charset="0"/>
              </a:rPr>
              <a:t>;</a:t>
            </a:r>
            <a:endParaRPr lang="en-IN" dirty="0"/>
          </a:p>
        </p:txBody>
      </p:sp>
      <p:sp>
        <p:nvSpPr>
          <p:cNvPr id="10" name="TextBox 9">
            <a:extLst>
              <a:ext uri="{FF2B5EF4-FFF2-40B4-BE49-F238E27FC236}">
                <a16:creationId xmlns:a16="http://schemas.microsoft.com/office/drawing/2014/main" id="{35B827A1-386E-77C6-3A89-1F24A25EC790}"/>
              </a:ext>
            </a:extLst>
          </p:cNvPr>
          <p:cNvSpPr txBox="1"/>
          <p:nvPr/>
        </p:nvSpPr>
        <p:spPr>
          <a:xfrm>
            <a:off x="304800" y="4376862"/>
            <a:ext cx="11741426" cy="913455"/>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Notes On Constants</a:t>
            </a:r>
          </a:p>
          <a:p>
            <a:pPr algn="l">
              <a:lnSpc>
                <a:spcPct val="150000"/>
              </a:lnSpc>
            </a:pPr>
            <a:r>
              <a:rPr lang="en-US" b="0" i="0" dirty="0">
                <a:solidFill>
                  <a:srgbClr val="000000"/>
                </a:solidFill>
                <a:effectLst/>
                <a:highlight>
                  <a:srgbClr val="FFFFFF"/>
                </a:highlight>
                <a:latin typeface="Verdana" panose="020B0604030504040204" pitchFamily="34" charset="0"/>
              </a:rPr>
              <a:t>When you declare a constant variable, it must be assigned with a value:</a:t>
            </a:r>
          </a:p>
        </p:txBody>
      </p:sp>
      <p:sp>
        <p:nvSpPr>
          <p:cNvPr id="12" name="TextBox 11">
            <a:extLst>
              <a:ext uri="{FF2B5EF4-FFF2-40B4-BE49-F238E27FC236}">
                <a16:creationId xmlns:a16="http://schemas.microsoft.com/office/drawing/2014/main" id="{02819CF7-3A96-0CED-CAA4-EB9B3D6A59CA}"/>
              </a:ext>
            </a:extLst>
          </p:cNvPr>
          <p:cNvSpPr txBox="1"/>
          <p:nvPr/>
        </p:nvSpPr>
        <p:spPr>
          <a:xfrm>
            <a:off x="304800" y="5317686"/>
            <a:ext cx="6096000" cy="369332"/>
          </a:xfrm>
          <a:prstGeom prst="rect">
            <a:avLst/>
          </a:prstGeom>
          <a:noFill/>
        </p:spPr>
        <p:txBody>
          <a:bodyPr wrap="square">
            <a:spAutoFit/>
          </a:bodyPr>
          <a:lstStyle/>
          <a:p>
            <a:r>
              <a:rPr lang="en-IN" b="0" i="0" dirty="0" err="1">
                <a:solidFill>
                  <a:srgbClr val="0000CD"/>
                </a:solidFill>
                <a:effectLst/>
                <a:highlight>
                  <a:srgbClr val="FFFFFF"/>
                </a:highlight>
                <a:latin typeface="Consolas" panose="020B0609020204030204" pitchFamily="49" charset="0"/>
              </a:rPr>
              <a:t>const</a:t>
            </a:r>
            <a:r>
              <a:rPr lang="en-IN" b="0" i="0" dirty="0">
                <a:solidFill>
                  <a:srgbClr val="000000"/>
                </a:solidFill>
                <a:effectLst/>
                <a:highlight>
                  <a:srgbClr val="FFFFFF"/>
                </a:highlight>
                <a:latin typeface="Consolas" panose="020B0609020204030204" pitchFamily="49" charset="0"/>
              </a:rPr>
              <a:t> </a:t>
            </a: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minutesPerHour</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60</a:t>
            </a:r>
            <a:r>
              <a:rPr lang="en-IN" b="0" i="0" dirty="0">
                <a:solidFill>
                  <a:srgbClr val="000000"/>
                </a:solidFill>
                <a:effectLst/>
                <a:highlight>
                  <a:srgbClr val="FFFFFF"/>
                </a:highlight>
                <a:latin typeface="Consolas" panose="020B0609020204030204" pitchFamily="49" charset="0"/>
              </a:rPr>
              <a:t>;</a:t>
            </a:r>
            <a:endParaRPr lang="en-IN" dirty="0"/>
          </a:p>
        </p:txBody>
      </p:sp>
      <p:sp>
        <p:nvSpPr>
          <p:cNvPr id="14" name="TextBox 13">
            <a:extLst>
              <a:ext uri="{FF2B5EF4-FFF2-40B4-BE49-F238E27FC236}">
                <a16:creationId xmlns:a16="http://schemas.microsoft.com/office/drawing/2014/main" id="{C0FDCC44-7E87-6613-AA9C-16BC0AAEE487}"/>
              </a:ext>
            </a:extLst>
          </p:cNvPr>
          <p:cNvSpPr txBox="1"/>
          <p:nvPr/>
        </p:nvSpPr>
        <p:spPr>
          <a:xfrm>
            <a:off x="304799" y="5984870"/>
            <a:ext cx="10257183" cy="646331"/>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const</a:t>
            </a: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minutesPerHour</a:t>
            </a:r>
            <a:r>
              <a:rPr lang="en-US" b="0" i="0" dirty="0">
                <a:solidFill>
                  <a:srgbClr val="000000"/>
                </a:solidFill>
                <a:effectLst/>
                <a:highlight>
                  <a:srgbClr val="FFFFFF"/>
                </a:highlight>
                <a:latin typeface="Consolas" panose="020B0609020204030204" pitchFamily="49" charset="0"/>
              </a:rPr>
              <a:t>;</a:t>
            </a:r>
            <a:br>
              <a:rPr lang="en-US" dirty="0"/>
            </a:br>
            <a:r>
              <a:rPr lang="en-US" b="0" i="0" dirty="0" err="1">
                <a:solidFill>
                  <a:srgbClr val="000000"/>
                </a:solidFill>
                <a:effectLst/>
                <a:highlight>
                  <a:srgbClr val="FFFFFF"/>
                </a:highlight>
                <a:latin typeface="Consolas" panose="020B0609020204030204" pitchFamily="49" charset="0"/>
              </a:rPr>
              <a:t>minutesPerHour</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60</a:t>
            </a:r>
            <a:r>
              <a:rPr lang="en-US" b="0" i="0" dirty="0">
                <a:solidFill>
                  <a:srgbClr val="000000"/>
                </a:solidFill>
                <a:effectLst/>
                <a:highlight>
                  <a:srgbClr val="FFFFFF"/>
                </a:highlight>
                <a:latin typeface="Consolas" panose="020B0609020204030204" pitchFamily="49" charset="0"/>
              </a:rPr>
              <a:t>; </a:t>
            </a:r>
            <a:r>
              <a:rPr lang="en-US" b="0" i="0" dirty="0">
                <a:solidFill>
                  <a:srgbClr val="008000"/>
                </a:solidFill>
                <a:effectLst/>
                <a:highlight>
                  <a:srgbClr val="FFFFFF"/>
                </a:highlight>
                <a:latin typeface="Consolas" panose="020B0609020204030204" pitchFamily="49" charset="0"/>
              </a:rPr>
              <a:t>// error     </a:t>
            </a:r>
            <a:r>
              <a:rPr lang="en-US" b="0" i="0" dirty="0">
                <a:solidFill>
                  <a:srgbClr val="000000"/>
                </a:solidFill>
                <a:effectLst/>
                <a:highlight>
                  <a:srgbClr val="E7E9EB"/>
                </a:highlight>
                <a:latin typeface="Verdana" panose="020B0604030504040204" pitchFamily="34" charset="0"/>
              </a:rPr>
              <a:t>This however, </a:t>
            </a:r>
            <a:r>
              <a:rPr lang="en-US" b="1" i="0" dirty="0">
                <a:solidFill>
                  <a:srgbClr val="000000"/>
                </a:solidFill>
                <a:effectLst/>
                <a:highlight>
                  <a:srgbClr val="E7E9EB"/>
                </a:highlight>
                <a:latin typeface="Verdana" panose="020B0604030504040204" pitchFamily="34" charset="0"/>
              </a:rPr>
              <a:t>will not work</a:t>
            </a:r>
            <a:r>
              <a:rPr lang="en-US" b="0" i="0" dirty="0">
                <a:solidFill>
                  <a:srgbClr val="000000"/>
                </a:solidFill>
                <a:effectLst/>
                <a:highlight>
                  <a:srgbClr val="E7E9EB"/>
                </a:highlight>
                <a:latin typeface="Verdana" panose="020B0604030504040204" pitchFamily="34" charset="0"/>
              </a:rPr>
              <a:t>:</a:t>
            </a:r>
            <a:endParaRPr lang="en-IN" dirty="0"/>
          </a:p>
        </p:txBody>
      </p:sp>
    </p:spTree>
    <p:extLst>
      <p:ext uri="{BB962C8B-B14F-4D97-AF65-F5344CB8AC3E}">
        <p14:creationId xmlns:p14="http://schemas.microsoft.com/office/powerpoint/2010/main" val="23480970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F4BD9E-2165-81F2-BFBE-F8950FC2D765}"/>
              </a:ext>
            </a:extLst>
          </p:cNvPr>
          <p:cNvSpPr>
            <a:spLocks noChangeArrowheads="1"/>
          </p:cNvSpPr>
          <p:nvPr/>
        </p:nvSpPr>
        <p:spPr bwMode="auto">
          <a:xfrm>
            <a:off x="278296" y="258087"/>
            <a:ext cx="11635408" cy="14252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Operators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Operators are used to perform operations on variables and values.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In the example below, we use the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1" i="0" u="none" strike="noStrike" cap="none" normalizeH="0" baseline="0" dirty="0">
                <a:ln>
                  <a:noFill/>
                </a:ln>
                <a:solidFill>
                  <a:srgbClr val="000000"/>
                </a:solidFill>
                <a:effectLst/>
                <a:latin typeface="Verdana" panose="020B0604030504040204" pitchFamily="34" charset="0"/>
              </a:rPr>
              <a:t>operator</a:t>
            </a:r>
            <a:r>
              <a:rPr kumimoji="0" lang="en-US" altLang="en-US" b="0" i="0" u="none" strike="noStrike" cap="none" normalizeH="0" baseline="0" dirty="0">
                <a:ln>
                  <a:noFill/>
                </a:ln>
                <a:solidFill>
                  <a:srgbClr val="000000"/>
                </a:solidFill>
                <a:effectLst/>
                <a:latin typeface="Verdana" panose="020B0604030504040204" pitchFamily="34" charset="0"/>
              </a:rPr>
              <a:t> to add together two values: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A39D93AE-6D54-138B-95E3-93FEFCC263EB}"/>
              </a:ext>
            </a:extLst>
          </p:cNvPr>
          <p:cNvSpPr txBox="1"/>
          <p:nvPr/>
        </p:nvSpPr>
        <p:spPr>
          <a:xfrm>
            <a:off x="145774" y="1683357"/>
            <a:ext cx="6096000" cy="369332"/>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myNum</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100</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50</a:t>
            </a:r>
            <a:r>
              <a:rPr lang="en-IN" b="0" i="0" dirty="0">
                <a:solidFill>
                  <a:srgbClr val="000000"/>
                </a:solidFill>
                <a:effectLst/>
                <a:highlight>
                  <a:srgbClr val="FFFFFF"/>
                </a:highlight>
                <a:latin typeface="Consolas" panose="020B0609020204030204" pitchFamily="49" charset="0"/>
              </a:rPr>
              <a:t>;</a:t>
            </a:r>
            <a:endParaRPr lang="en-IN" dirty="0"/>
          </a:p>
        </p:txBody>
      </p:sp>
      <p:sp>
        <p:nvSpPr>
          <p:cNvPr id="5" name="Rectangle 2">
            <a:extLst>
              <a:ext uri="{FF2B5EF4-FFF2-40B4-BE49-F238E27FC236}">
                <a16:creationId xmlns:a16="http://schemas.microsoft.com/office/drawing/2014/main" id="{C3A5DDB4-7C3A-C1A4-7BFE-A9FCC18B2031}"/>
              </a:ext>
            </a:extLst>
          </p:cNvPr>
          <p:cNvSpPr>
            <a:spLocks noChangeArrowheads="1"/>
          </p:cNvSpPr>
          <p:nvPr/>
        </p:nvSpPr>
        <p:spPr bwMode="auto">
          <a:xfrm>
            <a:off x="145774" y="2184717"/>
            <a:ext cx="11224591" cy="87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Although the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operator is often used to add together two values, like in the example above, it can also be used to add together a variable and a value, or a variable and another variable:</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0A59F86-B5E8-B794-87D3-88FC467D7054}"/>
              </a:ext>
            </a:extLst>
          </p:cNvPr>
          <p:cNvSpPr txBox="1"/>
          <p:nvPr/>
        </p:nvSpPr>
        <p:spPr>
          <a:xfrm>
            <a:off x="278296" y="3187881"/>
            <a:ext cx="6096000" cy="923330"/>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sum1 = </a:t>
            </a:r>
            <a:r>
              <a:rPr lang="en-IN" b="0" i="0" dirty="0">
                <a:solidFill>
                  <a:srgbClr val="FF0000"/>
                </a:solidFill>
                <a:effectLst/>
                <a:highlight>
                  <a:srgbClr val="FFFFFF"/>
                </a:highlight>
                <a:latin typeface="Consolas" panose="020B0609020204030204" pitchFamily="49" charset="0"/>
              </a:rPr>
              <a:t>100</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50</a:t>
            </a: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150 (100 + 50)</a:t>
            </a:r>
            <a:br>
              <a:rPr lang="en-IN" b="0" i="0" dirty="0">
                <a:solidFill>
                  <a:srgbClr val="008000"/>
                </a:solidFill>
                <a:effectLst/>
                <a:highlight>
                  <a:srgbClr val="FFFFFF"/>
                </a:highlight>
                <a:latin typeface="Consolas" panose="020B0609020204030204" pitchFamily="49" charset="0"/>
              </a:rPr>
            </a:b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sum2 = sum1 + </a:t>
            </a:r>
            <a:r>
              <a:rPr lang="en-IN" b="0" i="0" dirty="0">
                <a:solidFill>
                  <a:srgbClr val="FF0000"/>
                </a:solidFill>
                <a:effectLst/>
                <a:highlight>
                  <a:srgbClr val="FFFFFF"/>
                </a:highlight>
                <a:latin typeface="Consolas" panose="020B0609020204030204" pitchFamily="49" charset="0"/>
              </a:rPr>
              <a:t>250</a:t>
            </a: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400 (150 + 250)</a:t>
            </a:r>
            <a:br>
              <a:rPr lang="en-IN" b="0" i="0" dirty="0">
                <a:solidFill>
                  <a:srgbClr val="008000"/>
                </a:solidFill>
                <a:effectLst/>
                <a:highlight>
                  <a:srgbClr val="FFFFFF"/>
                </a:highlight>
                <a:latin typeface="Consolas" panose="020B0609020204030204" pitchFamily="49" charset="0"/>
              </a:rPr>
            </a:b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sum3 = sum2 + sum2;     </a:t>
            </a:r>
            <a:r>
              <a:rPr lang="en-IN" b="0" i="0" dirty="0">
                <a:solidFill>
                  <a:srgbClr val="008000"/>
                </a:solidFill>
                <a:effectLst/>
                <a:highlight>
                  <a:srgbClr val="FFFFFF"/>
                </a:highlight>
                <a:latin typeface="Consolas" panose="020B0609020204030204" pitchFamily="49" charset="0"/>
              </a:rPr>
              <a:t>// 800 (400 + 400)</a:t>
            </a:r>
            <a:endParaRPr lang="en-IN" dirty="0"/>
          </a:p>
        </p:txBody>
      </p:sp>
      <p:sp>
        <p:nvSpPr>
          <p:cNvPr id="9" name="TextBox 8">
            <a:extLst>
              <a:ext uri="{FF2B5EF4-FFF2-40B4-BE49-F238E27FC236}">
                <a16:creationId xmlns:a16="http://schemas.microsoft.com/office/drawing/2014/main" id="{E2203E8A-BAB0-397C-7E28-BF05B3771957}"/>
              </a:ext>
            </a:extLst>
          </p:cNvPr>
          <p:cNvSpPr txBox="1"/>
          <p:nvPr/>
        </p:nvSpPr>
        <p:spPr>
          <a:xfrm>
            <a:off x="278296" y="4297480"/>
            <a:ext cx="9475304" cy="2529282"/>
          </a:xfrm>
          <a:prstGeom prst="rect">
            <a:avLst/>
          </a:prstGeom>
          <a:noFill/>
        </p:spPr>
        <p:txBody>
          <a:bodyPr wrap="square">
            <a:spAutoFit/>
          </a:bodyPr>
          <a:lstStyle/>
          <a:p>
            <a:pPr algn="l">
              <a:lnSpc>
                <a:spcPct val="150000"/>
              </a:lnSpc>
            </a:pPr>
            <a:r>
              <a:rPr lang="en-US" b="0" i="0" dirty="0">
                <a:solidFill>
                  <a:srgbClr val="000000"/>
                </a:solidFill>
                <a:effectLst/>
                <a:highlight>
                  <a:srgbClr val="FFFFFF"/>
                </a:highlight>
                <a:latin typeface="Verdana" panose="020B0604030504040204" pitchFamily="34" charset="0"/>
              </a:rPr>
              <a:t>C divides the operators into the following groups:</a:t>
            </a:r>
          </a:p>
          <a:p>
            <a:pPr algn="l">
              <a:lnSpc>
                <a:spcPct val="150000"/>
              </a:lnSpc>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Arithmetic operators</a:t>
            </a:r>
          </a:p>
          <a:p>
            <a:pPr algn="l">
              <a:lnSpc>
                <a:spcPct val="150000"/>
              </a:lnSpc>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Assignment operators</a:t>
            </a:r>
          </a:p>
          <a:p>
            <a:pPr algn="l">
              <a:lnSpc>
                <a:spcPct val="150000"/>
              </a:lnSpc>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Comparison operators</a:t>
            </a:r>
          </a:p>
          <a:p>
            <a:pPr algn="l">
              <a:lnSpc>
                <a:spcPct val="150000"/>
              </a:lnSpc>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Logical operators</a:t>
            </a:r>
          </a:p>
          <a:p>
            <a:pPr algn="l">
              <a:lnSpc>
                <a:spcPct val="150000"/>
              </a:lnSpc>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Bitwise operators</a:t>
            </a:r>
          </a:p>
        </p:txBody>
      </p:sp>
    </p:spTree>
    <p:extLst>
      <p:ext uri="{BB962C8B-B14F-4D97-AF65-F5344CB8AC3E}">
        <p14:creationId xmlns:p14="http://schemas.microsoft.com/office/powerpoint/2010/main" val="4101332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5E6437-D545-1C1F-7F51-14D29CECBB81}"/>
              </a:ext>
            </a:extLst>
          </p:cNvPr>
          <p:cNvSpPr txBox="1"/>
          <p:nvPr/>
        </p:nvSpPr>
        <p:spPr>
          <a:xfrm>
            <a:off x="92764" y="108179"/>
            <a:ext cx="11608905" cy="913455"/>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Arithmetic Operators</a:t>
            </a:r>
          </a:p>
          <a:p>
            <a:pPr algn="l">
              <a:lnSpc>
                <a:spcPct val="150000"/>
              </a:lnSpc>
            </a:pPr>
            <a:r>
              <a:rPr lang="en-US" b="0" i="0" dirty="0">
                <a:solidFill>
                  <a:srgbClr val="000000"/>
                </a:solidFill>
                <a:effectLst/>
                <a:highlight>
                  <a:srgbClr val="FFFFFF"/>
                </a:highlight>
                <a:latin typeface="Verdana" panose="020B0604030504040204" pitchFamily="34" charset="0"/>
              </a:rPr>
              <a:t>Arithmetic operators are used to perform common mathematical operations.</a:t>
            </a:r>
          </a:p>
        </p:txBody>
      </p:sp>
      <p:graphicFrame>
        <p:nvGraphicFramePr>
          <p:cNvPr id="4" name="Table 3">
            <a:extLst>
              <a:ext uri="{FF2B5EF4-FFF2-40B4-BE49-F238E27FC236}">
                <a16:creationId xmlns:a16="http://schemas.microsoft.com/office/drawing/2014/main" id="{019D3F01-2C4F-A42D-553F-BA076E03BFE9}"/>
              </a:ext>
            </a:extLst>
          </p:cNvPr>
          <p:cNvGraphicFramePr>
            <a:graphicFrameLocks noGrp="1"/>
          </p:cNvGraphicFramePr>
          <p:nvPr>
            <p:extLst>
              <p:ext uri="{D42A27DB-BD31-4B8C-83A1-F6EECF244321}">
                <p14:modId xmlns:p14="http://schemas.microsoft.com/office/powerpoint/2010/main" val="3129548295"/>
              </p:ext>
            </p:extLst>
          </p:nvPr>
        </p:nvGraphicFramePr>
        <p:xfrm>
          <a:off x="201878" y="1154156"/>
          <a:ext cx="11102225" cy="3413760"/>
        </p:xfrm>
        <a:graphic>
          <a:graphicData uri="http://schemas.openxmlformats.org/drawingml/2006/table">
            <a:tbl>
              <a:tblPr/>
              <a:tblGrid>
                <a:gridCol w="1850334">
                  <a:extLst>
                    <a:ext uri="{9D8B030D-6E8A-4147-A177-3AD203B41FA5}">
                      <a16:colId xmlns:a16="http://schemas.microsoft.com/office/drawing/2014/main" val="1375260075"/>
                    </a:ext>
                  </a:extLst>
                </a:gridCol>
                <a:gridCol w="2220492">
                  <a:extLst>
                    <a:ext uri="{9D8B030D-6E8A-4147-A177-3AD203B41FA5}">
                      <a16:colId xmlns:a16="http://schemas.microsoft.com/office/drawing/2014/main" val="2446540907"/>
                    </a:ext>
                  </a:extLst>
                </a:gridCol>
                <a:gridCol w="4934293">
                  <a:extLst>
                    <a:ext uri="{9D8B030D-6E8A-4147-A177-3AD203B41FA5}">
                      <a16:colId xmlns:a16="http://schemas.microsoft.com/office/drawing/2014/main" val="4214051469"/>
                    </a:ext>
                  </a:extLst>
                </a:gridCol>
                <a:gridCol w="2097106">
                  <a:extLst>
                    <a:ext uri="{9D8B030D-6E8A-4147-A177-3AD203B41FA5}">
                      <a16:colId xmlns:a16="http://schemas.microsoft.com/office/drawing/2014/main" val="3120962513"/>
                    </a:ext>
                  </a:extLst>
                </a:gridCol>
              </a:tblGrid>
              <a:tr h="0">
                <a:tc>
                  <a:txBody>
                    <a:bodyPr/>
                    <a:lstStyle/>
                    <a:p>
                      <a:pPr algn="l" fontAlgn="t"/>
                      <a:r>
                        <a:rPr lang="en-IN">
                          <a:effectLst/>
                        </a:rPr>
                        <a:t>Operator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Example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9226648"/>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Addition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Adds together two values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x + 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54847520"/>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Subtraction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Subtracts one value from another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x - 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64229801"/>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Multiplication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Multiplies two values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x * 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68979320"/>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Division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Divides one value by another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x / 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12662421"/>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Modulus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Returns the division remainder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x % 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345888035"/>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Increment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Increases the value of a variable by 1</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++x</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10334527"/>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a:effectLst/>
                        </a:rPr>
                        <a:t>Decrement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a:effectLst/>
                        </a:rPr>
                        <a:t>Decreases the value of a variable by 1</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dirty="0">
                          <a:effectLst/>
                        </a:rPr>
                        <a:t>--x</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789914180"/>
                  </a:ext>
                </a:extLst>
              </a:tr>
            </a:tbl>
          </a:graphicData>
        </a:graphic>
      </p:graphicFrame>
      <p:sp>
        <p:nvSpPr>
          <p:cNvPr id="5" name="Rectangle 1">
            <a:extLst>
              <a:ext uri="{FF2B5EF4-FFF2-40B4-BE49-F238E27FC236}">
                <a16:creationId xmlns:a16="http://schemas.microsoft.com/office/drawing/2014/main" id="{536BD6F3-4EC4-7916-E97C-6EACF6672F30}"/>
              </a:ext>
            </a:extLst>
          </p:cNvPr>
          <p:cNvSpPr>
            <a:spLocks noChangeArrowheads="1"/>
          </p:cNvSpPr>
          <p:nvPr/>
        </p:nvSpPr>
        <p:spPr bwMode="auto">
          <a:xfrm>
            <a:off x="201878" y="4492240"/>
            <a:ext cx="10455966" cy="22518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Assignment Operators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Assignment operators are used to assign values to variables.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In the example below, we use the </a:t>
            </a:r>
            <a:r>
              <a:rPr kumimoji="0" lang="en-US" altLang="en-US" b="1" i="0" u="none" strike="noStrike" cap="none" normalizeH="0" baseline="0" dirty="0">
                <a:ln>
                  <a:noFill/>
                </a:ln>
                <a:solidFill>
                  <a:srgbClr val="000000"/>
                </a:solidFill>
                <a:effectLst/>
                <a:latin typeface="Verdana" panose="020B0604030504040204" pitchFamily="34" charset="0"/>
              </a:rPr>
              <a:t>assignment</a:t>
            </a:r>
            <a:r>
              <a:rPr kumimoji="0" lang="en-US" altLang="en-US" b="0" i="0" u="none" strike="noStrike" cap="none" normalizeH="0" baseline="0" dirty="0">
                <a:ln>
                  <a:noFill/>
                </a:ln>
                <a:solidFill>
                  <a:srgbClr val="000000"/>
                </a:solidFill>
                <a:effectLst/>
                <a:latin typeface="Verdana" panose="020B0604030504040204" pitchFamily="34" charset="0"/>
              </a:rPr>
              <a:t> operator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to assign the value </a:t>
            </a:r>
            <a:r>
              <a:rPr kumimoji="0" lang="en-US" altLang="en-US" b="1" i="0" u="none" strike="noStrike" cap="none" normalizeH="0" baseline="0" dirty="0">
                <a:ln>
                  <a:noFill/>
                </a:ln>
                <a:solidFill>
                  <a:srgbClr val="000000"/>
                </a:solidFill>
                <a:effectLst/>
                <a:latin typeface="Verdana" panose="020B0604030504040204" pitchFamily="34" charset="0"/>
              </a:rPr>
              <a:t>10</a:t>
            </a:r>
            <a:r>
              <a:rPr kumimoji="0" lang="en-US" altLang="en-US" b="0" i="0" u="none" strike="noStrike" cap="none" normalizeH="0" baseline="0" dirty="0">
                <a:ln>
                  <a:noFill/>
                </a:ln>
                <a:solidFill>
                  <a:srgbClr val="000000"/>
                </a:solidFill>
                <a:effectLst/>
                <a:latin typeface="Verdana" panose="020B0604030504040204" pitchFamily="34" charset="0"/>
              </a:rPr>
              <a:t> to a variable called </a:t>
            </a:r>
            <a:r>
              <a:rPr kumimoji="0" lang="en-US" altLang="en-US" b="1" i="0" u="none" strike="noStrike" cap="none" normalizeH="0" baseline="0" dirty="0">
                <a:ln>
                  <a:noFill/>
                </a:ln>
                <a:solidFill>
                  <a:srgbClr val="000000"/>
                </a:solidFill>
                <a:effectLst/>
                <a:latin typeface="Verdana" panose="020B0604030504040204" pitchFamily="34" charset="0"/>
              </a:rPr>
              <a:t>x</a:t>
            </a:r>
            <a:r>
              <a:rPr kumimoji="0" lang="en-US" altLang="en-US" b="0" i="0" u="none" strike="noStrike" cap="none" normalizeH="0" baseline="0" dirty="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dirty="0">
                <a:solidFill>
                  <a:srgbClr val="000000"/>
                </a:solidFill>
                <a:latin typeface="Verdana" panose="020B0604030504040204" pitchFamily="34" charset="0"/>
              </a:rPr>
              <a:t>Int x=10;</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311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3341F62-A4C9-818F-0DBA-5E73A98B4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40" y="124161"/>
            <a:ext cx="7124700" cy="3124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F34A8B-E204-8693-6EE1-8B6C935E9D19}"/>
              </a:ext>
            </a:extLst>
          </p:cNvPr>
          <p:cNvSpPr txBox="1"/>
          <p:nvPr/>
        </p:nvSpPr>
        <p:spPr>
          <a:xfrm>
            <a:off x="199240" y="3429000"/>
            <a:ext cx="11992760" cy="646331"/>
          </a:xfrm>
          <a:prstGeom prst="rect">
            <a:avLst/>
          </a:prstGeom>
          <a:noFill/>
        </p:spPr>
        <p:txBody>
          <a:bodyPr wrap="square">
            <a:spAutoFit/>
          </a:bodyPr>
          <a:lstStyle/>
          <a:p>
            <a:r>
              <a:rPr lang="en-US" b="0" i="0" dirty="0">
                <a:solidFill>
                  <a:srgbClr val="000000"/>
                </a:solidFill>
                <a:effectLst/>
                <a:latin typeface="Verdana" panose="020B0604030504040204" pitchFamily="34" charset="0"/>
              </a:rPr>
              <a:t>Then, go to </a:t>
            </a:r>
            <a:r>
              <a:rPr lang="en-US" b="1" i="0" dirty="0">
                <a:solidFill>
                  <a:srgbClr val="000000"/>
                </a:solidFill>
                <a:effectLst/>
                <a:latin typeface="Verdana" panose="020B0604030504040204" pitchFamily="34" charset="0"/>
              </a:rPr>
              <a:t>Build &gt; Build and Run</a:t>
            </a:r>
            <a:r>
              <a:rPr lang="en-US" b="0" i="0" dirty="0">
                <a:solidFill>
                  <a:srgbClr val="000000"/>
                </a:solidFill>
                <a:effectLst/>
                <a:latin typeface="Verdana" panose="020B0604030504040204" pitchFamily="34" charset="0"/>
              </a:rPr>
              <a:t> to run (execute) the program. The result will look something to this:</a:t>
            </a:r>
            <a:endParaRPr lang="en-IN" dirty="0"/>
          </a:p>
        </p:txBody>
      </p:sp>
      <p:sp>
        <p:nvSpPr>
          <p:cNvPr id="5" name="TextBox 4">
            <a:extLst>
              <a:ext uri="{FF2B5EF4-FFF2-40B4-BE49-F238E27FC236}">
                <a16:creationId xmlns:a16="http://schemas.microsoft.com/office/drawing/2014/main" id="{EDD3FF5F-99F4-A8B1-6816-A010CC796CDF}"/>
              </a:ext>
            </a:extLst>
          </p:cNvPr>
          <p:cNvSpPr txBox="1"/>
          <p:nvPr/>
        </p:nvSpPr>
        <p:spPr>
          <a:xfrm>
            <a:off x="199240" y="4092788"/>
            <a:ext cx="9181428" cy="923330"/>
          </a:xfrm>
          <a:prstGeom prst="rect">
            <a:avLst/>
          </a:prstGeom>
          <a:solidFill>
            <a:schemeClr val="tx1"/>
          </a:solidFill>
        </p:spPr>
        <p:txBody>
          <a:bodyPr wrap="square">
            <a:spAutoFit/>
          </a:bodyPr>
          <a:lstStyle/>
          <a:p>
            <a:r>
              <a:rPr lang="en-US" b="0" i="0" dirty="0">
                <a:solidFill>
                  <a:schemeClr val="bg1"/>
                </a:solidFill>
                <a:effectLst/>
                <a:latin typeface="Courier New" panose="02070309020205020404" pitchFamily="49" charset="0"/>
              </a:rPr>
              <a:t>Hello World!</a:t>
            </a:r>
            <a:br>
              <a:rPr lang="en-US" dirty="0">
                <a:solidFill>
                  <a:schemeClr val="bg1"/>
                </a:solidFill>
              </a:rPr>
            </a:br>
            <a:r>
              <a:rPr lang="en-US" b="0" i="0" dirty="0">
                <a:solidFill>
                  <a:schemeClr val="bg1"/>
                </a:solidFill>
                <a:effectLst/>
                <a:latin typeface="Courier New" panose="02070309020205020404" pitchFamily="49" charset="0"/>
              </a:rPr>
              <a:t>Process returned 0 (0x0) execution time : 0.011 s</a:t>
            </a:r>
            <a:br>
              <a:rPr lang="en-US" dirty="0">
                <a:solidFill>
                  <a:schemeClr val="bg1"/>
                </a:solidFill>
              </a:rPr>
            </a:br>
            <a:r>
              <a:rPr lang="en-US" b="0" i="0" dirty="0">
                <a:solidFill>
                  <a:schemeClr val="bg1"/>
                </a:solidFill>
                <a:effectLst/>
                <a:latin typeface="Courier New" panose="02070309020205020404" pitchFamily="49" charset="0"/>
              </a:rPr>
              <a:t>Press any key to continue.</a:t>
            </a:r>
            <a:endParaRPr lang="en-IN" dirty="0">
              <a:solidFill>
                <a:schemeClr val="bg1"/>
              </a:solidFill>
            </a:endParaRPr>
          </a:p>
        </p:txBody>
      </p:sp>
    </p:spTree>
    <p:extLst>
      <p:ext uri="{BB962C8B-B14F-4D97-AF65-F5344CB8AC3E}">
        <p14:creationId xmlns:p14="http://schemas.microsoft.com/office/powerpoint/2010/main" val="1574225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798E088-8C01-3170-FE89-F798B087F74F}"/>
              </a:ext>
            </a:extLst>
          </p:cNvPr>
          <p:cNvSpPr>
            <a:spLocks noChangeArrowheads="1"/>
          </p:cNvSpPr>
          <p:nvPr/>
        </p:nvSpPr>
        <p:spPr bwMode="auto">
          <a:xfrm>
            <a:off x="119270" y="302150"/>
            <a:ext cx="1152939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1" i="0" u="none" strike="noStrike" cap="none" normalizeH="0" baseline="0" dirty="0">
                <a:ln>
                  <a:noFill/>
                </a:ln>
                <a:solidFill>
                  <a:srgbClr val="000000"/>
                </a:solidFill>
                <a:effectLst/>
                <a:latin typeface="Verdana" panose="020B0604030504040204" pitchFamily="34" charset="0"/>
              </a:rPr>
              <a:t>addition assignment</a:t>
            </a:r>
            <a:r>
              <a:rPr kumimoji="0" lang="en-US" altLang="en-US" b="0" i="0" u="none" strike="noStrike" cap="none" normalizeH="0" baseline="0" dirty="0">
                <a:ln>
                  <a:noFill/>
                </a:ln>
                <a:solidFill>
                  <a:srgbClr val="000000"/>
                </a:solidFill>
                <a:effectLst/>
                <a:latin typeface="Verdana" panose="020B0604030504040204" pitchFamily="34" charset="0"/>
              </a:rPr>
              <a:t> operator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adds a value to a variable:</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23E376D-E346-99A0-A896-B69474C7C120}"/>
              </a:ext>
            </a:extLst>
          </p:cNvPr>
          <p:cNvSpPr txBox="1"/>
          <p:nvPr/>
        </p:nvSpPr>
        <p:spPr>
          <a:xfrm>
            <a:off x="119270" y="775167"/>
            <a:ext cx="6096000" cy="646331"/>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x = </a:t>
            </a:r>
            <a:r>
              <a:rPr lang="en-IN" b="0" i="0" dirty="0">
                <a:solidFill>
                  <a:srgbClr val="FF0000"/>
                </a:solidFill>
                <a:effectLst/>
                <a:highlight>
                  <a:srgbClr val="FFFFFF"/>
                </a:highlight>
                <a:latin typeface="Consolas" panose="020B0609020204030204" pitchFamily="49" charset="0"/>
              </a:rPr>
              <a:t>10</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x += </a:t>
            </a:r>
            <a:r>
              <a:rPr lang="en-IN" b="0" i="0" dirty="0">
                <a:solidFill>
                  <a:srgbClr val="FF0000"/>
                </a:solidFill>
                <a:effectLst/>
                <a:highlight>
                  <a:srgbClr val="FFFFFF"/>
                </a:highlight>
                <a:latin typeface="Consolas" panose="020B0609020204030204" pitchFamily="49" charset="0"/>
              </a:rPr>
              <a:t>5</a:t>
            </a:r>
            <a:r>
              <a:rPr lang="en-IN" b="0" i="0" dirty="0">
                <a:solidFill>
                  <a:srgbClr val="000000"/>
                </a:solidFill>
                <a:effectLst/>
                <a:highlight>
                  <a:srgbClr val="FFFFFF"/>
                </a:highlight>
                <a:latin typeface="Consolas" panose="020B0609020204030204" pitchFamily="49" charset="0"/>
              </a:rPr>
              <a:t>;</a:t>
            </a:r>
            <a:endParaRPr lang="en-IN" dirty="0"/>
          </a:p>
        </p:txBody>
      </p:sp>
      <p:sp>
        <p:nvSpPr>
          <p:cNvPr id="8" name="TextBox 7">
            <a:extLst>
              <a:ext uri="{FF2B5EF4-FFF2-40B4-BE49-F238E27FC236}">
                <a16:creationId xmlns:a16="http://schemas.microsoft.com/office/drawing/2014/main" id="{A324FB8B-E064-A517-F34F-2A48D3A98ED0}"/>
              </a:ext>
            </a:extLst>
          </p:cNvPr>
          <p:cNvSpPr txBox="1"/>
          <p:nvPr/>
        </p:nvSpPr>
        <p:spPr>
          <a:xfrm>
            <a:off x="119270" y="1525183"/>
            <a:ext cx="6096000" cy="369332"/>
          </a:xfrm>
          <a:prstGeom prst="rect">
            <a:avLst/>
          </a:prstGeom>
          <a:noFill/>
        </p:spPr>
        <p:txBody>
          <a:bodyPr wrap="square">
            <a:spAutoFit/>
          </a:bodyPr>
          <a:lstStyle/>
          <a:p>
            <a:r>
              <a:rPr lang="en-US" b="0" i="0" dirty="0">
                <a:solidFill>
                  <a:srgbClr val="000000"/>
                </a:solidFill>
                <a:effectLst/>
                <a:highlight>
                  <a:srgbClr val="FFFFFF"/>
                </a:highlight>
                <a:latin typeface="Verdana" panose="020B0604030504040204" pitchFamily="34" charset="0"/>
              </a:rPr>
              <a:t>A list of all assignment operators:</a:t>
            </a:r>
            <a:endParaRPr lang="en-IN" dirty="0"/>
          </a:p>
        </p:txBody>
      </p:sp>
      <p:graphicFrame>
        <p:nvGraphicFramePr>
          <p:cNvPr id="9" name="Table 8">
            <a:extLst>
              <a:ext uri="{FF2B5EF4-FFF2-40B4-BE49-F238E27FC236}">
                <a16:creationId xmlns:a16="http://schemas.microsoft.com/office/drawing/2014/main" id="{8180E67E-D467-8B33-87ED-C8BC4EC97F92}"/>
              </a:ext>
            </a:extLst>
          </p:cNvPr>
          <p:cNvGraphicFramePr>
            <a:graphicFrameLocks noGrp="1"/>
          </p:cNvGraphicFramePr>
          <p:nvPr>
            <p:extLst>
              <p:ext uri="{D42A27DB-BD31-4B8C-83A1-F6EECF244321}">
                <p14:modId xmlns:p14="http://schemas.microsoft.com/office/powerpoint/2010/main" val="1382908620"/>
              </p:ext>
            </p:extLst>
          </p:nvPr>
        </p:nvGraphicFramePr>
        <p:xfrm>
          <a:off x="239670" y="1894515"/>
          <a:ext cx="11288589" cy="4845888"/>
        </p:xfrm>
        <a:graphic>
          <a:graphicData uri="http://schemas.openxmlformats.org/drawingml/2006/table">
            <a:tbl>
              <a:tblPr/>
              <a:tblGrid>
                <a:gridCol w="3778148">
                  <a:extLst>
                    <a:ext uri="{9D8B030D-6E8A-4147-A177-3AD203B41FA5}">
                      <a16:colId xmlns:a16="http://schemas.microsoft.com/office/drawing/2014/main" val="1550177292"/>
                    </a:ext>
                  </a:extLst>
                </a:gridCol>
                <a:gridCol w="3747578">
                  <a:extLst>
                    <a:ext uri="{9D8B030D-6E8A-4147-A177-3AD203B41FA5}">
                      <a16:colId xmlns:a16="http://schemas.microsoft.com/office/drawing/2014/main" val="3711685403"/>
                    </a:ext>
                  </a:extLst>
                </a:gridCol>
                <a:gridCol w="3762863">
                  <a:extLst>
                    <a:ext uri="{9D8B030D-6E8A-4147-A177-3AD203B41FA5}">
                      <a16:colId xmlns:a16="http://schemas.microsoft.com/office/drawing/2014/main" val="846964447"/>
                    </a:ext>
                  </a:extLst>
                </a:gridCol>
              </a:tblGrid>
              <a:tr h="362611">
                <a:tc>
                  <a:txBody>
                    <a:bodyPr/>
                    <a:lstStyle/>
                    <a:p>
                      <a:pPr algn="l" fontAlgn="t"/>
                      <a:r>
                        <a:rPr lang="en-IN" sz="1800" dirty="0">
                          <a:effectLst/>
                        </a:rPr>
                        <a:t>Operator</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Example</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Same As</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03095775"/>
                  </a:ext>
                </a:extLst>
              </a:tr>
              <a:tr h="362611">
                <a:tc>
                  <a:txBody>
                    <a:bodyPr/>
                    <a:lstStyle/>
                    <a:p>
                      <a:pPr algn="l" fontAlgn="t"/>
                      <a:r>
                        <a:rPr lang="en-IN" sz="1800" dirty="0">
                          <a:effectLst/>
                        </a:rPr>
                        <a: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 5</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 5</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775290340"/>
                  </a:ext>
                </a:extLst>
              </a:tr>
              <a:tr h="362611">
                <a:tc>
                  <a:txBody>
                    <a:bodyPr/>
                    <a:lstStyle/>
                    <a:p>
                      <a:pPr algn="l" fontAlgn="t"/>
                      <a:r>
                        <a:rPr lang="en-IN" sz="1800" dirty="0">
                          <a:effectLst/>
                        </a:rPr>
                        <a: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x = 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82625993"/>
                  </a:ext>
                </a:extLst>
              </a:tr>
              <a:tr h="362611">
                <a:tc>
                  <a:txBody>
                    <a:bodyPr/>
                    <a:lstStyle/>
                    <a:p>
                      <a:pPr algn="l" fontAlgn="t"/>
                      <a:r>
                        <a:rPr lang="en-IN" sz="1800">
                          <a:effectLst/>
                        </a:rPr>
                        <a: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 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2349271"/>
                  </a:ext>
                </a:extLst>
              </a:tr>
              <a:tr h="362611">
                <a:tc>
                  <a:txBody>
                    <a:bodyPr/>
                    <a:lstStyle/>
                    <a:p>
                      <a:pPr algn="l" fontAlgn="t"/>
                      <a:r>
                        <a:rPr lang="en-IN" sz="1800">
                          <a:effectLst/>
                        </a:rPr>
                        <a: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x = 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20852824"/>
                  </a:ext>
                </a:extLst>
              </a:tr>
              <a:tr h="362611">
                <a:tc>
                  <a:txBody>
                    <a:bodyPr/>
                    <a:lstStyle/>
                    <a:p>
                      <a:pPr algn="l" fontAlgn="t"/>
                      <a:r>
                        <a:rPr lang="en-IN" sz="1800">
                          <a:effectLst/>
                        </a:rPr>
                        <a: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 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808024519"/>
                  </a:ext>
                </a:extLst>
              </a:tr>
              <a:tr h="362611">
                <a:tc>
                  <a:txBody>
                    <a:bodyPr/>
                    <a:lstStyle/>
                    <a:p>
                      <a:pPr algn="l" fontAlgn="t"/>
                      <a:r>
                        <a:rPr lang="en-IN" sz="1800" dirty="0">
                          <a:effectLst/>
                        </a:rPr>
                        <a: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x = 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5447595"/>
                  </a:ext>
                </a:extLst>
              </a:tr>
              <a:tr h="362611">
                <a:tc>
                  <a:txBody>
                    <a:bodyPr/>
                    <a:lstStyle/>
                    <a:p>
                      <a:pPr algn="l" fontAlgn="t"/>
                      <a:r>
                        <a:rPr lang="en-IN" sz="1800" dirty="0">
                          <a:effectLst/>
                        </a:rPr>
                        <a:t>&amp;=</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&amp;=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rPr>
                        <a:t>x = x &amp;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866132462"/>
                  </a:ext>
                </a:extLst>
              </a:tr>
              <a:tr h="362611">
                <a:tc>
                  <a:txBody>
                    <a:bodyPr/>
                    <a:lstStyle/>
                    <a:p>
                      <a:pPr algn="l" fontAlgn="t"/>
                      <a:r>
                        <a:rPr lang="en-IN" sz="1800">
                          <a:effectLst/>
                        </a:rPr>
                        <a: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x = 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02723326"/>
                  </a:ext>
                </a:extLst>
              </a:tr>
              <a:tr h="362611">
                <a:tc>
                  <a:txBody>
                    <a:bodyPr/>
                    <a:lstStyle/>
                    <a:p>
                      <a:pPr algn="l" fontAlgn="t"/>
                      <a:r>
                        <a:rPr lang="en-IN" sz="1800">
                          <a:effectLst/>
                        </a:rPr>
                        <a: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 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240151853"/>
                  </a:ext>
                </a:extLst>
              </a:tr>
              <a:tr h="362611">
                <a:tc>
                  <a:txBody>
                    <a:bodyPr/>
                    <a:lstStyle/>
                    <a:p>
                      <a:pPr algn="l" fontAlgn="t"/>
                      <a:r>
                        <a:rPr lang="en-IN" sz="1800">
                          <a:effectLst/>
                        </a:rPr>
                        <a:t>&gt;&gt;=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x &gt;&gt;=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x = x &gt;&gt;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31933545"/>
                  </a:ext>
                </a:extLst>
              </a:tr>
              <a:tr h="362611">
                <a:tc>
                  <a:txBody>
                    <a:bodyPr/>
                    <a:lstStyle/>
                    <a:p>
                      <a:pPr algn="l" fontAlgn="t"/>
                      <a:r>
                        <a:rPr lang="en-IN" sz="1800" dirty="0">
                          <a:effectLst/>
                        </a:rPr>
                        <a:t>&lt;&lt;=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800">
                          <a:effectLst/>
                        </a:rPr>
                        <a:t>x &lt;&lt;=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800" dirty="0">
                          <a:effectLst/>
                        </a:rPr>
                        <a:t>x = x &lt;&lt;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754732487"/>
                  </a:ext>
                </a:extLst>
              </a:tr>
            </a:tbl>
          </a:graphicData>
        </a:graphic>
      </p:graphicFrame>
    </p:spTree>
    <p:extLst>
      <p:ext uri="{BB962C8B-B14F-4D97-AF65-F5344CB8AC3E}">
        <p14:creationId xmlns:p14="http://schemas.microsoft.com/office/powerpoint/2010/main" val="3238932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7E33BC-1B3B-C9D2-C07C-ED5B16553786}"/>
              </a:ext>
            </a:extLst>
          </p:cNvPr>
          <p:cNvSpPr>
            <a:spLocks noChangeArrowheads="1"/>
          </p:cNvSpPr>
          <p:nvPr/>
        </p:nvSpPr>
        <p:spPr bwMode="auto">
          <a:xfrm>
            <a:off x="113731" y="80075"/>
            <a:ext cx="12078269" cy="26717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Comparison Operators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Comparison operators are used to compare two values (or variables). This is important in programming, because it helps us to find answers and make decisions.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return value of a comparison is either </a:t>
            </a:r>
            <a:r>
              <a:rPr kumimoji="0" lang="en-US" altLang="en-US" b="0" i="0" u="none" strike="noStrike" cap="none" normalizeH="0" baseline="0" dirty="0">
                <a:ln>
                  <a:noFill/>
                </a:ln>
                <a:solidFill>
                  <a:srgbClr val="DC143C"/>
                </a:solidFill>
                <a:effectLst/>
                <a:latin typeface="Consolas" panose="020B0609020204030204" pitchFamily="49" charset="0"/>
              </a:rPr>
              <a:t>1</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0" i="0" u="none" strike="noStrike" cap="none" normalizeH="0" baseline="0" dirty="0">
                <a:ln>
                  <a:noFill/>
                </a:ln>
                <a:solidFill>
                  <a:srgbClr val="DC143C"/>
                </a:solidFill>
                <a:effectLst/>
                <a:latin typeface="Consolas" panose="020B0609020204030204" pitchFamily="49" charset="0"/>
              </a:rPr>
              <a:t>0</a:t>
            </a:r>
            <a:r>
              <a:rPr kumimoji="0" lang="en-US" altLang="en-US" b="0" i="0" u="none" strike="noStrike" cap="none" normalizeH="0" baseline="0" dirty="0">
                <a:ln>
                  <a:noFill/>
                </a:ln>
                <a:solidFill>
                  <a:srgbClr val="000000"/>
                </a:solidFill>
                <a:effectLst/>
                <a:latin typeface="Verdana" panose="020B0604030504040204" pitchFamily="34" charset="0"/>
              </a:rPr>
              <a:t>, which means </a:t>
            </a:r>
            <a:r>
              <a:rPr kumimoji="0" lang="en-US" altLang="en-US" b="1" i="0" u="none" strike="noStrike" cap="none" normalizeH="0" baseline="0" dirty="0">
                <a:ln>
                  <a:noFill/>
                </a:ln>
                <a:solidFill>
                  <a:srgbClr val="000000"/>
                </a:solidFill>
                <a:effectLst/>
                <a:latin typeface="Verdana" panose="020B0604030504040204" pitchFamily="34" charset="0"/>
              </a:rPr>
              <a:t>true</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DC143C"/>
                </a:solidFill>
                <a:effectLst/>
                <a:latin typeface="Consolas" panose="020B0609020204030204" pitchFamily="49" charset="0"/>
              </a:rPr>
              <a:t>1</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1" i="0" u="none" strike="noStrike" cap="none" normalizeH="0" baseline="0" dirty="0">
                <a:ln>
                  <a:noFill/>
                </a:ln>
                <a:solidFill>
                  <a:srgbClr val="000000"/>
                </a:solidFill>
                <a:effectLst/>
                <a:latin typeface="Verdana" panose="020B0604030504040204" pitchFamily="34" charset="0"/>
              </a:rPr>
              <a:t>false</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DC143C"/>
                </a:solidFill>
                <a:effectLst/>
                <a:latin typeface="Consolas" panose="020B0609020204030204" pitchFamily="49" charset="0"/>
              </a:rPr>
              <a:t>0</a:t>
            </a:r>
            <a:r>
              <a:rPr kumimoji="0" lang="en-US" altLang="en-US" b="0" i="0" u="none" strike="noStrike" cap="none" normalizeH="0" baseline="0" dirty="0">
                <a:ln>
                  <a:noFill/>
                </a:ln>
                <a:solidFill>
                  <a:srgbClr val="000000"/>
                </a:solidFill>
                <a:effectLst/>
                <a:latin typeface="Verdana" panose="020B0604030504040204" pitchFamily="34" charset="0"/>
              </a:rPr>
              <a:t>). These values are known as </a:t>
            </a:r>
            <a:r>
              <a:rPr kumimoji="0" lang="en-US" altLang="en-US" b="1" i="0" u="none" strike="noStrike" cap="none" normalizeH="0" baseline="0" dirty="0">
                <a:ln>
                  <a:noFill/>
                </a:ln>
                <a:solidFill>
                  <a:srgbClr val="000000"/>
                </a:solidFill>
                <a:effectLst/>
                <a:latin typeface="Verdana" panose="020B0604030504040204" pitchFamily="34" charset="0"/>
              </a:rPr>
              <a:t>Boolean values</a:t>
            </a:r>
            <a:r>
              <a:rPr kumimoji="0" lang="en-US" altLang="en-US" b="0" i="0" u="none" strike="noStrike" cap="none" normalizeH="0" baseline="0" dirty="0">
                <a:ln>
                  <a:noFill/>
                </a:ln>
                <a:solidFill>
                  <a:srgbClr val="000000"/>
                </a:solidFill>
                <a:effectLst/>
                <a:latin typeface="Verdana" panose="020B0604030504040204" pitchFamily="34" charset="0"/>
              </a:rPr>
              <a:t>, and you will learn more about them in the </a:t>
            </a:r>
            <a:r>
              <a:rPr lang="en-US" altLang="en-US" dirty="0">
                <a:solidFill>
                  <a:srgbClr val="000000"/>
                </a:solidFill>
                <a:latin typeface="Verdana" panose="020B0604030504040204" pitchFamily="34" charset="0"/>
              </a:rPr>
              <a:t>Booleans</a:t>
            </a:r>
            <a:r>
              <a:rPr kumimoji="0" lang="en-US" altLang="en-US" b="0" i="0" u="none" strike="noStrike" cap="none" normalizeH="0" baseline="0" dirty="0">
                <a:ln>
                  <a:noFill/>
                </a:ln>
                <a:solidFill>
                  <a:srgbClr val="000000"/>
                </a:solidFill>
                <a:effectLst/>
                <a:latin typeface="Verdana" panose="020B0604030504040204" pitchFamily="34" charset="0"/>
              </a:rPr>
              <a:t> and </a:t>
            </a:r>
            <a:r>
              <a:rPr lang="en-US" altLang="en-US" dirty="0" err="1">
                <a:solidFill>
                  <a:srgbClr val="000000"/>
                </a:solidFill>
                <a:latin typeface="Verdana" panose="020B0604030504040204" pitchFamily="34" charset="0"/>
              </a:rPr>
              <a:t>If..Else</a:t>
            </a:r>
            <a:r>
              <a:rPr kumimoji="0" lang="en-US" altLang="en-US" b="0" i="0" u="none" strike="noStrike" cap="none" normalizeH="0" baseline="0" dirty="0">
                <a:ln>
                  <a:noFill/>
                </a:ln>
                <a:solidFill>
                  <a:srgbClr val="000000"/>
                </a:solidFill>
                <a:effectLst/>
                <a:latin typeface="Verdana" panose="020B0604030504040204" pitchFamily="34" charset="0"/>
              </a:rPr>
              <a:t> chapter.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In the following example, we use the </a:t>
            </a:r>
            <a:r>
              <a:rPr kumimoji="0" lang="en-US" altLang="en-US" b="1" i="0" u="none" strike="noStrike" cap="none" normalizeH="0" baseline="0" dirty="0">
                <a:ln>
                  <a:noFill/>
                </a:ln>
                <a:solidFill>
                  <a:srgbClr val="000000"/>
                </a:solidFill>
                <a:effectLst/>
                <a:latin typeface="Verdana" panose="020B0604030504040204" pitchFamily="34" charset="0"/>
              </a:rPr>
              <a:t>greater than</a:t>
            </a:r>
            <a:r>
              <a:rPr kumimoji="0" lang="en-US" altLang="en-US" b="0" i="0" u="none" strike="noStrike" cap="none" normalizeH="0" baseline="0" dirty="0">
                <a:ln>
                  <a:noFill/>
                </a:ln>
                <a:solidFill>
                  <a:srgbClr val="000000"/>
                </a:solidFill>
                <a:effectLst/>
                <a:latin typeface="Verdana" panose="020B0604030504040204" pitchFamily="34" charset="0"/>
              </a:rPr>
              <a:t> operator (</a:t>
            </a:r>
            <a:r>
              <a:rPr kumimoji="0" lang="en-US" altLang="en-US" b="0" i="0" u="none" strike="noStrike" cap="none" normalizeH="0" baseline="0" dirty="0">
                <a:ln>
                  <a:noFill/>
                </a:ln>
                <a:solidFill>
                  <a:srgbClr val="DC143C"/>
                </a:solidFill>
                <a:effectLst/>
                <a:latin typeface="Consolas" panose="020B0609020204030204" pitchFamily="49" charset="0"/>
              </a:rPr>
              <a:t>&gt;</a:t>
            </a:r>
            <a:r>
              <a:rPr kumimoji="0" lang="en-US" altLang="en-US" b="0" i="0" u="none" strike="noStrike" cap="none" normalizeH="0" baseline="0" dirty="0">
                <a:ln>
                  <a:noFill/>
                </a:ln>
                <a:solidFill>
                  <a:srgbClr val="000000"/>
                </a:solidFill>
                <a:effectLst/>
                <a:latin typeface="Verdana" panose="020B0604030504040204" pitchFamily="34" charset="0"/>
              </a:rPr>
              <a:t>) to find out if 5 is greater than 3:</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AC448104-59CB-FDF7-EB97-E81E26662786}"/>
              </a:ext>
            </a:extLst>
          </p:cNvPr>
          <p:cNvSpPr txBox="1"/>
          <p:nvPr/>
        </p:nvSpPr>
        <p:spPr>
          <a:xfrm>
            <a:off x="113731" y="2905832"/>
            <a:ext cx="6202906" cy="1200329"/>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x = </a:t>
            </a:r>
            <a:r>
              <a:rPr lang="en-US" b="0" i="0" dirty="0">
                <a:solidFill>
                  <a:srgbClr val="FF0000"/>
                </a:solidFill>
                <a:effectLst/>
                <a:highlight>
                  <a:srgbClr val="FFFFFF"/>
                </a:highlight>
                <a:latin typeface="Consolas" panose="020B0609020204030204" pitchFamily="49" charset="0"/>
              </a:rPr>
              <a:t>5</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y = </a:t>
            </a:r>
            <a:r>
              <a:rPr lang="en-US" b="0" i="0" dirty="0">
                <a:solidFill>
                  <a:srgbClr val="FF0000"/>
                </a:solidFill>
                <a:effectLst/>
                <a:highlight>
                  <a:srgbClr val="FFFFFF"/>
                </a:highlight>
                <a:latin typeface="Consolas" panose="020B0609020204030204" pitchFamily="49" charset="0"/>
              </a:rPr>
              <a:t>3</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printf(</a:t>
            </a:r>
            <a:r>
              <a:rPr lang="en-US" b="0" i="0" dirty="0">
                <a:solidFill>
                  <a:srgbClr val="A52A2A"/>
                </a:solidFill>
                <a:effectLst/>
                <a:highlight>
                  <a:srgbClr val="FFFFFF"/>
                </a:highlight>
                <a:latin typeface="Consolas" panose="020B0609020204030204" pitchFamily="49" charset="0"/>
              </a:rPr>
              <a:t>"%d"</a:t>
            </a:r>
            <a:r>
              <a:rPr lang="en-US" b="0" i="0" dirty="0">
                <a:solidFill>
                  <a:srgbClr val="000000"/>
                </a:solidFill>
                <a:effectLst/>
                <a:highlight>
                  <a:srgbClr val="FFFFFF"/>
                </a:highlight>
                <a:latin typeface="Consolas" panose="020B0609020204030204" pitchFamily="49" charset="0"/>
              </a:rPr>
              <a:t>, x &gt; y); </a:t>
            </a:r>
            <a:r>
              <a:rPr lang="en-US" b="0" i="0" dirty="0">
                <a:solidFill>
                  <a:srgbClr val="008000"/>
                </a:solidFill>
                <a:effectLst/>
                <a:highlight>
                  <a:srgbClr val="FFFFFF"/>
                </a:highlight>
                <a:latin typeface="Consolas" panose="020B0609020204030204" pitchFamily="49" charset="0"/>
              </a:rPr>
              <a:t>// returns 1 (true) because 5 is greater than 3</a:t>
            </a:r>
            <a:endParaRPr lang="en-IN" dirty="0"/>
          </a:p>
        </p:txBody>
      </p:sp>
    </p:spTree>
    <p:extLst>
      <p:ext uri="{BB962C8B-B14F-4D97-AF65-F5344CB8AC3E}">
        <p14:creationId xmlns:p14="http://schemas.microsoft.com/office/powerpoint/2010/main" val="10228928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4227982-F604-438C-2343-CD87FF6BA292}"/>
              </a:ext>
            </a:extLst>
          </p:cNvPr>
          <p:cNvGraphicFramePr>
            <a:graphicFrameLocks noGrp="1"/>
          </p:cNvGraphicFramePr>
          <p:nvPr>
            <p:extLst>
              <p:ext uri="{D42A27DB-BD31-4B8C-83A1-F6EECF244321}">
                <p14:modId xmlns:p14="http://schemas.microsoft.com/office/powerpoint/2010/main" val="1565531373"/>
              </p:ext>
            </p:extLst>
          </p:nvPr>
        </p:nvGraphicFramePr>
        <p:xfrm>
          <a:off x="284870" y="392612"/>
          <a:ext cx="11111011" cy="4573488"/>
        </p:xfrm>
        <a:graphic>
          <a:graphicData uri="http://schemas.openxmlformats.org/drawingml/2006/table">
            <a:tbl>
              <a:tblPr/>
              <a:tblGrid>
                <a:gridCol w="1641314">
                  <a:extLst>
                    <a:ext uri="{9D8B030D-6E8A-4147-A177-3AD203B41FA5}">
                      <a16:colId xmlns:a16="http://schemas.microsoft.com/office/drawing/2014/main" val="1863407664"/>
                    </a:ext>
                  </a:extLst>
                </a:gridCol>
                <a:gridCol w="2777690">
                  <a:extLst>
                    <a:ext uri="{9D8B030D-6E8A-4147-A177-3AD203B41FA5}">
                      <a16:colId xmlns:a16="http://schemas.microsoft.com/office/drawing/2014/main" val="1871323604"/>
                    </a:ext>
                  </a:extLst>
                </a:gridCol>
                <a:gridCol w="1893894">
                  <a:extLst>
                    <a:ext uri="{9D8B030D-6E8A-4147-A177-3AD203B41FA5}">
                      <a16:colId xmlns:a16="http://schemas.microsoft.com/office/drawing/2014/main" val="2079294147"/>
                    </a:ext>
                  </a:extLst>
                </a:gridCol>
                <a:gridCol w="4798113">
                  <a:extLst>
                    <a:ext uri="{9D8B030D-6E8A-4147-A177-3AD203B41FA5}">
                      <a16:colId xmlns:a16="http://schemas.microsoft.com/office/drawing/2014/main" val="213743937"/>
                    </a:ext>
                  </a:extLst>
                </a:gridCol>
              </a:tblGrid>
              <a:tr h="559110">
                <a:tc>
                  <a:txBody>
                    <a:bodyPr/>
                    <a:lstStyle/>
                    <a:p>
                      <a:pPr algn="l" fontAlgn="t"/>
                      <a:r>
                        <a:rPr lang="en-IN" sz="1800">
                          <a:effectLst/>
                        </a:rPr>
                        <a:t>Operator</a:t>
                      </a:r>
                    </a:p>
                  </a:txBody>
                  <a:tcPr marL="121546"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Name</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Example</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Description</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37753283"/>
                  </a:ext>
                </a:extLst>
              </a:tr>
              <a:tr h="559110">
                <a:tc>
                  <a:txBody>
                    <a:bodyPr/>
                    <a:lstStyle/>
                    <a:p>
                      <a:pPr algn="l" fontAlgn="t"/>
                      <a:r>
                        <a:rPr lang="en-IN" sz="1800">
                          <a:effectLst/>
                        </a:rPr>
                        <a:t>==</a:t>
                      </a:r>
                    </a:p>
                  </a:txBody>
                  <a:tcPr marL="121546"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Equal to</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 y</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Returns 1 if the values are equal</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7283581"/>
                  </a:ext>
                </a:extLst>
              </a:tr>
              <a:tr h="559110">
                <a:tc>
                  <a:txBody>
                    <a:bodyPr/>
                    <a:lstStyle/>
                    <a:p>
                      <a:pPr algn="l" fontAlgn="t"/>
                      <a:r>
                        <a:rPr lang="en-IN" sz="1800">
                          <a:effectLst/>
                        </a:rPr>
                        <a:t>!=</a:t>
                      </a:r>
                    </a:p>
                  </a:txBody>
                  <a:tcPr marL="121546"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Not equal</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x != y</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Returns 1 if the values are not equal</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34978448"/>
                  </a:ext>
                </a:extLst>
              </a:tr>
              <a:tr h="559110">
                <a:tc>
                  <a:txBody>
                    <a:bodyPr/>
                    <a:lstStyle/>
                    <a:p>
                      <a:pPr algn="l" fontAlgn="t"/>
                      <a:r>
                        <a:rPr lang="en-IN" sz="1800">
                          <a:effectLst/>
                        </a:rPr>
                        <a:t>&gt;</a:t>
                      </a:r>
                    </a:p>
                  </a:txBody>
                  <a:tcPr marL="121546"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Greater than</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&gt; y</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Returns 1 if the first value is greater than the second value</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534935121"/>
                  </a:ext>
                </a:extLst>
              </a:tr>
              <a:tr h="559110">
                <a:tc>
                  <a:txBody>
                    <a:bodyPr/>
                    <a:lstStyle/>
                    <a:p>
                      <a:pPr algn="l" fontAlgn="t"/>
                      <a:r>
                        <a:rPr lang="en-IN" sz="1800">
                          <a:effectLst/>
                        </a:rPr>
                        <a:t>&lt;</a:t>
                      </a:r>
                    </a:p>
                  </a:txBody>
                  <a:tcPr marL="121546"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Less than</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x &lt; y</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Returns 1 if the first value is less than the second value</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35668778"/>
                  </a:ext>
                </a:extLst>
              </a:tr>
              <a:tr h="777893">
                <a:tc>
                  <a:txBody>
                    <a:bodyPr/>
                    <a:lstStyle/>
                    <a:p>
                      <a:pPr algn="l" fontAlgn="t"/>
                      <a:r>
                        <a:rPr lang="en-IN" sz="1800">
                          <a:effectLst/>
                        </a:rPr>
                        <a:t>&gt;=</a:t>
                      </a:r>
                    </a:p>
                  </a:txBody>
                  <a:tcPr marL="121546"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Greater than or equal to</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&gt;= y</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Returns 1 if the first value is greater than, or equal to, the second value</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795687091"/>
                  </a:ext>
                </a:extLst>
              </a:tr>
              <a:tr h="777893">
                <a:tc>
                  <a:txBody>
                    <a:bodyPr/>
                    <a:lstStyle/>
                    <a:p>
                      <a:pPr algn="l" fontAlgn="t"/>
                      <a:r>
                        <a:rPr lang="en-IN" sz="1800">
                          <a:effectLst/>
                        </a:rPr>
                        <a:t>&lt;=</a:t>
                      </a:r>
                    </a:p>
                  </a:txBody>
                  <a:tcPr marL="121546"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Less than or equal to</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x &lt;= y</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Returns 1 if the first value is less than, or equal to, the second value</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35461743"/>
                  </a:ext>
                </a:extLst>
              </a:tr>
            </a:tbl>
          </a:graphicData>
        </a:graphic>
      </p:graphicFrame>
    </p:spTree>
    <p:extLst>
      <p:ext uri="{BB962C8B-B14F-4D97-AF65-F5344CB8AC3E}">
        <p14:creationId xmlns:p14="http://schemas.microsoft.com/office/powerpoint/2010/main" val="1058303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9A94E7-25BE-53F8-E392-97F26B3E6845}"/>
              </a:ext>
            </a:extLst>
          </p:cNvPr>
          <p:cNvSpPr txBox="1"/>
          <p:nvPr/>
        </p:nvSpPr>
        <p:spPr>
          <a:xfrm>
            <a:off x="159026" y="122727"/>
            <a:ext cx="11754678" cy="1328954"/>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Logical Operators</a:t>
            </a:r>
          </a:p>
          <a:p>
            <a:pPr algn="l">
              <a:lnSpc>
                <a:spcPct val="150000"/>
              </a:lnSpc>
            </a:pPr>
            <a:r>
              <a:rPr lang="en-US" b="0" i="0" dirty="0">
                <a:solidFill>
                  <a:srgbClr val="000000"/>
                </a:solidFill>
                <a:effectLst/>
                <a:highlight>
                  <a:srgbClr val="FFFFFF"/>
                </a:highlight>
                <a:latin typeface="Verdana" panose="020B0604030504040204" pitchFamily="34" charset="0"/>
              </a:rPr>
              <a:t>You can also test for true or false values with logical operators.</a:t>
            </a:r>
          </a:p>
          <a:p>
            <a:pPr algn="l">
              <a:lnSpc>
                <a:spcPct val="150000"/>
              </a:lnSpc>
            </a:pPr>
            <a:r>
              <a:rPr lang="en-US" b="0" i="0" dirty="0">
                <a:solidFill>
                  <a:srgbClr val="000000"/>
                </a:solidFill>
                <a:effectLst/>
                <a:highlight>
                  <a:srgbClr val="FFFFFF"/>
                </a:highlight>
                <a:latin typeface="Verdana" panose="020B0604030504040204" pitchFamily="34" charset="0"/>
              </a:rPr>
              <a:t>Logical operators are used to determine the logic between variables or values:</a:t>
            </a:r>
          </a:p>
        </p:txBody>
      </p:sp>
      <p:graphicFrame>
        <p:nvGraphicFramePr>
          <p:cNvPr id="4" name="Table 3">
            <a:extLst>
              <a:ext uri="{FF2B5EF4-FFF2-40B4-BE49-F238E27FC236}">
                <a16:creationId xmlns:a16="http://schemas.microsoft.com/office/drawing/2014/main" id="{A9A631B1-1493-2203-F52E-8A935F01A925}"/>
              </a:ext>
            </a:extLst>
          </p:cNvPr>
          <p:cNvGraphicFramePr>
            <a:graphicFrameLocks noGrp="1"/>
          </p:cNvGraphicFramePr>
          <p:nvPr>
            <p:extLst>
              <p:ext uri="{D42A27DB-BD31-4B8C-83A1-F6EECF244321}">
                <p14:modId xmlns:p14="http://schemas.microsoft.com/office/powerpoint/2010/main" val="1233754085"/>
              </p:ext>
            </p:extLst>
          </p:nvPr>
        </p:nvGraphicFramePr>
        <p:xfrm>
          <a:off x="307897" y="1870344"/>
          <a:ext cx="10625145" cy="1706880"/>
        </p:xfrm>
        <a:graphic>
          <a:graphicData uri="http://schemas.openxmlformats.org/drawingml/2006/table">
            <a:tbl>
              <a:tblPr/>
              <a:tblGrid>
                <a:gridCol w="1569542">
                  <a:extLst>
                    <a:ext uri="{9D8B030D-6E8A-4147-A177-3AD203B41FA5}">
                      <a16:colId xmlns:a16="http://schemas.microsoft.com/office/drawing/2014/main" val="686258055"/>
                    </a:ext>
                  </a:extLst>
                </a:gridCol>
                <a:gridCol w="1811078">
                  <a:extLst>
                    <a:ext uri="{9D8B030D-6E8A-4147-A177-3AD203B41FA5}">
                      <a16:colId xmlns:a16="http://schemas.microsoft.com/office/drawing/2014/main" val="2800365589"/>
                    </a:ext>
                  </a:extLst>
                </a:gridCol>
                <a:gridCol w="2414690">
                  <a:extLst>
                    <a:ext uri="{9D8B030D-6E8A-4147-A177-3AD203B41FA5}">
                      <a16:colId xmlns:a16="http://schemas.microsoft.com/office/drawing/2014/main" val="1742645413"/>
                    </a:ext>
                  </a:extLst>
                </a:gridCol>
                <a:gridCol w="4829835">
                  <a:extLst>
                    <a:ext uri="{9D8B030D-6E8A-4147-A177-3AD203B41FA5}">
                      <a16:colId xmlns:a16="http://schemas.microsoft.com/office/drawing/2014/main" val="4080795244"/>
                    </a:ext>
                  </a:extLst>
                </a:gridCol>
              </a:tblGrid>
              <a:tr h="0">
                <a:tc>
                  <a:txBody>
                    <a:bodyPr/>
                    <a:lstStyle/>
                    <a:p>
                      <a:pPr algn="l" fontAlgn="t"/>
                      <a:r>
                        <a:rPr lang="en-IN">
                          <a:effectLst/>
                        </a:rPr>
                        <a:t>Operator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Example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47740763"/>
                  </a:ext>
                </a:extLst>
              </a:tr>
              <a:tr h="0">
                <a:tc>
                  <a:txBody>
                    <a:bodyPr/>
                    <a:lstStyle/>
                    <a:p>
                      <a:pPr algn="l" fontAlgn="t"/>
                      <a:r>
                        <a:rPr lang="en-IN" dirty="0">
                          <a:effectLst/>
                        </a:rPr>
                        <a:t>&amp;&amp; </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Logical and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x &lt; 5 &amp;&amp;  x &lt; 10</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Returns 1 if both statements are true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917148233"/>
                  </a:ext>
                </a:extLst>
              </a:tr>
              <a:tr h="0">
                <a:tc>
                  <a:txBody>
                    <a:bodyPr/>
                    <a:lstStyle/>
                    <a:p>
                      <a:pPr algn="l" fontAlgn="t"/>
                      <a:r>
                        <a:rPr lang="en-IN">
                          <a:effectLst/>
                        </a:rPr>
                        <a:t>|| </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Logical or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x &lt; 5 || x &lt; 4</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Returns 1 if one of the statements is true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34437157"/>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a:effectLst/>
                        </a:rPr>
                        <a:t>Logical not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a:effectLst/>
                        </a:rPr>
                        <a:t>!(x &lt; 5 &amp;&amp; x &lt; 10)</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Reverse the result, returns 0 if the result is 1</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249001306"/>
                  </a:ext>
                </a:extLst>
              </a:tr>
            </a:tbl>
          </a:graphicData>
        </a:graphic>
      </p:graphicFrame>
      <p:sp>
        <p:nvSpPr>
          <p:cNvPr id="5" name="Rectangle 1">
            <a:extLst>
              <a:ext uri="{FF2B5EF4-FFF2-40B4-BE49-F238E27FC236}">
                <a16:creationId xmlns:a16="http://schemas.microsoft.com/office/drawing/2014/main" id="{64C79842-DCB1-DC50-64C8-CF63BDEBD5B7}"/>
              </a:ext>
            </a:extLst>
          </p:cNvPr>
          <p:cNvSpPr>
            <a:spLocks noChangeArrowheads="1"/>
          </p:cNvSpPr>
          <p:nvPr/>
        </p:nvSpPr>
        <p:spPr bwMode="auto">
          <a:xfrm>
            <a:off x="322696" y="3648010"/>
            <a:ext cx="11754678" cy="30872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Booleans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Very often, in programming, you will need a data type that can only have one of two values, like: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rPr>
              <a:t>YES / NO</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rPr>
              <a:t>ON / OFF</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rPr>
              <a:t>TRUE / FALSE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For this, C has a </a:t>
            </a:r>
            <a:r>
              <a:rPr kumimoji="0" lang="en-US" altLang="en-US" b="0" i="0" u="none" strike="noStrike" cap="none" normalizeH="0" baseline="0" dirty="0">
                <a:ln>
                  <a:noFill/>
                </a:ln>
                <a:solidFill>
                  <a:srgbClr val="DC143C"/>
                </a:solidFill>
                <a:effectLst/>
                <a:latin typeface="Consolas" panose="020B0609020204030204" pitchFamily="49" charset="0"/>
              </a:rPr>
              <a:t>bool</a:t>
            </a:r>
            <a:r>
              <a:rPr kumimoji="0" lang="en-US" altLang="en-US" b="0" i="0" u="none" strike="noStrike" cap="none" normalizeH="0" baseline="0" dirty="0">
                <a:ln>
                  <a:noFill/>
                </a:ln>
                <a:solidFill>
                  <a:srgbClr val="000000"/>
                </a:solidFill>
                <a:effectLst/>
                <a:latin typeface="Verdana" panose="020B0604030504040204" pitchFamily="34" charset="0"/>
              </a:rPr>
              <a:t> data type, which is known as </a:t>
            </a:r>
            <a:r>
              <a:rPr kumimoji="0" lang="en-US" altLang="en-US" b="1" i="0" u="none" strike="noStrike" cap="none" normalizeH="0" baseline="0" dirty="0" err="1">
                <a:ln>
                  <a:noFill/>
                </a:ln>
                <a:solidFill>
                  <a:srgbClr val="000000"/>
                </a:solidFill>
                <a:effectLst/>
                <a:latin typeface="Verdana" panose="020B0604030504040204" pitchFamily="34" charset="0"/>
              </a:rPr>
              <a:t>booleans</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Booleans represent values that are either </a:t>
            </a:r>
            <a:r>
              <a:rPr kumimoji="0" lang="en-US" altLang="en-US" b="0" i="0" u="none" strike="noStrike" cap="none" normalizeH="0" baseline="0" dirty="0">
                <a:ln>
                  <a:noFill/>
                </a:ln>
                <a:solidFill>
                  <a:srgbClr val="DC143C"/>
                </a:solidFill>
                <a:effectLst/>
                <a:latin typeface="Consolas" panose="020B0609020204030204" pitchFamily="49" charset="0"/>
              </a:rPr>
              <a:t>true</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0" i="0" u="none" strike="noStrike" cap="none" normalizeH="0" baseline="0" dirty="0">
                <a:ln>
                  <a:noFill/>
                </a:ln>
                <a:solidFill>
                  <a:srgbClr val="DC143C"/>
                </a:solidFill>
                <a:effectLst/>
                <a:latin typeface="Consolas" panose="020B0609020204030204" pitchFamily="49" charset="0"/>
              </a:rPr>
              <a:t>false</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36627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73C946-BE9D-A19D-19CD-2E1B86F87DE4}"/>
              </a:ext>
            </a:extLst>
          </p:cNvPr>
          <p:cNvSpPr>
            <a:spLocks noChangeArrowheads="1"/>
          </p:cNvSpPr>
          <p:nvPr/>
        </p:nvSpPr>
        <p:spPr bwMode="auto">
          <a:xfrm>
            <a:off x="212036" y="-4295"/>
            <a:ext cx="9899374" cy="14199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Boolean Variables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In C, the </a:t>
            </a:r>
            <a:r>
              <a:rPr kumimoji="0" lang="en-US" altLang="en-US" b="0" i="0" u="none" strike="noStrike" cap="none" normalizeH="0" baseline="0" dirty="0">
                <a:ln>
                  <a:noFill/>
                </a:ln>
                <a:solidFill>
                  <a:srgbClr val="DC143C"/>
                </a:solidFill>
                <a:effectLst/>
                <a:latin typeface="Consolas" panose="020B0609020204030204" pitchFamily="49" charset="0"/>
              </a:rPr>
              <a:t>bool</a:t>
            </a:r>
            <a:r>
              <a:rPr kumimoji="0" lang="en-US" altLang="en-US" b="0" i="0" u="none" strike="noStrike" cap="none" normalizeH="0" baseline="0" dirty="0">
                <a:ln>
                  <a:noFill/>
                </a:ln>
                <a:solidFill>
                  <a:srgbClr val="000000"/>
                </a:solidFill>
                <a:effectLst/>
                <a:latin typeface="Verdana" panose="020B0604030504040204" pitchFamily="34" charset="0"/>
              </a:rPr>
              <a:t> type is not a built-in data type, like </a:t>
            </a:r>
            <a:r>
              <a:rPr kumimoji="0" lang="en-US" altLang="en-US" b="0" i="0" u="none" strike="noStrike" cap="none" normalizeH="0" baseline="0" dirty="0">
                <a:ln>
                  <a:noFill/>
                </a:ln>
                <a:solidFill>
                  <a:srgbClr val="DC143C"/>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0" i="0" u="none" strike="noStrike" cap="none" normalizeH="0" baseline="0" dirty="0">
                <a:ln>
                  <a:noFill/>
                </a:ln>
                <a:solidFill>
                  <a:srgbClr val="DC143C"/>
                </a:solidFill>
                <a:effectLst/>
                <a:latin typeface="Consolas" panose="020B0609020204030204" pitchFamily="49" charset="0"/>
              </a:rPr>
              <a:t>char</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It was introduced in C99, and you must </a:t>
            </a:r>
            <a:r>
              <a:rPr kumimoji="0" lang="en-US" altLang="en-US" b="1" i="0" u="none" strike="noStrike" cap="none" normalizeH="0" baseline="0" dirty="0">
                <a:ln>
                  <a:noFill/>
                </a:ln>
                <a:solidFill>
                  <a:srgbClr val="000000"/>
                </a:solidFill>
                <a:effectLst/>
                <a:latin typeface="Verdana" panose="020B0604030504040204" pitchFamily="34" charset="0"/>
              </a:rPr>
              <a:t>import</a:t>
            </a:r>
            <a:r>
              <a:rPr kumimoji="0" lang="en-US" altLang="en-US" b="0" i="0" u="none" strike="noStrike" cap="none" normalizeH="0" baseline="0" dirty="0">
                <a:ln>
                  <a:noFill/>
                </a:ln>
                <a:solidFill>
                  <a:srgbClr val="000000"/>
                </a:solidFill>
                <a:effectLst/>
                <a:latin typeface="Verdana" panose="020B0604030504040204" pitchFamily="34" charset="0"/>
              </a:rPr>
              <a:t> the following header file to use it: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47856F22-562C-7AF0-ABCA-735BDE8DBF0E}"/>
              </a:ext>
            </a:extLst>
          </p:cNvPr>
          <p:cNvSpPr txBox="1"/>
          <p:nvPr/>
        </p:nvSpPr>
        <p:spPr>
          <a:xfrm>
            <a:off x="212036" y="1524864"/>
            <a:ext cx="6096000" cy="369332"/>
          </a:xfrm>
          <a:prstGeom prst="rect">
            <a:avLst/>
          </a:prstGeom>
          <a:noFill/>
        </p:spPr>
        <p:txBody>
          <a:bodyPr wrap="square">
            <a:spAutoFit/>
          </a:bodyPr>
          <a:lstStyle/>
          <a:p>
            <a:r>
              <a:rPr lang="en-IN" b="0" i="0" dirty="0">
                <a:solidFill>
                  <a:srgbClr val="000000"/>
                </a:solidFill>
                <a:effectLst/>
                <a:highlight>
                  <a:srgbClr val="FFFFFF"/>
                </a:highlight>
                <a:latin typeface="Consolas" panose="020B0609020204030204" pitchFamily="49" charset="0"/>
              </a:rPr>
              <a:t>#include &lt;</a:t>
            </a:r>
            <a:r>
              <a:rPr lang="en-IN" b="0" i="0" dirty="0" err="1">
                <a:solidFill>
                  <a:srgbClr val="000000"/>
                </a:solidFill>
                <a:effectLst/>
                <a:highlight>
                  <a:srgbClr val="FFFFFF"/>
                </a:highlight>
                <a:latin typeface="Consolas" panose="020B0609020204030204" pitchFamily="49" charset="0"/>
              </a:rPr>
              <a:t>stdbool.h</a:t>
            </a:r>
            <a:r>
              <a:rPr lang="en-IN" b="0" i="0" dirty="0">
                <a:solidFill>
                  <a:srgbClr val="000000"/>
                </a:solidFill>
                <a:effectLst/>
                <a:highlight>
                  <a:srgbClr val="FFFFFF"/>
                </a:highlight>
                <a:latin typeface="Consolas" panose="020B0609020204030204" pitchFamily="49" charset="0"/>
              </a:rPr>
              <a:t>&gt;</a:t>
            </a:r>
            <a:endParaRPr lang="en-IN" dirty="0"/>
          </a:p>
        </p:txBody>
      </p:sp>
      <p:sp>
        <p:nvSpPr>
          <p:cNvPr id="5" name="Rectangle 2">
            <a:extLst>
              <a:ext uri="{FF2B5EF4-FFF2-40B4-BE49-F238E27FC236}">
                <a16:creationId xmlns:a16="http://schemas.microsoft.com/office/drawing/2014/main" id="{8476F41B-B906-EF65-4155-E23BF3F5742E}"/>
              </a:ext>
            </a:extLst>
          </p:cNvPr>
          <p:cNvSpPr>
            <a:spLocks noChangeArrowheads="1"/>
          </p:cNvSpPr>
          <p:nvPr/>
        </p:nvSpPr>
        <p:spPr bwMode="auto">
          <a:xfrm>
            <a:off x="212036" y="2197080"/>
            <a:ext cx="115691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 </a:t>
            </a:r>
            <a:r>
              <a:rPr kumimoji="0" lang="en-US" altLang="en-US" b="0" i="0" u="none" strike="noStrike" cap="none" normalizeH="0" baseline="0" dirty="0" err="1">
                <a:ln>
                  <a:noFill/>
                </a:ln>
                <a:solidFill>
                  <a:srgbClr val="000000"/>
                </a:solidFill>
                <a:effectLst/>
                <a:latin typeface="Verdana" panose="020B0604030504040204" pitchFamily="34" charset="0"/>
              </a:rPr>
              <a:t>boolean</a:t>
            </a:r>
            <a:r>
              <a:rPr kumimoji="0" lang="en-US" altLang="en-US" b="0" i="0" u="none" strike="noStrike" cap="none" normalizeH="0" baseline="0" dirty="0">
                <a:ln>
                  <a:noFill/>
                </a:ln>
                <a:solidFill>
                  <a:srgbClr val="000000"/>
                </a:solidFill>
                <a:effectLst/>
                <a:latin typeface="Verdana" panose="020B0604030504040204" pitchFamily="34" charset="0"/>
              </a:rPr>
              <a:t> variable is declared with the </a:t>
            </a:r>
            <a:r>
              <a:rPr kumimoji="0" lang="en-US" altLang="en-US" b="0" i="0" u="none" strike="noStrike" cap="none" normalizeH="0" baseline="0" dirty="0">
                <a:ln>
                  <a:noFill/>
                </a:ln>
                <a:solidFill>
                  <a:srgbClr val="DC143C"/>
                </a:solidFill>
                <a:effectLst/>
                <a:latin typeface="Consolas" panose="020B0609020204030204" pitchFamily="49" charset="0"/>
              </a:rPr>
              <a:t>bool</a:t>
            </a:r>
            <a:r>
              <a:rPr kumimoji="0" lang="en-US" altLang="en-US" b="0" i="0" u="none" strike="noStrike" cap="none" normalizeH="0" baseline="0" dirty="0">
                <a:ln>
                  <a:noFill/>
                </a:ln>
                <a:solidFill>
                  <a:srgbClr val="000000"/>
                </a:solidFill>
                <a:effectLst/>
                <a:latin typeface="Verdana" panose="020B0604030504040204" pitchFamily="34" charset="0"/>
              </a:rPr>
              <a:t> keyword and can only take the values </a:t>
            </a:r>
            <a:r>
              <a:rPr kumimoji="0" lang="en-US" altLang="en-US" b="0" i="0" u="none" strike="noStrike" cap="none" normalizeH="0" baseline="0" dirty="0">
                <a:ln>
                  <a:noFill/>
                </a:ln>
                <a:solidFill>
                  <a:srgbClr val="DC143C"/>
                </a:solidFill>
                <a:effectLst/>
                <a:latin typeface="Consolas" panose="020B0609020204030204" pitchFamily="49" charset="0"/>
              </a:rPr>
              <a:t>true</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0" i="0" u="none" strike="noStrike" cap="none" normalizeH="0" baseline="0" dirty="0">
                <a:ln>
                  <a:noFill/>
                </a:ln>
                <a:solidFill>
                  <a:srgbClr val="DC143C"/>
                </a:solidFill>
                <a:effectLst/>
                <a:latin typeface="Consolas" panose="020B0609020204030204" pitchFamily="49" charset="0"/>
              </a:rPr>
              <a:t>false</a:t>
            </a:r>
            <a:r>
              <a:rPr kumimoji="0" lang="en-US" altLang="en-US" b="0" i="0" u="none" strike="noStrike" cap="none" normalizeH="0" baseline="0" dirty="0">
                <a:ln>
                  <a:noFill/>
                </a:ln>
                <a:solidFill>
                  <a:srgbClr val="000000"/>
                </a:solidFill>
                <a:effectLst/>
                <a:latin typeface="Verdana" panose="020B0604030504040204" pitchFamily="34"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995732A4-BFA8-A361-AE91-3898641805F7}"/>
              </a:ext>
            </a:extLst>
          </p:cNvPr>
          <p:cNvSpPr txBox="1"/>
          <p:nvPr/>
        </p:nvSpPr>
        <p:spPr>
          <a:xfrm>
            <a:off x="212036" y="2675623"/>
            <a:ext cx="6096000" cy="880049"/>
          </a:xfrm>
          <a:prstGeom prst="rect">
            <a:avLst/>
          </a:prstGeom>
          <a:noFill/>
        </p:spPr>
        <p:txBody>
          <a:bodyPr wrap="square">
            <a:spAutoFit/>
          </a:bodyPr>
          <a:lstStyle/>
          <a:p>
            <a:pPr>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bool </a:t>
            </a:r>
            <a:r>
              <a:rPr lang="en-US" b="0" i="0" dirty="0" err="1">
                <a:solidFill>
                  <a:srgbClr val="000000"/>
                </a:solidFill>
                <a:effectLst/>
                <a:highlight>
                  <a:srgbClr val="FFFFFF"/>
                </a:highlight>
                <a:latin typeface="Verdana" panose="020B0604030504040204" pitchFamily="34" charset="0"/>
                <a:ea typeface="Verdana" panose="020B0604030504040204" pitchFamily="34" charset="0"/>
              </a:rPr>
              <a:t>isProgrammingFun</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 </a:t>
            </a:r>
            <a:r>
              <a:rPr lang="en-US" b="0" i="0" dirty="0">
                <a:solidFill>
                  <a:srgbClr val="0000CD"/>
                </a:solidFill>
                <a:effectLst/>
                <a:highlight>
                  <a:srgbClr val="FFFFFF"/>
                </a:highlight>
                <a:latin typeface="Verdana" panose="020B0604030504040204" pitchFamily="34" charset="0"/>
                <a:ea typeface="Verdana" panose="020B0604030504040204" pitchFamily="34" charset="0"/>
              </a:rPr>
              <a:t>true</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dirty="0">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bool </a:t>
            </a:r>
            <a:r>
              <a:rPr lang="en-US" b="0" i="0" dirty="0" err="1">
                <a:solidFill>
                  <a:srgbClr val="000000"/>
                </a:solidFill>
                <a:effectLst/>
                <a:highlight>
                  <a:srgbClr val="FFFFFF"/>
                </a:highlight>
                <a:latin typeface="Verdana" panose="020B0604030504040204" pitchFamily="34" charset="0"/>
                <a:ea typeface="Verdana" panose="020B0604030504040204" pitchFamily="34" charset="0"/>
              </a:rPr>
              <a:t>isFishTasty</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 </a:t>
            </a:r>
            <a:r>
              <a:rPr lang="en-US" b="0" i="0" dirty="0">
                <a:solidFill>
                  <a:srgbClr val="0000CD"/>
                </a:solidFill>
                <a:effectLst/>
                <a:highlight>
                  <a:srgbClr val="FFFFFF"/>
                </a:highlight>
                <a:latin typeface="Verdana" panose="020B0604030504040204" pitchFamily="34" charset="0"/>
                <a:ea typeface="Verdana" panose="020B0604030504040204" pitchFamily="34" charset="0"/>
              </a:rPr>
              <a:t>false</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endParaRPr lang="en-IN" dirty="0">
              <a:latin typeface="Verdana" panose="020B0604030504040204" pitchFamily="34" charset="0"/>
              <a:ea typeface="Verdana" panose="020B0604030504040204" pitchFamily="34" charset="0"/>
            </a:endParaRPr>
          </a:p>
        </p:txBody>
      </p:sp>
      <p:sp>
        <p:nvSpPr>
          <p:cNvPr id="8" name="Rectangle 3">
            <a:extLst>
              <a:ext uri="{FF2B5EF4-FFF2-40B4-BE49-F238E27FC236}">
                <a16:creationId xmlns:a16="http://schemas.microsoft.com/office/drawing/2014/main" id="{16DFE63B-75A2-032B-8932-CDDF1BD1DED2}"/>
              </a:ext>
            </a:extLst>
          </p:cNvPr>
          <p:cNvSpPr>
            <a:spLocks noChangeArrowheads="1"/>
          </p:cNvSpPr>
          <p:nvPr/>
        </p:nvSpPr>
        <p:spPr bwMode="auto">
          <a:xfrm>
            <a:off x="212036" y="3536047"/>
            <a:ext cx="11979964" cy="21229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Before trying to print the </a:t>
            </a:r>
            <a:r>
              <a:rPr kumimoji="0" lang="en-US" altLang="en-US" b="0" i="0" u="none" strike="noStrike" cap="none" normalizeH="0" baseline="0" dirty="0" err="1">
                <a:ln>
                  <a:noFill/>
                </a:ln>
                <a:solidFill>
                  <a:srgbClr val="000000"/>
                </a:solidFill>
                <a:effectLst/>
                <a:latin typeface="Verdana" panose="020B0604030504040204" pitchFamily="34" charset="0"/>
              </a:rPr>
              <a:t>boolean</a:t>
            </a:r>
            <a:r>
              <a:rPr kumimoji="0" lang="en-US" altLang="en-US" b="0" i="0" u="none" strike="noStrike" cap="none" normalizeH="0" baseline="0" dirty="0">
                <a:ln>
                  <a:noFill/>
                </a:ln>
                <a:solidFill>
                  <a:srgbClr val="000000"/>
                </a:solidFill>
                <a:effectLst/>
                <a:latin typeface="Verdana" panose="020B0604030504040204" pitchFamily="34" charset="0"/>
              </a:rPr>
              <a:t> variables, you should know that </a:t>
            </a:r>
            <a:r>
              <a:rPr kumimoji="0" lang="en-US" altLang="en-US" b="0" i="0" u="none" strike="noStrike" cap="none" normalizeH="0" baseline="0" dirty="0" err="1">
                <a:ln>
                  <a:noFill/>
                </a:ln>
                <a:solidFill>
                  <a:srgbClr val="000000"/>
                </a:solidFill>
                <a:effectLst/>
                <a:latin typeface="Verdana" panose="020B0604030504040204" pitchFamily="34" charset="0"/>
              </a:rPr>
              <a:t>boolean</a:t>
            </a:r>
            <a:r>
              <a:rPr kumimoji="0" lang="en-US" altLang="en-US" b="0" i="0" u="none" strike="noStrike" cap="none" normalizeH="0" baseline="0" dirty="0">
                <a:ln>
                  <a:noFill/>
                </a:ln>
                <a:solidFill>
                  <a:srgbClr val="000000"/>
                </a:solidFill>
                <a:effectLst/>
                <a:latin typeface="Verdana" panose="020B0604030504040204" pitchFamily="34" charset="0"/>
              </a:rPr>
              <a:t> values are returned as </a:t>
            </a:r>
            <a:r>
              <a:rPr kumimoji="0" lang="en-US" altLang="en-US" b="1" i="0" u="none" strike="noStrike" cap="none" normalizeH="0" baseline="0" dirty="0">
                <a:ln>
                  <a:noFill/>
                </a:ln>
                <a:solidFill>
                  <a:srgbClr val="000000"/>
                </a:solidFill>
                <a:effectLst/>
                <a:latin typeface="Verdana" panose="020B0604030504040204" pitchFamily="34" charset="0"/>
              </a:rPr>
              <a:t>integers</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latin typeface="Consolas" panose="020B0609020204030204" pitchFamily="49" charset="0"/>
              </a:rPr>
              <a:t>1</a:t>
            </a:r>
            <a:r>
              <a:rPr kumimoji="0" lang="en-US" altLang="en-US" b="0" i="0" u="none" strike="noStrike" cap="none" normalizeH="0" baseline="0" dirty="0">
                <a:ln>
                  <a:noFill/>
                </a:ln>
                <a:solidFill>
                  <a:srgbClr val="000000"/>
                </a:solidFill>
                <a:effectLst/>
                <a:latin typeface="Verdana" panose="020B0604030504040204" pitchFamily="34" charset="0"/>
              </a:rPr>
              <a:t> (or any other number that is not 0) represents </a:t>
            </a:r>
            <a:r>
              <a:rPr kumimoji="0" lang="en-US" altLang="en-US" b="0" i="0" u="none" strike="noStrike" cap="none" normalizeH="0" baseline="0" dirty="0">
                <a:ln>
                  <a:noFill/>
                </a:ln>
                <a:solidFill>
                  <a:srgbClr val="DC143C"/>
                </a:solidFill>
                <a:effectLst/>
                <a:latin typeface="Consolas" panose="020B0609020204030204" pitchFamily="49" charset="0"/>
              </a:rPr>
              <a:t>true</a:t>
            </a: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latin typeface="Consolas" panose="020B0609020204030204" pitchFamily="49" charset="0"/>
              </a:rPr>
              <a:t>0</a:t>
            </a:r>
            <a:r>
              <a:rPr kumimoji="0" lang="en-US" altLang="en-US" b="0" i="0" u="none" strike="noStrike" cap="none" normalizeH="0" baseline="0" dirty="0">
                <a:ln>
                  <a:noFill/>
                </a:ln>
                <a:solidFill>
                  <a:srgbClr val="000000"/>
                </a:solidFill>
                <a:effectLst/>
                <a:latin typeface="Verdana" panose="020B0604030504040204" pitchFamily="34" charset="0"/>
              </a:rPr>
              <a:t> represents </a:t>
            </a:r>
            <a:r>
              <a:rPr kumimoji="0" lang="en-US" altLang="en-US" b="0" i="0" u="none" strike="noStrike" cap="none" normalizeH="0" baseline="0" dirty="0">
                <a:ln>
                  <a:noFill/>
                </a:ln>
                <a:solidFill>
                  <a:srgbClr val="DC143C"/>
                </a:solidFill>
                <a:effectLst/>
                <a:latin typeface="Consolas" panose="020B0609020204030204" pitchFamily="49" charset="0"/>
              </a:rPr>
              <a:t>false</a:t>
            </a: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Therefore, you must use the </a:t>
            </a:r>
            <a:r>
              <a:rPr kumimoji="0" lang="en-US" altLang="en-US" b="0" i="0" u="none" strike="noStrike" cap="none" normalizeH="0" baseline="0" dirty="0">
                <a:ln>
                  <a:noFill/>
                </a:ln>
                <a:solidFill>
                  <a:srgbClr val="DC143C"/>
                </a:solidFill>
                <a:effectLst/>
                <a:latin typeface="Consolas" panose="020B0609020204030204" pitchFamily="49" charset="0"/>
              </a:rPr>
              <a:t>%d</a:t>
            </a:r>
            <a:r>
              <a:rPr kumimoji="0" lang="en-US" altLang="en-US" b="0" i="0" u="none" strike="noStrike" cap="none" normalizeH="0" baseline="0" dirty="0">
                <a:ln>
                  <a:noFill/>
                </a:ln>
                <a:solidFill>
                  <a:srgbClr val="000000"/>
                </a:solidFill>
                <a:effectLst/>
                <a:latin typeface="Verdana" panose="020B0604030504040204" pitchFamily="34" charset="0"/>
              </a:rPr>
              <a:t> format specifier to print a </a:t>
            </a:r>
            <a:r>
              <a:rPr kumimoji="0" lang="en-US" altLang="en-US" b="0" i="0" u="none" strike="noStrike" cap="none" normalizeH="0" baseline="0" dirty="0" err="1">
                <a:ln>
                  <a:noFill/>
                </a:ln>
                <a:solidFill>
                  <a:srgbClr val="000000"/>
                </a:solidFill>
                <a:effectLst/>
                <a:latin typeface="Verdana" panose="020B0604030504040204" pitchFamily="34" charset="0"/>
              </a:rPr>
              <a:t>boolean</a:t>
            </a:r>
            <a:r>
              <a:rPr kumimoji="0" lang="en-US" altLang="en-US" b="0" i="0" u="none" strike="noStrike" cap="none" normalizeH="0" baseline="0" dirty="0">
                <a:ln>
                  <a:noFill/>
                </a:ln>
                <a:solidFill>
                  <a:srgbClr val="000000"/>
                </a:solidFill>
                <a:effectLst/>
                <a:latin typeface="Verdana" panose="020B0604030504040204" pitchFamily="34" charset="0"/>
              </a:rPr>
              <a:t> value: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5281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A335CD-92F7-9497-E6B4-9BE23C80B2CF}"/>
              </a:ext>
            </a:extLst>
          </p:cNvPr>
          <p:cNvSpPr txBox="1"/>
          <p:nvPr/>
        </p:nvSpPr>
        <p:spPr>
          <a:xfrm>
            <a:off x="159025" y="0"/>
            <a:ext cx="10893287" cy="2031325"/>
          </a:xfrm>
          <a:prstGeom prst="rect">
            <a:avLst/>
          </a:prstGeom>
          <a:noFill/>
        </p:spPr>
        <p:txBody>
          <a:bodyPr wrap="square">
            <a:spAutoFit/>
          </a:bodyPr>
          <a:lstStyle/>
          <a:p>
            <a:r>
              <a:rPr lang="en-IN" b="0" i="0" dirty="0">
                <a:solidFill>
                  <a:srgbClr val="008000"/>
                </a:solidFill>
                <a:effectLst/>
                <a:highlight>
                  <a:srgbClr val="FFFFFF"/>
                </a:highlight>
                <a:latin typeface="Consolas" panose="020B0609020204030204" pitchFamily="49" charset="0"/>
              </a:rPr>
              <a:t>// Create </a:t>
            </a:r>
            <a:r>
              <a:rPr lang="en-IN" b="0" i="0" dirty="0" err="1">
                <a:solidFill>
                  <a:srgbClr val="008000"/>
                </a:solidFill>
                <a:effectLst/>
                <a:highlight>
                  <a:srgbClr val="FFFFFF"/>
                </a:highlight>
                <a:latin typeface="Consolas" panose="020B0609020204030204" pitchFamily="49" charset="0"/>
              </a:rPr>
              <a:t>boolean</a:t>
            </a:r>
            <a:r>
              <a:rPr lang="en-IN" b="0" i="0" dirty="0">
                <a:solidFill>
                  <a:srgbClr val="008000"/>
                </a:solidFill>
                <a:effectLst/>
                <a:highlight>
                  <a:srgbClr val="FFFFFF"/>
                </a:highlight>
                <a:latin typeface="Consolas" panose="020B0609020204030204" pitchFamily="49" charset="0"/>
              </a:rPr>
              <a:t> variables</a:t>
            </a:r>
            <a:br>
              <a:rPr lang="en-IN" b="0" i="0" dirty="0">
                <a:solidFill>
                  <a:srgbClr val="008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bool </a:t>
            </a:r>
            <a:r>
              <a:rPr lang="en-IN" b="0" i="0" dirty="0" err="1">
                <a:solidFill>
                  <a:srgbClr val="000000"/>
                </a:solidFill>
                <a:effectLst/>
                <a:highlight>
                  <a:srgbClr val="FFFFFF"/>
                </a:highlight>
                <a:latin typeface="Consolas" panose="020B0609020204030204" pitchFamily="49" charset="0"/>
              </a:rPr>
              <a:t>isProgrammingFun</a:t>
            </a:r>
            <a:r>
              <a:rPr lang="en-IN" b="0" i="0" dirty="0">
                <a:solidFill>
                  <a:srgbClr val="000000"/>
                </a:solidFill>
                <a:effectLst/>
                <a:highlight>
                  <a:srgbClr val="FFFFFF"/>
                </a:highlight>
                <a:latin typeface="Consolas" panose="020B0609020204030204" pitchFamily="49" charset="0"/>
              </a:rPr>
              <a:t> = </a:t>
            </a:r>
            <a:r>
              <a:rPr lang="en-IN" b="0" i="0" dirty="0">
                <a:solidFill>
                  <a:srgbClr val="0000CD"/>
                </a:solidFill>
                <a:effectLst/>
                <a:highlight>
                  <a:srgbClr val="FFFFFF"/>
                </a:highlight>
                <a:latin typeface="Consolas" panose="020B0609020204030204" pitchFamily="49" charset="0"/>
              </a:rPr>
              <a:t>true</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bool </a:t>
            </a:r>
            <a:r>
              <a:rPr lang="en-IN" b="0" i="0" dirty="0" err="1">
                <a:solidFill>
                  <a:srgbClr val="000000"/>
                </a:solidFill>
                <a:effectLst/>
                <a:highlight>
                  <a:srgbClr val="FFFFFF"/>
                </a:highlight>
                <a:latin typeface="Consolas" panose="020B0609020204030204" pitchFamily="49" charset="0"/>
              </a:rPr>
              <a:t>isFishTasty</a:t>
            </a:r>
            <a:r>
              <a:rPr lang="en-IN" b="0" i="0" dirty="0">
                <a:solidFill>
                  <a:srgbClr val="000000"/>
                </a:solidFill>
                <a:effectLst/>
                <a:highlight>
                  <a:srgbClr val="FFFFFF"/>
                </a:highlight>
                <a:latin typeface="Consolas" panose="020B0609020204030204" pitchFamily="49" charset="0"/>
              </a:rPr>
              <a:t> = </a:t>
            </a:r>
            <a:r>
              <a:rPr lang="en-IN" b="0" i="0" dirty="0">
                <a:solidFill>
                  <a:srgbClr val="0000CD"/>
                </a:solidFill>
                <a:effectLst/>
                <a:highlight>
                  <a:srgbClr val="FFFFFF"/>
                </a:highlight>
                <a:latin typeface="Consolas" panose="020B0609020204030204" pitchFamily="49" charset="0"/>
              </a:rPr>
              <a:t>false</a:t>
            </a:r>
            <a:r>
              <a:rPr lang="en-IN" b="0" i="0" dirty="0">
                <a:solidFill>
                  <a:srgbClr val="000000"/>
                </a:solidFill>
                <a:effectLst/>
                <a:highlight>
                  <a:srgbClr val="FFFFFF"/>
                </a:highlight>
                <a:latin typeface="Consolas" panose="020B0609020204030204" pitchFamily="49" charset="0"/>
              </a:rPr>
              <a:t>;</a:t>
            </a:r>
            <a:br>
              <a:rPr lang="en-IN" dirty="0"/>
            </a:br>
            <a:br>
              <a:rPr lang="en-IN" dirty="0"/>
            </a:br>
            <a:r>
              <a:rPr lang="en-IN" b="0" i="0" dirty="0">
                <a:solidFill>
                  <a:srgbClr val="008000"/>
                </a:solidFill>
                <a:effectLst/>
                <a:highlight>
                  <a:srgbClr val="FFFFFF"/>
                </a:highlight>
                <a:latin typeface="Consolas" panose="020B0609020204030204" pitchFamily="49" charset="0"/>
              </a:rPr>
              <a:t>// Return </a:t>
            </a:r>
            <a:r>
              <a:rPr lang="en-IN" b="0" i="0" dirty="0" err="1">
                <a:solidFill>
                  <a:srgbClr val="008000"/>
                </a:solidFill>
                <a:effectLst/>
                <a:highlight>
                  <a:srgbClr val="FFFFFF"/>
                </a:highlight>
                <a:latin typeface="Consolas" panose="020B0609020204030204" pitchFamily="49" charset="0"/>
              </a:rPr>
              <a:t>boolean</a:t>
            </a:r>
            <a:r>
              <a:rPr lang="en-IN" b="0" i="0" dirty="0">
                <a:solidFill>
                  <a:srgbClr val="008000"/>
                </a:solidFill>
                <a:effectLst/>
                <a:highlight>
                  <a:srgbClr val="FFFFFF"/>
                </a:highlight>
                <a:latin typeface="Consolas" panose="020B0609020204030204" pitchFamily="49" charset="0"/>
              </a:rPr>
              <a:t> values</a:t>
            </a:r>
            <a:br>
              <a:rPr lang="en-IN" b="0" i="0" dirty="0">
                <a:solidFill>
                  <a:srgbClr val="008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"%d"</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isProgrammingFun</a:t>
            </a: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Returns 1 (true)</a:t>
            </a:r>
            <a:br>
              <a:rPr lang="en-IN" b="0" i="0" dirty="0">
                <a:solidFill>
                  <a:srgbClr val="008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"%d"</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isFishTasty</a:t>
            </a: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Returns 0 (false)</a:t>
            </a:r>
            <a:endParaRPr lang="en-IN" dirty="0"/>
          </a:p>
        </p:txBody>
      </p:sp>
      <p:sp>
        <p:nvSpPr>
          <p:cNvPr id="4" name="Rectangle 1">
            <a:extLst>
              <a:ext uri="{FF2B5EF4-FFF2-40B4-BE49-F238E27FC236}">
                <a16:creationId xmlns:a16="http://schemas.microsoft.com/office/drawing/2014/main" id="{1E2DC26D-4C1A-7E89-2098-949DBDDC1A20}"/>
              </a:ext>
            </a:extLst>
          </p:cNvPr>
          <p:cNvSpPr>
            <a:spLocks noChangeArrowheads="1"/>
          </p:cNvSpPr>
          <p:nvPr/>
        </p:nvSpPr>
        <p:spPr bwMode="auto">
          <a:xfrm>
            <a:off x="304799" y="2197510"/>
            <a:ext cx="11582401" cy="22509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Comparing Values and Variables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Comparing values are useful in programming, because it helps us to find answers and make decisions.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For example, you can use a </a:t>
            </a:r>
            <a:r>
              <a:rPr lang="en-US" altLang="en-US" dirty="0">
                <a:solidFill>
                  <a:srgbClr val="000000"/>
                </a:solidFill>
                <a:latin typeface="Verdana" panose="020B0604030504040204" pitchFamily="34" charset="0"/>
              </a:rPr>
              <a:t>comparison operator</a:t>
            </a:r>
            <a:r>
              <a:rPr kumimoji="0" lang="en-US" altLang="en-US" b="0" i="0" u="none" strike="noStrike" cap="none" normalizeH="0" baseline="0" dirty="0">
                <a:ln>
                  <a:noFill/>
                </a:ln>
                <a:solidFill>
                  <a:srgbClr val="000000"/>
                </a:solidFill>
                <a:effectLst/>
                <a:latin typeface="Verdana" panose="020B0604030504040204" pitchFamily="34" charset="0"/>
              </a:rPr>
              <a:t>, such as the </a:t>
            </a:r>
            <a:r>
              <a:rPr kumimoji="0" lang="en-US" altLang="en-US" b="1" i="0" u="none" strike="noStrike" cap="none" normalizeH="0" baseline="0" dirty="0">
                <a:ln>
                  <a:noFill/>
                </a:ln>
                <a:solidFill>
                  <a:srgbClr val="000000"/>
                </a:solidFill>
                <a:effectLst/>
                <a:latin typeface="Verdana" panose="020B0604030504040204" pitchFamily="34" charset="0"/>
              </a:rPr>
              <a:t>greater than</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DC143C"/>
                </a:solidFill>
                <a:effectLst/>
                <a:latin typeface="Consolas" panose="020B0609020204030204" pitchFamily="49" charset="0"/>
              </a:rPr>
              <a:t>&gt;</a:t>
            </a:r>
            <a:r>
              <a:rPr kumimoji="0" lang="en-US" altLang="en-US" b="0" i="0" u="none" strike="noStrike" cap="none" normalizeH="0" baseline="0" dirty="0">
                <a:ln>
                  <a:noFill/>
                </a:ln>
                <a:solidFill>
                  <a:srgbClr val="000000"/>
                </a:solidFill>
                <a:effectLst/>
                <a:latin typeface="Verdana" panose="020B0604030504040204" pitchFamily="34" charset="0"/>
              </a:rPr>
              <a:t>) operator, to compare two values: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A53822E-C19D-DBE9-C1C6-0B2E2ED8118A}"/>
              </a:ext>
            </a:extLst>
          </p:cNvPr>
          <p:cNvSpPr txBox="1"/>
          <p:nvPr/>
        </p:nvSpPr>
        <p:spPr>
          <a:xfrm>
            <a:off x="304798" y="4614639"/>
            <a:ext cx="11887201" cy="369332"/>
          </a:xfrm>
          <a:prstGeom prst="rect">
            <a:avLst/>
          </a:prstGeom>
          <a:noFill/>
        </p:spPr>
        <p:txBody>
          <a:bodyPr wrap="square">
            <a:spAutoFit/>
          </a:bodyPr>
          <a:lstStyle/>
          <a:p>
            <a:r>
              <a:rPr lang="en-US" b="0" i="0" dirty="0">
                <a:solidFill>
                  <a:srgbClr val="000000"/>
                </a:solidFill>
                <a:effectLst/>
                <a:highlight>
                  <a:srgbClr val="FFFFFF"/>
                </a:highlight>
                <a:latin typeface="Consolas" panose="020B0609020204030204" pitchFamily="49" charset="0"/>
              </a:rPr>
              <a:t>printf(</a:t>
            </a:r>
            <a:r>
              <a:rPr lang="en-US" b="0" i="0" dirty="0">
                <a:solidFill>
                  <a:srgbClr val="A52A2A"/>
                </a:solidFill>
                <a:effectLst/>
                <a:highlight>
                  <a:srgbClr val="FFFFFF"/>
                </a:highlight>
                <a:latin typeface="Consolas" panose="020B0609020204030204" pitchFamily="49" charset="0"/>
              </a:rPr>
              <a:t>"%d"</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10</a:t>
            </a:r>
            <a:r>
              <a:rPr lang="en-US" b="0" i="0" dirty="0">
                <a:solidFill>
                  <a:srgbClr val="000000"/>
                </a:solidFill>
                <a:effectLst/>
                <a:highlight>
                  <a:srgbClr val="FFFFFF"/>
                </a:highlight>
                <a:latin typeface="Consolas" panose="020B0609020204030204" pitchFamily="49" charset="0"/>
              </a:rPr>
              <a:t> &gt; </a:t>
            </a:r>
            <a:r>
              <a:rPr lang="en-US" b="0" i="0" dirty="0">
                <a:solidFill>
                  <a:srgbClr val="FF0000"/>
                </a:solidFill>
                <a:effectLst/>
                <a:highlight>
                  <a:srgbClr val="FFFFFF"/>
                </a:highlight>
                <a:latin typeface="Consolas" panose="020B0609020204030204" pitchFamily="49" charset="0"/>
              </a:rPr>
              <a:t>9</a:t>
            </a:r>
            <a:r>
              <a:rPr lang="en-US" b="0" i="0" dirty="0">
                <a:solidFill>
                  <a:srgbClr val="000000"/>
                </a:solidFill>
                <a:effectLst/>
                <a:highlight>
                  <a:srgbClr val="FFFFFF"/>
                </a:highlight>
                <a:latin typeface="Consolas" panose="020B0609020204030204" pitchFamily="49" charset="0"/>
              </a:rPr>
              <a:t>);  </a:t>
            </a:r>
            <a:r>
              <a:rPr lang="en-US" b="0" i="0" dirty="0">
                <a:solidFill>
                  <a:srgbClr val="008000"/>
                </a:solidFill>
                <a:effectLst/>
                <a:highlight>
                  <a:srgbClr val="FFFFFF"/>
                </a:highlight>
                <a:latin typeface="Consolas" panose="020B0609020204030204" pitchFamily="49" charset="0"/>
              </a:rPr>
              <a:t>// Returns 1 (true) because 10 is greater than 9</a:t>
            </a:r>
            <a:endParaRPr lang="en-IN" dirty="0"/>
          </a:p>
        </p:txBody>
      </p:sp>
      <p:sp>
        <p:nvSpPr>
          <p:cNvPr id="8" name="TextBox 7">
            <a:extLst>
              <a:ext uri="{FF2B5EF4-FFF2-40B4-BE49-F238E27FC236}">
                <a16:creationId xmlns:a16="http://schemas.microsoft.com/office/drawing/2014/main" id="{1AF64D08-6F4E-9B47-B49A-9ABE3E00C0A8}"/>
              </a:ext>
            </a:extLst>
          </p:cNvPr>
          <p:cNvSpPr txBox="1"/>
          <p:nvPr/>
        </p:nvSpPr>
        <p:spPr>
          <a:xfrm>
            <a:off x="304798" y="5329535"/>
            <a:ext cx="6096000" cy="923330"/>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x = </a:t>
            </a:r>
            <a:r>
              <a:rPr lang="en-IN" b="0" i="0" dirty="0">
                <a:solidFill>
                  <a:srgbClr val="FF0000"/>
                </a:solidFill>
                <a:effectLst/>
                <a:highlight>
                  <a:srgbClr val="FFFFFF"/>
                </a:highlight>
                <a:latin typeface="Consolas" panose="020B0609020204030204" pitchFamily="49" charset="0"/>
              </a:rPr>
              <a:t>10</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y = </a:t>
            </a:r>
            <a:r>
              <a:rPr lang="en-IN" b="0" i="0" dirty="0">
                <a:solidFill>
                  <a:srgbClr val="FF0000"/>
                </a:solidFill>
                <a:effectLst/>
                <a:highlight>
                  <a:srgbClr val="FFFFFF"/>
                </a:highlight>
                <a:latin typeface="Consolas" panose="020B0609020204030204" pitchFamily="49" charset="0"/>
              </a:rPr>
              <a:t>9</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"%d"</a:t>
            </a:r>
            <a:r>
              <a:rPr lang="en-IN" b="0" i="0" dirty="0">
                <a:solidFill>
                  <a:srgbClr val="000000"/>
                </a:solidFill>
                <a:effectLst/>
                <a:highlight>
                  <a:srgbClr val="FFFFFF"/>
                </a:highlight>
                <a:latin typeface="Consolas" panose="020B0609020204030204" pitchFamily="49" charset="0"/>
              </a:rPr>
              <a:t>, x &gt; y);</a:t>
            </a:r>
            <a:endParaRPr lang="en-IN" dirty="0"/>
          </a:p>
        </p:txBody>
      </p:sp>
    </p:spTree>
    <p:extLst>
      <p:ext uri="{BB962C8B-B14F-4D97-AF65-F5344CB8AC3E}">
        <p14:creationId xmlns:p14="http://schemas.microsoft.com/office/powerpoint/2010/main" val="2208360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7E6CB4-7D86-BCED-FD7F-9D2858AD308D}"/>
              </a:ext>
            </a:extLst>
          </p:cNvPr>
          <p:cNvSpPr>
            <a:spLocks noChangeArrowheads="1"/>
          </p:cNvSpPr>
          <p:nvPr/>
        </p:nvSpPr>
        <p:spPr bwMode="auto">
          <a:xfrm>
            <a:off x="0" y="159890"/>
            <a:ext cx="1077401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In the example below, we use the </a:t>
            </a:r>
            <a:r>
              <a:rPr kumimoji="0" lang="en-US" altLang="en-US" b="1" i="0" u="none" strike="noStrike" cap="none" normalizeH="0" baseline="0" dirty="0">
                <a:ln>
                  <a:noFill/>
                </a:ln>
                <a:solidFill>
                  <a:srgbClr val="000000"/>
                </a:solidFill>
                <a:effectLst/>
                <a:latin typeface="Verdana" panose="020B0604030504040204" pitchFamily="34" charset="0"/>
              </a:rPr>
              <a:t>equal to</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operator to compare different values:</a:t>
            </a:r>
            <a:r>
              <a:rPr kumimoji="0" lang="en-US" altLang="en-US"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1CD8C92A-36D6-B206-E5FB-AEC837828440}"/>
              </a:ext>
            </a:extLst>
          </p:cNvPr>
          <p:cNvSpPr txBox="1"/>
          <p:nvPr/>
        </p:nvSpPr>
        <p:spPr>
          <a:xfrm>
            <a:off x="159024" y="766106"/>
            <a:ext cx="11741427" cy="1295547"/>
          </a:xfrm>
          <a:prstGeom prst="rect">
            <a:avLst/>
          </a:prstGeom>
          <a:noFill/>
        </p:spPr>
        <p:txBody>
          <a:bodyPr wrap="square">
            <a:spAutoFit/>
          </a:bodyPr>
          <a:lstStyle/>
          <a:p>
            <a:pPr>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US" b="0" i="0" dirty="0">
                <a:solidFill>
                  <a:srgbClr val="A52A2A"/>
                </a:solidFill>
                <a:effectLst/>
                <a:highlight>
                  <a:srgbClr val="FFFFFF"/>
                </a:highlight>
                <a:latin typeface="Verdana" panose="020B0604030504040204" pitchFamily="34" charset="0"/>
                <a:ea typeface="Verdana" panose="020B0604030504040204" pitchFamily="34" charset="0"/>
              </a:rPr>
              <a:t>"%d"</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10</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10</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a:solidFill>
                  <a:srgbClr val="008000"/>
                </a:solidFill>
                <a:effectLst/>
                <a:highlight>
                  <a:srgbClr val="FFFFFF"/>
                </a:highlight>
                <a:latin typeface="Verdana" panose="020B0604030504040204" pitchFamily="34" charset="0"/>
                <a:ea typeface="Verdana" panose="020B0604030504040204" pitchFamily="34" charset="0"/>
              </a:rPr>
              <a:t>// Returns 1 (true), because 10 is equal to 10</a:t>
            </a:r>
            <a:br>
              <a:rPr lang="en-US" b="0" i="0" dirty="0">
                <a:solidFill>
                  <a:srgbClr val="008000"/>
                </a:solidFill>
                <a:effectLst/>
                <a:highlight>
                  <a:srgbClr val="FFFFFF"/>
                </a:highlight>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US" b="0" i="0" dirty="0">
                <a:solidFill>
                  <a:srgbClr val="A52A2A"/>
                </a:solidFill>
                <a:effectLst/>
                <a:highlight>
                  <a:srgbClr val="FFFFFF"/>
                </a:highlight>
                <a:latin typeface="Verdana" panose="020B0604030504040204" pitchFamily="34" charset="0"/>
                <a:ea typeface="Verdana" panose="020B0604030504040204" pitchFamily="34" charset="0"/>
              </a:rPr>
              <a:t>"%d"</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10</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15</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a:solidFill>
                  <a:srgbClr val="008000"/>
                </a:solidFill>
                <a:effectLst/>
                <a:highlight>
                  <a:srgbClr val="FFFFFF"/>
                </a:highlight>
                <a:latin typeface="Verdana" panose="020B0604030504040204" pitchFamily="34" charset="0"/>
                <a:ea typeface="Verdana" panose="020B0604030504040204" pitchFamily="34" charset="0"/>
              </a:rPr>
              <a:t>// Returns 0 (false), because 10 is not equal to 15</a:t>
            </a:r>
            <a:br>
              <a:rPr lang="en-US" b="0" i="0" dirty="0">
                <a:solidFill>
                  <a:srgbClr val="008000"/>
                </a:solidFill>
                <a:effectLst/>
                <a:highlight>
                  <a:srgbClr val="FFFFFF"/>
                </a:highlight>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US" b="0" i="0" dirty="0">
                <a:solidFill>
                  <a:srgbClr val="A52A2A"/>
                </a:solidFill>
                <a:effectLst/>
                <a:highlight>
                  <a:srgbClr val="FFFFFF"/>
                </a:highlight>
                <a:latin typeface="Verdana" panose="020B0604030504040204" pitchFamily="34" charset="0"/>
                <a:ea typeface="Verdana" panose="020B0604030504040204" pitchFamily="34" charset="0"/>
              </a:rPr>
              <a:t>"%d"</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5</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55</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a:solidFill>
                  <a:srgbClr val="008000"/>
                </a:solidFill>
                <a:effectLst/>
                <a:highlight>
                  <a:srgbClr val="FFFFFF"/>
                </a:highlight>
                <a:latin typeface="Verdana" panose="020B0604030504040204" pitchFamily="34" charset="0"/>
                <a:ea typeface="Verdana" panose="020B0604030504040204" pitchFamily="34" charset="0"/>
              </a:rPr>
              <a:t>// Returns 0 (false) because 5 is not equal to 55</a:t>
            </a:r>
            <a:endParaRPr lang="en-IN" dirty="0">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24B0A349-4679-4642-5EF4-9B129F884CF3}"/>
              </a:ext>
            </a:extLst>
          </p:cNvPr>
          <p:cNvSpPr txBox="1"/>
          <p:nvPr/>
        </p:nvSpPr>
        <p:spPr>
          <a:xfrm>
            <a:off x="159024" y="2298537"/>
            <a:ext cx="9130750" cy="1698285"/>
          </a:xfrm>
          <a:prstGeom prst="rect">
            <a:avLst/>
          </a:prstGeom>
          <a:noFill/>
        </p:spPr>
        <p:txBody>
          <a:bodyPr wrap="square">
            <a:spAutoFit/>
          </a:bodyPr>
          <a:lstStyle/>
          <a:p>
            <a:pPr>
              <a:lnSpc>
                <a:spcPct val="150000"/>
              </a:lnSpc>
            </a:pPr>
            <a:r>
              <a:rPr lang="en-IN" b="0" i="0" dirty="0">
                <a:solidFill>
                  <a:srgbClr val="000000"/>
                </a:solidFill>
                <a:effectLst/>
                <a:highlight>
                  <a:srgbClr val="FFFFFF"/>
                </a:highlight>
                <a:latin typeface="Verdana" panose="020B0604030504040204" pitchFamily="34" charset="0"/>
                <a:ea typeface="Verdana" panose="020B0604030504040204" pitchFamily="34" charset="0"/>
              </a:rPr>
              <a:t>bool </a:t>
            </a:r>
            <a:r>
              <a:rPr lang="en-IN" b="0" i="0" dirty="0" err="1">
                <a:solidFill>
                  <a:srgbClr val="000000"/>
                </a:solidFill>
                <a:effectLst/>
                <a:highlight>
                  <a:srgbClr val="FFFFFF"/>
                </a:highlight>
                <a:latin typeface="Verdana" panose="020B0604030504040204" pitchFamily="34" charset="0"/>
                <a:ea typeface="Verdana" panose="020B0604030504040204" pitchFamily="34" charset="0"/>
              </a:rPr>
              <a:t>isHamburgerTasty</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 </a:t>
            </a:r>
            <a:r>
              <a:rPr lang="en-IN" b="0" i="0" dirty="0">
                <a:solidFill>
                  <a:srgbClr val="0000CD"/>
                </a:solidFill>
                <a:effectLst/>
                <a:highlight>
                  <a:srgbClr val="FFFFFF"/>
                </a:highlight>
                <a:latin typeface="Verdana" panose="020B0604030504040204" pitchFamily="34" charset="0"/>
                <a:ea typeface="Verdana" panose="020B0604030504040204" pitchFamily="34" charset="0"/>
              </a:rPr>
              <a:t>true</a:t>
            </a:r>
            <a:r>
              <a:rPr lang="en-IN" b="0" i="0" dirty="0">
                <a:solidFill>
                  <a:srgbClr val="000000"/>
                </a:solidFill>
                <a:effectLst/>
                <a:highlight>
                  <a:srgbClr val="FFFFFF"/>
                </a:highlight>
                <a:latin typeface="Verdana" panose="020B0604030504040204" pitchFamily="34" charset="0"/>
                <a:ea typeface="Verdana" panose="020B0604030504040204" pitchFamily="34" charset="0"/>
              </a:rPr>
              <a:t>;</a:t>
            </a:r>
            <a:br>
              <a:rPr lang="en-IN" dirty="0">
                <a:latin typeface="Verdana" panose="020B0604030504040204" pitchFamily="34" charset="0"/>
                <a:ea typeface="Verdana" panose="020B0604030504040204" pitchFamily="34" charset="0"/>
              </a:rPr>
            </a:br>
            <a:r>
              <a:rPr lang="en-IN" b="0" i="0" dirty="0">
                <a:solidFill>
                  <a:srgbClr val="000000"/>
                </a:solidFill>
                <a:effectLst/>
                <a:highlight>
                  <a:srgbClr val="FFFFFF"/>
                </a:highlight>
                <a:latin typeface="Verdana" panose="020B0604030504040204" pitchFamily="34" charset="0"/>
                <a:ea typeface="Verdana" panose="020B0604030504040204" pitchFamily="34" charset="0"/>
              </a:rPr>
              <a:t>bool </a:t>
            </a:r>
            <a:r>
              <a:rPr lang="en-IN" b="0" i="0" dirty="0" err="1">
                <a:solidFill>
                  <a:srgbClr val="000000"/>
                </a:solidFill>
                <a:effectLst/>
                <a:highlight>
                  <a:srgbClr val="FFFFFF"/>
                </a:highlight>
                <a:latin typeface="Verdana" panose="020B0604030504040204" pitchFamily="34" charset="0"/>
                <a:ea typeface="Verdana" panose="020B0604030504040204" pitchFamily="34" charset="0"/>
              </a:rPr>
              <a:t>isPizzaTasty</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 </a:t>
            </a:r>
            <a:r>
              <a:rPr lang="en-IN" b="0" i="0" dirty="0">
                <a:solidFill>
                  <a:srgbClr val="0000CD"/>
                </a:solidFill>
                <a:effectLst/>
                <a:highlight>
                  <a:srgbClr val="FFFFFF"/>
                </a:highlight>
                <a:latin typeface="Verdana" panose="020B0604030504040204" pitchFamily="34" charset="0"/>
                <a:ea typeface="Verdana" panose="020B0604030504040204" pitchFamily="34" charset="0"/>
              </a:rPr>
              <a:t>true</a:t>
            </a:r>
            <a:r>
              <a:rPr lang="en-IN" b="0" i="0" dirty="0">
                <a:solidFill>
                  <a:srgbClr val="000000"/>
                </a:solidFill>
                <a:effectLst/>
                <a:highlight>
                  <a:srgbClr val="FFFFFF"/>
                </a:highlight>
                <a:latin typeface="Verdana" panose="020B0604030504040204" pitchFamily="34" charset="0"/>
                <a:ea typeface="Verdana" panose="020B0604030504040204" pitchFamily="34" charset="0"/>
              </a:rPr>
              <a:t>;</a:t>
            </a:r>
            <a:br>
              <a:rPr lang="en-IN" dirty="0">
                <a:latin typeface="Verdana" panose="020B0604030504040204" pitchFamily="34" charset="0"/>
                <a:ea typeface="Verdana" panose="020B0604030504040204" pitchFamily="34" charset="0"/>
              </a:rPr>
            </a:br>
            <a:r>
              <a:rPr lang="en-IN" b="0" i="0" dirty="0">
                <a:solidFill>
                  <a:srgbClr val="008000"/>
                </a:solidFill>
                <a:effectLst/>
                <a:highlight>
                  <a:srgbClr val="FFFFFF"/>
                </a:highlight>
                <a:latin typeface="Verdana" panose="020B0604030504040204" pitchFamily="34" charset="0"/>
                <a:ea typeface="Verdana" panose="020B0604030504040204" pitchFamily="34" charset="0"/>
              </a:rPr>
              <a:t>// Find out if both hamburger and pizza is tasty</a:t>
            </a:r>
            <a:br>
              <a:rPr lang="en-IN" b="0" i="0" dirty="0">
                <a:solidFill>
                  <a:srgbClr val="008000"/>
                </a:solidFill>
                <a:effectLst/>
                <a:highlight>
                  <a:srgbClr val="FFFFFF"/>
                </a:highlight>
                <a:latin typeface="Verdana" panose="020B0604030504040204" pitchFamily="34" charset="0"/>
                <a:ea typeface="Verdana" panose="020B0604030504040204" pitchFamily="34" charset="0"/>
              </a:rPr>
            </a:br>
            <a:r>
              <a:rPr lang="en-IN"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IN" b="0" i="0" dirty="0">
                <a:solidFill>
                  <a:srgbClr val="A52A2A"/>
                </a:solidFill>
                <a:effectLst/>
                <a:highlight>
                  <a:srgbClr val="FFFFFF"/>
                </a:highlight>
                <a:latin typeface="Verdana" panose="020B0604030504040204" pitchFamily="34" charset="0"/>
                <a:ea typeface="Verdana" panose="020B0604030504040204" pitchFamily="34" charset="0"/>
              </a:rPr>
              <a:t>"%d"</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a:t>
            </a:r>
            <a:r>
              <a:rPr lang="en-IN" b="0" i="0" dirty="0" err="1">
                <a:solidFill>
                  <a:srgbClr val="000000"/>
                </a:solidFill>
                <a:effectLst/>
                <a:highlight>
                  <a:srgbClr val="FFFFFF"/>
                </a:highlight>
                <a:latin typeface="Verdana" panose="020B0604030504040204" pitchFamily="34" charset="0"/>
                <a:ea typeface="Verdana" panose="020B0604030504040204" pitchFamily="34" charset="0"/>
              </a:rPr>
              <a:t>isHamburgerTasty</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 </a:t>
            </a:r>
            <a:r>
              <a:rPr lang="en-IN" b="0" i="0" dirty="0" err="1">
                <a:solidFill>
                  <a:srgbClr val="000000"/>
                </a:solidFill>
                <a:effectLst/>
                <a:highlight>
                  <a:srgbClr val="FFFFFF"/>
                </a:highlight>
                <a:latin typeface="Verdana" panose="020B0604030504040204" pitchFamily="34" charset="0"/>
                <a:ea typeface="Verdana" panose="020B0604030504040204" pitchFamily="34" charset="0"/>
              </a:rPr>
              <a:t>isPizzaTasty</a:t>
            </a:r>
            <a:r>
              <a:rPr lang="en-IN" b="0" i="0" dirty="0">
                <a:solidFill>
                  <a:srgbClr val="000000"/>
                </a:solidFill>
                <a:effectLst/>
                <a:highlight>
                  <a:srgbClr val="FFFFFF"/>
                </a:highlight>
                <a:latin typeface="Verdana" panose="020B0604030504040204" pitchFamily="34" charset="0"/>
                <a:ea typeface="Verdana" panose="020B0604030504040204" pitchFamily="34" charset="0"/>
              </a:rPr>
              <a:t>);</a:t>
            </a:r>
            <a:endParaRPr lang="en-IN" dirty="0">
              <a:latin typeface="Verdana" panose="020B0604030504040204" pitchFamily="34" charset="0"/>
              <a:ea typeface="Verdana" panose="020B0604030504040204" pitchFamily="34" charset="0"/>
            </a:endParaRPr>
          </a:p>
        </p:txBody>
      </p:sp>
      <p:sp>
        <p:nvSpPr>
          <p:cNvPr id="9" name="Rectangle 2">
            <a:extLst>
              <a:ext uri="{FF2B5EF4-FFF2-40B4-BE49-F238E27FC236}">
                <a16:creationId xmlns:a16="http://schemas.microsoft.com/office/drawing/2014/main" id="{CE2625E6-B5AF-6C0B-7292-1591277471A2}"/>
              </a:ext>
            </a:extLst>
          </p:cNvPr>
          <p:cNvSpPr>
            <a:spLocks noChangeArrowheads="1"/>
          </p:cNvSpPr>
          <p:nvPr/>
        </p:nvSpPr>
        <p:spPr bwMode="auto">
          <a:xfrm>
            <a:off x="251791" y="4210623"/>
            <a:ext cx="10774017" cy="22470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Real Life 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Let's think of a "real life example" where we need to find out if a person is old enough to vote.</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In the example below, we use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&gt;=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comparison operator to find out if the age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25</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is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greater than</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OR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equal to</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the voting age limit, which is set to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18</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713936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823633-31D4-7CDA-5B4C-832DC0F38EF5}"/>
              </a:ext>
            </a:extLst>
          </p:cNvPr>
          <p:cNvSpPr txBox="1"/>
          <p:nvPr/>
        </p:nvSpPr>
        <p:spPr>
          <a:xfrm>
            <a:off x="344556" y="225360"/>
            <a:ext cx="9674087" cy="2585323"/>
          </a:xfrm>
          <a:prstGeom prst="rect">
            <a:avLst/>
          </a:prstGeom>
          <a:noFill/>
        </p:spPr>
        <p:txBody>
          <a:bodyPr wrap="square">
            <a:spAutoFit/>
          </a:bodyPr>
          <a:lstStyle/>
          <a:p>
            <a:r>
              <a:rPr lang="en-IN" dirty="0">
                <a:latin typeface="Verdana" panose="020B0604030504040204" pitchFamily="34" charset="0"/>
                <a:ea typeface="Verdana" panose="020B0604030504040204" pitchFamily="34" charset="0"/>
              </a:rPr>
              <a:t>#include &lt;stdio.h&gt;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int </a:t>
            </a:r>
            <a:r>
              <a:rPr lang="en-IN" dirty="0" err="1">
                <a:latin typeface="Verdana" panose="020B0604030504040204" pitchFamily="34" charset="0"/>
                <a:ea typeface="Verdana" panose="020B0604030504040204" pitchFamily="34" charset="0"/>
              </a:rPr>
              <a:t>myAge</a:t>
            </a:r>
            <a:r>
              <a:rPr lang="en-IN" dirty="0">
                <a:latin typeface="Verdana" panose="020B0604030504040204" pitchFamily="34" charset="0"/>
                <a:ea typeface="Verdana" panose="020B0604030504040204" pitchFamily="34" charset="0"/>
              </a:rPr>
              <a:t> = 25;</a:t>
            </a:r>
          </a:p>
          <a:p>
            <a:r>
              <a:rPr lang="en-IN" dirty="0">
                <a:latin typeface="Verdana" panose="020B0604030504040204" pitchFamily="34" charset="0"/>
                <a:ea typeface="Verdana" panose="020B0604030504040204" pitchFamily="34" charset="0"/>
              </a:rPr>
              <a:t>  int </a:t>
            </a:r>
            <a:r>
              <a:rPr lang="en-IN" dirty="0" err="1">
                <a:latin typeface="Verdana" panose="020B0604030504040204" pitchFamily="34" charset="0"/>
                <a:ea typeface="Verdana" panose="020B0604030504040204" pitchFamily="34" charset="0"/>
              </a:rPr>
              <a:t>votingAge</a:t>
            </a:r>
            <a:r>
              <a:rPr lang="en-IN" dirty="0">
                <a:latin typeface="Verdana" panose="020B0604030504040204" pitchFamily="34" charset="0"/>
                <a:ea typeface="Verdana" panose="020B0604030504040204" pitchFamily="34" charset="0"/>
              </a:rPr>
              <a:t> = 18;</a:t>
            </a:r>
          </a:p>
          <a:p>
            <a:r>
              <a:rPr lang="en-IN" dirty="0">
                <a:latin typeface="Verdana" panose="020B0604030504040204" pitchFamily="34" charset="0"/>
                <a:ea typeface="Verdana" panose="020B0604030504040204" pitchFamily="34" charset="0"/>
              </a:rPr>
              <a:t>  printf("%d", </a:t>
            </a:r>
            <a:r>
              <a:rPr lang="en-IN" dirty="0" err="1">
                <a:latin typeface="Verdana" panose="020B0604030504040204" pitchFamily="34" charset="0"/>
                <a:ea typeface="Verdana" panose="020B0604030504040204" pitchFamily="34" charset="0"/>
              </a:rPr>
              <a:t>myAge</a:t>
            </a:r>
            <a:r>
              <a:rPr lang="en-IN" dirty="0">
                <a:latin typeface="Verdana" panose="020B0604030504040204" pitchFamily="34" charset="0"/>
                <a:ea typeface="Verdana" panose="020B0604030504040204" pitchFamily="34" charset="0"/>
              </a:rPr>
              <a:t> &gt;= </a:t>
            </a:r>
            <a:r>
              <a:rPr lang="en-IN" dirty="0" err="1">
                <a:latin typeface="Verdana" panose="020B0604030504040204" pitchFamily="34" charset="0"/>
                <a:ea typeface="Verdana" panose="020B0604030504040204" pitchFamily="34" charset="0"/>
              </a:rPr>
              <a:t>votingAge</a:t>
            </a:r>
            <a:r>
              <a:rPr lang="en-IN" dirty="0">
                <a:latin typeface="Verdana" panose="020B0604030504040204" pitchFamily="34" charset="0"/>
                <a:ea typeface="Verdana" panose="020B0604030504040204" pitchFamily="34" charset="0"/>
              </a:rPr>
              <a:t>); // Returns 1 (true), meaning 25 year olds are allowed to vote!</a:t>
            </a: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sp>
        <p:nvSpPr>
          <p:cNvPr id="4" name="Rectangle 1">
            <a:extLst>
              <a:ext uri="{FF2B5EF4-FFF2-40B4-BE49-F238E27FC236}">
                <a16:creationId xmlns:a16="http://schemas.microsoft.com/office/drawing/2014/main" id="{5C57BEEB-5624-EB5F-F0B9-67D9FEC38784}"/>
              </a:ext>
            </a:extLst>
          </p:cNvPr>
          <p:cNvSpPr>
            <a:spLocks noChangeArrowheads="1"/>
          </p:cNvSpPr>
          <p:nvPr/>
        </p:nvSpPr>
        <p:spPr bwMode="auto">
          <a:xfrm>
            <a:off x="265043" y="3087682"/>
            <a:ext cx="11661914" cy="867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Cool, right? An even better approach (since we are on a roll now), would be to wrap the code above in an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if...else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statement, so we can perform different actions depending on the result:</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p>
        </p:txBody>
      </p:sp>
      <p:sp>
        <p:nvSpPr>
          <p:cNvPr id="5" name="Rectangle 2">
            <a:extLst>
              <a:ext uri="{FF2B5EF4-FFF2-40B4-BE49-F238E27FC236}">
                <a16:creationId xmlns:a16="http://schemas.microsoft.com/office/drawing/2014/main" id="{1DD2747D-A8A4-ED05-9947-81151E69A0FF}"/>
              </a:ext>
            </a:extLst>
          </p:cNvPr>
          <p:cNvSpPr>
            <a:spLocks noChangeArrowheads="1"/>
          </p:cNvSpPr>
          <p:nvPr/>
        </p:nvSpPr>
        <p:spPr bwMode="auto">
          <a:xfrm>
            <a:off x="344556" y="4225554"/>
            <a:ext cx="11224591" cy="87113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Output "Old enough to vote!" if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myAge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is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greater than or equal to</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18</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Otherwise output "Not old enough to vote.":</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8466525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6D414A-F45D-2271-7714-DD5EE1909640}"/>
              </a:ext>
            </a:extLst>
          </p:cNvPr>
          <p:cNvSpPr txBox="1"/>
          <p:nvPr/>
        </p:nvSpPr>
        <p:spPr>
          <a:xfrm>
            <a:off x="424069" y="179627"/>
            <a:ext cx="7726017" cy="2585323"/>
          </a:xfrm>
          <a:prstGeom prst="rect">
            <a:avLst/>
          </a:prstGeom>
          <a:noFill/>
        </p:spPr>
        <p:txBody>
          <a:bodyPr wrap="square">
            <a:spAutoFit/>
          </a:bodyPr>
          <a:lstStyle/>
          <a:p>
            <a:pPr algn="l"/>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myAge</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25</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votingAge</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18</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br>
              <a:rPr lang="en-US" b="0" i="0" dirty="0">
                <a:solidFill>
                  <a:srgbClr val="000000"/>
                </a:solidFill>
                <a:effectLst/>
                <a:highlight>
                  <a:srgbClr val="FFFFFF"/>
                </a:highlight>
                <a:latin typeface="Consolas" panose="020B0609020204030204" pitchFamily="49" charset="0"/>
              </a:rPr>
            </a:br>
            <a:r>
              <a:rPr lang="en-US" b="0" i="0" dirty="0">
                <a:solidFill>
                  <a:srgbClr val="0000CD"/>
                </a:solidFill>
                <a:effectLst/>
                <a:highlight>
                  <a:srgbClr val="FFFFFF"/>
                </a:highlight>
                <a:latin typeface="Consolas" panose="020B0609020204030204" pitchFamily="49" charset="0"/>
              </a:rPr>
              <a:t>if</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myAge</a:t>
            </a:r>
            <a:r>
              <a:rPr lang="en-US" b="0" i="0" dirty="0">
                <a:solidFill>
                  <a:srgbClr val="000000"/>
                </a:solidFill>
                <a:effectLst/>
                <a:highlight>
                  <a:srgbClr val="FFFFFF"/>
                </a:highlight>
                <a:latin typeface="Consolas" panose="020B0609020204030204" pitchFamily="49" charset="0"/>
              </a:rPr>
              <a:t> &gt;= </a:t>
            </a:r>
            <a:r>
              <a:rPr lang="en-US" b="0" i="0" dirty="0" err="1">
                <a:solidFill>
                  <a:srgbClr val="000000"/>
                </a:solidFill>
                <a:effectLst/>
                <a:highlight>
                  <a:srgbClr val="FFFFFF"/>
                </a:highlight>
                <a:latin typeface="Consolas" panose="020B0609020204030204" pitchFamily="49" charset="0"/>
              </a:rPr>
              <a:t>votingAge</a:t>
            </a:r>
            <a:r>
              <a:rPr lang="en-US" b="0" i="0" dirty="0">
                <a:solidFill>
                  <a:srgbClr val="000000"/>
                </a:solidFill>
                <a:effectLst/>
                <a:highlight>
                  <a:srgbClr val="FFFFFF"/>
                </a:highlight>
                <a:latin typeface="Consolas" panose="020B0609020204030204" pitchFamily="49" charset="0"/>
              </a:rPr>
              <a:t>) {</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"Old enough to vote!"</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else</a:t>
            </a:r>
            <a:r>
              <a:rPr lang="en-US" b="0" i="0" dirty="0">
                <a:solidFill>
                  <a:srgbClr val="000000"/>
                </a:solidFill>
                <a:effectLst/>
                <a:highlight>
                  <a:srgbClr val="FFFFFF"/>
                </a:highlight>
                <a:latin typeface="Consolas" panose="020B0609020204030204" pitchFamily="49" charset="0"/>
              </a:rPr>
              <a:t> {</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"Not old enough to vote."</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a:t>
            </a:r>
          </a:p>
          <a:p>
            <a:endParaRPr lang="en-US" b="0" i="0" dirty="0">
              <a:solidFill>
                <a:srgbClr val="000000"/>
              </a:solidFill>
              <a:effectLst/>
              <a:highlight>
                <a:srgbClr val="FFFFCC"/>
              </a:highlight>
              <a:latin typeface="Verdana" panose="020B0604030504040204" pitchFamily="34" charset="0"/>
            </a:endParaRPr>
          </a:p>
        </p:txBody>
      </p:sp>
    </p:spTree>
    <p:extLst>
      <p:ext uri="{BB962C8B-B14F-4D97-AF65-F5344CB8AC3E}">
        <p14:creationId xmlns:p14="http://schemas.microsoft.com/office/powerpoint/2010/main" val="7388846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6DEC3481-34FE-7071-A93A-A8C29028FC9F}"/>
              </a:ext>
            </a:extLst>
          </p:cNvPr>
          <p:cNvSpPr>
            <a:spLocks noChangeArrowheads="1"/>
          </p:cNvSpPr>
          <p:nvPr/>
        </p:nvSpPr>
        <p:spPr bwMode="auto">
          <a:xfrm>
            <a:off x="159027" y="84215"/>
            <a:ext cx="9780105" cy="67714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en-IN" sz="1800" b="1" i="0" dirty="0">
                <a:solidFill>
                  <a:srgbClr val="FF0000"/>
                </a:solidFill>
                <a:effectLst/>
                <a:highlight>
                  <a:srgbClr val="FFFF00"/>
                </a:highlight>
                <a:latin typeface="Segoe UI" panose="020B0502040204020203" pitchFamily="34" charset="0"/>
              </a:rPr>
              <a:t>C If ... Else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Segoe UI" panose="020B0502040204020203" pitchFamily="34" charset="0"/>
              </a:rPr>
              <a:t>Conditions and If Statements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You have already learned that C supports the usual logical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conditions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from mathematics:</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Less than: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 &lt; b</a:t>
            </a:r>
            <a:endPar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Less than or equal to: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 &lt;= b</a:t>
            </a:r>
            <a:endPar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Greater than: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 &gt; b</a:t>
            </a:r>
            <a:endPar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Greater than or equal to: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 &gt;= b</a:t>
            </a:r>
            <a:endPar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Equal to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 == b</a:t>
            </a:r>
            <a:endPar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Not Equal to: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 != b</a:t>
            </a:r>
            <a:endPar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You can use these conditions to perform different actions for different decisions.</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C has the following conditional statements:</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Use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if</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to specify a block of code to be executed, if a specified condition is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true</a:t>
            </a:r>
            <a:endPar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Use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else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to specify a block of code to be executed, if the same condition is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false</a:t>
            </a:r>
            <a:endPar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Use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else if</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to specify a new condition to test, if the first condition is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false</a:t>
            </a:r>
            <a:endPar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Use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switch</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to specify many alternative blocks of code to be executed</a:t>
            </a:r>
          </a:p>
        </p:txBody>
      </p:sp>
    </p:spTree>
    <p:extLst>
      <p:ext uri="{BB962C8B-B14F-4D97-AF65-F5344CB8AC3E}">
        <p14:creationId xmlns:p14="http://schemas.microsoft.com/office/powerpoint/2010/main" val="2337593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1F2081-C864-3952-8504-F326001E6EE7}"/>
              </a:ext>
            </a:extLst>
          </p:cNvPr>
          <p:cNvSpPr txBox="1"/>
          <p:nvPr/>
        </p:nvSpPr>
        <p:spPr>
          <a:xfrm>
            <a:off x="174812" y="0"/>
            <a:ext cx="6094206" cy="1754326"/>
          </a:xfrm>
          <a:prstGeom prst="rect">
            <a:avLst/>
          </a:prstGeom>
          <a:noFill/>
        </p:spPr>
        <p:txBody>
          <a:bodyPr wrap="square">
            <a:spAutoFit/>
          </a:bodyPr>
          <a:lstStyle/>
          <a:p>
            <a:r>
              <a:rPr lang="en-US" b="0" i="0" dirty="0">
                <a:solidFill>
                  <a:srgbClr val="000000"/>
                </a:solidFill>
                <a:effectLst/>
                <a:latin typeface="Consolas" panose="020B0609020204030204" pitchFamily="49" charset="0"/>
              </a:rPr>
              <a:t>#include &lt;</a:t>
            </a:r>
            <a:r>
              <a:rPr lang="en-US" b="0" i="0" dirty="0" err="1">
                <a:solidFill>
                  <a:srgbClr val="000000"/>
                </a:solidFill>
                <a:effectLst/>
                <a:latin typeface="Consolas" panose="020B0609020204030204" pitchFamily="49" charset="0"/>
              </a:rPr>
              <a:t>stdio.h</a:t>
            </a:r>
            <a:r>
              <a:rPr lang="en-US" b="0" i="0" dirty="0">
                <a:solidFill>
                  <a:srgbClr val="000000"/>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main()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A9062A5F-B246-0E22-9DF6-3405E905A371}"/>
              </a:ext>
            </a:extLst>
          </p:cNvPr>
          <p:cNvSpPr txBox="1"/>
          <p:nvPr/>
        </p:nvSpPr>
        <p:spPr>
          <a:xfrm>
            <a:off x="174812" y="2294972"/>
            <a:ext cx="6094206" cy="369332"/>
          </a:xfrm>
          <a:prstGeom prst="rect">
            <a:avLst/>
          </a:prstGeom>
          <a:solidFill>
            <a:schemeClr val="tx1"/>
          </a:solidFill>
        </p:spPr>
        <p:txBody>
          <a:bodyPr wrap="square">
            <a:spAutoFit/>
          </a:bodyPr>
          <a:lstStyle/>
          <a:p>
            <a:r>
              <a:rPr lang="en-IN" b="0" i="0" dirty="0">
                <a:solidFill>
                  <a:srgbClr val="FFFFFF"/>
                </a:solidFill>
                <a:effectLst/>
                <a:latin typeface="Courier New" panose="02070309020205020404" pitchFamily="49" charset="0"/>
              </a:rPr>
              <a:t>Hello World!</a:t>
            </a:r>
            <a:endParaRPr lang="en-IN" dirty="0"/>
          </a:p>
        </p:txBody>
      </p:sp>
      <p:sp>
        <p:nvSpPr>
          <p:cNvPr id="7" name="TextBox 6">
            <a:extLst>
              <a:ext uri="{FF2B5EF4-FFF2-40B4-BE49-F238E27FC236}">
                <a16:creationId xmlns:a16="http://schemas.microsoft.com/office/drawing/2014/main" id="{33909911-1F44-9FFF-3418-17A0C1A5E4DF}"/>
              </a:ext>
            </a:extLst>
          </p:cNvPr>
          <p:cNvSpPr txBox="1"/>
          <p:nvPr/>
        </p:nvSpPr>
        <p:spPr>
          <a:xfrm>
            <a:off x="174812" y="1839983"/>
            <a:ext cx="6094206" cy="369332"/>
          </a:xfrm>
          <a:prstGeom prst="rect">
            <a:avLst/>
          </a:prstGeom>
          <a:noFill/>
        </p:spPr>
        <p:txBody>
          <a:bodyPr wrap="square">
            <a:spAutoFit/>
          </a:bodyPr>
          <a:lstStyle/>
          <a:p>
            <a:r>
              <a:rPr lang="en-IN" b="0" i="0" dirty="0">
                <a:solidFill>
                  <a:srgbClr val="000000"/>
                </a:solidFill>
                <a:effectLst/>
                <a:latin typeface="Verdana" panose="020B0604030504040204" pitchFamily="34" charset="0"/>
              </a:rPr>
              <a:t>Result:</a:t>
            </a:r>
            <a:endParaRPr lang="en-IN" dirty="0"/>
          </a:p>
        </p:txBody>
      </p:sp>
      <p:sp>
        <p:nvSpPr>
          <p:cNvPr id="9" name="TextBox 8">
            <a:extLst>
              <a:ext uri="{FF2B5EF4-FFF2-40B4-BE49-F238E27FC236}">
                <a16:creationId xmlns:a16="http://schemas.microsoft.com/office/drawing/2014/main" id="{10FB1A48-E870-724B-5F31-AB6AC9BF6784}"/>
              </a:ext>
            </a:extLst>
          </p:cNvPr>
          <p:cNvSpPr txBox="1"/>
          <p:nvPr/>
        </p:nvSpPr>
        <p:spPr>
          <a:xfrm>
            <a:off x="174811" y="2828835"/>
            <a:ext cx="11916783" cy="1328954"/>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Syntax</a:t>
            </a:r>
          </a:p>
          <a:p>
            <a:pPr algn="l">
              <a:lnSpc>
                <a:spcPct val="150000"/>
              </a:lnSpc>
            </a:pPr>
            <a:r>
              <a:rPr lang="en-US" b="0" i="0" dirty="0">
                <a:solidFill>
                  <a:srgbClr val="000000"/>
                </a:solidFill>
                <a:effectLst/>
                <a:latin typeface="Verdana" panose="020B0604030504040204" pitchFamily="34" charset="0"/>
              </a:rPr>
              <a:t>You have already seen the following code a couple of times in the first chapters. Let's break it down to understand it better:</a:t>
            </a:r>
          </a:p>
        </p:txBody>
      </p:sp>
      <p:sp>
        <p:nvSpPr>
          <p:cNvPr id="10" name="Rectangle 1">
            <a:extLst>
              <a:ext uri="{FF2B5EF4-FFF2-40B4-BE49-F238E27FC236}">
                <a16:creationId xmlns:a16="http://schemas.microsoft.com/office/drawing/2014/main" id="{4E5CF8CF-2D05-7887-5AFE-2C7B0C0E405F}"/>
              </a:ext>
            </a:extLst>
          </p:cNvPr>
          <p:cNvSpPr>
            <a:spLocks noChangeArrowheads="1"/>
          </p:cNvSpPr>
          <p:nvPr/>
        </p:nvSpPr>
        <p:spPr bwMode="auto">
          <a:xfrm>
            <a:off x="271630" y="4077494"/>
            <a:ext cx="10787103" cy="13996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Example explained</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Line 1:</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DC143C"/>
                </a:solidFill>
                <a:effectLst/>
                <a:latin typeface="Consolas" panose="020B0609020204030204" pitchFamily="49" charset="0"/>
              </a:rPr>
              <a:t>#include &lt;</a:t>
            </a:r>
            <a:r>
              <a:rPr kumimoji="0" lang="en-US" altLang="en-US" b="0" i="0" u="none" strike="noStrike" cap="none" normalizeH="0" baseline="0" dirty="0" err="1">
                <a:ln>
                  <a:noFill/>
                </a:ln>
                <a:solidFill>
                  <a:srgbClr val="DC143C"/>
                </a:solidFill>
                <a:effectLst/>
                <a:latin typeface="Consolas" panose="020B0609020204030204" pitchFamily="49" charset="0"/>
              </a:rPr>
              <a:t>stdio.h</a:t>
            </a:r>
            <a:r>
              <a:rPr kumimoji="0" lang="en-US" altLang="en-US" b="0" i="0" u="none" strike="noStrike" cap="none" normalizeH="0" baseline="0" dirty="0">
                <a:ln>
                  <a:noFill/>
                </a:ln>
                <a:solidFill>
                  <a:srgbClr val="DC143C"/>
                </a:solidFill>
                <a:effectLst/>
                <a:latin typeface="Consolas" panose="020B0609020204030204" pitchFamily="49" charset="0"/>
              </a:rPr>
              <a:t>&gt;</a:t>
            </a:r>
            <a:r>
              <a:rPr kumimoji="0" lang="en-US" altLang="en-US" b="0" i="0" u="none" strike="noStrike" cap="none" normalizeH="0" baseline="0" dirty="0">
                <a:ln>
                  <a:noFill/>
                </a:ln>
                <a:solidFill>
                  <a:srgbClr val="000000"/>
                </a:solidFill>
                <a:effectLst/>
                <a:latin typeface="Verdana" panose="020B0604030504040204" pitchFamily="34" charset="0"/>
              </a:rPr>
              <a:t> is a </a:t>
            </a:r>
            <a:r>
              <a:rPr kumimoji="0" lang="en-US" altLang="en-US" b="1" i="0" u="none" strike="noStrike" cap="none" normalizeH="0" baseline="0" dirty="0">
                <a:ln>
                  <a:noFill/>
                </a:ln>
                <a:solidFill>
                  <a:srgbClr val="000000"/>
                </a:solidFill>
                <a:effectLst/>
                <a:latin typeface="Verdana" panose="020B0604030504040204" pitchFamily="34" charset="0"/>
              </a:rPr>
              <a:t>header file library</a:t>
            </a:r>
            <a:r>
              <a:rPr kumimoji="0" lang="en-US" altLang="en-US" b="0" i="0" u="none" strike="noStrike" cap="none" normalizeH="0" baseline="0" dirty="0">
                <a:ln>
                  <a:noFill/>
                </a:ln>
                <a:solidFill>
                  <a:srgbClr val="000000"/>
                </a:solidFill>
                <a:effectLst/>
                <a:latin typeface="Verdana" panose="020B0604030504040204" pitchFamily="34" charset="0"/>
              </a:rPr>
              <a:t> that lets us work with input and output functions, such as </a:t>
            </a: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(used in line 4). Header files add functionality to C programs.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65982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647F8A-AF05-E708-1E45-27F1E38A93B7}"/>
              </a:ext>
            </a:extLst>
          </p:cNvPr>
          <p:cNvSpPr>
            <a:spLocks noChangeArrowheads="1"/>
          </p:cNvSpPr>
          <p:nvPr/>
        </p:nvSpPr>
        <p:spPr bwMode="auto">
          <a:xfrm>
            <a:off x="159027" y="135943"/>
            <a:ext cx="10893287" cy="10097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The if Statement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Use the </a:t>
            </a:r>
            <a:r>
              <a:rPr kumimoji="0" lang="en-US" altLang="en-US" b="0" i="0" u="none" strike="noStrike" cap="none" normalizeH="0" baseline="0" dirty="0">
                <a:ln>
                  <a:noFill/>
                </a:ln>
                <a:solidFill>
                  <a:srgbClr val="DC143C"/>
                </a:solidFill>
                <a:effectLst/>
                <a:latin typeface="Consolas" panose="020B0609020204030204" pitchFamily="49" charset="0"/>
              </a:rPr>
              <a:t>if</a:t>
            </a:r>
            <a:r>
              <a:rPr kumimoji="0" lang="en-US" altLang="en-US" b="0" i="0" u="none" strike="noStrike" cap="none" normalizeH="0" baseline="0" dirty="0">
                <a:ln>
                  <a:noFill/>
                </a:ln>
                <a:solidFill>
                  <a:srgbClr val="000000"/>
                </a:solidFill>
                <a:effectLst/>
                <a:latin typeface="Verdana" panose="020B0604030504040204" pitchFamily="34" charset="0"/>
              </a:rPr>
              <a:t> statement to specify a block of code to be executed if a condition is </a:t>
            </a:r>
            <a:r>
              <a:rPr kumimoji="0" lang="en-US" altLang="en-US" b="0" i="0" u="none" strike="noStrike" cap="none" normalizeH="0" baseline="0" dirty="0">
                <a:ln>
                  <a:noFill/>
                </a:ln>
                <a:solidFill>
                  <a:srgbClr val="DC143C"/>
                </a:solidFill>
                <a:effectLst/>
                <a:latin typeface="Consolas" panose="020B0609020204030204" pitchFamily="49" charset="0"/>
              </a:rPr>
              <a:t>true</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773CB90-B508-946B-7BD4-5EB7B263394E}"/>
              </a:ext>
            </a:extLst>
          </p:cNvPr>
          <p:cNvSpPr txBox="1"/>
          <p:nvPr/>
        </p:nvSpPr>
        <p:spPr>
          <a:xfrm>
            <a:off x="159027" y="1387662"/>
            <a:ext cx="6096000" cy="1200329"/>
          </a:xfrm>
          <a:prstGeom prst="rect">
            <a:avLst/>
          </a:prstGeom>
          <a:noFill/>
        </p:spPr>
        <p:txBody>
          <a:bodyPr wrap="square">
            <a:spAutoFit/>
          </a:bodyPr>
          <a:lstStyle/>
          <a:p>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1" dirty="0">
                <a:solidFill>
                  <a:srgbClr val="008000"/>
                </a:solidFill>
                <a:effectLst/>
                <a:latin typeface="Consolas" panose="020B0609020204030204" pitchFamily="49" charset="0"/>
              </a:rPr>
              <a:t>// block of code to be executed if the condition is true</a:t>
            </a:r>
            <a:br>
              <a:rPr lang="en-US" b="0" i="0" dirty="0">
                <a:solidFill>
                  <a:srgbClr val="000000"/>
                </a:solidFill>
                <a:effectLs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a:t>
            </a:r>
            <a:endParaRPr lang="en-IN" dirty="0"/>
          </a:p>
        </p:txBody>
      </p:sp>
      <p:sp>
        <p:nvSpPr>
          <p:cNvPr id="5" name="Rectangle 2">
            <a:extLst>
              <a:ext uri="{FF2B5EF4-FFF2-40B4-BE49-F238E27FC236}">
                <a16:creationId xmlns:a16="http://schemas.microsoft.com/office/drawing/2014/main" id="{6D06297B-A117-9B26-9B79-FD25D231DD18}"/>
              </a:ext>
            </a:extLst>
          </p:cNvPr>
          <p:cNvSpPr>
            <a:spLocks noChangeArrowheads="1"/>
          </p:cNvSpPr>
          <p:nvPr/>
        </p:nvSpPr>
        <p:spPr bwMode="auto">
          <a:xfrm>
            <a:off x="159027" y="2629883"/>
            <a:ext cx="105487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rPr>
              <a:t>Note</a:t>
            </a:r>
            <a:r>
              <a:rPr kumimoji="0" lang="en-US" altLang="en-US" b="0" i="0" u="none" strike="noStrike" cap="none" normalizeH="0" baseline="0" dirty="0">
                <a:ln>
                  <a:noFill/>
                </a:ln>
                <a:solidFill>
                  <a:srgbClr val="000000"/>
                </a:solidFill>
                <a:effectLst/>
                <a:latin typeface="Verdana" panose="020B0604030504040204" pitchFamily="34" charset="0"/>
              </a:rPr>
              <a:t> that </a:t>
            </a:r>
            <a:r>
              <a:rPr kumimoji="0" lang="en-US" altLang="en-US" b="0" i="0" u="none" strike="noStrike" cap="none" normalizeH="0" baseline="0" dirty="0">
                <a:ln>
                  <a:noFill/>
                </a:ln>
                <a:solidFill>
                  <a:srgbClr val="DC143C"/>
                </a:solidFill>
                <a:effectLst/>
                <a:latin typeface="Consolas" panose="020B0609020204030204" pitchFamily="49" charset="0"/>
              </a:rPr>
              <a:t>if</a:t>
            </a:r>
            <a:r>
              <a:rPr kumimoji="0" lang="en-US" altLang="en-US" b="0" i="0" u="none" strike="noStrike" cap="none" normalizeH="0" baseline="0" dirty="0">
                <a:ln>
                  <a:noFill/>
                </a:ln>
                <a:solidFill>
                  <a:srgbClr val="000000"/>
                </a:solidFill>
                <a:effectLst/>
                <a:latin typeface="Verdana" panose="020B0604030504040204" pitchFamily="34" charset="0"/>
              </a:rPr>
              <a:t> is in lowercase letters. Uppercase letters (If or IF) will generate an error.</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976983E-7331-208C-2A9E-CE47B322E7CF}"/>
              </a:ext>
            </a:extLst>
          </p:cNvPr>
          <p:cNvSpPr txBox="1"/>
          <p:nvPr/>
        </p:nvSpPr>
        <p:spPr>
          <a:xfrm>
            <a:off x="304800" y="3359999"/>
            <a:ext cx="4333461" cy="2308324"/>
          </a:xfrm>
          <a:prstGeom prst="rect">
            <a:avLst/>
          </a:prstGeom>
          <a:noFill/>
        </p:spPr>
        <p:txBody>
          <a:bodyPr wrap="square">
            <a:spAutoFit/>
          </a:bodyPr>
          <a:lstStyle/>
          <a:p>
            <a:r>
              <a:rPr lang="en-IN" dirty="0">
                <a:latin typeface="Verdana" panose="020B0604030504040204" pitchFamily="34" charset="0"/>
                <a:ea typeface="Verdana" panose="020B0604030504040204" pitchFamily="34" charset="0"/>
              </a:rPr>
              <a:t>#include &lt;stdio.h&gt;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if (20 &gt; 18) {</a:t>
            </a:r>
          </a:p>
          <a:p>
            <a:r>
              <a:rPr lang="en-IN" dirty="0">
                <a:latin typeface="Verdana" panose="020B0604030504040204" pitchFamily="34" charset="0"/>
                <a:ea typeface="Verdana" panose="020B0604030504040204" pitchFamily="34" charset="0"/>
              </a:rPr>
              <a:t>    printf("20 is greater than 18");</a:t>
            </a:r>
          </a:p>
          <a:p>
            <a:r>
              <a:rPr lang="en-IN" dirty="0">
                <a:latin typeface="Verdana" panose="020B0604030504040204" pitchFamily="34" charset="0"/>
                <a:ea typeface="Verdana" panose="020B0604030504040204" pitchFamily="34" charset="0"/>
              </a:rPr>
              <a:t>  }  </a:t>
            </a: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sp>
        <p:nvSpPr>
          <p:cNvPr id="9" name="TextBox 8">
            <a:extLst>
              <a:ext uri="{FF2B5EF4-FFF2-40B4-BE49-F238E27FC236}">
                <a16:creationId xmlns:a16="http://schemas.microsoft.com/office/drawing/2014/main" id="{8F71733C-8815-67B8-D527-4BAA7D75BE66}"/>
              </a:ext>
            </a:extLst>
          </p:cNvPr>
          <p:cNvSpPr txBox="1"/>
          <p:nvPr/>
        </p:nvSpPr>
        <p:spPr>
          <a:xfrm>
            <a:off x="5234609" y="3775497"/>
            <a:ext cx="5380382" cy="1477328"/>
          </a:xfrm>
          <a:prstGeom prst="rect">
            <a:avLst/>
          </a:prstGeom>
          <a:noFill/>
        </p:spPr>
        <p:txBody>
          <a:bodyPr wrap="square">
            <a:spAutoFit/>
          </a:bodyPr>
          <a:lstStyle/>
          <a:p>
            <a:r>
              <a:rPr lang="en-US" b="0" i="0" dirty="0">
                <a:solidFill>
                  <a:srgbClr val="0000CD"/>
                </a:solidFill>
                <a:effectLst/>
                <a:highlight>
                  <a:srgbClr val="FFFFFF"/>
                </a:highlight>
                <a:latin typeface="Verdana" panose="020B0604030504040204" pitchFamily="34" charset="0"/>
                <a:ea typeface="Verdana" panose="020B0604030504040204" pitchFamily="34" charset="0"/>
              </a:rPr>
              <a:t>int</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x =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20</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dirty="0">
                <a:latin typeface="Verdana" panose="020B0604030504040204" pitchFamily="34" charset="0"/>
                <a:ea typeface="Verdana" panose="020B0604030504040204" pitchFamily="34" charset="0"/>
              </a:rPr>
            </a:br>
            <a:r>
              <a:rPr lang="en-US" b="0" i="0" dirty="0">
                <a:solidFill>
                  <a:srgbClr val="0000CD"/>
                </a:solidFill>
                <a:effectLst/>
                <a:highlight>
                  <a:srgbClr val="FFFFFF"/>
                </a:highlight>
                <a:latin typeface="Verdana" panose="020B0604030504040204" pitchFamily="34" charset="0"/>
                <a:ea typeface="Verdana" panose="020B0604030504040204" pitchFamily="34" charset="0"/>
              </a:rPr>
              <a:t>int</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y =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18</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dirty="0">
                <a:latin typeface="Verdana" panose="020B0604030504040204" pitchFamily="34" charset="0"/>
                <a:ea typeface="Verdana" panose="020B0604030504040204" pitchFamily="34" charset="0"/>
              </a:rPr>
            </a:br>
            <a:r>
              <a:rPr lang="en-US" b="0" i="0" dirty="0">
                <a:solidFill>
                  <a:srgbClr val="0000CD"/>
                </a:solidFill>
                <a:effectLst/>
                <a:highlight>
                  <a:srgbClr val="FFFFFF"/>
                </a:highlight>
                <a:latin typeface="Verdana" panose="020B0604030504040204" pitchFamily="34" charset="0"/>
                <a:ea typeface="Verdana" panose="020B0604030504040204" pitchFamily="34" charset="0"/>
              </a:rPr>
              <a:t>if</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(x &gt; y) {</a:t>
            </a:r>
            <a:br>
              <a:rPr lang="en-US" dirty="0">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  printf(</a:t>
            </a:r>
            <a:r>
              <a:rPr lang="en-US" b="0" i="0" dirty="0">
                <a:solidFill>
                  <a:srgbClr val="A52A2A"/>
                </a:solidFill>
                <a:effectLst/>
                <a:highlight>
                  <a:srgbClr val="FFFFFF"/>
                </a:highlight>
                <a:latin typeface="Verdana" panose="020B0604030504040204" pitchFamily="34" charset="0"/>
                <a:ea typeface="Verdana" panose="020B0604030504040204" pitchFamily="34" charset="0"/>
              </a:rPr>
              <a:t>"x is greater than y"</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dirty="0">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687283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C9CCE1-6B4A-92DC-F1E0-12F8CB32DE14}"/>
              </a:ext>
            </a:extLst>
          </p:cNvPr>
          <p:cNvSpPr txBox="1"/>
          <p:nvPr/>
        </p:nvSpPr>
        <p:spPr>
          <a:xfrm>
            <a:off x="490331" y="199647"/>
            <a:ext cx="6096000" cy="400110"/>
          </a:xfrm>
          <a:prstGeom prst="rect">
            <a:avLst/>
          </a:prstGeom>
          <a:noFill/>
        </p:spPr>
        <p:txBody>
          <a:bodyPr wrap="square">
            <a:spAutoFit/>
          </a:bodyPr>
          <a:lstStyle/>
          <a:p>
            <a:pPr algn="l"/>
            <a:r>
              <a:rPr lang="en-IN" sz="2000" b="1" i="0" dirty="0">
                <a:solidFill>
                  <a:srgbClr val="FF0000"/>
                </a:solidFill>
                <a:effectLst/>
                <a:highlight>
                  <a:srgbClr val="FFFF00"/>
                </a:highlight>
                <a:latin typeface="Segoe UI" panose="020B0502040204020203" pitchFamily="34" charset="0"/>
              </a:rPr>
              <a:t>C Else</a:t>
            </a:r>
          </a:p>
        </p:txBody>
      </p:sp>
      <p:sp>
        <p:nvSpPr>
          <p:cNvPr id="4" name="Rectangle 1">
            <a:extLst>
              <a:ext uri="{FF2B5EF4-FFF2-40B4-BE49-F238E27FC236}">
                <a16:creationId xmlns:a16="http://schemas.microsoft.com/office/drawing/2014/main" id="{44E45446-275D-6127-9A9B-709775A4EDC4}"/>
              </a:ext>
            </a:extLst>
          </p:cNvPr>
          <p:cNvSpPr>
            <a:spLocks noChangeArrowheads="1"/>
          </p:cNvSpPr>
          <p:nvPr/>
        </p:nvSpPr>
        <p:spPr bwMode="auto">
          <a:xfrm>
            <a:off x="331305" y="682457"/>
            <a:ext cx="11330609" cy="10006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The else Statement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Use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else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statement to specify a block of code to be executed if the condition is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false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D840CABB-B188-933E-FC84-BB667F3AD264}"/>
              </a:ext>
            </a:extLst>
          </p:cNvPr>
          <p:cNvSpPr txBox="1"/>
          <p:nvPr/>
        </p:nvSpPr>
        <p:spPr>
          <a:xfrm>
            <a:off x="331305" y="1765759"/>
            <a:ext cx="9382538" cy="1754326"/>
          </a:xfrm>
          <a:prstGeom prst="rect">
            <a:avLst/>
          </a:prstGeom>
          <a:noFill/>
        </p:spPr>
        <p:txBody>
          <a:bodyPr wrap="square">
            <a:spAutoFit/>
          </a:bodyPr>
          <a:lstStyle/>
          <a:p>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1" dirty="0">
                <a:solidFill>
                  <a:srgbClr val="008000"/>
                </a:solidFill>
                <a:effectLst/>
                <a:latin typeface="Consolas" panose="020B0609020204030204" pitchFamily="49" charset="0"/>
              </a:rPr>
              <a:t>// block of code to be executed if the condition is true</a:t>
            </a:r>
          </a:p>
          <a:p>
            <a:br>
              <a:rPr lang="en-US" b="0" i="0" dirty="0">
                <a:solidFill>
                  <a:srgbClr val="000000"/>
                </a:solidFill>
                <a:effectLs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latin typeface="Consolas" panose="020B0609020204030204" pitchFamily="49" charset="0"/>
              </a:rPr>
              <a:t>else</a:t>
            </a:r>
            <a:r>
              <a:rPr lang="en-US" b="0" i="0" dirty="0">
                <a:solidFill>
                  <a:srgbClr val="000000"/>
                </a:solidFill>
                <a:effectLst/>
                <a:highlight>
                  <a:srgbClr val="FFFFFF"/>
                </a:highlight>
                <a:latin typeface="Consolas" panose="020B0609020204030204" pitchFamily="49" charset="0"/>
              </a:rPr>
              <a:t> {</a:t>
            </a:r>
            <a:br>
              <a:rPr lang="en-US" dirty="0"/>
            </a:br>
            <a:r>
              <a:rPr lang="en-US" b="0" i="0" dirty="0">
                <a:solidFill>
                  <a:srgbClr val="000000"/>
                </a:solidFill>
                <a:effectLst/>
                <a:highlight>
                  <a:srgbClr val="FFFFFF"/>
                </a:highlight>
                <a:latin typeface="Consolas" panose="020B0609020204030204" pitchFamily="49" charset="0"/>
              </a:rPr>
              <a:t>  </a:t>
            </a:r>
            <a:r>
              <a:rPr lang="en-US" b="0" i="1" dirty="0">
                <a:solidFill>
                  <a:srgbClr val="008000"/>
                </a:solidFill>
                <a:effectLst/>
                <a:latin typeface="Consolas" panose="020B0609020204030204" pitchFamily="49" charset="0"/>
              </a:rPr>
              <a:t>// block of code to be executed if the condition is false</a:t>
            </a:r>
            <a:br>
              <a:rPr lang="en-US" dirty="0"/>
            </a:br>
            <a:r>
              <a:rPr lang="en-US" b="0" i="0" dirty="0">
                <a:solidFill>
                  <a:srgbClr val="000000"/>
                </a:solidFill>
                <a:effectLst/>
                <a:highlight>
                  <a:srgbClr val="FFFFFF"/>
                </a:highlight>
                <a:latin typeface="Consolas" panose="020B0609020204030204" pitchFamily="49" charset="0"/>
              </a:rPr>
              <a:t>}</a:t>
            </a:r>
            <a:endParaRPr lang="en-IN" dirty="0"/>
          </a:p>
        </p:txBody>
      </p:sp>
      <p:sp>
        <p:nvSpPr>
          <p:cNvPr id="8" name="TextBox 7">
            <a:extLst>
              <a:ext uri="{FF2B5EF4-FFF2-40B4-BE49-F238E27FC236}">
                <a16:creationId xmlns:a16="http://schemas.microsoft.com/office/drawing/2014/main" id="{CFC3C4EF-222D-2A71-64E5-A34F5497938A}"/>
              </a:ext>
            </a:extLst>
          </p:cNvPr>
          <p:cNvSpPr txBox="1"/>
          <p:nvPr/>
        </p:nvSpPr>
        <p:spPr>
          <a:xfrm>
            <a:off x="331304" y="3889661"/>
            <a:ext cx="8216347" cy="2585323"/>
          </a:xfrm>
          <a:prstGeom prst="rect">
            <a:avLst/>
          </a:prstGeom>
          <a:noFill/>
        </p:spPr>
        <p:txBody>
          <a:bodyPr wrap="square">
            <a:spAutoFit/>
          </a:bodyPr>
          <a:lstStyle/>
          <a:p>
            <a:pPr algn="l"/>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time = </a:t>
            </a:r>
            <a:r>
              <a:rPr lang="en-US" b="0" i="0" dirty="0">
                <a:solidFill>
                  <a:srgbClr val="FF0000"/>
                </a:solidFill>
                <a:effectLst/>
                <a:highlight>
                  <a:srgbClr val="FFFFFF"/>
                </a:highlight>
                <a:latin typeface="Consolas" panose="020B0609020204030204" pitchFamily="49" charset="0"/>
              </a:rPr>
              <a:t>20</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CD"/>
                </a:solidFill>
                <a:effectLst/>
                <a:highlight>
                  <a:srgbClr val="FFFFFF"/>
                </a:highlight>
                <a:latin typeface="Consolas" panose="020B0609020204030204" pitchFamily="49" charset="0"/>
              </a:rPr>
              <a:t>if</a:t>
            </a:r>
            <a:r>
              <a:rPr lang="en-US" b="0" i="0" dirty="0">
                <a:solidFill>
                  <a:srgbClr val="000000"/>
                </a:solidFill>
                <a:effectLst/>
                <a:highlight>
                  <a:srgbClr val="FFFFFF"/>
                </a:highlight>
                <a:latin typeface="Consolas" panose="020B0609020204030204" pitchFamily="49" charset="0"/>
              </a:rPr>
              <a:t> (time &lt; </a:t>
            </a:r>
            <a:r>
              <a:rPr lang="en-US" b="0" i="0" dirty="0">
                <a:solidFill>
                  <a:srgbClr val="FF0000"/>
                </a:solidFill>
                <a:effectLst/>
                <a:highlight>
                  <a:srgbClr val="FFFFFF"/>
                </a:highlight>
                <a:latin typeface="Consolas" panose="020B0609020204030204" pitchFamily="49" charset="0"/>
              </a:rPr>
              <a:t>18</a:t>
            </a:r>
            <a:r>
              <a:rPr lang="en-US" b="0" i="0" dirty="0">
                <a:solidFill>
                  <a:srgbClr val="000000"/>
                </a:solidFill>
                <a:effectLst/>
                <a:highlight>
                  <a:srgbClr val="FFFFFF"/>
                </a:highlight>
                <a:latin typeface="Consolas" panose="020B0609020204030204" pitchFamily="49" charset="0"/>
              </a:rPr>
              <a:t>) {</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"Good day."</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else</a:t>
            </a:r>
            <a:r>
              <a:rPr lang="en-US" b="0" i="0" dirty="0">
                <a:solidFill>
                  <a:srgbClr val="000000"/>
                </a:solidFill>
                <a:effectLst/>
                <a:highlight>
                  <a:srgbClr val="FFFFFF"/>
                </a:highlight>
                <a:latin typeface="Consolas" panose="020B0609020204030204" pitchFamily="49" charset="0"/>
              </a:rPr>
              <a:t> {</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"Good evening."</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8000"/>
                </a:solidFill>
                <a:effectLst/>
                <a:highlight>
                  <a:srgbClr val="FFFFFF"/>
                </a:highlight>
                <a:latin typeface="Consolas" panose="020B0609020204030204" pitchFamily="49" charset="0"/>
              </a:rPr>
              <a:t>// Outputs "Good evening."</a:t>
            </a:r>
            <a:endParaRPr lang="en-US" b="0" i="0" dirty="0">
              <a:solidFill>
                <a:srgbClr val="000000"/>
              </a:solidFill>
              <a:effectLst/>
              <a:highlight>
                <a:srgbClr val="FFFFFF"/>
              </a:highlight>
              <a:latin typeface="Consolas" panose="020B0609020204030204" pitchFamily="49" charset="0"/>
            </a:endParaRPr>
          </a:p>
          <a:p>
            <a:br>
              <a:rPr lang="en-US" dirty="0"/>
            </a:br>
            <a:endParaRPr lang="en-IN" dirty="0"/>
          </a:p>
        </p:txBody>
      </p:sp>
    </p:spTree>
    <p:extLst>
      <p:ext uri="{BB962C8B-B14F-4D97-AF65-F5344CB8AC3E}">
        <p14:creationId xmlns:p14="http://schemas.microsoft.com/office/powerpoint/2010/main" val="1912944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A524B2-560C-D916-86EE-233936782EC1}"/>
              </a:ext>
            </a:extLst>
          </p:cNvPr>
          <p:cNvSpPr txBox="1"/>
          <p:nvPr/>
        </p:nvSpPr>
        <p:spPr>
          <a:xfrm>
            <a:off x="212034" y="174415"/>
            <a:ext cx="6096000" cy="400110"/>
          </a:xfrm>
          <a:prstGeom prst="rect">
            <a:avLst/>
          </a:prstGeom>
          <a:noFill/>
        </p:spPr>
        <p:txBody>
          <a:bodyPr wrap="square">
            <a:spAutoFit/>
          </a:bodyPr>
          <a:lstStyle/>
          <a:p>
            <a:pPr algn="l"/>
            <a:r>
              <a:rPr lang="en-IN" sz="2000" b="1" i="0" dirty="0">
                <a:solidFill>
                  <a:srgbClr val="FF0000"/>
                </a:solidFill>
                <a:effectLst/>
                <a:highlight>
                  <a:srgbClr val="FFFF00"/>
                </a:highlight>
                <a:latin typeface="Verdana" panose="020B0604030504040204" pitchFamily="34" charset="0"/>
                <a:ea typeface="Verdana" panose="020B0604030504040204" pitchFamily="34" charset="0"/>
              </a:rPr>
              <a:t>C Else If</a:t>
            </a:r>
          </a:p>
        </p:txBody>
      </p:sp>
      <p:sp>
        <p:nvSpPr>
          <p:cNvPr id="4" name="Rectangle 1">
            <a:extLst>
              <a:ext uri="{FF2B5EF4-FFF2-40B4-BE49-F238E27FC236}">
                <a16:creationId xmlns:a16="http://schemas.microsoft.com/office/drawing/2014/main" id="{5192282C-8645-8DF6-315A-91BDD5F30E3D}"/>
              </a:ext>
            </a:extLst>
          </p:cNvPr>
          <p:cNvSpPr>
            <a:spLocks noChangeArrowheads="1"/>
          </p:cNvSpPr>
          <p:nvPr/>
        </p:nvSpPr>
        <p:spPr bwMode="auto">
          <a:xfrm>
            <a:off x="265043" y="611240"/>
            <a:ext cx="9642511" cy="9636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Segoe UI" panose="020B0502040204020203" pitchFamily="34" charset="0"/>
                <a:cs typeface="Segoe UI" panose="020B0502040204020203" pitchFamily="34" charset="0"/>
              </a:rPr>
              <a:t>The else if Statement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Use the </a:t>
            </a:r>
            <a:r>
              <a:rPr kumimoji="0" lang="en-US" altLang="en-US" b="0" i="0" u="none" strike="noStrike" cap="none" normalizeH="0" baseline="0" dirty="0">
                <a:ln>
                  <a:noFill/>
                </a:ln>
                <a:solidFill>
                  <a:srgbClr val="DC143C"/>
                </a:solidFill>
                <a:effectLst/>
                <a:latin typeface="Consolas" panose="020B0609020204030204" pitchFamily="49" charset="0"/>
              </a:rPr>
              <a:t>else if</a:t>
            </a:r>
            <a:r>
              <a:rPr kumimoji="0" lang="en-US" altLang="en-US" b="0" i="0" u="none" strike="noStrike" cap="none" normalizeH="0" baseline="0" dirty="0">
                <a:ln>
                  <a:noFill/>
                </a:ln>
                <a:solidFill>
                  <a:srgbClr val="000000"/>
                </a:solidFill>
                <a:effectLst/>
                <a:latin typeface="Verdana" panose="020B0604030504040204" pitchFamily="34" charset="0"/>
              </a:rPr>
              <a:t> statement to specify a new condition if the first condition is </a:t>
            </a:r>
            <a:r>
              <a:rPr kumimoji="0" lang="en-US" altLang="en-US" b="0" i="0" u="none" strike="noStrike" cap="none" normalizeH="0" baseline="0" dirty="0">
                <a:ln>
                  <a:noFill/>
                </a:ln>
                <a:solidFill>
                  <a:srgbClr val="DC143C"/>
                </a:solidFill>
                <a:effectLst/>
                <a:latin typeface="Consolas" panose="020B0609020204030204" pitchFamily="49" charset="0"/>
              </a:rPr>
              <a:t>false</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3A7DB271-F767-73D0-B32F-470C4A223C5B}"/>
              </a:ext>
            </a:extLst>
          </p:cNvPr>
          <p:cNvSpPr txBox="1"/>
          <p:nvPr/>
        </p:nvSpPr>
        <p:spPr>
          <a:xfrm>
            <a:off x="212034" y="1611560"/>
            <a:ext cx="10946295" cy="2031325"/>
          </a:xfrm>
          <a:prstGeom prst="rect">
            <a:avLst/>
          </a:prstGeom>
          <a:noFill/>
        </p:spPr>
        <p:txBody>
          <a:bodyPr wrap="square">
            <a:spAutoFit/>
          </a:bodyPr>
          <a:lstStyle/>
          <a:p>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condition1</a:t>
            </a: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1" dirty="0">
                <a:solidFill>
                  <a:srgbClr val="008000"/>
                </a:solidFill>
                <a:effectLst/>
                <a:latin typeface="Consolas" panose="020B0609020204030204" pitchFamily="49" charset="0"/>
              </a:rPr>
              <a:t>// block of code to be executed if condition1 is true</a:t>
            </a:r>
            <a:br>
              <a:rPr lang="en-US" b="0" i="0" dirty="0">
                <a:solidFill>
                  <a:srgbClr val="000000"/>
                </a:solidFill>
                <a:effectLs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latin typeface="Consolas" panose="020B0609020204030204" pitchFamily="49" charset="0"/>
              </a:rPr>
              <a:t>else</a:t>
            </a: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latin typeface="Consolas" panose="020B0609020204030204" pitchFamily="49" charset="0"/>
              </a:rPr>
              <a:t>if</a:t>
            </a:r>
            <a:r>
              <a:rPr lang="en-US" b="0" i="0" dirty="0">
                <a:solidFill>
                  <a:srgbClr val="000000"/>
                </a:solidFill>
                <a:effectLst/>
                <a:highlight>
                  <a:srgbClr val="FFFFFF"/>
                </a:highlight>
                <a:latin typeface="Consolas" panose="020B0609020204030204" pitchFamily="49" charset="0"/>
              </a:rPr>
              <a:t> (</a:t>
            </a:r>
            <a:r>
              <a:rPr lang="en-US" b="0" i="1" dirty="0">
                <a:solidFill>
                  <a:srgbClr val="000000"/>
                </a:solidFill>
                <a:effectLst/>
                <a:latin typeface="Consolas" panose="020B0609020204030204" pitchFamily="49" charset="0"/>
              </a:rPr>
              <a:t>condition2</a:t>
            </a:r>
            <a:r>
              <a:rPr lang="en-US" b="0" i="0" dirty="0">
                <a:solidFill>
                  <a:srgbClr val="000000"/>
                </a:solidFill>
                <a:effectLst/>
                <a:highlight>
                  <a:srgbClr val="FFFFFF"/>
                </a:highlight>
                <a:latin typeface="Consolas" panose="020B0609020204030204" pitchFamily="49" charset="0"/>
              </a:rPr>
              <a:t>) {</a:t>
            </a:r>
            <a:br>
              <a:rPr lang="en-US" dirty="0"/>
            </a:br>
            <a:r>
              <a:rPr lang="en-US" b="0" i="0" dirty="0">
                <a:solidFill>
                  <a:srgbClr val="000000"/>
                </a:solidFill>
                <a:effectLst/>
                <a:highlight>
                  <a:srgbClr val="FFFFFF"/>
                </a:highlight>
                <a:latin typeface="Consolas" panose="020B0609020204030204" pitchFamily="49" charset="0"/>
              </a:rPr>
              <a:t>  </a:t>
            </a:r>
            <a:r>
              <a:rPr lang="en-US" b="0" i="1" dirty="0">
                <a:solidFill>
                  <a:srgbClr val="008000"/>
                </a:solidFill>
                <a:effectLst/>
                <a:latin typeface="Consolas" panose="020B0609020204030204" pitchFamily="49" charset="0"/>
              </a:rPr>
              <a:t>// block of code to be executed if the condition1 is false and condition2 is true</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latin typeface="Consolas" panose="020B0609020204030204" pitchFamily="49" charset="0"/>
              </a:rPr>
              <a:t>else</a:t>
            </a:r>
            <a:r>
              <a:rPr lang="en-US" b="0" i="0" dirty="0">
                <a:solidFill>
                  <a:srgbClr val="000000"/>
                </a:solidFill>
                <a:effectLst/>
                <a:highlight>
                  <a:srgbClr val="FFFFFF"/>
                </a:highlight>
                <a:latin typeface="Consolas" panose="020B0609020204030204" pitchFamily="49" charset="0"/>
              </a:rPr>
              <a:t> {</a:t>
            </a:r>
            <a:br>
              <a:rPr lang="en-US" dirty="0"/>
            </a:br>
            <a:r>
              <a:rPr lang="en-US" b="0" i="0" dirty="0">
                <a:solidFill>
                  <a:srgbClr val="000000"/>
                </a:solidFill>
                <a:effectLst/>
                <a:highlight>
                  <a:srgbClr val="FFFFFF"/>
                </a:highlight>
                <a:latin typeface="Consolas" panose="020B0609020204030204" pitchFamily="49" charset="0"/>
              </a:rPr>
              <a:t>  </a:t>
            </a:r>
            <a:r>
              <a:rPr lang="en-US" b="0" i="1" dirty="0">
                <a:solidFill>
                  <a:srgbClr val="008000"/>
                </a:solidFill>
                <a:effectLst/>
                <a:latin typeface="Consolas" panose="020B0609020204030204" pitchFamily="49" charset="0"/>
              </a:rPr>
              <a:t>// block of code to be executed if the condition1 is false and condition2 is false</a:t>
            </a:r>
            <a:br>
              <a:rPr lang="en-US" dirty="0"/>
            </a:br>
            <a:r>
              <a:rPr lang="en-US" b="0" i="0" dirty="0">
                <a:solidFill>
                  <a:srgbClr val="000000"/>
                </a:solidFill>
                <a:effectLst/>
                <a:highlight>
                  <a:srgbClr val="FFFFFF"/>
                </a:highlight>
                <a:latin typeface="Consolas" panose="020B0609020204030204" pitchFamily="49" charset="0"/>
              </a:rPr>
              <a:t>}</a:t>
            </a:r>
            <a:endParaRPr lang="en-IN" dirty="0"/>
          </a:p>
        </p:txBody>
      </p:sp>
      <p:sp>
        <p:nvSpPr>
          <p:cNvPr id="8" name="TextBox 7">
            <a:extLst>
              <a:ext uri="{FF2B5EF4-FFF2-40B4-BE49-F238E27FC236}">
                <a16:creationId xmlns:a16="http://schemas.microsoft.com/office/drawing/2014/main" id="{0614061B-8655-474C-AEA8-C01DB356DA89}"/>
              </a:ext>
            </a:extLst>
          </p:cNvPr>
          <p:cNvSpPr txBox="1"/>
          <p:nvPr/>
        </p:nvSpPr>
        <p:spPr>
          <a:xfrm>
            <a:off x="212034" y="3840056"/>
            <a:ext cx="6096000" cy="2585323"/>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time = </a:t>
            </a:r>
            <a:r>
              <a:rPr lang="en-US" b="0" i="0" dirty="0">
                <a:solidFill>
                  <a:srgbClr val="FF0000"/>
                </a:solidFill>
                <a:effectLst/>
                <a:highlight>
                  <a:srgbClr val="FFFFFF"/>
                </a:highlight>
                <a:latin typeface="Consolas" panose="020B0609020204030204" pitchFamily="49" charset="0"/>
              </a:rPr>
              <a:t>22</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CD"/>
                </a:solidFill>
                <a:effectLst/>
                <a:highlight>
                  <a:srgbClr val="FFFFFF"/>
                </a:highlight>
                <a:latin typeface="Consolas" panose="020B0609020204030204" pitchFamily="49" charset="0"/>
              </a:rPr>
              <a:t>if</a:t>
            </a:r>
            <a:r>
              <a:rPr lang="en-US" b="0" i="0" dirty="0">
                <a:solidFill>
                  <a:srgbClr val="000000"/>
                </a:solidFill>
                <a:effectLst/>
                <a:highlight>
                  <a:srgbClr val="FFFFFF"/>
                </a:highlight>
                <a:latin typeface="Consolas" panose="020B0609020204030204" pitchFamily="49" charset="0"/>
              </a:rPr>
              <a:t> (time &lt; </a:t>
            </a:r>
            <a:r>
              <a:rPr lang="en-US" b="0" i="0" dirty="0">
                <a:solidFill>
                  <a:srgbClr val="FF0000"/>
                </a:solidFill>
                <a:effectLst/>
                <a:highlight>
                  <a:srgbClr val="FFFFFF"/>
                </a:highlight>
                <a:latin typeface="Consolas" panose="020B0609020204030204" pitchFamily="49" charset="0"/>
              </a:rPr>
              <a:t>10</a:t>
            </a:r>
            <a:r>
              <a:rPr lang="en-US" b="0" i="0" dirty="0">
                <a:solidFill>
                  <a:srgbClr val="000000"/>
                </a:solidFill>
                <a:effectLst/>
                <a:highlight>
                  <a:srgbClr val="FFFFFF"/>
                </a:highlight>
                <a:latin typeface="Consolas" panose="020B0609020204030204" pitchFamily="49" charset="0"/>
              </a:rPr>
              <a:t>) {</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"Good morning."</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else</a:t>
            </a: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if</a:t>
            </a:r>
            <a:r>
              <a:rPr lang="en-US" b="0" i="0" dirty="0">
                <a:solidFill>
                  <a:srgbClr val="000000"/>
                </a:solidFill>
                <a:effectLst/>
                <a:highlight>
                  <a:srgbClr val="FFFFFF"/>
                </a:highlight>
                <a:latin typeface="Consolas" panose="020B0609020204030204" pitchFamily="49" charset="0"/>
              </a:rPr>
              <a:t> (time &lt; </a:t>
            </a:r>
            <a:r>
              <a:rPr lang="en-US" b="0" i="0" dirty="0">
                <a:solidFill>
                  <a:srgbClr val="FF0000"/>
                </a:solidFill>
                <a:effectLst/>
                <a:highlight>
                  <a:srgbClr val="FFFFFF"/>
                </a:highlight>
                <a:latin typeface="Consolas" panose="020B0609020204030204" pitchFamily="49" charset="0"/>
              </a:rPr>
              <a:t>20</a:t>
            </a:r>
            <a:r>
              <a:rPr lang="en-US" b="0" i="0" dirty="0">
                <a:solidFill>
                  <a:srgbClr val="000000"/>
                </a:solidFill>
                <a:effectLst/>
                <a:highlight>
                  <a:srgbClr val="FFFFFF"/>
                </a:highlight>
                <a:latin typeface="Consolas" panose="020B0609020204030204" pitchFamily="49" charset="0"/>
              </a:rPr>
              <a:t>) {</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"Good day."</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else</a:t>
            </a:r>
            <a:r>
              <a:rPr lang="en-US" b="0" i="0" dirty="0">
                <a:solidFill>
                  <a:srgbClr val="000000"/>
                </a:solidFill>
                <a:effectLst/>
                <a:highlight>
                  <a:srgbClr val="FFFFFF"/>
                </a:highlight>
                <a:latin typeface="Consolas" panose="020B0609020204030204" pitchFamily="49" charset="0"/>
              </a:rPr>
              <a:t> {</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"Good evening."</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8000"/>
                </a:solidFill>
                <a:effectLst/>
                <a:highlight>
                  <a:srgbClr val="FFFFFF"/>
                </a:highlight>
                <a:latin typeface="Consolas" panose="020B0609020204030204" pitchFamily="49" charset="0"/>
              </a:rPr>
              <a:t>// Outputs "Good evening."</a:t>
            </a:r>
            <a:endParaRPr lang="en-IN" dirty="0"/>
          </a:p>
        </p:txBody>
      </p:sp>
    </p:spTree>
    <p:extLst>
      <p:ext uri="{BB962C8B-B14F-4D97-AF65-F5344CB8AC3E}">
        <p14:creationId xmlns:p14="http://schemas.microsoft.com/office/powerpoint/2010/main" val="14822380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21A09C-E691-9C5A-40EB-28BCDD596551}"/>
              </a:ext>
            </a:extLst>
          </p:cNvPr>
          <p:cNvSpPr txBox="1"/>
          <p:nvPr/>
        </p:nvSpPr>
        <p:spPr>
          <a:xfrm>
            <a:off x="119269" y="0"/>
            <a:ext cx="11966713" cy="1744452"/>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Verdana" panose="020B0604030504040204" pitchFamily="34" charset="0"/>
                <a:ea typeface="Verdana" panose="020B0604030504040204" pitchFamily="34" charset="0"/>
              </a:rPr>
              <a:t>Short Hand If...Else (Ternary Operator)</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There is also a short-hand if else, which is known as the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ternary operator</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because it consists of three operands. It can be used to replace multiple lines of code with a single line. It is often used to replace simple if else statements:</a:t>
            </a:r>
          </a:p>
        </p:txBody>
      </p:sp>
      <p:sp>
        <p:nvSpPr>
          <p:cNvPr id="5" name="TextBox 4">
            <a:extLst>
              <a:ext uri="{FF2B5EF4-FFF2-40B4-BE49-F238E27FC236}">
                <a16:creationId xmlns:a16="http://schemas.microsoft.com/office/drawing/2014/main" id="{E5E0C2FA-4B1D-B5DD-7F23-BBF2697B4E44}"/>
              </a:ext>
            </a:extLst>
          </p:cNvPr>
          <p:cNvSpPr txBox="1"/>
          <p:nvPr/>
        </p:nvSpPr>
        <p:spPr>
          <a:xfrm>
            <a:off x="119269" y="1929704"/>
            <a:ext cx="9236766" cy="646331"/>
          </a:xfrm>
          <a:prstGeom prst="rect">
            <a:avLst/>
          </a:prstGeom>
          <a:noFill/>
        </p:spPr>
        <p:txBody>
          <a:bodyPr wrap="square">
            <a:spAutoFit/>
          </a:bodyPr>
          <a:lstStyle/>
          <a:p>
            <a:r>
              <a:rPr lang="en-IN" b="0" i="1" dirty="0">
                <a:solidFill>
                  <a:srgbClr val="000000"/>
                </a:solidFill>
                <a:effectLst/>
                <a:highlight>
                  <a:srgbClr val="FFFFFF"/>
                </a:highlight>
                <a:latin typeface="Consolas" panose="020B0609020204030204" pitchFamily="49" charset="0"/>
              </a:rPr>
              <a:t>Syntax:-</a:t>
            </a:r>
          </a:p>
          <a:p>
            <a:r>
              <a:rPr lang="en-IN" b="0" i="1" dirty="0">
                <a:solidFill>
                  <a:srgbClr val="000000"/>
                </a:solidFill>
                <a:effectLst/>
                <a:highlight>
                  <a:srgbClr val="FFFFFF"/>
                </a:highlight>
                <a:latin typeface="Consolas" panose="020B0609020204030204" pitchFamily="49" charset="0"/>
              </a:rPr>
              <a:t>variable</a:t>
            </a:r>
            <a:r>
              <a:rPr lang="en-IN" b="0" i="0" dirty="0">
                <a:solidFill>
                  <a:srgbClr val="000000"/>
                </a:solidFill>
                <a:effectLst/>
                <a:highlight>
                  <a:srgbClr val="FFFFFF"/>
                </a:highlight>
                <a:latin typeface="Consolas" panose="020B0609020204030204" pitchFamily="49" charset="0"/>
              </a:rPr>
              <a:t> = (</a:t>
            </a:r>
            <a:r>
              <a:rPr lang="en-IN" b="0" i="1" dirty="0">
                <a:solidFill>
                  <a:srgbClr val="000000"/>
                </a:solidFill>
                <a:effectLst/>
                <a:highlight>
                  <a:srgbClr val="FFFFFF"/>
                </a:highlight>
                <a:latin typeface="Consolas" panose="020B0609020204030204" pitchFamily="49" charset="0"/>
              </a:rPr>
              <a:t>condition</a:t>
            </a:r>
            <a:r>
              <a:rPr lang="en-IN" b="0" i="0" dirty="0">
                <a:solidFill>
                  <a:srgbClr val="000000"/>
                </a:solidFill>
                <a:effectLst/>
                <a:highlight>
                  <a:srgbClr val="FFFFFF"/>
                </a:highlight>
                <a:latin typeface="Consolas" panose="020B0609020204030204" pitchFamily="49" charset="0"/>
              </a:rPr>
              <a:t>) ? </a:t>
            </a:r>
            <a:r>
              <a:rPr lang="en-IN" b="0" i="1" dirty="0" err="1">
                <a:solidFill>
                  <a:srgbClr val="000000"/>
                </a:solidFill>
                <a:effectLst/>
                <a:highlight>
                  <a:srgbClr val="FFFFFF"/>
                </a:highlight>
                <a:latin typeface="Consolas" panose="020B0609020204030204" pitchFamily="49" charset="0"/>
              </a:rPr>
              <a:t>expressionTrue</a:t>
            </a:r>
            <a:r>
              <a:rPr lang="en-IN" b="0" i="0" dirty="0">
                <a:solidFill>
                  <a:srgbClr val="000000"/>
                </a:solidFill>
                <a:effectLst/>
                <a:highlight>
                  <a:srgbClr val="FFFFFF"/>
                </a:highlight>
                <a:latin typeface="Consolas" panose="020B0609020204030204" pitchFamily="49" charset="0"/>
              </a:rPr>
              <a:t> : </a:t>
            </a:r>
            <a:r>
              <a:rPr lang="en-IN" b="0" i="1" dirty="0" err="1">
                <a:solidFill>
                  <a:srgbClr val="000000"/>
                </a:solidFill>
                <a:effectLst/>
                <a:highlight>
                  <a:srgbClr val="FFFFFF"/>
                </a:highlight>
                <a:latin typeface="Consolas" panose="020B0609020204030204" pitchFamily="49" charset="0"/>
              </a:rPr>
              <a:t>expressionFalse</a:t>
            </a:r>
            <a:r>
              <a:rPr lang="en-IN" b="0" i="0" dirty="0">
                <a:solidFill>
                  <a:srgbClr val="000000"/>
                </a:solidFill>
                <a:effectLst/>
                <a:highlight>
                  <a:srgbClr val="FFFFFF"/>
                </a:highlight>
                <a:latin typeface="Consolas" panose="020B0609020204030204" pitchFamily="49" charset="0"/>
              </a:rPr>
              <a:t>;</a:t>
            </a:r>
            <a:endParaRPr lang="en-IN" dirty="0"/>
          </a:p>
        </p:txBody>
      </p:sp>
      <p:sp>
        <p:nvSpPr>
          <p:cNvPr id="9" name="TextBox 8">
            <a:extLst>
              <a:ext uri="{FF2B5EF4-FFF2-40B4-BE49-F238E27FC236}">
                <a16:creationId xmlns:a16="http://schemas.microsoft.com/office/drawing/2014/main" id="{4EE490CB-7DA7-3612-DF5A-9C246B8BDCC0}"/>
              </a:ext>
            </a:extLst>
          </p:cNvPr>
          <p:cNvSpPr txBox="1"/>
          <p:nvPr/>
        </p:nvSpPr>
        <p:spPr>
          <a:xfrm>
            <a:off x="238539" y="2761287"/>
            <a:ext cx="6096000" cy="2031325"/>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time = 20;</a:t>
            </a:r>
          </a:p>
          <a:p>
            <a:r>
              <a:rPr lang="en-IN" dirty="0"/>
              <a:t>  (time &lt; 18) ? printf("Good day.") : printf("Good evening.");</a:t>
            </a:r>
          </a:p>
          <a:p>
            <a:r>
              <a:rPr lang="en-IN" dirty="0"/>
              <a:t>  return 0;</a:t>
            </a:r>
          </a:p>
          <a:p>
            <a:r>
              <a:rPr lang="en-IN" dirty="0"/>
              <a:t>}</a:t>
            </a:r>
          </a:p>
        </p:txBody>
      </p:sp>
    </p:spTree>
    <p:extLst>
      <p:ext uri="{BB962C8B-B14F-4D97-AF65-F5344CB8AC3E}">
        <p14:creationId xmlns:p14="http://schemas.microsoft.com/office/powerpoint/2010/main" val="40620779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9A486A-E6FB-1CE5-62B9-5939BC101AFB}"/>
              </a:ext>
            </a:extLst>
          </p:cNvPr>
          <p:cNvSpPr txBox="1"/>
          <p:nvPr/>
        </p:nvSpPr>
        <p:spPr>
          <a:xfrm>
            <a:off x="185530" y="176564"/>
            <a:ext cx="6096000" cy="400110"/>
          </a:xfrm>
          <a:prstGeom prst="rect">
            <a:avLst/>
          </a:prstGeom>
          <a:noFill/>
        </p:spPr>
        <p:txBody>
          <a:bodyPr wrap="square">
            <a:spAutoFit/>
          </a:bodyPr>
          <a:lstStyle/>
          <a:p>
            <a:pPr algn="l"/>
            <a:r>
              <a:rPr lang="en-IN" sz="2000" b="0" i="0" dirty="0">
                <a:solidFill>
                  <a:srgbClr val="FF0000"/>
                </a:solidFill>
                <a:effectLst/>
                <a:highlight>
                  <a:srgbClr val="FFFF00"/>
                </a:highlight>
                <a:latin typeface="Verdana" panose="020B0604030504040204" pitchFamily="34" charset="0"/>
                <a:ea typeface="Verdana" panose="020B0604030504040204" pitchFamily="34" charset="0"/>
              </a:rPr>
              <a:t>C Switch</a:t>
            </a:r>
          </a:p>
        </p:txBody>
      </p:sp>
      <p:sp>
        <p:nvSpPr>
          <p:cNvPr id="5" name="Rectangle 2">
            <a:extLst>
              <a:ext uri="{FF2B5EF4-FFF2-40B4-BE49-F238E27FC236}">
                <a16:creationId xmlns:a16="http://schemas.microsoft.com/office/drawing/2014/main" id="{9FDF9012-92C0-F4D9-4E57-E5826A5E74EB}"/>
              </a:ext>
            </a:extLst>
          </p:cNvPr>
          <p:cNvSpPr>
            <a:spLocks noChangeArrowheads="1"/>
          </p:cNvSpPr>
          <p:nvPr/>
        </p:nvSpPr>
        <p:spPr bwMode="auto">
          <a:xfrm>
            <a:off x="324678" y="576674"/>
            <a:ext cx="11542644" cy="14252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Switch Statement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Instead of writing </a:t>
            </a:r>
            <a:r>
              <a:rPr kumimoji="0" lang="en-US" altLang="en-US" b="1" i="0" u="none" strike="noStrike" cap="none" normalizeH="0" baseline="0" dirty="0">
                <a:ln>
                  <a:noFill/>
                </a:ln>
                <a:solidFill>
                  <a:srgbClr val="000000"/>
                </a:solidFill>
                <a:effectLst/>
                <a:latin typeface="Verdana" panose="020B0604030504040204" pitchFamily="34" charset="0"/>
              </a:rPr>
              <a:t>many </a:t>
            </a:r>
            <a:r>
              <a:rPr kumimoji="0" lang="en-US" altLang="en-US" b="0" i="0" u="none" strike="noStrike" cap="none" normalizeH="0" baseline="0" dirty="0" err="1">
                <a:ln>
                  <a:noFill/>
                </a:ln>
                <a:solidFill>
                  <a:srgbClr val="DC143C"/>
                </a:solidFill>
                <a:effectLst/>
                <a:latin typeface="Consolas" panose="020B0609020204030204" pitchFamily="49" charset="0"/>
              </a:rPr>
              <a:t>if..else</a:t>
            </a:r>
            <a:r>
              <a:rPr kumimoji="0" lang="en-US" altLang="en-US" b="0" i="0" u="none" strike="noStrike" cap="none" normalizeH="0" baseline="0" dirty="0">
                <a:ln>
                  <a:noFill/>
                </a:ln>
                <a:solidFill>
                  <a:srgbClr val="000000"/>
                </a:solidFill>
                <a:effectLst/>
                <a:latin typeface="Verdana" panose="020B0604030504040204" pitchFamily="34" charset="0"/>
              </a:rPr>
              <a:t> statements, you can use the </a:t>
            </a:r>
            <a:r>
              <a:rPr kumimoji="0" lang="en-US" altLang="en-US" b="0" i="0" u="none" strike="noStrike" cap="none" normalizeH="0" baseline="0" dirty="0">
                <a:ln>
                  <a:noFill/>
                </a:ln>
                <a:solidFill>
                  <a:srgbClr val="DC143C"/>
                </a:solidFill>
                <a:effectLst/>
                <a:latin typeface="Consolas" panose="020B0609020204030204" pitchFamily="49" charset="0"/>
              </a:rPr>
              <a:t>switch</a:t>
            </a:r>
            <a:r>
              <a:rPr kumimoji="0" lang="en-US" altLang="en-US" b="0" i="0" u="none" strike="noStrike" cap="none" normalizeH="0" baseline="0" dirty="0">
                <a:ln>
                  <a:noFill/>
                </a:ln>
                <a:solidFill>
                  <a:srgbClr val="000000"/>
                </a:solidFill>
                <a:effectLst/>
                <a:latin typeface="Verdana" panose="020B0604030504040204" pitchFamily="34" charset="0"/>
              </a:rPr>
              <a:t> statement.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switch</a:t>
            </a:r>
            <a:r>
              <a:rPr kumimoji="0" lang="en-US" altLang="en-US" b="0" i="0" u="none" strike="noStrike" cap="none" normalizeH="0" baseline="0" dirty="0">
                <a:ln>
                  <a:noFill/>
                </a:ln>
                <a:solidFill>
                  <a:srgbClr val="000000"/>
                </a:solidFill>
                <a:effectLst/>
                <a:latin typeface="Verdana" panose="020B0604030504040204" pitchFamily="34" charset="0"/>
              </a:rPr>
              <a:t> statement selects one of many code blocks to be executed:</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F82B81B3-2A5A-DDBA-5817-4AA6AE545985}"/>
              </a:ext>
            </a:extLst>
          </p:cNvPr>
          <p:cNvSpPr txBox="1"/>
          <p:nvPr/>
        </p:nvSpPr>
        <p:spPr>
          <a:xfrm>
            <a:off x="324678" y="2001944"/>
            <a:ext cx="6096000" cy="3139321"/>
          </a:xfrm>
          <a:prstGeom prst="rect">
            <a:avLst/>
          </a:prstGeom>
          <a:noFill/>
        </p:spPr>
        <p:txBody>
          <a:bodyPr wrap="square">
            <a:spAutoFit/>
          </a:bodyPr>
          <a:lstStyle/>
          <a:p>
            <a:r>
              <a:rPr lang="en-US" b="0" i="0" dirty="0">
                <a:solidFill>
                  <a:srgbClr val="0000CD"/>
                </a:solidFill>
                <a:effectLst/>
                <a:latin typeface="Consolas" panose="020B0609020204030204" pitchFamily="49" charset="0"/>
              </a:rPr>
              <a:t>Syntax:-</a:t>
            </a:r>
          </a:p>
          <a:p>
            <a:r>
              <a:rPr lang="en-US" b="0" i="0" dirty="0">
                <a:solidFill>
                  <a:srgbClr val="0000CD"/>
                </a:solidFill>
                <a:effectLst/>
                <a:latin typeface="Consolas" panose="020B0609020204030204" pitchFamily="49" charset="0"/>
              </a:rPr>
              <a:t>switch</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expression</a:t>
            </a: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case</a:t>
            </a:r>
            <a:r>
              <a:rPr lang="en-US" b="0" i="0" dirty="0">
                <a:solidFill>
                  <a:srgbClr val="000000"/>
                </a:solidFill>
                <a:effectLst/>
                <a:latin typeface="Consolas" panose="020B0609020204030204" pitchFamily="49" charset="0"/>
              </a:rPr>
              <a:t> x:</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1" dirty="0">
                <a:solidFill>
                  <a:srgbClr val="008000"/>
                </a:solidFill>
                <a:effectLst/>
                <a:latin typeface="Consolas" panose="020B0609020204030204" pitchFamily="49" charset="0"/>
              </a:rPr>
              <a:t>// code block</a:t>
            </a:r>
            <a:br>
              <a:rPr lang="en-US" b="0" i="0" dirty="0">
                <a:solidFill>
                  <a:srgbClr val="000000"/>
                </a:solidFill>
                <a:effectLs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latin typeface="Consolas" panose="020B0609020204030204" pitchFamily="49" charset="0"/>
              </a:rPr>
              <a:t>break</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latin typeface="Consolas" panose="020B0609020204030204" pitchFamily="49" charset="0"/>
              </a:rPr>
              <a:t>case</a:t>
            </a:r>
            <a:r>
              <a:rPr lang="en-US" b="0" i="0" dirty="0">
                <a:solidFill>
                  <a:srgbClr val="000000"/>
                </a:solidFill>
                <a:effectLst/>
                <a:highlight>
                  <a:srgbClr val="FFFFFF"/>
                </a:highlight>
                <a:latin typeface="Consolas" panose="020B0609020204030204" pitchFamily="49" charset="0"/>
              </a:rPr>
              <a:t> y:</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latin typeface="Consolas" panose="020B0609020204030204" pitchFamily="49" charset="0"/>
              </a:rPr>
              <a:t> </a:t>
            </a:r>
            <a:r>
              <a:rPr lang="en-US" b="0" i="1" dirty="0">
                <a:solidFill>
                  <a:srgbClr val="008000"/>
                </a:solidFill>
                <a:effectLst/>
                <a:latin typeface="Consolas" panose="020B0609020204030204" pitchFamily="49" charset="0"/>
              </a:rPr>
              <a:t>// code block</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latin typeface="Consolas" panose="020B0609020204030204" pitchFamily="49" charset="0"/>
              </a:rPr>
              <a:t>break</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latin typeface="Consolas" panose="020B0609020204030204" pitchFamily="49" charset="0"/>
              </a:rPr>
              <a:t>default</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latin typeface="Consolas" panose="020B0609020204030204" pitchFamily="49" charset="0"/>
              </a:rPr>
              <a:t> </a:t>
            </a:r>
            <a:r>
              <a:rPr lang="en-US" b="0" i="1" dirty="0">
                <a:solidFill>
                  <a:srgbClr val="008000"/>
                </a:solidFill>
                <a:effectLst/>
                <a:latin typeface="Consolas" panose="020B0609020204030204" pitchFamily="49" charset="0"/>
              </a:rPr>
              <a:t>// code block</a:t>
            </a:r>
            <a:br>
              <a:rPr lang="en-US" dirty="0"/>
            </a:br>
            <a:r>
              <a:rPr lang="en-US" b="0" i="0" dirty="0">
                <a:solidFill>
                  <a:srgbClr val="000000"/>
                </a:solidFill>
                <a:effectLst/>
                <a:highlight>
                  <a:srgbClr val="FFFFFF"/>
                </a:highlight>
                <a:latin typeface="Consolas" panose="020B0609020204030204" pitchFamily="49" charset="0"/>
              </a:rPr>
              <a:t>}</a:t>
            </a:r>
            <a:endParaRPr lang="en-IN" dirty="0"/>
          </a:p>
        </p:txBody>
      </p:sp>
    </p:spTree>
    <p:extLst>
      <p:ext uri="{BB962C8B-B14F-4D97-AF65-F5344CB8AC3E}">
        <p14:creationId xmlns:p14="http://schemas.microsoft.com/office/powerpoint/2010/main" val="5796932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7AF4F2-90DB-5808-35D8-CC7735B7F5A0}"/>
              </a:ext>
            </a:extLst>
          </p:cNvPr>
          <p:cNvSpPr>
            <a:spLocks noChangeArrowheads="1"/>
          </p:cNvSpPr>
          <p:nvPr/>
        </p:nvSpPr>
        <p:spPr bwMode="auto">
          <a:xfrm>
            <a:off x="119270" y="198775"/>
            <a:ext cx="10969670" cy="29486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rPr>
              <a:t>This is how it works: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switch</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expression is evaluated once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value of the expression is compared with the values of each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case</a:t>
            </a:r>
            <a:endPar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If there is a match, the associated block of code is executed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break</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statement breaks out of the switch block and stops the execution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default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statement is optional, and specifies some code to run if there is no case match</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example below uses the weekday number to calculate the weekday name:</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F3B26925-9305-FE80-8EDF-E3524BB7F3BF}"/>
              </a:ext>
            </a:extLst>
          </p:cNvPr>
          <p:cNvSpPr txBox="1"/>
          <p:nvPr/>
        </p:nvSpPr>
        <p:spPr>
          <a:xfrm>
            <a:off x="119270" y="3147403"/>
            <a:ext cx="6096000" cy="3693319"/>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day = </a:t>
            </a:r>
            <a:r>
              <a:rPr lang="en-US" b="0" i="0" dirty="0">
                <a:solidFill>
                  <a:srgbClr val="FF0000"/>
                </a:solidFill>
                <a:effectLst/>
                <a:highlight>
                  <a:srgbClr val="FFFFFF"/>
                </a:highlight>
                <a:latin typeface="Consolas" panose="020B0609020204030204" pitchFamily="49" charset="0"/>
              </a:rPr>
              <a:t>4</a:t>
            </a:r>
            <a:r>
              <a:rPr lang="en-US" b="0" i="0" dirty="0">
                <a:solidFill>
                  <a:srgbClr val="000000"/>
                </a:solidFill>
                <a:effectLst/>
                <a:highlight>
                  <a:srgbClr val="FFFFFF"/>
                </a:highlight>
                <a:latin typeface="Consolas" panose="020B0609020204030204" pitchFamily="49" charset="0"/>
              </a:rPr>
              <a:t>;</a:t>
            </a:r>
            <a:br>
              <a:rPr lang="en-US" dirty="0"/>
            </a:br>
            <a:br>
              <a:rPr lang="en-US" dirty="0"/>
            </a:br>
            <a:r>
              <a:rPr lang="en-US" b="0" i="0" dirty="0">
                <a:solidFill>
                  <a:srgbClr val="0000CD"/>
                </a:solidFill>
                <a:effectLst/>
                <a:highlight>
                  <a:srgbClr val="FFFFFF"/>
                </a:highlight>
                <a:latin typeface="Consolas" panose="020B0609020204030204" pitchFamily="49" charset="0"/>
              </a:rPr>
              <a:t>switch</a:t>
            </a:r>
            <a:r>
              <a:rPr lang="en-US" b="0" i="0" dirty="0">
                <a:solidFill>
                  <a:srgbClr val="000000"/>
                </a:solidFill>
                <a:effectLst/>
                <a:highlight>
                  <a:srgbClr val="FFFFFF"/>
                </a:highlight>
                <a:latin typeface="Consolas" panose="020B0609020204030204" pitchFamily="49" charset="0"/>
              </a:rPr>
              <a:t> (day) {</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case</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1</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"Monday"</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break</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case</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2</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"Tuesday"</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break</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case</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3</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"Wednesday"</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break</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case</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4</a:t>
            </a:r>
            <a:r>
              <a:rPr lang="en-US" b="0" i="0" dirty="0">
                <a:solidFill>
                  <a:srgbClr val="000000"/>
                </a:solidFill>
                <a:effectLst/>
                <a:highlight>
                  <a:srgbClr val="FFFFFF"/>
                </a:highlight>
                <a:latin typeface="Consolas" panose="020B0609020204030204" pitchFamily="49" charset="0"/>
              </a:rPr>
              <a:t>:</a:t>
            </a:r>
            <a:endParaRPr lang="en-IN" dirty="0"/>
          </a:p>
        </p:txBody>
      </p:sp>
    </p:spTree>
    <p:extLst>
      <p:ext uri="{BB962C8B-B14F-4D97-AF65-F5344CB8AC3E}">
        <p14:creationId xmlns:p14="http://schemas.microsoft.com/office/powerpoint/2010/main" val="39097914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E03B6D-D5D5-81EB-9108-CC6E91CF49D0}"/>
              </a:ext>
            </a:extLst>
          </p:cNvPr>
          <p:cNvSpPr txBox="1"/>
          <p:nvPr/>
        </p:nvSpPr>
        <p:spPr>
          <a:xfrm>
            <a:off x="331304" y="128906"/>
            <a:ext cx="6096000" cy="3693319"/>
          </a:xfrm>
          <a:prstGeom prst="rect">
            <a:avLst/>
          </a:prstGeom>
          <a:noFill/>
        </p:spPr>
        <p:txBody>
          <a:bodyPr wrap="square">
            <a:spAutoFit/>
          </a:bodyPr>
          <a:lstStyle/>
          <a:p>
            <a:r>
              <a:rPr lang="en-US" b="0" i="0" dirty="0">
                <a:solidFill>
                  <a:srgbClr val="000000"/>
                </a:solidFill>
                <a:effectLst/>
                <a:highlight>
                  <a:srgbClr val="FFFFFF"/>
                </a:highlight>
                <a:latin typeface="Consolas" panose="020B0609020204030204" pitchFamily="49" charset="0"/>
              </a:rPr>
              <a:t>printf(</a:t>
            </a:r>
            <a:r>
              <a:rPr lang="en-US" b="0" i="0" dirty="0">
                <a:solidFill>
                  <a:srgbClr val="A52A2A"/>
                </a:solidFill>
                <a:effectLst/>
                <a:highlight>
                  <a:srgbClr val="FFFFFF"/>
                </a:highlight>
                <a:latin typeface="Consolas" panose="020B0609020204030204" pitchFamily="49" charset="0"/>
              </a:rPr>
              <a:t>"Thursday"</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break</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case</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5</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"Friday"</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break</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case</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6</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"Saturday"</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break</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case</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7</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"Sunday"</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break</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8000"/>
                </a:solidFill>
                <a:effectLst/>
                <a:highlight>
                  <a:srgbClr val="FFFFFF"/>
                </a:highlight>
                <a:latin typeface="Consolas" panose="020B0609020204030204" pitchFamily="49" charset="0"/>
              </a:rPr>
              <a:t>// Outputs "Thursday" (day 4)</a:t>
            </a:r>
            <a:endParaRPr lang="en-IN" dirty="0"/>
          </a:p>
        </p:txBody>
      </p:sp>
      <p:sp>
        <p:nvSpPr>
          <p:cNvPr id="4" name="Rectangle 3">
            <a:extLst>
              <a:ext uri="{FF2B5EF4-FFF2-40B4-BE49-F238E27FC236}">
                <a16:creationId xmlns:a16="http://schemas.microsoft.com/office/drawing/2014/main" id="{AB1A333B-A1A9-8A94-163D-922AB2D13507}"/>
              </a:ext>
            </a:extLst>
          </p:cNvPr>
          <p:cNvSpPr>
            <a:spLocks noChangeArrowheads="1"/>
          </p:cNvSpPr>
          <p:nvPr/>
        </p:nvSpPr>
        <p:spPr bwMode="auto">
          <a:xfrm>
            <a:off x="331303" y="4214640"/>
            <a:ext cx="10270435" cy="22509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The break Keyword</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When C reaches a </a:t>
            </a:r>
            <a:r>
              <a:rPr kumimoji="0" lang="en-US" altLang="en-US" b="0" i="0" u="none" strike="noStrike" cap="none" normalizeH="0" baseline="0" dirty="0">
                <a:ln>
                  <a:noFill/>
                </a:ln>
                <a:solidFill>
                  <a:srgbClr val="DC143C"/>
                </a:solidFill>
                <a:effectLst/>
                <a:latin typeface="Consolas" panose="020B0609020204030204" pitchFamily="49" charset="0"/>
              </a:rPr>
              <a:t>break</a:t>
            </a:r>
            <a:r>
              <a:rPr kumimoji="0" lang="en-US" altLang="en-US" b="0" i="0" u="none" strike="noStrike" cap="none" normalizeH="0" baseline="0" dirty="0">
                <a:ln>
                  <a:noFill/>
                </a:ln>
                <a:solidFill>
                  <a:srgbClr val="000000"/>
                </a:solidFill>
                <a:effectLst/>
                <a:latin typeface="Verdana" panose="020B0604030504040204" pitchFamily="34" charset="0"/>
              </a:rPr>
              <a:t> keyword, it breaks out of the switch block.</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This will stop the execution of more code and case testing inside the block.</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When a match is found, and the job is done, it's time for a break. There is no need for more testing.</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9449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27CC61-5240-83BF-E36D-558E8FDCF187}"/>
              </a:ext>
            </a:extLst>
          </p:cNvPr>
          <p:cNvSpPr txBox="1"/>
          <p:nvPr/>
        </p:nvSpPr>
        <p:spPr>
          <a:xfrm>
            <a:off x="212035" y="267204"/>
            <a:ext cx="11767930" cy="877613"/>
          </a:xfrm>
          <a:prstGeom prst="rect">
            <a:avLst/>
          </a:prstGeom>
          <a:noFill/>
        </p:spPr>
        <p:txBody>
          <a:bodyPr wrap="square">
            <a:spAutoFit/>
          </a:bodyPr>
          <a:lstStyle/>
          <a:p>
            <a:pPr>
              <a:lnSpc>
                <a:spcPct val="150000"/>
              </a:lnSpc>
            </a:pPr>
            <a:r>
              <a:rPr lang="en-US" b="0" i="0" dirty="0">
                <a:solidFill>
                  <a:srgbClr val="000000"/>
                </a:solidFill>
                <a:effectLst/>
                <a:highlight>
                  <a:srgbClr val="FFFFCC"/>
                </a:highlight>
                <a:latin typeface="Verdana" panose="020B0604030504040204" pitchFamily="34" charset="0"/>
              </a:rPr>
              <a:t>A break can save a lot of execution time because it "ignores" the execution of all the rest of the code in the switch block.</a:t>
            </a:r>
            <a:endParaRPr lang="en-IN" dirty="0"/>
          </a:p>
        </p:txBody>
      </p:sp>
      <p:sp>
        <p:nvSpPr>
          <p:cNvPr id="5" name="Rectangle 2">
            <a:extLst>
              <a:ext uri="{FF2B5EF4-FFF2-40B4-BE49-F238E27FC236}">
                <a16:creationId xmlns:a16="http://schemas.microsoft.com/office/drawing/2014/main" id="{EC3294B5-9AB6-CF47-A9C9-41B6C8C4C85B}"/>
              </a:ext>
            </a:extLst>
          </p:cNvPr>
          <p:cNvSpPr>
            <a:spLocks noChangeArrowheads="1"/>
          </p:cNvSpPr>
          <p:nvPr/>
        </p:nvSpPr>
        <p:spPr bwMode="auto">
          <a:xfrm>
            <a:off x="318052" y="1284049"/>
            <a:ext cx="8695650" cy="9636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default Keyword</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default</a:t>
            </a:r>
            <a:r>
              <a:rPr kumimoji="0" lang="en-US" altLang="en-US" b="0" i="0" u="none" strike="noStrike" cap="none" normalizeH="0" baseline="0" dirty="0">
                <a:ln>
                  <a:noFill/>
                </a:ln>
                <a:solidFill>
                  <a:srgbClr val="000000"/>
                </a:solidFill>
                <a:effectLst/>
                <a:latin typeface="Verdana" panose="020B0604030504040204" pitchFamily="34" charset="0"/>
              </a:rPr>
              <a:t> keyword specifies some code to run if there is no case match:</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CA085BF-ACDF-2747-338D-C4E6360A8FA9}"/>
              </a:ext>
            </a:extLst>
          </p:cNvPr>
          <p:cNvSpPr txBox="1"/>
          <p:nvPr/>
        </p:nvSpPr>
        <p:spPr>
          <a:xfrm>
            <a:off x="318052" y="2386886"/>
            <a:ext cx="6096000" cy="3970318"/>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day = </a:t>
            </a:r>
            <a:r>
              <a:rPr lang="en-US" b="0" i="0" dirty="0">
                <a:solidFill>
                  <a:srgbClr val="FF0000"/>
                </a:solidFill>
                <a:effectLst/>
                <a:highlight>
                  <a:srgbClr val="FFFFFF"/>
                </a:highlight>
                <a:latin typeface="Consolas" panose="020B0609020204030204" pitchFamily="49" charset="0"/>
              </a:rPr>
              <a:t>4</a:t>
            </a:r>
            <a:r>
              <a:rPr lang="en-US" b="0" i="0" dirty="0">
                <a:solidFill>
                  <a:srgbClr val="000000"/>
                </a:solidFill>
                <a:effectLst/>
                <a:highlight>
                  <a:srgbClr val="FFFFFF"/>
                </a:highlight>
                <a:latin typeface="Consolas" panose="020B0609020204030204" pitchFamily="49" charset="0"/>
              </a:rPr>
              <a:t>;</a:t>
            </a:r>
            <a:br>
              <a:rPr lang="en-US" dirty="0"/>
            </a:br>
            <a:br>
              <a:rPr lang="en-US" dirty="0"/>
            </a:br>
            <a:r>
              <a:rPr lang="en-US" b="0" i="0" dirty="0">
                <a:solidFill>
                  <a:srgbClr val="0000CD"/>
                </a:solidFill>
                <a:effectLst/>
                <a:highlight>
                  <a:srgbClr val="FFFFFF"/>
                </a:highlight>
                <a:latin typeface="Consolas" panose="020B0609020204030204" pitchFamily="49" charset="0"/>
              </a:rPr>
              <a:t>switch</a:t>
            </a:r>
            <a:r>
              <a:rPr lang="en-US" b="0" i="0" dirty="0">
                <a:solidFill>
                  <a:srgbClr val="000000"/>
                </a:solidFill>
                <a:effectLst/>
                <a:highlight>
                  <a:srgbClr val="FFFFFF"/>
                </a:highlight>
                <a:latin typeface="Consolas" panose="020B0609020204030204" pitchFamily="49" charset="0"/>
              </a:rPr>
              <a:t> (day) {</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case</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6</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"Today is Saturday"</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break</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case</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7</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"Today is Sunday"</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break</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default</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"Looking forward to the Weekend"</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a:t>
            </a:r>
            <a:br>
              <a:rPr lang="en-US" dirty="0"/>
            </a:br>
            <a:br>
              <a:rPr lang="en-US" dirty="0"/>
            </a:br>
            <a:r>
              <a:rPr lang="en-US" b="0" i="0" dirty="0">
                <a:solidFill>
                  <a:srgbClr val="008000"/>
                </a:solidFill>
                <a:effectLst/>
                <a:highlight>
                  <a:srgbClr val="FFFFFF"/>
                </a:highlight>
                <a:latin typeface="Consolas" panose="020B0609020204030204" pitchFamily="49" charset="0"/>
              </a:rPr>
              <a:t>// Outputs "Looking forward to the Weekend"</a:t>
            </a:r>
            <a:endParaRPr lang="en-IN" dirty="0"/>
          </a:p>
        </p:txBody>
      </p:sp>
    </p:spTree>
    <p:extLst>
      <p:ext uri="{BB962C8B-B14F-4D97-AF65-F5344CB8AC3E}">
        <p14:creationId xmlns:p14="http://schemas.microsoft.com/office/powerpoint/2010/main" val="995661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70839B-E0E7-BFE8-AF80-C28FB4ACC5D2}"/>
              </a:ext>
            </a:extLst>
          </p:cNvPr>
          <p:cNvSpPr txBox="1"/>
          <p:nvPr/>
        </p:nvSpPr>
        <p:spPr>
          <a:xfrm>
            <a:off x="371061" y="146638"/>
            <a:ext cx="6096000" cy="369332"/>
          </a:xfrm>
          <a:prstGeom prst="rect">
            <a:avLst/>
          </a:prstGeom>
          <a:noFill/>
        </p:spPr>
        <p:txBody>
          <a:bodyPr wrap="square">
            <a:spAutoFit/>
          </a:bodyPr>
          <a:lstStyle/>
          <a:p>
            <a:pPr algn="l"/>
            <a:r>
              <a:rPr lang="en-IN" b="1" i="0" dirty="0">
                <a:solidFill>
                  <a:srgbClr val="FF0000"/>
                </a:solidFill>
                <a:effectLst/>
                <a:highlight>
                  <a:srgbClr val="FFFF00"/>
                </a:highlight>
                <a:latin typeface="Verdana" panose="020B0604030504040204" pitchFamily="34" charset="0"/>
                <a:ea typeface="Verdana" panose="020B0604030504040204" pitchFamily="34" charset="0"/>
              </a:rPr>
              <a:t>C While Loop</a:t>
            </a:r>
          </a:p>
        </p:txBody>
      </p:sp>
      <p:sp>
        <p:nvSpPr>
          <p:cNvPr id="5" name="TextBox 4">
            <a:extLst>
              <a:ext uri="{FF2B5EF4-FFF2-40B4-BE49-F238E27FC236}">
                <a16:creationId xmlns:a16="http://schemas.microsoft.com/office/drawing/2014/main" id="{347EC844-FFCB-79E1-5BC7-4496F323EB8C}"/>
              </a:ext>
            </a:extLst>
          </p:cNvPr>
          <p:cNvSpPr txBox="1"/>
          <p:nvPr/>
        </p:nvSpPr>
        <p:spPr>
          <a:xfrm>
            <a:off x="371061" y="719075"/>
            <a:ext cx="11449878" cy="1282787"/>
          </a:xfrm>
          <a:prstGeom prst="rect">
            <a:avLst/>
          </a:prstGeom>
          <a:noFill/>
        </p:spPr>
        <p:txBody>
          <a:bodyPr wrap="square">
            <a:spAutoFit/>
          </a:bodyPr>
          <a:lstStyle/>
          <a:p>
            <a:pPr algn="l">
              <a:lnSpc>
                <a:spcPct val="150000"/>
              </a:lnSpc>
            </a:pPr>
            <a:r>
              <a:rPr lang="en-US" b="0" i="0" dirty="0">
                <a:solidFill>
                  <a:srgbClr val="FF0000"/>
                </a:solidFill>
                <a:effectLst/>
                <a:highlight>
                  <a:srgbClr val="FFFFFF"/>
                </a:highlight>
                <a:latin typeface="Verdana" panose="020B0604030504040204" pitchFamily="34" charset="0"/>
                <a:ea typeface="Verdana" panose="020B0604030504040204" pitchFamily="34" charset="0"/>
              </a:rPr>
              <a:t>Loops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Loops can execute a block of code as long as a specified condition is reached.</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Loops are handy because they save time, reduce errors, and they make code more readable.</a:t>
            </a:r>
          </a:p>
        </p:txBody>
      </p:sp>
      <p:sp>
        <p:nvSpPr>
          <p:cNvPr id="6" name="Rectangle 1">
            <a:extLst>
              <a:ext uri="{FF2B5EF4-FFF2-40B4-BE49-F238E27FC236}">
                <a16:creationId xmlns:a16="http://schemas.microsoft.com/office/drawing/2014/main" id="{64D4F60A-508D-2727-403A-5A89B4E9E94A}"/>
              </a:ext>
            </a:extLst>
          </p:cNvPr>
          <p:cNvSpPr>
            <a:spLocks noChangeArrowheads="1"/>
          </p:cNvSpPr>
          <p:nvPr/>
        </p:nvSpPr>
        <p:spPr bwMode="auto">
          <a:xfrm>
            <a:off x="371061" y="2251460"/>
            <a:ext cx="10243931" cy="9636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Segoe UI" panose="020B0502040204020203" pitchFamily="34" charset="0"/>
                <a:cs typeface="Segoe UI" panose="020B0502040204020203" pitchFamily="34" charset="0"/>
              </a:rPr>
              <a:t>While Loop</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while</a:t>
            </a:r>
            <a:r>
              <a:rPr kumimoji="0" lang="en-US" altLang="en-US" b="0" i="0" u="none" strike="noStrike" cap="none" normalizeH="0" baseline="0" dirty="0">
                <a:ln>
                  <a:noFill/>
                </a:ln>
                <a:solidFill>
                  <a:srgbClr val="000000"/>
                </a:solidFill>
                <a:effectLst/>
                <a:latin typeface="Verdana" panose="020B0604030504040204" pitchFamily="34" charset="0"/>
              </a:rPr>
              <a:t> loop loops through a block of code as long as a specified condition is </a:t>
            </a:r>
            <a:r>
              <a:rPr kumimoji="0" lang="en-US" altLang="en-US" b="0" i="0" u="none" strike="noStrike" cap="none" normalizeH="0" baseline="0" dirty="0">
                <a:ln>
                  <a:noFill/>
                </a:ln>
                <a:solidFill>
                  <a:srgbClr val="DC143C"/>
                </a:solidFill>
                <a:effectLst/>
                <a:latin typeface="Consolas" panose="020B0609020204030204" pitchFamily="49" charset="0"/>
              </a:rPr>
              <a:t>true</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3354F5F-546B-46F3-AA9C-8AA38EA086C1}"/>
              </a:ext>
            </a:extLst>
          </p:cNvPr>
          <p:cNvSpPr txBox="1"/>
          <p:nvPr/>
        </p:nvSpPr>
        <p:spPr>
          <a:xfrm>
            <a:off x="371061" y="3642936"/>
            <a:ext cx="6096000" cy="1200329"/>
          </a:xfrm>
          <a:prstGeom prst="rect">
            <a:avLst/>
          </a:prstGeom>
          <a:noFill/>
        </p:spPr>
        <p:txBody>
          <a:bodyPr wrap="square">
            <a:spAutoFit/>
          </a:bodyPr>
          <a:lstStyle/>
          <a:p>
            <a:r>
              <a:rPr lang="en-US" b="0" i="0" dirty="0">
                <a:solidFill>
                  <a:srgbClr val="0000CD"/>
                </a:solidFill>
                <a:effectLst/>
                <a:latin typeface="Consolas" panose="020B0609020204030204" pitchFamily="49" charset="0"/>
              </a:rPr>
              <a:t>Syntax:-</a:t>
            </a:r>
          </a:p>
          <a:p>
            <a:r>
              <a:rPr lang="en-US" b="0" i="0" dirty="0">
                <a:solidFill>
                  <a:srgbClr val="0000CD"/>
                </a:solidFill>
                <a:effectLst/>
                <a:latin typeface="Consolas" panose="020B0609020204030204" pitchFamily="49" charset="0"/>
              </a:rPr>
              <a:t>while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1" dirty="0">
                <a:solidFill>
                  <a:srgbClr val="000000"/>
                </a:solidFill>
                <a:effectLst/>
                <a:latin typeface="Consolas" panose="020B0609020204030204" pitchFamily="49" charset="0"/>
              </a:rPr>
              <a:t>  </a:t>
            </a:r>
            <a:r>
              <a:rPr lang="en-US" b="0" i="1" dirty="0">
                <a:solidFill>
                  <a:srgbClr val="008000"/>
                </a:solidFill>
                <a:effectLst/>
                <a:latin typeface="Consolas" panose="020B0609020204030204" pitchFamily="49" charset="0"/>
              </a:rPr>
              <a:t>// code block to be executed</a:t>
            </a:r>
            <a:br>
              <a:rPr lang="en-US" b="0" i="0" dirty="0">
                <a:solidFill>
                  <a:srgbClr val="000000"/>
                </a:solidFill>
                <a:effectLs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a:t>
            </a:r>
            <a:endParaRPr lang="en-IN" dirty="0"/>
          </a:p>
        </p:txBody>
      </p:sp>
      <p:sp>
        <p:nvSpPr>
          <p:cNvPr id="9" name="Rectangle 2">
            <a:extLst>
              <a:ext uri="{FF2B5EF4-FFF2-40B4-BE49-F238E27FC236}">
                <a16:creationId xmlns:a16="http://schemas.microsoft.com/office/drawing/2014/main" id="{FBCD84BF-4439-199D-52C8-73ABD7B9B089}"/>
              </a:ext>
            </a:extLst>
          </p:cNvPr>
          <p:cNvSpPr>
            <a:spLocks noChangeArrowheads="1"/>
          </p:cNvSpPr>
          <p:nvPr/>
        </p:nvSpPr>
        <p:spPr bwMode="auto">
          <a:xfrm>
            <a:off x="278295" y="5058010"/>
            <a:ext cx="9647583" cy="1287475"/>
          </a:xfrm>
          <a:prstGeom prst="rect">
            <a:avLst/>
          </a:prstGeom>
          <a:solidFill>
            <a:schemeClr val="bg1"/>
          </a:solidFill>
          <a:ln>
            <a:noFill/>
          </a:ln>
          <a:effec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In the example below, the code in the loop will run, over and over again, as long as a variable (</a:t>
            </a:r>
            <a:r>
              <a:rPr kumimoji="0" lang="en-US" altLang="en-US" b="0" i="0" u="none" strike="noStrike" cap="none" normalizeH="0" baseline="0" dirty="0" err="1">
                <a:ln>
                  <a:noFill/>
                </a:ln>
                <a:solidFill>
                  <a:srgbClr val="DC143C"/>
                </a:solidFill>
                <a:effectLst/>
                <a:latin typeface="Consolas" panose="020B0609020204030204" pitchFamily="49" charset="0"/>
              </a:rPr>
              <a:t>i</a:t>
            </a:r>
            <a:r>
              <a:rPr kumimoji="0" lang="en-US" altLang="en-US" b="0" i="0" u="none" strike="noStrike" cap="none" normalizeH="0" baseline="0" dirty="0">
                <a:ln>
                  <a:noFill/>
                </a:ln>
                <a:solidFill>
                  <a:srgbClr val="000000"/>
                </a:solidFill>
                <a:effectLst/>
                <a:latin typeface="Verdana" panose="020B0604030504040204" pitchFamily="34" charset="0"/>
              </a:rPr>
              <a:t>) is less than 5:</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84427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6F0C41-00D3-C20C-B389-FCACCED16C8C}"/>
              </a:ext>
            </a:extLst>
          </p:cNvPr>
          <p:cNvSpPr txBox="1"/>
          <p:nvPr/>
        </p:nvSpPr>
        <p:spPr>
          <a:xfrm>
            <a:off x="318052" y="213405"/>
            <a:ext cx="6096000" cy="3416320"/>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i = 0;</a:t>
            </a:r>
          </a:p>
          <a:p>
            <a:r>
              <a:rPr lang="en-IN" dirty="0"/>
              <a:t>  </a:t>
            </a:r>
          </a:p>
          <a:p>
            <a:r>
              <a:rPr lang="en-IN" dirty="0"/>
              <a:t>  while (i &lt; 5) {</a:t>
            </a:r>
          </a:p>
          <a:p>
            <a:r>
              <a:rPr lang="en-IN" dirty="0"/>
              <a:t>    printf("%d\n", i);</a:t>
            </a:r>
          </a:p>
          <a:p>
            <a:r>
              <a:rPr lang="en-IN" dirty="0"/>
              <a:t>    i++;</a:t>
            </a:r>
          </a:p>
          <a:p>
            <a:r>
              <a:rPr lang="en-IN" dirty="0"/>
              <a:t>  }</a:t>
            </a:r>
          </a:p>
          <a:p>
            <a:r>
              <a:rPr lang="en-IN" dirty="0"/>
              <a:t>  </a:t>
            </a:r>
          </a:p>
          <a:p>
            <a:r>
              <a:rPr lang="en-IN" dirty="0"/>
              <a:t>  return 0;</a:t>
            </a:r>
          </a:p>
          <a:p>
            <a:r>
              <a:rPr lang="en-IN" dirty="0"/>
              <a:t>}</a:t>
            </a:r>
          </a:p>
        </p:txBody>
      </p:sp>
      <p:sp>
        <p:nvSpPr>
          <p:cNvPr id="7" name="TextBox 6">
            <a:extLst>
              <a:ext uri="{FF2B5EF4-FFF2-40B4-BE49-F238E27FC236}">
                <a16:creationId xmlns:a16="http://schemas.microsoft.com/office/drawing/2014/main" id="{152A5081-924F-63AF-40F3-4069CD5C0488}"/>
              </a:ext>
            </a:extLst>
          </p:cNvPr>
          <p:cNvSpPr txBox="1"/>
          <p:nvPr/>
        </p:nvSpPr>
        <p:spPr>
          <a:xfrm>
            <a:off x="318052" y="3843995"/>
            <a:ext cx="6096000" cy="400110"/>
          </a:xfrm>
          <a:prstGeom prst="rect">
            <a:avLst/>
          </a:prstGeom>
          <a:noFill/>
        </p:spPr>
        <p:txBody>
          <a:bodyPr wrap="square">
            <a:spAutoFit/>
          </a:bodyPr>
          <a:lstStyle/>
          <a:p>
            <a:pPr algn="l"/>
            <a:r>
              <a:rPr lang="en-IN" sz="2000" b="1" i="0" dirty="0">
                <a:solidFill>
                  <a:srgbClr val="FF0000"/>
                </a:solidFill>
                <a:effectLst/>
                <a:highlight>
                  <a:srgbClr val="FFFF00"/>
                </a:highlight>
                <a:latin typeface="Verdana" panose="020B0604030504040204" pitchFamily="34" charset="0"/>
                <a:ea typeface="Verdana" panose="020B0604030504040204" pitchFamily="34" charset="0"/>
              </a:rPr>
              <a:t>C Do/While Loop</a:t>
            </a:r>
          </a:p>
        </p:txBody>
      </p:sp>
      <p:sp>
        <p:nvSpPr>
          <p:cNvPr id="8" name="Rectangle 1">
            <a:extLst>
              <a:ext uri="{FF2B5EF4-FFF2-40B4-BE49-F238E27FC236}">
                <a16:creationId xmlns:a16="http://schemas.microsoft.com/office/drawing/2014/main" id="{46C29CC4-C697-8D1C-BCC3-E9A7E9F19B6C}"/>
              </a:ext>
            </a:extLst>
          </p:cNvPr>
          <p:cNvSpPr>
            <a:spLocks noChangeArrowheads="1"/>
          </p:cNvSpPr>
          <p:nvPr/>
        </p:nvSpPr>
        <p:spPr bwMode="auto">
          <a:xfrm>
            <a:off x="410818" y="4353899"/>
            <a:ext cx="9833113" cy="17854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Segoe UI" panose="020B0502040204020203" pitchFamily="34" charset="0"/>
              </a:rPr>
              <a:t>The Do/While Loop</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do/while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loop is a variant of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while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loop. This loop will execute the code block once, before checking if the condition is true, then it will repeat the loop as long as the condition is true.</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5266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7D8017-88B1-97C8-0EFA-1F097ACDFF13}"/>
              </a:ext>
            </a:extLst>
          </p:cNvPr>
          <p:cNvSpPr>
            <a:spLocks noChangeArrowheads="1"/>
          </p:cNvSpPr>
          <p:nvPr/>
        </p:nvSpPr>
        <p:spPr bwMode="auto">
          <a:xfrm>
            <a:off x="0" y="0"/>
            <a:ext cx="11940988" cy="21176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Line 2:</a:t>
            </a:r>
            <a:r>
              <a:rPr kumimoji="0" lang="en-US" altLang="en-US" b="0" i="0" u="none" strike="noStrike" cap="none" normalizeH="0" baseline="0" dirty="0">
                <a:ln>
                  <a:noFill/>
                </a:ln>
                <a:solidFill>
                  <a:srgbClr val="000000"/>
                </a:solidFill>
                <a:effectLst/>
                <a:latin typeface="Verdana" panose="020B0604030504040204" pitchFamily="34" charset="0"/>
              </a:rPr>
              <a:t> A blank line. C ignores white space. But we use it to make the code more readable.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Line 3:</a:t>
            </a:r>
            <a:r>
              <a:rPr kumimoji="0" lang="en-US" altLang="en-US" b="0" i="0" u="none" strike="noStrike" cap="none" normalizeH="0" baseline="0" dirty="0">
                <a:ln>
                  <a:noFill/>
                </a:ln>
                <a:solidFill>
                  <a:srgbClr val="000000"/>
                </a:solidFill>
                <a:effectLst/>
                <a:latin typeface="Verdana" panose="020B0604030504040204" pitchFamily="34" charset="0"/>
              </a:rPr>
              <a:t> Another thing that always appear in a C program is </a:t>
            </a:r>
            <a:r>
              <a:rPr kumimoji="0" lang="en-US" altLang="en-US" b="0" i="0" u="none" strike="noStrike" cap="none" normalizeH="0" baseline="0" dirty="0">
                <a:ln>
                  <a:noFill/>
                </a:ln>
                <a:solidFill>
                  <a:srgbClr val="DC143C"/>
                </a:solidFill>
                <a:effectLst/>
                <a:latin typeface="Consolas" panose="020B0609020204030204" pitchFamily="49" charset="0"/>
              </a:rPr>
              <a:t>main()</a:t>
            </a:r>
            <a:r>
              <a:rPr kumimoji="0" lang="en-US" altLang="en-US" b="0" i="0" u="none" strike="noStrike" cap="none" normalizeH="0" baseline="0" dirty="0">
                <a:ln>
                  <a:noFill/>
                </a:ln>
                <a:solidFill>
                  <a:srgbClr val="000000"/>
                </a:solidFill>
                <a:effectLst/>
                <a:latin typeface="Verdana" panose="020B0604030504040204" pitchFamily="34" charset="0"/>
              </a:rPr>
              <a:t>. This is called a </a:t>
            </a:r>
            <a:r>
              <a:rPr kumimoji="0" lang="en-US" altLang="en-US" b="1" i="0" u="none" strike="noStrike" cap="none" normalizeH="0" baseline="0" dirty="0">
                <a:ln>
                  <a:noFill/>
                </a:ln>
                <a:solidFill>
                  <a:srgbClr val="000000"/>
                </a:solidFill>
                <a:effectLst/>
                <a:latin typeface="Verdana" panose="020B0604030504040204" pitchFamily="34" charset="0"/>
              </a:rPr>
              <a:t>function</a:t>
            </a:r>
            <a:r>
              <a:rPr kumimoji="0" lang="en-US" altLang="en-US" b="0" i="0" u="none" strike="noStrike" cap="none" normalizeH="0" baseline="0" dirty="0">
                <a:ln>
                  <a:noFill/>
                </a:ln>
                <a:solidFill>
                  <a:srgbClr val="000000"/>
                </a:solidFill>
                <a:effectLst/>
                <a:latin typeface="Verdana" panose="020B0604030504040204" pitchFamily="34" charset="0"/>
              </a:rPr>
              <a:t>. Any code inside its curly brackets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will be executed.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Line 4:</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is a </a:t>
            </a:r>
            <a:r>
              <a:rPr kumimoji="0" lang="en-US" altLang="en-US" b="1" i="0" u="none" strike="noStrike" cap="none" normalizeH="0" baseline="0" dirty="0">
                <a:ln>
                  <a:noFill/>
                </a:ln>
                <a:solidFill>
                  <a:srgbClr val="000000"/>
                </a:solidFill>
                <a:effectLst/>
                <a:latin typeface="Verdana" panose="020B0604030504040204" pitchFamily="34" charset="0"/>
              </a:rPr>
              <a:t>function</a:t>
            </a:r>
            <a:r>
              <a:rPr kumimoji="0" lang="en-US" altLang="en-US" b="0" i="0" u="none" strike="noStrike" cap="none" normalizeH="0" baseline="0" dirty="0">
                <a:ln>
                  <a:noFill/>
                </a:ln>
                <a:solidFill>
                  <a:srgbClr val="000000"/>
                </a:solidFill>
                <a:effectLst/>
                <a:latin typeface="Verdana" panose="020B0604030504040204" pitchFamily="34" charset="0"/>
              </a:rPr>
              <a:t> used to output/print text to the screen. In our example, it will output "Hello World!".</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96FA41B9-E04B-60F5-D971-8C3555513644}"/>
              </a:ext>
            </a:extLst>
          </p:cNvPr>
          <p:cNvSpPr>
            <a:spLocks noChangeArrowheads="1"/>
          </p:cNvSpPr>
          <p:nvPr/>
        </p:nvSpPr>
        <p:spPr bwMode="auto">
          <a:xfrm>
            <a:off x="0" y="2181464"/>
            <a:ext cx="11940988" cy="2117631"/>
          </a:xfrm>
          <a:prstGeom prst="rect">
            <a:avLst/>
          </a:prstGeom>
          <a:solidFill>
            <a:srgbClr val="FFFF66"/>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Note that:</a:t>
            </a:r>
            <a:r>
              <a:rPr kumimoji="0" lang="en-US" altLang="en-US" b="0" i="0" u="none" strike="noStrike" cap="none" normalizeH="0" baseline="0" dirty="0">
                <a:ln>
                  <a:noFill/>
                </a:ln>
                <a:solidFill>
                  <a:srgbClr val="000000"/>
                </a:solidFill>
                <a:effectLst/>
                <a:latin typeface="Verdana" panose="020B0604030504040204" pitchFamily="34" charset="0"/>
              </a:rPr>
              <a:t> Every C statement ends with a semicolon </a:t>
            </a:r>
            <a:r>
              <a:rPr kumimoji="0" lang="en-US" altLang="en-US" b="0" i="0" u="none" strike="noStrike" cap="none" normalizeH="0" baseline="0" dirty="0">
                <a:ln>
                  <a:noFill/>
                </a:ln>
                <a:solidFill>
                  <a:srgbClr val="DC143C"/>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Note:</a:t>
            </a:r>
            <a:r>
              <a:rPr kumimoji="0" lang="en-US" altLang="en-US" b="0" i="0" u="none" strike="noStrike" cap="none" normalizeH="0" baseline="0" dirty="0">
                <a:ln>
                  <a:noFill/>
                </a:ln>
                <a:solidFill>
                  <a:srgbClr val="000000"/>
                </a:solidFill>
                <a:effectLst/>
                <a:latin typeface="Verdana" panose="020B0604030504040204" pitchFamily="34" charset="0"/>
              </a:rPr>
              <a:t> The body of </a:t>
            </a:r>
            <a:r>
              <a:rPr kumimoji="0" lang="en-US" altLang="en-US" b="0" i="0" u="none" strike="noStrike" cap="none" normalizeH="0" baseline="0" dirty="0">
                <a:ln>
                  <a:noFill/>
                </a:ln>
                <a:solidFill>
                  <a:srgbClr val="DC143C"/>
                </a:solidFill>
                <a:effectLst/>
                <a:latin typeface="Consolas" panose="020B0609020204030204" pitchFamily="49" charset="0"/>
              </a:rPr>
              <a:t>int main()</a:t>
            </a:r>
            <a:r>
              <a:rPr kumimoji="0" lang="en-US" altLang="en-US" b="0" i="0" u="none" strike="noStrike" cap="none" normalizeH="0" baseline="0" dirty="0">
                <a:ln>
                  <a:noFill/>
                </a:ln>
                <a:solidFill>
                  <a:srgbClr val="000000"/>
                </a:solidFill>
                <a:effectLst/>
                <a:latin typeface="Verdana" panose="020B0604030504040204" pitchFamily="34" charset="0"/>
              </a:rPr>
              <a:t> could also been written as:</a:t>
            </a:r>
            <a:br>
              <a:rPr kumimoji="0" lang="en-US" altLang="en-US" b="0" i="0" u="none" strike="noStrike" cap="none" normalizeH="0" baseline="0" dirty="0">
                <a:ln>
                  <a:noFill/>
                </a:ln>
                <a:solidFill>
                  <a:srgbClr val="000000"/>
                </a:solidFill>
                <a:effectLst/>
                <a:latin typeface="Verdana" panose="020B0604030504040204" pitchFamily="34" charset="0"/>
              </a:rPr>
            </a:br>
            <a:r>
              <a:rPr kumimoji="0" lang="en-US" altLang="en-US" b="0" i="0" u="none" strike="noStrike" cap="none" normalizeH="0" baseline="0" dirty="0">
                <a:ln>
                  <a:noFill/>
                </a:ln>
                <a:solidFill>
                  <a:srgbClr val="DC143C"/>
                </a:solidFill>
                <a:effectLst/>
                <a:latin typeface="Consolas" panose="020B0609020204030204" pitchFamily="49" charset="0"/>
              </a:rPr>
              <a:t>int main(){</a:t>
            </a: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("Hello World!");return 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Remember:</a:t>
            </a:r>
            <a:r>
              <a:rPr kumimoji="0" lang="en-US" altLang="en-US" b="0" i="0" u="none" strike="noStrike" cap="none" normalizeH="0" baseline="0" dirty="0">
                <a:ln>
                  <a:noFill/>
                </a:ln>
                <a:solidFill>
                  <a:srgbClr val="000000"/>
                </a:solidFill>
                <a:effectLst/>
                <a:latin typeface="Verdana" panose="020B0604030504040204" pitchFamily="34" charset="0"/>
              </a:rPr>
              <a:t> The compiler ignores white spaces. However, multiple lines makes the code more readable.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C0A0538C-890D-BA07-14B8-9EBFFD8B3204}"/>
              </a:ext>
            </a:extLst>
          </p:cNvPr>
          <p:cNvSpPr>
            <a:spLocks noChangeArrowheads="1"/>
          </p:cNvSpPr>
          <p:nvPr/>
        </p:nvSpPr>
        <p:spPr bwMode="auto">
          <a:xfrm>
            <a:off x="96819" y="4362929"/>
            <a:ext cx="10662021" cy="8764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Line 5:</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DC143C"/>
                </a:solidFill>
                <a:effectLst/>
                <a:latin typeface="Consolas" panose="020B0609020204030204" pitchFamily="49" charset="0"/>
              </a:rPr>
              <a:t>return 0</a:t>
            </a:r>
            <a:r>
              <a:rPr kumimoji="0" lang="en-US" altLang="en-US" b="0" i="0" u="none" strike="noStrike" cap="none" normalizeH="0" baseline="0" dirty="0">
                <a:ln>
                  <a:noFill/>
                </a:ln>
                <a:solidFill>
                  <a:srgbClr val="000000"/>
                </a:solidFill>
                <a:effectLst/>
                <a:latin typeface="Verdana" panose="020B0604030504040204" pitchFamily="34" charset="0"/>
              </a:rPr>
              <a:t> ends the </a:t>
            </a:r>
            <a:r>
              <a:rPr kumimoji="0" lang="en-US" altLang="en-US" b="0" i="0" u="none" strike="noStrike" cap="none" normalizeH="0" baseline="0" dirty="0">
                <a:ln>
                  <a:noFill/>
                </a:ln>
                <a:solidFill>
                  <a:srgbClr val="DC143C"/>
                </a:solidFill>
                <a:effectLst/>
                <a:latin typeface="Consolas" panose="020B0609020204030204" pitchFamily="49" charset="0"/>
              </a:rPr>
              <a:t>main()</a:t>
            </a:r>
            <a:r>
              <a:rPr kumimoji="0" lang="en-US" altLang="en-US" b="0" i="0" u="none" strike="noStrike" cap="none" normalizeH="0" baseline="0" dirty="0">
                <a:ln>
                  <a:noFill/>
                </a:ln>
                <a:solidFill>
                  <a:srgbClr val="000000"/>
                </a:solidFill>
                <a:effectLst/>
                <a:latin typeface="Verdana" panose="020B0604030504040204" pitchFamily="34" charset="0"/>
              </a:rPr>
              <a:t> function.</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Line 6:</a:t>
            </a:r>
            <a:r>
              <a:rPr kumimoji="0" lang="en-US" altLang="en-US" b="0" i="0" u="none" strike="noStrike" cap="none" normalizeH="0" baseline="0" dirty="0">
                <a:ln>
                  <a:noFill/>
                </a:ln>
                <a:solidFill>
                  <a:srgbClr val="000000"/>
                </a:solidFill>
                <a:effectLst/>
                <a:latin typeface="Verdana" panose="020B0604030504040204" pitchFamily="34" charset="0"/>
              </a:rPr>
              <a:t> Do not forget to add the closing curly bracket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to actually end the main function.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62051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0AEABA-2ED4-C7DA-9FA5-0E5971BD677C}"/>
              </a:ext>
            </a:extLst>
          </p:cNvPr>
          <p:cNvSpPr txBox="1"/>
          <p:nvPr/>
        </p:nvSpPr>
        <p:spPr>
          <a:xfrm>
            <a:off x="238539" y="274480"/>
            <a:ext cx="6096000" cy="1477328"/>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Syntax:-</a:t>
            </a:r>
          </a:p>
          <a:p>
            <a:r>
              <a:rPr lang="en-US" b="0" i="0" dirty="0">
                <a:solidFill>
                  <a:srgbClr val="0000CD"/>
                </a:solidFill>
                <a:effectLst/>
                <a:highlight>
                  <a:srgbClr val="FFFFFF"/>
                </a:highlight>
                <a:latin typeface="Consolas" panose="020B0609020204030204" pitchFamily="49" charset="0"/>
              </a:rPr>
              <a:t>do</a:t>
            </a:r>
            <a:r>
              <a:rPr lang="en-US" b="0" i="0" dirty="0">
                <a:solidFill>
                  <a:srgbClr val="000000"/>
                </a:solidFill>
                <a:effectLst/>
                <a:highlight>
                  <a:srgbClr val="FFFFFF"/>
                </a:highlight>
                <a:latin typeface="Consolas" panose="020B0609020204030204" pitchFamily="49" charset="0"/>
              </a:rPr>
              <a:t> {</a:t>
            </a:r>
            <a:br>
              <a:rPr lang="en-US" dirty="0"/>
            </a:br>
            <a:r>
              <a:rPr lang="en-US" b="0" i="1" dirty="0">
                <a:solidFill>
                  <a:srgbClr val="000000"/>
                </a:solidFill>
                <a:effectLst/>
                <a:highlight>
                  <a:srgbClr val="FFFFFF"/>
                </a:highlight>
                <a:latin typeface="Consolas" panose="020B0609020204030204" pitchFamily="49" charset="0"/>
              </a:rPr>
              <a:t>  </a:t>
            </a:r>
            <a:r>
              <a:rPr lang="en-US" b="0" i="1" dirty="0">
                <a:solidFill>
                  <a:srgbClr val="008000"/>
                </a:solidFill>
                <a:effectLst/>
                <a:highlight>
                  <a:srgbClr val="FFFFFF"/>
                </a:highlight>
                <a:latin typeface="Consolas" panose="020B0609020204030204" pitchFamily="49" charset="0"/>
              </a:rPr>
              <a:t>// code block to be executed</a:t>
            </a:r>
            <a:br>
              <a:rPr lang="en-US" b="0" i="1" dirty="0">
                <a:solidFill>
                  <a:srgbClr val="008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CD"/>
                </a:solidFill>
                <a:effectLst/>
                <a:highlight>
                  <a:srgbClr val="FFFFFF"/>
                </a:highlight>
                <a:latin typeface="Consolas" panose="020B0609020204030204" pitchFamily="49" charset="0"/>
              </a:rPr>
              <a:t>while</a:t>
            </a:r>
            <a:r>
              <a:rPr lang="en-US" b="0" i="0" dirty="0">
                <a:solidFill>
                  <a:srgbClr val="000000"/>
                </a:solidFill>
                <a:effectLst/>
                <a:highlight>
                  <a:srgbClr val="FFFFFF"/>
                </a:highlight>
                <a:latin typeface="Consolas" panose="020B0609020204030204" pitchFamily="49" charset="0"/>
              </a:rPr>
              <a:t> (</a:t>
            </a:r>
            <a:r>
              <a:rPr lang="en-US" b="0" i="1" dirty="0">
                <a:solidFill>
                  <a:srgbClr val="000000"/>
                </a:solidFill>
                <a:effectLst/>
                <a:highlight>
                  <a:srgbClr val="FFFFFF"/>
                </a:highlight>
                <a:latin typeface="Consolas" panose="020B0609020204030204" pitchFamily="49" charset="0"/>
              </a:rPr>
              <a:t>condition</a:t>
            </a:r>
            <a:r>
              <a:rPr lang="en-US" b="0" i="0" dirty="0">
                <a:solidFill>
                  <a:srgbClr val="000000"/>
                </a:solidFill>
                <a:effectLst/>
                <a:highlight>
                  <a:srgbClr val="FFFFFF"/>
                </a:highlight>
                <a:latin typeface="Consolas" panose="020B0609020204030204" pitchFamily="49" charset="0"/>
              </a:rPr>
              <a:t>);</a:t>
            </a:r>
            <a:endParaRPr lang="en-IN" dirty="0"/>
          </a:p>
        </p:txBody>
      </p:sp>
      <p:sp>
        <p:nvSpPr>
          <p:cNvPr id="4" name="Rectangle 1">
            <a:extLst>
              <a:ext uri="{FF2B5EF4-FFF2-40B4-BE49-F238E27FC236}">
                <a16:creationId xmlns:a16="http://schemas.microsoft.com/office/drawing/2014/main" id="{D6CD2DA4-F82C-45D8-8F3D-460CF95D6F72}"/>
              </a:ext>
            </a:extLst>
          </p:cNvPr>
          <p:cNvSpPr>
            <a:spLocks noChangeArrowheads="1"/>
          </p:cNvSpPr>
          <p:nvPr/>
        </p:nvSpPr>
        <p:spPr bwMode="auto">
          <a:xfrm>
            <a:off x="238538" y="1959557"/>
            <a:ext cx="11516139" cy="867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example below uses a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do/while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loop. The loop will always be executed at least once, even if the condition is false, because the code block is executed before the condition is tested:</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p>
        </p:txBody>
      </p:sp>
      <p:sp>
        <p:nvSpPr>
          <p:cNvPr id="8" name="TextBox 7">
            <a:extLst>
              <a:ext uri="{FF2B5EF4-FFF2-40B4-BE49-F238E27FC236}">
                <a16:creationId xmlns:a16="http://schemas.microsoft.com/office/drawing/2014/main" id="{3DE87DC1-911E-C15B-0EDD-CBBA2A776FA5}"/>
              </a:ext>
            </a:extLst>
          </p:cNvPr>
          <p:cNvSpPr txBox="1"/>
          <p:nvPr/>
        </p:nvSpPr>
        <p:spPr>
          <a:xfrm>
            <a:off x="238538" y="2890201"/>
            <a:ext cx="3988904" cy="3693319"/>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i = 6;</a:t>
            </a:r>
          </a:p>
          <a:p>
            <a:r>
              <a:rPr lang="en-IN" dirty="0"/>
              <a:t>  </a:t>
            </a:r>
          </a:p>
          <a:p>
            <a:r>
              <a:rPr lang="en-IN" dirty="0"/>
              <a:t>  do {</a:t>
            </a:r>
          </a:p>
          <a:p>
            <a:r>
              <a:rPr lang="en-IN" dirty="0"/>
              <a:t>    printf("%d\n", i);</a:t>
            </a:r>
          </a:p>
          <a:p>
            <a:r>
              <a:rPr lang="en-IN" dirty="0"/>
              <a:t>    </a:t>
            </a:r>
            <a:r>
              <a:rPr lang="en-IN" dirty="0" err="1"/>
              <a:t>i</a:t>
            </a:r>
            <a:r>
              <a:rPr lang="en-IN" dirty="0"/>
              <a:t>--;</a:t>
            </a:r>
          </a:p>
          <a:p>
            <a:r>
              <a:rPr lang="en-IN" dirty="0"/>
              <a:t>  }</a:t>
            </a:r>
          </a:p>
          <a:p>
            <a:r>
              <a:rPr lang="en-IN" dirty="0"/>
              <a:t>  while (</a:t>
            </a:r>
            <a:r>
              <a:rPr lang="en-IN" dirty="0" err="1"/>
              <a:t>i</a:t>
            </a:r>
            <a:r>
              <a:rPr lang="en-IN"/>
              <a:t> &gt; </a:t>
            </a:r>
            <a:r>
              <a:rPr lang="en-IN" dirty="0"/>
              <a:t>5);</a:t>
            </a:r>
          </a:p>
          <a:p>
            <a:r>
              <a:rPr lang="en-IN" dirty="0"/>
              <a:t>  </a:t>
            </a:r>
          </a:p>
          <a:p>
            <a:r>
              <a:rPr lang="en-IN" dirty="0"/>
              <a:t>  return 0;</a:t>
            </a:r>
          </a:p>
          <a:p>
            <a:r>
              <a:rPr lang="en-IN" dirty="0"/>
              <a:t>}</a:t>
            </a:r>
          </a:p>
        </p:txBody>
      </p:sp>
      <p:sp>
        <p:nvSpPr>
          <p:cNvPr id="10" name="TextBox 9">
            <a:extLst>
              <a:ext uri="{FF2B5EF4-FFF2-40B4-BE49-F238E27FC236}">
                <a16:creationId xmlns:a16="http://schemas.microsoft.com/office/drawing/2014/main" id="{A626CA3E-700C-B12C-487F-3CC80EC02ABD}"/>
              </a:ext>
            </a:extLst>
          </p:cNvPr>
          <p:cNvSpPr txBox="1"/>
          <p:nvPr/>
        </p:nvSpPr>
        <p:spPr>
          <a:xfrm>
            <a:off x="3856383" y="5648552"/>
            <a:ext cx="6096000" cy="1477328"/>
          </a:xfrm>
          <a:prstGeom prst="rect">
            <a:avLst/>
          </a:prstGeom>
          <a:noFill/>
        </p:spPr>
        <p:txBody>
          <a:bodyPr wrap="square">
            <a:spAutoFit/>
          </a:bodyPr>
          <a:lstStyle/>
          <a:p>
            <a:pPr algn="l">
              <a:lnSpc>
                <a:spcPct val="150000"/>
              </a:lnSpc>
            </a:pPr>
            <a:r>
              <a:rPr lang="en-US" b="0" i="0" dirty="0">
                <a:solidFill>
                  <a:srgbClr val="000000"/>
                </a:solidFill>
                <a:effectLst/>
                <a:highlight>
                  <a:srgbClr val="FFFFCC"/>
                </a:highlight>
                <a:latin typeface="Verdana" panose="020B0604030504040204" pitchFamily="34" charset="0"/>
              </a:rPr>
              <a:t>Do not forget to increase the variable used in the condition, otherwise the loop will never end!</a:t>
            </a:r>
          </a:p>
          <a:p>
            <a:br>
              <a:rPr lang="en-US" dirty="0"/>
            </a:br>
            <a:endParaRPr lang="en-IN" dirty="0"/>
          </a:p>
        </p:txBody>
      </p:sp>
    </p:spTree>
    <p:extLst>
      <p:ext uri="{BB962C8B-B14F-4D97-AF65-F5344CB8AC3E}">
        <p14:creationId xmlns:p14="http://schemas.microsoft.com/office/powerpoint/2010/main" val="3152690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E36DE7-981F-E957-619E-C4458223B382}"/>
              </a:ext>
            </a:extLst>
          </p:cNvPr>
          <p:cNvSpPr txBox="1"/>
          <p:nvPr/>
        </p:nvSpPr>
        <p:spPr>
          <a:xfrm>
            <a:off x="106016" y="0"/>
            <a:ext cx="11900453" cy="1328954"/>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Verdana" panose="020B0604030504040204" pitchFamily="34" charset="0"/>
                <a:ea typeface="Verdana" panose="020B0604030504040204" pitchFamily="34" charset="0"/>
              </a:rPr>
              <a:t>Real-Life Examples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To demonstrate a practical example of the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while loop</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we have created a simple "countdown" program:</a:t>
            </a:r>
          </a:p>
        </p:txBody>
      </p:sp>
      <p:sp>
        <p:nvSpPr>
          <p:cNvPr id="5" name="TextBox 4">
            <a:extLst>
              <a:ext uri="{FF2B5EF4-FFF2-40B4-BE49-F238E27FC236}">
                <a16:creationId xmlns:a16="http://schemas.microsoft.com/office/drawing/2014/main" id="{93CAAB93-E698-D4B1-393E-7CD007F4255D}"/>
              </a:ext>
            </a:extLst>
          </p:cNvPr>
          <p:cNvSpPr txBox="1"/>
          <p:nvPr/>
        </p:nvSpPr>
        <p:spPr>
          <a:xfrm>
            <a:off x="106016" y="1553171"/>
            <a:ext cx="6096000" cy="3970318"/>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countdown = 3;</a:t>
            </a:r>
          </a:p>
          <a:p>
            <a:endParaRPr lang="en-IN" dirty="0"/>
          </a:p>
          <a:p>
            <a:r>
              <a:rPr lang="en-IN" dirty="0"/>
              <a:t>  while (countdown &gt; 0) {</a:t>
            </a:r>
          </a:p>
          <a:p>
            <a:r>
              <a:rPr lang="en-IN" dirty="0"/>
              <a:t>    printf("%d\n", countdown);</a:t>
            </a:r>
          </a:p>
          <a:p>
            <a:r>
              <a:rPr lang="en-IN" dirty="0"/>
              <a:t>    countdown--;</a:t>
            </a:r>
          </a:p>
          <a:p>
            <a:r>
              <a:rPr lang="en-IN" dirty="0"/>
              <a:t>  }</a:t>
            </a:r>
          </a:p>
          <a:p>
            <a:endParaRPr lang="en-IN" dirty="0"/>
          </a:p>
          <a:p>
            <a:r>
              <a:rPr lang="en-IN" dirty="0"/>
              <a:t>  printf("Happy New Year!!\n");</a:t>
            </a:r>
          </a:p>
          <a:p>
            <a:endParaRPr lang="en-IN" dirty="0"/>
          </a:p>
          <a:p>
            <a:r>
              <a:rPr lang="en-IN" dirty="0"/>
              <a:t>  return 0;</a:t>
            </a:r>
          </a:p>
          <a:p>
            <a:r>
              <a:rPr lang="en-IN" dirty="0"/>
              <a:t>}</a:t>
            </a:r>
          </a:p>
        </p:txBody>
      </p:sp>
      <p:sp>
        <p:nvSpPr>
          <p:cNvPr id="7" name="TextBox 6">
            <a:extLst>
              <a:ext uri="{FF2B5EF4-FFF2-40B4-BE49-F238E27FC236}">
                <a16:creationId xmlns:a16="http://schemas.microsoft.com/office/drawing/2014/main" id="{611E2526-3848-95F2-7756-47B315845493}"/>
              </a:ext>
            </a:extLst>
          </p:cNvPr>
          <p:cNvSpPr txBox="1"/>
          <p:nvPr/>
        </p:nvSpPr>
        <p:spPr>
          <a:xfrm>
            <a:off x="5300870" y="1328954"/>
            <a:ext cx="6096000" cy="2862322"/>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dice = </a:t>
            </a:r>
            <a:r>
              <a:rPr lang="en-IN" b="0" i="0" dirty="0">
                <a:solidFill>
                  <a:srgbClr val="FF0000"/>
                </a:solidFill>
                <a:effectLst/>
                <a:highlight>
                  <a:srgbClr val="FFFFFF"/>
                </a:highlight>
                <a:latin typeface="Consolas" panose="020B0609020204030204" pitchFamily="49" charset="0"/>
              </a:rPr>
              <a:t>1</a:t>
            </a:r>
            <a:r>
              <a:rPr lang="en-IN" b="0" i="0" dirty="0">
                <a:solidFill>
                  <a:srgbClr val="000000"/>
                </a:solidFill>
                <a:effectLst/>
                <a:highlight>
                  <a:srgbClr val="FFFFFF"/>
                </a:highlight>
                <a:latin typeface="Consolas" panose="020B0609020204030204" pitchFamily="49" charset="0"/>
              </a:rPr>
              <a:t>;</a:t>
            </a:r>
            <a:br>
              <a:rPr lang="en-IN" dirty="0"/>
            </a:br>
            <a:br>
              <a:rPr lang="en-IN" dirty="0"/>
            </a:br>
            <a:r>
              <a:rPr lang="en-IN" b="0" i="0" dirty="0">
                <a:solidFill>
                  <a:srgbClr val="0000CD"/>
                </a:solidFill>
                <a:effectLst/>
                <a:highlight>
                  <a:srgbClr val="FFFFFF"/>
                </a:highlight>
                <a:latin typeface="Consolas" panose="020B0609020204030204" pitchFamily="49" charset="0"/>
              </a:rPr>
              <a:t>while</a:t>
            </a:r>
            <a:r>
              <a:rPr lang="en-IN" b="0" i="0" dirty="0">
                <a:solidFill>
                  <a:srgbClr val="000000"/>
                </a:solidFill>
                <a:effectLst/>
                <a:highlight>
                  <a:srgbClr val="FFFFFF"/>
                </a:highlight>
                <a:latin typeface="Consolas" panose="020B0609020204030204" pitchFamily="49" charset="0"/>
              </a:rPr>
              <a:t> (dice &lt;= </a:t>
            </a:r>
            <a:r>
              <a:rPr lang="en-IN" b="0" i="0" dirty="0">
                <a:solidFill>
                  <a:srgbClr val="FF0000"/>
                </a:solidFill>
                <a:effectLst/>
                <a:highlight>
                  <a:srgbClr val="FFFFFF"/>
                </a:highlight>
                <a:latin typeface="Consolas" panose="020B0609020204030204" pitchFamily="49" charset="0"/>
              </a:rPr>
              <a:t>6</a:t>
            </a:r>
            <a:r>
              <a:rPr lang="en-IN" b="0" i="0" dirty="0">
                <a:solidFill>
                  <a:srgbClr val="000000"/>
                </a:solidFill>
                <a:effectLst/>
                <a:highlight>
                  <a:srgbClr val="FFFFFF"/>
                </a:highlight>
                <a:latin typeface="Consolas" panose="020B0609020204030204" pitchFamily="49" charset="0"/>
              </a:rPr>
              <a:t>) {</a:t>
            </a:r>
            <a:br>
              <a:rPr lang="en-IN" dirty="0"/>
            </a:br>
            <a:r>
              <a:rPr lang="en-IN" b="0" i="0" dirty="0">
                <a:solidFill>
                  <a:srgbClr val="000000"/>
                </a:solidFill>
                <a:effectLst/>
                <a:highlight>
                  <a:srgbClr val="FFFFFF"/>
                </a:highlight>
                <a:latin typeface="Consolas" panose="020B0609020204030204" pitchFamily="49" charset="0"/>
              </a:rPr>
              <a:t>  </a:t>
            </a:r>
            <a:r>
              <a:rPr lang="en-IN" b="0" i="0" dirty="0">
                <a:solidFill>
                  <a:srgbClr val="0000CD"/>
                </a:solidFill>
                <a:effectLst/>
                <a:highlight>
                  <a:srgbClr val="FFFFFF"/>
                </a:highlight>
                <a:latin typeface="Consolas" panose="020B0609020204030204" pitchFamily="49" charset="0"/>
              </a:rPr>
              <a:t>if</a:t>
            </a:r>
            <a:r>
              <a:rPr lang="en-IN" b="0" i="0" dirty="0">
                <a:solidFill>
                  <a:srgbClr val="000000"/>
                </a:solidFill>
                <a:effectLst/>
                <a:highlight>
                  <a:srgbClr val="FFFFFF"/>
                </a:highlight>
                <a:latin typeface="Consolas" panose="020B0609020204030204" pitchFamily="49" charset="0"/>
              </a:rPr>
              <a:t> (dice &lt; </a:t>
            </a:r>
            <a:r>
              <a:rPr lang="en-IN" b="0" i="0" dirty="0">
                <a:solidFill>
                  <a:srgbClr val="FF0000"/>
                </a:solidFill>
                <a:effectLst/>
                <a:highlight>
                  <a:srgbClr val="FFFFFF"/>
                </a:highlight>
                <a:latin typeface="Consolas" panose="020B0609020204030204" pitchFamily="49" charset="0"/>
              </a:rPr>
              <a:t>6</a:t>
            </a:r>
            <a:r>
              <a:rPr lang="en-IN" b="0" i="0" dirty="0">
                <a:solidFill>
                  <a:srgbClr val="000000"/>
                </a:solidFill>
                <a:effectLst/>
                <a:highlight>
                  <a:srgbClr val="FFFFFF"/>
                </a:highlight>
                <a:latin typeface="Consolas" panose="020B0609020204030204" pitchFamily="49" charset="0"/>
              </a:rPr>
              <a:t>) {</a:t>
            </a:r>
            <a:br>
              <a:rPr lang="en-IN" dirty="0"/>
            </a:br>
            <a:r>
              <a:rPr lang="en-IN" b="0" i="0" dirty="0">
                <a:solidFill>
                  <a:srgbClr val="000000"/>
                </a:solidFill>
                <a:effectLst/>
                <a:highlight>
                  <a:srgbClr val="FFFFFF"/>
                </a:highlight>
                <a:latin typeface="Consolas" panose="020B0609020204030204" pitchFamily="49" charset="0"/>
              </a:rPr>
              <a:t>    printf(</a:t>
            </a:r>
            <a:r>
              <a:rPr lang="en-IN" b="0" i="0" dirty="0">
                <a:solidFill>
                  <a:srgbClr val="A52A2A"/>
                </a:solidFill>
                <a:effectLst/>
                <a:highlight>
                  <a:srgbClr val="FFFFFF"/>
                </a:highlight>
                <a:latin typeface="Consolas" panose="020B0609020204030204" pitchFamily="49" charset="0"/>
              </a:rPr>
              <a:t>"No Yatzy\n"</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  } </a:t>
            </a:r>
            <a:r>
              <a:rPr lang="en-IN" b="0" i="0" dirty="0">
                <a:solidFill>
                  <a:srgbClr val="0000CD"/>
                </a:solidFill>
                <a:effectLst/>
                <a:highlight>
                  <a:srgbClr val="FFFFFF"/>
                </a:highlight>
                <a:latin typeface="Consolas" panose="020B0609020204030204" pitchFamily="49" charset="0"/>
              </a:rPr>
              <a:t>else</a:t>
            </a:r>
            <a:r>
              <a:rPr lang="en-IN" b="0" i="0" dirty="0">
                <a:solidFill>
                  <a:srgbClr val="000000"/>
                </a:solidFill>
                <a:effectLst/>
                <a:highlight>
                  <a:srgbClr val="FFFFFF"/>
                </a:highlight>
                <a:latin typeface="Consolas" panose="020B0609020204030204" pitchFamily="49" charset="0"/>
              </a:rPr>
              <a:t> {</a:t>
            </a:r>
            <a:br>
              <a:rPr lang="en-IN" dirty="0"/>
            </a:br>
            <a:r>
              <a:rPr lang="en-IN" b="0" i="0" dirty="0">
                <a:solidFill>
                  <a:srgbClr val="000000"/>
                </a:solidFill>
                <a:effectLst/>
                <a:highlight>
                  <a:srgbClr val="FFFFFF"/>
                </a:highlight>
                <a:latin typeface="Consolas" panose="020B0609020204030204" pitchFamily="49" charset="0"/>
              </a:rPr>
              <a:t>    printf(</a:t>
            </a:r>
            <a:r>
              <a:rPr lang="en-IN" b="0" i="0" dirty="0">
                <a:solidFill>
                  <a:srgbClr val="A52A2A"/>
                </a:solidFill>
                <a:effectLst/>
                <a:highlight>
                  <a:srgbClr val="FFFFFF"/>
                </a:highlight>
                <a:latin typeface="Consolas" panose="020B0609020204030204" pitchFamily="49" charset="0"/>
              </a:rPr>
              <a:t>"Yatzy!\n"</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  }</a:t>
            </a:r>
            <a:br>
              <a:rPr lang="en-IN" dirty="0"/>
            </a:br>
            <a:r>
              <a:rPr lang="en-IN" b="0" i="0" dirty="0">
                <a:solidFill>
                  <a:srgbClr val="000000"/>
                </a:solidFill>
                <a:effectLst/>
                <a:highlight>
                  <a:srgbClr val="FFFFFF"/>
                </a:highlight>
                <a:latin typeface="Consolas" panose="020B0609020204030204" pitchFamily="49" charset="0"/>
              </a:rPr>
              <a:t>  dice = dice + </a:t>
            </a:r>
            <a:r>
              <a:rPr lang="en-IN" b="0" i="0" dirty="0">
                <a:solidFill>
                  <a:srgbClr val="FF0000"/>
                </a:solidFill>
                <a:effectLst/>
                <a:highlight>
                  <a:srgbClr val="FFFFFF"/>
                </a:highlight>
                <a:latin typeface="Consolas" panose="020B0609020204030204" pitchFamily="49" charset="0"/>
              </a:rPr>
              <a:t>1</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a:t>
            </a:r>
            <a:endParaRPr lang="en-IN" dirty="0"/>
          </a:p>
        </p:txBody>
      </p:sp>
    </p:spTree>
    <p:extLst>
      <p:ext uri="{BB962C8B-B14F-4D97-AF65-F5344CB8AC3E}">
        <p14:creationId xmlns:p14="http://schemas.microsoft.com/office/powerpoint/2010/main" val="1075390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5968E3-3A07-93FE-9930-DC39F93E8F36}"/>
              </a:ext>
            </a:extLst>
          </p:cNvPr>
          <p:cNvSpPr txBox="1"/>
          <p:nvPr/>
        </p:nvSpPr>
        <p:spPr>
          <a:xfrm>
            <a:off x="357809" y="279160"/>
            <a:ext cx="6096000" cy="400110"/>
          </a:xfrm>
          <a:prstGeom prst="rect">
            <a:avLst/>
          </a:prstGeom>
          <a:noFill/>
        </p:spPr>
        <p:txBody>
          <a:bodyPr wrap="square">
            <a:spAutoFit/>
          </a:bodyPr>
          <a:lstStyle/>
          <a:p>
            <a:pPr algn="l"/>
            <a:r>
              <a:rPr lang="en-IN" sz="2000" b="1" i="0" dirty="0">
                <a:solidFill>
                  <a:srgbClr val="FF0000"/>
                </a:solidFill>
                <a:effectLst/>
                <a:highlight>
                  <a:srgbClr val="FFFF00"/>
                </a:highlight>
                <a:latin typeface="Verdana" panose="020B0604030504040204" pitchFamily="34" charset="0"/>
                <a:ea typeface="Verdana" panose="020B0604030504040204" pitchFamily="34" charset="0"/>
              </a:rPr>
              <a:t>C For Loop</a:t>
            </a:r>
          </a:p>
        </p:txBody>
      </p:sp>
      <p:sp>
        <p:nvSpPr>
          <p:cNvPr id="4" name="Rectangle 1">
            <a:extLst>
              <a:ext uri="{FF2B5EF4-FFF2-40B4-BE49-F238E27FC236}">
                <a16:creationId xmlns:a16="http://schemas.microsoft.com/office/drawing/2014/main" id="{CBE11079-2B7A-35C6-752C-7DFAE9EBE07B}"/>
              </a:ext>
            </a:extLst>
          </p:cNvPr>
          <p:cNvSpPr>
            <a:spLocks noChangeArrowheads="1"/>
          </p:cNvSpPr>
          <p:nvPr/>
        </p:nvSpPr>
        <p:spPr bwMode="auto">
          <a:xfrm>
            <a:off x="450574" y="679270"/>
            <a:ext cx="9515061" cy="59404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Segoe UI" panose="020B0502040204020203" pitchFamily="34" charset="0"/>
              </a:rPr>
              <a:t>For Loop</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When you know exactly how many times you want to loop through a block of code, use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for</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loop instead of a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while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loop:</a:t>
            </a:r>
            <a:endParaRPr lang="en-US" altLang="en-US" dirty="0">
              <a:solidFill>
                <a:srgbClr val="000000"/>
              </a:solidFill>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en-US" b="0" i="0" dirty="0">
                <a:solidFill>
                  <a:srgbClr val="0000CD"/>
                </a:solidFill>
                <a:effectLst/>
                <a:latin typeface="Verdana" panose="020B0604030504040204" pitchFamily="34" charset="0"/>
                <a:ea typeface="Verdana" panose="020B0604030504040204" pitchFamily="34" charset="0"/>
              </a:rPr>
              <a:t>for</a:t>
            </a:r>
            <a:r>
              <a:rPr lang="en-US" b="0" i="0" dirty="0">
                <a:solidFill>
                  <a:srgbClr val="000000"/>
                </a:solidFill>
                <a:effectLst/>
                <a:latin typeface="Verdana" panose="020B0604030504040204" pitchFamily="34" charset="0"/>
                <a:ea typeface="Verdana" panose="020B0604030504040204" pitchFamily="34" charset="0"/>
              </a:rPr>
              <a:t> (</a:t>
            </a:r>
            <a:r>
              <a:rPr lang="en-US" b="0" i="1" dirty="0">
                <a:solidFill>
                  <a:srgbClr val="000000"/>
                </a:solidFill>
                <a:effectLst/>
                <a:latin typeface="Verdana" panose="020B0604030504040204" pitchFamily="34" charset="0"/>
                <a:ea typeface="Verdana" panose="020B0604030504040204" pitchFamily="34" charset="0"/>
              </a:rPr>
              <a:t>expression 1</a:t>
            </a:r>
            <a:r>
              <a:rPr lang="en-US" b="0" i="0" dirty="0">
                <a:solidFill>
                  <a:srgbClr val="000000"/>
                </a:solidFill>
                <a:effectLst/>
                <a:latin typeface="Verdana" panose="020B0604030504040204" pitchFamily="34" charset="0"/>
                <a:ea typeface="Verdana" panose="020B0604030504040204" pitchFamily="34" charset="0"/>
              </a:rPr>
              <a:t>;</a:t>
            </a:r>
            <a:r>
              <a:rPr lang="en-US" b="0" i="1" dirty="0">
                <a:solidFill>
                  <a:srgbClr val="000000"/>
                </a:solidFill>
                <a:effectLst/>
                <a:latin typeface="Verdana" panose="020B0604030504040204" pitchFamily="34" charset="0"/>
                <a:ea typeface="Verdana" panose="020B0604030504040204" pitchFamily="34" charset="0"/>
              </a:rPr>
              <a:t> expression 2</a:t>
            </a:r>
            <a:r>
              <a:rPr lang="en-US" b="0" i="0" dirty="0">
                <a:solidFill>
                  <a:srgbClr val="000000"/>
                </a:solidFill>
                <a:effectLst/>
                <a:latin typeface="Verdana" panose="020B0604030504040204" pitchFamily="34" charset="0"/>
                <a:ea typeface="Verdana" panose="020B0604030504040204" pitchFamily="34" charset="0"/>
              </a:rPr>
              <a:t>;</a:t>
            </a:r>
            <a:r>
              <a:rPr lang="en-US" b="0" i="1" dirty="0">
                <a:solidFill>
                  <a:srgbClr val="000000"/>
                </a:solidFill>
                <a:effectLst/>
                <a:latin typeface="Verdana" panose="020B0604030504040204" pitchFamily="34" charset="0"/>
                <a:ea typeface="Verdana" panose="020B0604030504040204" pitchFamily="34" charset="0"/>
              </a:rPr>
              <a:t> expression 3</a:t>
            </a:r>
            <a:r>
              <a:rPr lang="en-US" b="0" i="0" dirty="0">
                <a:solidFill>
                  <a:srgbClr val="000000"/>
                </a:solidFill>
                <a:effectLst/>
                <a:latin typeface="Verdana" panose="020B0604030504040204" pitchFamily="34" charset="0"/>
                <a:ea typeface="Verdana" panose="020B0604030504040204" pitchFamily="34" charset="0"/>
              </a:rPr>
              <a:t>) {</a:t>
            </a:r>
            <a:br>
              <a:rPr lang="en-US" b="0" i="0" dirty="0">
                <a:solidFill>
                  <a:srgbClr val="000000"/>
                </a:solidFill>
                <a:effectLst/>
                <a:latin typeface="Verdana" panose="020B0604030504040204" pitchFamily="34" charset="0"/>
                <a:ea typeface="Verdana" panose="020B0604030504040204" pitchFamily="34" charset="0"/>
              </a:rPr>
            </a:br>
            <a:r>
              <a:rPr lang="en-US" b="0" i="0" dirty="0">
                <a:solidFill>
                  <a:srgbClr val="000000"/>
                </a:solidFill>
                <a:effectLst/>
                <a:latin typeface="Verdana" panose="020B0604030504040204" pitchFamily="34" charset="0"/>
                <a:ea typeface="Verdana" panose="020B0604030504040204" pitchFamily="34" charset="0"/>
              </a:rPr>
              <a:t>  </a:t>
            </a:r>
            <a:r>
              <a:rPr lang="en-US" b="0" i="1" dirty="0">
                <a:solidFill>
                  <a:srgbClr val="008000"/>
                </a:solidFill>
                <a:effectLst/>
                <a:latin typeface="Verdana" panose="020B0604030504040204" pitchFamily="34" charset="0"/>
                <a:ea typeface="Verdana" panose="020B0604030504040204" pitchFamily="34" charset="0"/>
              </a:rPr>
              <a:t>// code block to be executed</a:t>
            </a:r>
            <a:br>
              <a:rPr lang="en-US" b="0" i="0" dirty="0">
                <a:solidFill>
                  <a:srgbClr val="000000"/>
                </a:solidFill>
                <a:effectLst/>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endParaRPr kumimoji="0" lang="en-US" altLang="en-US" u="none" strike="noStrike" cap="none" normalizeH="0" baseline="0" dirty="0">
              <a:ln>
                <a:noFill/>
              </a:ln>
              <a:solidFill>
                <a:srgbClr val="000000"/>
              </a:solidFill>
              <a:highlight>
                <a:srgbClr val="FFFFFF"/>
              </a:highlight>
              <a:latin typeface="Verdana" panose="020B0604030504040204" pitchFamily="34" charset="0"/>
              <a:ea typeface="Verdana" panose="020B0604030504040204" pitchFamily="34" charset="0"/>
            </a:endParaRPr>
          </a:p>
          <a:p>
            <a:pPr algn="l">
              <a:lnSpc>
                <a:spcPct val="150000"/>
              </a:lnSpc>
            </a:pPr>
            <a:r>
              <a:rPr lang="en-US" b="1" i="0" dirty="0">
                <a:solidFill>
                  <a:srgbClr val="000000"/>
                </a:solidFill>
                <a:effectLst/>
                <a:highlight>
                  <a:srgbClr val="FFFFFF"/>
                </a:highlight>
                <a:latin typeface="Verdana" panose="020B0604030504040204" pitchFamily="34" charset="0"/>
                <a:ea typeface="Verdana" panose="020B0604030504040204" pitchFamily="34" charset="0"/>
              </a:rPr>
              <a:t>Expression 1</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is executed (one time) before the execution of the code block.</a:t>
            </a:r>
          </a:p>
          <a:p>
            <a:pPr algn="l">
              <a:lnSpc>
                <a:spcPct val="150000"/>
              </a:lnSpc>
            </a:pPr>
            <a:r>
              <a:rPr lang="en-US" b="1" i="0" dirty="0">
                <a:solidFill>
                  <a:srgbClr val="000000"/>
                </a:solidFill>
                <a:effectLst/>
                <a:highlight>
                  <a:srgbClr val="FFFFFF"/>
                </a:highlight>
                <a:latin typeface="Verdana" panose="020B0604030504040204" pitchFamily="34" charset="0"/>
                <a:ea typeface="Verdana" panose="020B0604030504040204" pitchFamily="34" charset="0"/>
              </a:rPr>
              <a:t>Expression 2</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defines the condition for executing the code block.</a:t>
            </a:r>
          </a:p>
          <a:p>
            <a:pPr algn="l">
              <a:lnSpc>
                <a:spcPct val="150000"/>
              </a:lnSpc>
            </a:pPr>
            <a:r>
              <a:rPr lang="en-US" b="1" i="0" dirty="0">
                <a:solidFill>
                  <a:srgbClr val="000000"/>
                </a:solidFill>
                <a:effectLst/>
                <a:highlight>
                  <a:srgbClr val="FFFFFF"/>
                </a:highlight>
                <a:latin typeface="Verdana" panose="020B0604030504040204" pitchFamily="34" charset="0"/>
                <a:ea typeface="Verdana" panose="020B0604030504040204" pitchFamily="34" charset="0"/>
              </a:rPr>
              <a:t>Expression 3</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is executed (every time) after the code block has been executed.</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The example below will print the numbers 0 to 4:</a:t>
            </a:r>
            <a:endParaRPr lang="en-US" dirty="0">
              <a:solidFill>
                <a:srgbClr val="000000"/>
              </a:solidFill>
              <a:highlight>
                <a:srgbClr val="FFFFFF"/>
              </a:highlight>
              <a:latin typeface="Verdana" panose="020B0604030504040204" pitchFamily="34" charset="0"/>
              <a:ea typeface="Verdana" panose="020B0604030504040204" pitchFamily="34" charset="0"/>
            </a:endParaRPr>
          </a:p>
          <a:p>
            <a:pPr algn="l">
              <a:lnSpc>
                <a:spcPct val="150000"/>
              </a:lnSpc>
            </a:pPr>
            <a:r>
              <a:rPr lang="nn-NO" b="0" i="0" dirty="0">
                <a:solidFill>
                  <a:srgbClr val="0000CD"/>
                </a:solidFill>
                <a:effectLst/>
                <a:highlight>
                  <a:srgbClr val="FFFFFF"/>
                </a:highlight>
                <a:latin typeface="Verdana" panose="020B0604030504040204" pitchFamily="34" charset="0"/>
                <a:ea typeface="Verdana" panose="020B0604030504040204" pitchFamily="34" charset="0"/>
              </a:rPr>
              <a:t>int</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a:t>
            </a:r>
            <a:br>
              <a:rPr lang="nn-NO" dirty="0">
                <a:latin typeface="Verdana" panose="020B0604030504040204" pitchFamily="34" charset="0"/>
                <a:ea typeface="Verdana" panose="020B0604030504040204" pitchFamily="34" charset="0"/>
              </a:rPr>
            </a:br>
            <a:r>
              <a:rPr lang="nn-NO" b="0" i="0" dirty="0">
                <a:solidFill>
                  <a:srgbClr val="0000CD"/>
                </a:solidFill>
                <a:effectLst/>
                <a:highlight>
                  <a:srgbClr val="FFFFFF"/>
                </a:highlight>
                <a:latin typeface="Verdana" panose="020B0604030504040204" pitchFamily="34" charset="0"/>
                <a:ea typeface="Verdana" panose="020B0604030504040204" pitchFamily="34" charset="0"/>
              </a:rPr>
              <a:t>for</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 = </a:t>
            </a:r>
            <a:r>
              <a:rPr lang="nn-NO" b="0" i="0" dirty="0">
                <a:solidFill>
                  <a:srgbClr val="FF0000"/>
                </a:solidFill>
                <a:effectLst/>
                <a:highlight>
                  <a:srgbClr val="FFFFFF"/>
                </a:highlight>
                <a:latin typeface="Verdana" panose="020B0604030504040204" pitchFamily="34" charset="0"/>
                <a:ea typeface="Verdana" panose="020B0604030504040204" pitchFamily="34" charset="0"/>
              </a:rPr>
              <a:t>0</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 &lt; </a:t>
            </a:r>
            <a:r>
              <a:rPr lang="nn-NO" b="0" i="0" dirty="0">
                <a:solidFill>
                  <a:srgbClr val="FF0000"/>
                </a:solidFill>
                <a:effectLst/>
                <a:highlight>
                  <a:srgbClr val="FFFFFF"/>
                </a:highlight>
                <a:latin typeface="Verdana" panose="020B0604030504040204" pitchFamily="34" charset="0"/>
                <a:ea typeface="Verdana" panose="020B0604030504040204" pitchFamily="34" charset="0"/>
              </a:rPr>
              <a:t>5</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 {</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  printf(</a:t>
            </a:r>
            <a:r>
              <a:rPr lang="nn-NO" b="0" i="0" dirty="0">
                <a:solidFill>
                  <a:srgbClr val="A52A2A"/>
                </a:solidFill>
                <a:effectLst/>
                <a:highlight>
                  <a:srgbClr val="FFFFFF"/>
                </a:highlight>
                <a:latin typeface="Verdana" panose="020B0604030504040204" pitchFamily="34" charset="0"/>
                <a:ea typeface="Verdana" panose="020B0604030504040204" pitchFamily="34" charset="0"/>
              </a:rPr>
              <a:t>"%d\n"</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a:t>
            </a:r>
            <a:endParaRPr lang="en-US" b="0" i="0" dirty="0">
              <a:solidFill>
                <a:srgbClr val="000000"/>
              </a:solidFill>
              <a:effectLst/>
              <a:highlight>
                <a:srgbClr val="FFFFFF"/>
              </a:highligh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417827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1AFE63-9BF0-7B50-A845-99B24EF6D157}"/>
              </a:ext>
            </a:extLst>
          </p:cNvPr>
          <p:cNvSpPr txBox="1"/>
          <p:nvPr/>
        </p:nvSpPr>
        <p:spPr>
          <a:xfrm>
            <a:off x="132522" y="185531"/>
            <a:ext cx="11926956" cy="2113784"/>
          </a:xfrm>
          <a:prstGeom prst="rect">
            <a:avLst/>
          </a:prstGeom>
          <a:noFill/>
        </p:spPr>
        <p:txBody>
          <a:bodyPr wrap="square">
            <a:spAutoFit/>
          </a:bodyPr>
          <a:lstStyle/>
          <a:p>
            <a:pPr algn="l">
              <a:lnSpc>
                <a:spcPct val="150000"/>
              </a:lnSpc>
            </a:pPr>
            <a:r>
              <a:rPr lang="en-US" b="0" i="0" dirty="0">
                <a:solidFill>
                  <a:srgbClr val="FF0000"/>
                </a:solidFill>
                <a:effectLst/>
                <a:highlight>
                  <a:srgbClr val="FFFFFF"/>
                </a:highlight>
                <a:latin typeface="Verdana" panose="020B0604030504040204" pitchFamily="34" charset="0"/>
                <a:ea typeface="Verdana" panose="020B0604030504040204" pitchFamily="34" charset="0"/>
              </a:rPr>
              <a:t>Example explained</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Expression 1 sets a variable before the loop starts (int </a:t>
            </a:r>
            <a:r>
              <a:rPr lang="en-US" b="0" i="0" dirty="0" err="1">
                <a:solidFill>
                  <a:srgbClr val="000000"/>
                </a:solidFill>
                <a:effectLst/>
                <a:highlight>
                  <a:srgbClr val="FFFFFF"/>
                </a:highlight>
                <a:latin typeface="Verdana" panose="020B0604030504040204" pitchFamily="34" charset="0"/>
                <a:ea typeface="Verdana" panose="020B0604030504040204" pitchFamily="34" charset="0"/>
              </a:rPr>
              <a:t>i</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 0).</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Expression 2 defines the condition for the loop to run (</a:t>
            </a:r>
            <a:r>
              <a:rPr lang="en-US" b="0" i="0" dirty="0" err="1">
                <a:solidFill>
                  <a:srgbClr val="000000"/>
                </a:solidFill>
                <a:effectLst/>
                <a:highlight>
                  <a:srgbClr val="FFFFFF"/>
                </a:highlight>
                <a:latin typeface="Verdana" panose="020B0604030504040204" pitchFamily="34" charset="0"/>
                <a:ea typeface="Verdana" panose="020B0604030504040204" pitchFamily="34" charset="0"/>
              </a:rPr>
              <a:t>i</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must be less than 5). If the condition is true, the loop will start over again, if it is false, the loop will end.</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Expression 3 increases a value (</a:t>
            </a:r>
            <a:r>
              <a:rPr lang="en-US" b="0" i="0" dirty="0" err="1">
                <a:solidFill>
                  <a:srgbClr val="000000"/>
                </a:solidFill>
                <a:effectLst/>
                <a:highlight>
                  <a:srgbClr val="FFFFFF"/>
                </a:highlight>
                <a:latin typeface="Verdana" panose="020B0604030504040204" pitchFamily="34" charset="0"/>
                <a:ea typeface="Verdana" panose="020B0604030504040204" pitchFamily="34" charset="0"/>
              </a:rPr>
              <a:t>i</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each time the code block in the loop has been executed.</a:t>
            </a:r>
          </a:p>
        </p:txBody>
      </p:sp>
      <p:sp>
        <p:nvSpPr>
          <p:cNvPr id="7" name="TextBox 6">
            <a:extLst>
              <a:ext uri="{FF2B5EF4-FFF2-40B4-BE49-F238E27FC236}">
                <a16:creationId xmlns:a16="http://schemas.microsoft.com/office/drawing/2014/main" id="{17EE6C1A-63DA-FD29-AFDC-A3AC4291CD91}"/>
              </a:ext>
            </a:extLst>
          </p:cNvPr>
          <p:cNvSpPr txBox="1"/>
          <p:nvPr/>
        </p:nvSpPr>
        <p:spPr>
          <a:xfrm>
            <a:off x="225286" y="2505525"/>
            <a:ext cx="11184835" cy="2159950"/>
          </a:xfrm>
          <a:prstGeom prst="rect">
            <a:avLst/>
          </a:prstGeom>
          <a:noFill/>
        </p:spPr>
        <p:txBody>
          <a:bodyPr wrap="square">
            <a:spAutoFit/>
          </a:bodyPr>
          <a:lstStyle/>
          <a:p>
            <a:pPr algn="l">
              <a:lnSpc>
                <a:spcPct val="150000"/>
              </a:lnSpc>
            </a:pPr>
            <a:r>
              <a:rPr lang="en-IN" sz="2000" b="0" i="0" dirty="0">
                <a:solidFill>
                  <a:srgbClr val="FF0000"/>
                </a:solidFill>
                <a:effectLst/>
                <a:highlight>
                  <a:srgbClr val="FFFF00"/>
                </a:highlight>
                <a:latin typeface="Verdana" panose="020B0604030504040204" pitchFamily="34" charset="0"/>
                <a:ea typeface="Verdana" panose="020B0604030504040204" pitchFamily="34" charset="0"/>
              </a:rPr>
              <a:t>C Nested Loops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Nested Loops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It is also possible to place a loop inside another loop. This is called a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nested loop</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The "inner loop" will be executed one time for each iteration of the "outer loop":</a:t>
            </a:r>
          </a:p>
          <a:p>
            <a:pPr algn="l">
              <a:lnSpc>
                <a:spcPct val="150000"/>
              </a:lnSpc>
            </a:pPr>
            <a:endParaRPr lang="en-IN" b="0" i="0" dirty="0">
              <a:solidFill>
                <a:srgbClr val="000000"/>
              </a:solidFill>
              <a:effectLst/>
              <a:highlight>
                <a:srgbClr val="FFFFFF"/>
              </a:highligh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335599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7D6350-51ED-4C15-758A-9D130D42D1EC}"/>
              </a:ext>
            </a:extLst>
          </p:cNvPr>
          <p:cNvSpPr txBox="1"/>
          <p:nvPr/>
        </p:nvSpPr>
        <p:spPr>
          <a:xfrm>
            <a:off x="212035" y="0"/>
            <a:ext cx="6096000" cy="3693319"/>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i, j;</a:t>
            </a:r>
            <a:br>
              <a:rPr lang="en-IN" dirty="0"/>
            </a:br>
            <a:br>
              <a:rPr lang="en-IN" dirty="0"/>
            </a:br>
            <a:r>
              <a:rPr lang="en-IN" b="0" i="0" dirty="0">
                <a:solidFill>
                  <a:srgbClr val="008000"/>
                </a:solidFill>
                <a:effectLst/>
                <a:highlight>
                  <a:srgbClr val="FFFFFF"/>
                </a:highlight>
                <a:latin typeface="Consolas" panose="020B0609020204030204" pitchFamily="49" charset="0"/>
              </a:rPr>
              <a:t>// Outer loop</a:t>
            </a:r>
            <a:br>
              <a:rPr lang="en-IN" b="0" i="0" dirty="0">
                <a:solidFill>
                  <a:srgbClr val="008000"/>
                </a:solidFill>
                <a:effectLst/>
                <a:highlight>
                  <a:srgbClr val="FFFFFF"/>
                </a:highlight>
                <a:latin typeface="Consolas" panose="020B0609020204030204" pitchFamily="49" charset="0"/>
              </a:rPr>
            </a:br>
            <a:r>
              <a:rPr lang="en-IN" b="0" i="0" dirty="0">
                <a:solidFill>
                  <a:srgbClr val="0000CD"/>
                </a:solidFill>
                <a:effectLst/>
                <a:highlight>
                  <a:srgbClr val="FFFFFF"/>
                </a:highlight>
                <a:latin typeface="Consolas" panose="020B0609020204030204" pitchFamily="49" charset="0"/>
              </a:rPr>
              <a:t>for</a:t>
            </a:r>
            <a:r>
              <a:rPr lang="en-IN" b="0" i="0" dirty="0">
                <a:solidFill>
                  <a:srgbClr val="000000"/>
                </a:solidFill>
                <a:effectLst/>
                <a:highlight>
                  <a:srgbClr val="FFFFFF"/>
                </a:highlight>
                <a:latin typeface="Consolas" panose="020B0609020204030204" pitchFamily="49" charset="0"/>
              </a:rPr>
              <a:t> (i = </a:t>
            </a:r>
            <a:r>
              <a:rPr lang="en-IN" b="0" i="0" dirty="0">
                <a:solidFill>
                  <a:srgbClr val="FF0000"/>
                </a:solidFill>
                <a:effectLst/>
                <a:highlight>
                  <a:srgbClr val="FFFFFF"/>
                </a:highlight>
                <a:latin typeface="Consolas" panose="020B0609020204030204" pitchFamily="49" charset="0"/>
              </a:rPr>
              <a:t>1</a:t>
            </a:r>
            <a:r>
              <a:rPr lang="en-IN" b="0" i="0" dirty="0">
                <a:solidFill>
                  <a:srgbClr val="000000"/>
                </a:solidFill>
                <a:effectLst/>
                <a:highlight>
                  <a:srgbClr val="FFFFFF"/>
                </a:highlight>
                <a:latin typeface="Consolas" panose="020B0609020204030204" pitchFamily="49" charset="0"/>
              </a:rPr>
              <a:t>; i &lt;= </a:t>
            </a:r>
            <a:r>
              <a:rPr lang="en-IN" b="0" i="0" dirty="0">
                <a:solidFill>
                  <a:srgbClr val="FF0000"/>
                </a:solidFill>
                <a:effectLst/>
                <a:highlight>
                  <a:srgbClr val="FFFFFF"/>
                </a:highlight>
                <a:latin typeface="Consolas" panose="020B0609020204030204" pitchFamily="49" charset="0"/>
              </a:rPr>
              <a:t>2</a:t>
            </a:r>
            <a:r>
              <a:rPr lang="en-IN" b="0" i="0" dirty="0">
                <a:solidFill>
                  <a:srgbClr val="000000"/>
                </a:solidFill>
                <a:effectLst/>
                <a:highlight>
                  <a:srgbClr val="FFFFFF"/>
                </a:highlight>
                <a:latin typeface="Consolas" panose="020B0609020204030204" pitchFamily="49" charset="0"/>
              </a:rPr>
              <a:t>; ++i) {</a:t>
            </a:r>
            <a:br>
              <a:rPr lang="en-IN" dirty="0"/>
            </a:br>
            <a:r>
              <a:rPr lang="en-IN" b="0" i="0" dirty="0">
                <a:solidFill>
                  <a:srgbClr val="000000"/>
                </a:solidFill>
                <a:effectLst/>
                <a:highlight>
                  <a:srgbClr val="FFFFFF"/>
                </a:highlight>
                <a:latin typeface="Consolas" panose="020B0609020204030204" pitchFamily="49" charset="0"/>
              </a:rPr>
              <a:t>  printf(</a:t>
            </a:r>
            <a:r>
              <a:rPr lang="en-IN" b="0" i="0" dirty="0">
                <a:solidFill>
                  <a:srgbClr val="A52A2A"/>
                </a:solidFill>
                <a:effectLst/>
                <a:highlight>
                  <a:srgbClr val="FFFFFF"/>
                </a:highlight>
                <a:latin typeface="Consolas" panose="020B0609020204030204" pitchFamily="49" charset="0"/>
              </a:rPr>
              <a:t>"Outer: %d\n"</a:t>
            </a:r>
            <a:r>
              <a:rPr lang="en-IN" b="0" i="0" dirty="0">
                <a:solidFill>
                  <a:srgbClr val="000000"/>
                </a:solidFill>
                <a:effectLst/>
                <a:highlight>
                  <a:srgbClr val="FFFFFF"/>
                </a:highlight>
                <a:latin typeface="Consolas" panose="020B0609020204030204" pitchFamily="49" charset="0"/>
              </a:rPr>
              <a:t>, i);  </a:t>
            </a:r>
            <a:r>
              <a:rPr lang="en-IN" b="0" i="0" dirty="0">
                <a:solidFill>
                  <a:srgbClr val="008000"/>
                </a:solidFill>
                <a:effectLst/>
                <a:highlight>
                  <a:srgbClr val="FFFFFF"/>
                </a:highlight>
                <a:latin typeface="Consolas" panose="020B0609020204030204" pitchFamily="49" charset="0"/>
              </a:rPr>
              <a:t>// Executes 2 times</a:t>
            </a:r>
            <a:br>
              <a:rPr lang="en-IN" b="0" i="0" dirty="0">
                <a:solidFill>
                  <a:srgbClr val="008000"/>
                </a:solidFill>
                <a:effectLst/>
                <a:highlight>
                  <a:srgbClr val="FFFFFF"/>
                </a:highlight>
                <a:latin typeface="Consolas" panose="020B0609020204030204" pitchFamily="49" charset="0"/>
              </a:rPr>
            </a:br>
            <a:br>
              <a:rPr lang="en-IN" dirty="0"/>
            </a:b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Inner loop</a:t>
            </a:r>
            <a:br>
              <a:rPr lang="en-IN" b="0" i="0" dirty="0">
                <a:solidFill>
                  <a:srgbClr val="008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  </a:t>
            </a:r>
            <a:r>
              <a:rPr lang="en-IN" b="0" i="0" dirty="0">
                <a:solidFill>
                  <a:srgbClr val="0000CD"/>
                </a:solidFill>
                <a:effectLst/>
                <a:highlight>
                  <a:srgbClr val="FFFFFF"/>
                </a:highlight>
                <a:latin typeface="Consolas" panose="020B0609020204030204" pitchFamily="49" charset="0"/>
              </a:rPr>
              <a:t>for</a:t>
            </a:r>
            <a:r>
              <a:rPr lang="en-IN" b="0" i="0" dirty="0">
                <a:solidFill>
                  <a:srgbClr val="000000"/>
                </a:solidFill>
                <a:effectLst/>
                <a:highlight>
                  <a:srgbClr val="FFFFFF"/>
                </a:highlight>
                <a:latin typeface="Consolas" panose="020B0609020204030204" pitchFamily="49" charset="0"/>
              </a:rPr>
              <a:t> (j = </a:t>
            </a:r>
            <a:r>
              <a:rPr lang="en-IN" b="0" i="0" dirty="0">
                <a:solidFill>
                  <a:srgbClr val="FF0000"/>
                </a:solidFill>
                <a:effectLst/>
                <a:highlight>
                  <a:srgbClr val="FFFFFF"/>
                </a:highlight>
                <a:latin typeface="Consolas" panose="020B0609020204030204" pitchFamily="49" charset="0"/>
              </a:rPr>
              <a:t>1</a:t>
            </a:r>
            <a:r>
              <a:rPr lang="en-IN" b="0" i="0" dirty="0">
                <a:solidFill>
                  <a:srgbClr val="000000"/>
                </a:solidFill>
                <a:effectLst/>
                <a:highlight>
                  <a:srgbClr val="FFFFFF"/>
                </a:highlight>
                <a:latin typeface="Consolas" panose="020B0609020204030204" pitchFamily="49" charset="0"/>
              </a:rPr>
              <a:t>; j &lt;= </a:t>
            </a:r>
            <a:r>
              <a:rPr lang="en-IN" b="0" i="0" dirty="0">
                <a:solidFill>
                  <a:srgbClr val="FF0000"/>
                </a:solidFill>
                <a:effectLst/>
                <a:highlight>
                  <a:srgbClr val="FFFFFF"/>
                </a:highlight>
                <a:latin typeface="Consolas" panose="020B0609020204030204" pitchFamily="49" charset="0"/>
              </a:rPr>
              <a:t>3</a:t>
            </a:r>
            <a:r>
              <a:rPr lang="en-IN" b="0" i="0" dirty="0">
                <a:solidFill>
                  <a:srgbClr val="000000"/>
                </a:solidFill>
                <a:effectLst/>
                <a:highlight>
                  <a:srgbClr val="FFFFFF"/>
                </a:highlight>
                <a:latin typeface="Consolas" panose="020B0609020204030204" pitchFamily="49" charset="0"/>
              </a:rPr>
              <a:t>; ++j) {</a:t>
            </a:r>
            <a:br>
              <a:rPr lang="en-IN" dirty="0"/>
            </a:br>
            <a:r>
              <a:rPr lang="en-IN" b="0" i="0" dirty="0">
                <a:solidFill>
                  <a:srgbClr val="000000"/>
                </a:solidFill>
                <a:effectLst/>
                <a:highlight>
                  <a:srgbClr val="FFFFFF"/>
                </a:highlight>
                <a:latin typeface="Consolas" panose="020B0609020204030204" pitchFamily="49" charset="0"/>
              </a:rPr>
              <a:t>    printf(</a:t>
            </a:r>
            <a:r>
              <a:rPr lang="en-IN" b="0" i="0" dirty="0">
                <a:solidFill>
                  <a:srgbClr val="A52A2A"/>
                </a:solidFill>
                <a:effectLst/>
                <a:highlight>
                  <a:srgbClr val="FFFFFF"/>
                </a:highlight>
                <a:latin typeface="Consolas" panose="020B0609020204030204" pitchFamily="49" charset="0"/>
              </a:rPr>
              <a:t>" Inner: %d\n"</a:t>
            </a:r>
            <a:r>
              <a:rPr lang="en-IN" b="0" i="0" dirty="0">
                <a:solidFill>
                  <a:srgbClr val="000000"/>
                </a:solidFill>
                <a:effectLst/>
                <a:highlight>
                  <a:srgbClr val="FFFFFF"/>
                </a:highlight>
                <a:latin typeface="Consolas" panose="020B0609020204030204" pitchFamily="49" charset="0"/>
              </a:rPr>
              <a:t>, j);  </a:t>
            </a:r>
            <a:r>
              <a:rPr lang="en-IN" b="0" i="0" dirty="0">
                <a:solidFill>
                  <a:srgbClr val="008000"/>
                </a:solidFill>
                <a:effectLst/>
                <a:highlight>
                  <a:srgbClr val="FFFFFF"/>
                </a:highlight>
                <a:latin typeface="Consolas" panose="020B0609020204030204" pitchFamily="49" charset="0"/>
              </a:rPr>
              <a:t>// Executes 6 times (2 * 3)</a:t>
            </a:r>
            <a:br>
              <a:rPr lang="en-IN" b="0" i="0" dirty="0">
                <a:solidFill>
                  <a:srgbClr val="008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  }</a:t>
            </a:r>
            <a:br>
              <a:rPr lang="en-IN" dirty="0"/>
            </a:br>
            <a:r>
              <a:rPr lang="en-IN" b="0" i="0" dirty="0">
                <a:solidFill>
                  <a:srgbClr val="000000"/>
                </a:solidFill>
                <a:effectLst/>
                <a:highlight>
                  <a:srgbClr val="FFFFFF"/>
                </a:highlight>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E60DC829-0F95-C08E-1D7F-EE6DCE6A6E6F}"/>
              </a:ext>
            </a:extLst>
          </p:cNvPr>
          <p:cNvSpPr txBox="1"/>
          <p:nvPr/>
        </p:nvSpPr>
        <p:spPr>
          <a:xfrm>
            <a:off x="6308035" y="300193"/>
            <a:ext cx="6096000" cy="3693319"/>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number = 2;</a:t>
            </a:r>
          </a:p>
          <a:p>
            <a:r>
              <a:rPr lang="en-IN" dirty="0"/>
              <a:t>  int i;</a:t>
            </a:r>
          </a:p>
          <a:p>
            <a:endParaRPr lang="en-IN" dirty="0"/>
          </a:p>
          <a:p>
            <a:r>
              <a:rPr lang="en-IN" dirty="0"/>
              <a:t>  // Print the multiplication table for the number 2</a:t>
            </a:r>
          </a:p>
          <a:p>
            <a:r>
              <a:rPr lang="en-IN" dirty="0"/>
              <a:t>  for (i = 1; i &lt;= 10; i++) {</a:t>
            </a:r>
          </a:p>
          <a:p>
            <a:r>
              <a:rPr lang="en-IN" dirty="0"/>
              <a:t>    printf("%d x %d = %d\n", number, i, number * i);</a:t>
            </a:r>
          </a:p>
          <a:p>
            <a:r>
              <a:rPr lang="en-IN" dirty="0"/>
              <a:t>  }</a:t>
            </a:r>
          </a:p>
          <a:p>
            <a:endParaRPr lang="en-IN" dirty="0"/>
          </a:p>
          <a:p>
            <a:r>
              <a:rPr lang="en-IN" dirty="0"/>
              <a:t>  return 0;</a:t>
            </a:r>
          </a:p>
          <a:p>
            <a:r>
              <a:rPr lang="en-IN" dirty="0"/>
              <a:t>}</a:t>
            </a:r>
          </a:p>
        </p:txBody>
      </p:sp>
      <p:sp>
        <p:nvSpPr>
          <p:cNvPr id="7" name="TextBox 6">
            <a:extLst>
              <a:ext uri="{FF2B5EF4-FFF2-40B4-BE49-F238E27FC236}">
                <a16:creationId xmlns:a16="http://schemas.microsoft.com/office/drawing/2014/main" id="{747FA6BF-9A51-95D1-9B3B-E557F565D6EE}"/>
              </a:ext>
            </a:extLst>
          </p:cNvPr>
          <p:cNvSpPr txBox="1"/>
          <p:nvPr/>
        </p:nvSpPr>
        <p:spPr>
          <a:xfrm>
            <a:off x="106019" y="3749790"/>
            <a:ext cx="6202016" cy="3139321"/>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i;</a:t>
            </a:r>
          </a:p>
          <a:p>
            <a:r>
              <a:rPr lang="en-IN" dirty="0"/>
              <a:t>  </a:t>
            </a:r>
          </a:p>
          <a:p>
            <a:r>
              <a:rPr lang="en-IN" dirty="0"/>
              <a:t>  for (i = 0; i &lt;= 10; i = i + 2) {</a:t>
            </a:r>
          </a:p>
          <a:p>
            <a:r>
              <a:rPr lang="en-IN" dirty="0"/>
              <a:t>    printf("%d\n", i);</a:t>
            </a:r>
          </a:p>
          <a:p>
            <a:r>
              <a:rPr lang="en-IN" dirty="0"/>
              <a:t>  }</a:t>
            </a:r>
          </a:p>
          <a:p>
            <a:r>
              <a:rPr lang="en-IN" dirty="0"/>
              <a:t>  </a:t>
            </a:r>
          </a:p>
          <a:p>
            <a:r>
              <a:rPr lang="en-IN" dirty="0"/>
              <a:t>  return 0;</a:t>
            </a:r>
          </a:p>
          <a:p>
            <a:r>
              <a:rPr lang="en-IN" dirty="0"/>
              <a:t>}</a:t>
            </a:r>
          </a:p>
        </p:txBody>
      </p:sp>
    </p:spTree>
    <p:extLst>
      <p:ext uri="{BB962C8B-B14F-4D97-AF65-F5344CB8AC3E}">
        <p14:creationId xmlns:p14="http://schemas.microsoft.com/office/powerpoint/2010/main" val="29257045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BAD6FF2E-A8A3-9037-A8F7-327B679232E1}"/>
              </a:ext>
            </a:extLst>
          </p:cNvPr>
          <p:cNvSpPr>
            <a:spLocks noChangeArrowheads="1"/>
          </p:cNvSpPr>
          <p:nvPr/>
        </p:nvSpPr>
        <p:spPr bwMode="auto">
          <a:xfrm>
            <a:off x="278295" y="0"/>
            <a:ext cx="11529393" cy="55249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lnSpc>
                <a:spcPct val="150000"/>
              </a:lnSpc>
            </a:pPr>
            <a:r>
              <a:rPr lang="en-US" sz="2000" b="0" i="0" dirty="0">
                <a:solidFill>
                  <a:srgbClr val="FF0000"/>
                </a:solidFill>
                <a:effectLst/>
                <a:highlight>
                  <a:srgbClr val="FFFF00"/>
                </a:highlight>
                <a:latin typeface="Verdana" panose="020B0604030504040204" pitchFamily="34" charset="0"/>
                <a:ea typeface="Verdana" panose="020B0604030504040204" pitchFamily="34" charset="0"/>
              </a:rPr>
              <a:t>C Break and Continue</a:t>
            </a:r>
            <a:endPar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Segoe UI" panose="020B0502040204020203" pitchFamily="34" charset="0"/>
              </a:rPr>
              <a:t>Break</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You have already seen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break</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statement used in an earlier chapter of this tutorial. It was used to "jump out" of a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hlinkClick r:id="rId2"/>
              </a:rPr>
              <a:t>switch</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statement.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break</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statement can also be used to jump out of a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loop</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This example jumps out of the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for loop</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when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i</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is equal to 4:</a:t>
            </a:r>
          </a:p>
          <a:p>
            <a:pPr marL="0" marR="0" lvl="0" indent="0" algn="l" defTabSz="914400" rtl="0" eaLnBrk="0" fontAlgn="base" latinLnBrk="0" hangingPunct="0">
              <a:lnSpc>
                <a:spcPct val="150000"/>
              </a:lnSpc>
              <a:spcBef>
                <a:spcPct val="0"/>
              </a:spcBef>
              <a:spcAft>
                <a:spcPct val="0"/>
              </a:spcAft>
              <a:buClrTx/>
              <a:buSzTx/>
              <a:buFontTx/>
              <a:buNone/>
              <a:tabLst/>
            </a:pPr>
            <a:r>
              <a:rPr lang="nn-NO" b="0" i="0" dirty="0">
                <a:solidFill>
                  <a:srgbClr val="0000CD"/>
                </a:solidFill>
                <a:effectLst/>
                <a:highlight>
                  <a:srgbClr val="FFFFFF"/>
                </a:highlight>
                <a:latin typeface="Verdana" panose="020B0604030504040204" pitchFamily="34" charset="0"/>
                <a:ea typeface="Verdana" panose="020B0604030504040204" pitchFamily="34" charset="0"/>
              </a:rPr>
              <a:t>int</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a:t>
            </a:r>
            <a:br>
              <a:rPr lang="nn-NO" dirty="0">
                <a:latin typeface="Verdana" panose="020B0604030504040204" pitchFamily="34" charset="0"/>
                <a:ea typeface="Verdana" panose="020B0604030504040204" pitchFamily="34" charset="0"/>
              </a:rPr>
            </a:br>
            <a:r>
              <a:rPr lang="nn-NO" b="0" i="0" dirty="0">
                <a:solidFill>
                  <a:srgbClr val="0000CD"/>
                </a:solidFill>
                <a:effectLst/>
                <a:highlight>
                  <a:srgbClr val="FFFFFF"/>
                </a:highlight>
                <a:latin typeface="Verdana" panose="020B0604030504040204" pitchFamily="34" charset="0"/>
                <a:ea typeface="Verdana" panose="020B0604030504040204" pitchFamily="34" charset="0"/>
              </a:rPr>
              <a:t>for</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 = </a:t>
            </a:r>
            <a:r>
              <a:rPr lang="nn-NO" b="0" i="0" dirty="0">
                <a:solidFill>
                  <a:srgbClr val="FF0000"/>
                </a:solidFill>
                <a:effectLst/>
                <a:highlight>
                  <a:srgbClr val="FFFFFF"/>
                </a:highlight>
                <a:latin typeface="Verdana" panose="020B0604030504040204" pitchFamily="34" charset="0"/>
                <a:ea typeface="Verdana" panose="020B0604030504040204" pitchFamily="34" charset="0"/>
              </a:rPr>
              <a:t>0</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 &lt; </a:t>
            </a:r>
            <a:r>
              <a:rPr lang="nn-NO" b="0" i="0" dirty="0">
                <a:solidFill>
                  <a:srgbClr val="FF0000"/>
                </a:solidFill>
                <a:effectLst/>
                <a:highlight>
                  <a:srgbClr val="FFFFFF"/>
                </a:highlight>
                <a:latin typeface="Verdana" panose="020B0604030504040204" pitchFamily="34" charset="0"/>
                <a:ea typeface="Verdana" panose="020B0604030504040204" pitchFamily="34" charset="0"/>
              </a:rPr>
              <a:t>10</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 {</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  </a:t>
            </a:r>
            <a:r>
              <a:rPr lang="nn-NO" b="0" i="0" dirty="0">
                <a:solidFill>
                  <a:srgbClr val="0000CD"/>
                </a:solidFill>
                <a:effectLst/>
                <a:highlight>
                  <a:srgbClr val="FFFFFF"/>
                </a:highlight>
                <a:latin typeface="Verdana" panose="020B0604030504040204" pitchFamily="34" charset="0"/>
                <a:ea typeface="Verdana" panose="020B0604030504040204" pitchFamily="34" charset="0"/>
              </a:rPr>
              <a:t>if</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 == </a:t>
            </a:r>
            <a:r>
              <a:rPr lang="nn-NO" b="0" i="0" dirty="0">
                <a:solidFill>
                  <a:srgbClr val="FF0000"/>
                </a:solidFill>
                <a:effectLst/>
                <a:highlight>
                  <a:srgbClr val="FFFFFF"/>
                </a:highlight>
                <a:latin typeface="Verdana" panose="020B0604030504040204" pitchFamily="34" charset="0"/>
                <a:ea typeface="Verdana" panose="020B0604030504040204" pitchFamily="34" charset="0"/>
              </a:rPr>
              <a:t>4</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    </a:t>
            </a:r>
            <a:r>
              <a:rPr lang="nn-NO" b="0" i="0" dirty="0">
                <a:solidFill>
                  <a:srgbClr val="0000CD"/>
                </a:solidFill>
                <a:effectLst/>
                <a:highlight>
                  <a:srgbClr val="FFFFFF"/>
                </a:highlight>
                <a:latin typeface="Verdana" panose="020B0604030504040204" pitchFamily="34" charset="0"/>
                <a:ea typeface="Verdana" panose="020B0604030504040204" pitchFamily="34" charset="0"/>
              </a:rPr>
              <a:t>break</a:t>
            </a:r>
            <a:r>
              <a:rPr lang="nn-NO" b="0" i="0" dirty="0">
                <a:solidFill>
                  <a:srgbClr val="000000"/>
                </a:solidFill>
                <a:effectLst/>
                <a:highlight>
                  <a:srgbClr val="FFFFFF"/>
                </a:highlight>
                <a:latin typeface="Verdana" panose="020B0604030504040204" pitchFamily="34" charset="0"/>
                <a:ea typeface="Verdana" panose="020B0604030504040204" pitchFamily="34" charset="0"/>
              </a:rPr>
              <a:t>;</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  }</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  printf(</a:t>
            </a:r>
            <a:r>
              <a:rPr lang="nn-NO" b="0" i="0" dirty="0">
                <a:solidFill>
                  <a:srgbClr val="A52A2A"/>
                </a:solidFill>
                <a:effectLst/>
                <a:highlight>
                  <a:srgbClr val="FFFFFF"/>
                </a:highlight>
                <a:latin typeface="Verdana" panose="020B0604030504040204" pitchFamily="34" charset="0"/>
                <a:ea typeface="Verdana" panose="020B0604030504040204" pitchFamily="34" charset="0"/>
              </a:rPr>
              <a:t>"%d\n"</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909754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0918D4-0B73-1BB5-851C-CDC5287157D5}"/>
              </a:ext>
            </a:extLst>
          </p:cNvPr>
          <p:cNvSpPr>
            <a:spLocks noChangeArrowheads="1"/>
          </p:cNvSpPr>
          <p:nvPr/>
        </p:nvSpPr>
        <p:spPr bwMode="auto">
          <a:xfrm>
            <a:off x="331304" y="349965"/>
            <a:ext cx="9713843" cy="47400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Continue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continue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statement breaks one iteration (in the loop), if a specified condition occurs, and continues with the next iteration in the loop.</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This example skips the value of 4:</a:t>
            </a:r>
          </a:p>
          <a:p>
            <a:pPr marL="0" marR="0" lvl="0" indent="0" algn="l" defTabSz="914400" rtl="0" eaLnBrk="0" fontAlgn="base" latinLnBrk="0" hangingPunct="0">
              <a:lnSpc>
                <a:spcPct val="150000"/>
              </a:lnSpc>
              <a:spcBef>
                <a:spcPct val="0"/>
              </a:spcBef>
              <a:spcAft>
                <a:spcPct val="0"/>
              </a:spcAft>
              <a:buClrTx/>
              <a:buSzTx/>
              <a:buFontTx/>
              <a:buNone/>
              <a:tabLst/>
            </a:pPr>
            <a:r>
              <a:rPr lang="nn-NO" b="0" i="0" dirty="0">
                <a:solidFill>
                  <a:srgbClr val="0000CD"/>
                </a:solidFill>
                <a:effectLst/>
                <a:highlight>
                  <a:srgbClr val="FFFFFF"/>
                </a:highlight>
                <a:latin typeface="Verdana" panose="020B0604030504040204" pitchFamily="34" charset="0"/>
                <a:ea typeface="Verdana" panose="020B0604030504040204" pitchFamily="34" charset="0"/>
              </a:rPr>
              <a:t>int</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a:t>
            </a:r>
            <a:br>
              <a:rPr lang="nn-NO" dirty="0">
                <a:latin typeface="Verdana" panose="020B0604030504040204" pitchFamily="34" charset="0"/>
                <a:ea typeface="Verdana" panose="020B0604030504040204" pitchFamily="34" charset="0"/>
              </a:rPr>
            </a:br>
            <a:r>
              <a:rPr lang="nn-NO" b="0" i="0" dirty="0">
                <a:solidFill>
                  <a:srgbClr val="0000CD"/>
                </a:solidFill>
                <a:effectLst/>
                <a:highlight>
                  <a:srgbClr val="FFFFFF"/>
                </a:highlight>
                <a:latin typeface="Verdana" panose="020B0604030504040204" pitchFamily="34" charset="0"/>
                <a:ea typeface="Verdana" panose="020B0604030504040204" pitchFamily="34" charset="0"/>
              </a:rPr>
              <a:t>for</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 = </a:t>
            </a:r>
            <a:r>
              <a:rPr lang="nn-NO" b="0" i="0" dirty="0">
                <a:solidFill>
                  <a:srgbClr val="FF0000"/>
                </a:solidFill>
                <a:effectLst/>
                <a:highlight>
                  <a:srgbClr val="FFFFFF"/>
                </a:highlight>
                <a:latin typeface="Verdana" panose="020B0604030504040204" pitchFamily="34" charset="0"/>
                <a:ea typeface="Verdana" panose="020B0604030504040204" pitchFamily="34" charset="0"/>
              </a:rPr>
              <a:t>0</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 &lt; </a:t>
            </a:r>
            <a:r>
              <a:rPr lang="nn-NO" b="0" i="0" dirty="0">
                <a:solidFill>
                  <a:srgbClr val="FF0000"/>
                </a:solidFill>
                <a:effectLst/>
                <a:highlight>
                  <a:srgbClr val="FFFFFF"/>
                </a:highlight>
                <a:latin typeface="Verdana" panose="020B0604030504040204" pitchFamily="34" charset="0"/>
                <a:ea typeface="Verdana" panose="020B0604030504040204" pitchFamily="34" charset="0"/>
              </a:rPr>
              <a:t>10</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 {</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  </a:t>
            </a:r>
            <a:r>
              <a:rPr lang="nn-NO" b="0" i="0" dirty="0">
                <a:solidFill>
                  <a:srgbClr val="0000CD"/>
                </a:solidFill>
                <a:effectLst/>
                <a:highlight>
                  <a:srgbClr val="FFFFFF"/>
                </a:highlight>
                <a:latin typeface="Verdana" panose="020B0604030504040204" pitchFamily="34" charset="0"/>
                <a:ea typeface="Verdana" panose="020B0604030504040204" pitchFamily="34" charset="0"/>
              </a:rPr>
              <a:t>if</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 == </a:t>
            </a:r>
            <a:r>
              <a:rPr lang="nn-NO" b="0" i="0" dirty="0">
                <a:solidFill>
                  <a:srgbClr val="FF0000"/>
                </a:solidFill>
                <a:effectLst/>
                <a:highlight>
                  <a:srgbClr val="FFFFFF"/>
                </a:highlight>
                <a:latin typeface="Verdana" panose="020B0604030504040204" pitchFamily="34" charset="0"/>
                <a:ea typeface="Verdana" panose="020B0604030504040204" pitchFamily="34" charset="0"/>
              </a:rPr>
              <a:t>4</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    </a:t>
            </a:r>
            <a:r>
              <a:rPr lang="nn-NO" b="0" i="0" dirty="0">
                <a:solidFill>
                  <a:srgbClr val="0000CD"/>
                </a:solidFill>
                <a:effectLst/>
                <a:highlight>
                  <a:srgbClr val="FFFFFF"/>
                </a:highlight>
                <a:latin typeface="Verdana" panose="020B0604030504040204" pitchFamily="34" charset="0"/>
                <a:ea typeface="Verdana" panose="020B0604030504040204" pitchFamily="34" charset="0"/>
              </a:rPr>
              <a:t>continue</a:t>
            </a:r>
            <a:r>
              <a:rPr lang="nn-NO" b="0" i="0" dirty="0">
                <a:solidFill>
                  <a:srgbClr val="000000"/>
                </a:solidFill>
                <a:effectLst/>
                <a:highlight>
                  <a:srgbClr val="FFFFFF"/>
                </a:highlight>
                <a:latin typeface="Verdana" panose="020B0604030504040204" pitchFamily="34" charset="0"/>
                <a:ea typeface="Verdana" panose="020B0604030504040204" pitchFamily="34" charset="0"/>
              </a:rPr>
              <a:t>;</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  }</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  printf(</a:t>
            </a:r>
            <a:r>
              <a:rPr lang="nn-NO" b="0" i="0" dirty="0">
                <a:solidFill>
                  <a:srgbClr val="A52A2A"/>
                </a:solidFill>
                <a:effectLst/>
                <a:highlight>
                  <a:srgbClr val="FFFFFF"/>
                </a:highlight>
                <a:latin typeface="Verdana" panose="020B0604030504040204" pitchFamily="34" charset="0"/>
                <a:ea typeface="Verdana" panose="020B0604030504040204" pitchFamily="34" charset="0"/>
              </a:rPr>
              <a:t>"%d\n"</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295814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67DEDA-DFA9-F187-63C0-8293138CEAE5}"/>
              </a:ext>
            </a:extLst>
          </p:cNvPr>
          <p:cNvSpPr>
            <a:spLocks noChangeArrowheads="1"/>
          </p:cNvSpPr>
          <p:nvPr/>
        </p:nvSpPr>
        <p:spPr bwMode="auto">
          <a:xfrm>
            <a:off x="159028" y="155135"/>
            <a:ext cx="11290852" cy="59404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Break and Continue in While Loop</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You can also use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break</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and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continue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 while loops:</a:t>
            </a:r>
            <a:endParaRPr lang="en-US" altLang="en-US" dirty="0">
              <a:solidFill>
                <a:srgbClr val="000000"/>
              </a:solidFill>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#include &lt;stdio.h&gt;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int main()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int </a:t>
            </a:r>
            <a:r>
              <a:rPr kumimoji="0" lang="en-US" altLang="en-US" b="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i</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 0;</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while (</a:t>
            </a:r>
            <a:r>
              <a:rPr kumimoji="0" lang="en-US" altLang="en-US" b="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i</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&lt; 10)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if (</a:t>
            </a:r>
            <a:r>
              <a:rPr kumimoji="0" lang="en-US" altLang="en-US" b="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i</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 4)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break;</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printf("%d\n", </a:t>
            </a:r>
            <a:r>
              <a:rPr kumimoji="0" lang="en-US" altLang="en-US" b="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i</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r>
              <a:rPr kumimoji="0" lang="en-US" altLang="en-US" b="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i</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return 0;</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1655710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8084ED-DC5B-269E-15B0-A7C63A466614}"/>
              </a:ext>
            </a:extLst>
          </p:cNvPr>
          <p:cNvSpPr txBox="1"/>
          <p:nvPr/>
        </p:nvSpPr>
        <p:spPr>
          <a:xfrm>
            <a:off x="132522" y="467791"/>
            <a:ext cx="6096000" cy="5078313"/>
          </a:xfrm>
          <a:prstGeom prst="rect">
            <a:avLst/>
          </a:prstGeom>
          <a:noFill/>
        </p:spPr>
        <p:txBody>
          <a:bodyPr wrap="square">
            <a:spAutoFit/>
          </a:bodyPr>
          <a:lstStyle/>
          <a:p>
            <a:r>
              <a:rPr lang="en-IN" b="0" i="0" dirty="0">
                <a:solidFill>
                  <a:srgbClr val="FF0000"/>
                </a:solidFill>
                <a:effectLst/>
                <a:highlight>
                  <a:srgbClr val="FFFF00"/>
                </a:highlight>
                <a:latin typeface="Verdana" panose="020B0604030504040204" pitchFamily="34" charset="0"/>
                <a:ea typeface="Verdana" panose="020B0604030504040204" pitchFamily="34" charset="0"/>
              </a:rPr>
              <a:t>Continue Example</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#include &lt;stdio.h&gt;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int i = 0;</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  while (i &lt; 10) {</a:t>
            </a:r>
          </a:p>
          <a:p>
            <a:r>
              <a:rPr lang="en-IN" dirty="0">
                <a:latin typeface="Verdana" panose="020B0604030504040204" pitchFamily="34" charset="0"/>
                <a:ea typeface="Verdana" panose="020B0604030504040204" pitchFamily="34" charset="0"/>
              </a:rPr>
              <a:t>    if (i == 4) {</a:t>
            </a:r>
          </a:p>
          <a:p>
            <a:r>
              <a:rPr lang="en-IN" dirty="0">
                <a:latin typeface="Verdana" panose="020B0604030504040204" pitchFamily="34" charset="0"/>
                <a:ea typeface="Verdana" panose="020B0604030504040204" pitchFamily="34" charset="0"/>
              </a:rPr>
              <a:t>      i++;</a:t>
            </a:r>
          </a:p>
          <a:p>
            <a:r>
              <a:rPr lang="en-IN" dirty="0">
                <a:latin typeface="Verdana" panose="020B0604030504040204" pitchFamily="34" charset="0"/>
                <a:ea typeface="Verdana" panose="020B0604030504040204" pitchFamily="34" charset="0"/>
              </a:rPr>
              <a:t>      continue;</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    printf("%d\n", i);</a:t>
            </a:r>
          </a:p>
          <a:p>
            <a:r>
              <a:rPr lang="en-IN" dirty="0">
                <a:latin typeface="Verdana" panose="020B0604030504040204" pitchFamily="34" charset="0"/>
                <a:ea typeface="Verdana" panose="020B0604030504040204" pitchFamily="34" charset="0"/>
              </a:rPr>
              <a:t>    i++;</a:t>
            </a:r>
          </a:p>
          <a:p>
            <a:r>
              <a:rPr lang="en-IN" dirty="0">
                <a:latin typeface="Verdana" panose="020B0604030504040204" pitchFamily="34" charset="0"/>
                <a:ea typeface="Verdana" panose="020B0604030504040204" pitchFamily="34" charset="0"/>
              </a:rPr>
              <a:t>  } </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17775817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AF251D9-085D-F200-161D-53F5113788F6}"/>
              </a:ext>
            </a:extLst>
          </p:cNvPr>
          <p:cNvSpPr>
            <a:spLocks noChangeArrowheads="1"/>
          </p:cNvSpPr>
          <p:nvPr/>
        </p:nvSpPr>
        <p:spPr bwMode="auto">
          <a:xfrm>
            <a:off x="172279" y="0"/>
            <a:ext cx="10230678" cy="34935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Arrays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Arrays are used to store multiple values in a single variable, instead of declaring separate variables for each value.</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To create an array, define the data type (like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int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and specify the name of the array followed by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square brackets []</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To insert values to it, use a comma-separated list, inside curly braces:</a:t>
            </a:r>
          </a:p>
          <a:p>
            <a:pPr marL="0" marR="0" lvl="0" indent="0" algn="l" defTabSz="914400" rtl="0" eaLnBrk="0" fontAlgn="base" latinLnBrk="0" hangingPunct="0">
              <a:lnSpc>
                <a:spcPct val="150000"/>
              </a:lnSpc>
              <a:spcBef>
                <a:spcPct val="0"/>
              </a:spcBef>
              <a:spcAft>
                <a:spcPct val="0"/>
              </a:spcAft>
              <a:buClrTx/>
              <a:buSzTx/>
              <a:buFontTx/>
              <a:buNone/>
              <a:tabLst/>
            </a:pPr>
            <a:r>
              <a:rPr lang="en-US" b="0" i="0" dirty="0">
                <a:solidFill>
                  <a:srgbClr val="0000CD"/>
                </a:solidFill>
                <a:effectLst/>
                <a:highlight>
                  <a:srgbClr val="FFFFFF"/>
                </a:highlight>
                <a:latin typeface="Verdana" panose="020B0604030504040204" pitchFamily="34" charset="0"/>
                <a:ea typeface="Verdana" panose="020B0604030504040204" pitchFamily="34" charset="0"/>
              </a:rPr>
              <a:t>int</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myNumbers[] =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25</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50</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75</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100</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endParaRPr lang="en-US" dirty="0">
              <a:solidFill>
                <a:srgbClr val="000000"/>
              </a:solidFill>
              <a:highlight>
                <a:srgbClr val="FFFFFF"/>
              </a:highligh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en-US" b="0" i="0" dirty="0">
                <a:solidFill>
                  <a:srgbClr val="000000"/>
                </a:solidFill>
                <a:effectLst/>
                <a:highlight>
                  <a:srgbClr val="FFFFFF"/>
                </a:highlight>
                <a:latin typeface="Verdana" panose="020B0604030504040204" pitchFamily="34" charset="0"/>
                <a:ea typeface="Verdana" panose="020B0604030504040204" pitchFamily="34" charset="0"/>
              </a:rPr>
              <a:t>We have now created a variable that holds an array of four integers.</a:t>
            </a:r>
          </a:p>
        </p:txBody>
      </p:sp>
      <p:sp>
        <p:nvSpPr>
          <p:cNvPr id="6" name="Rectangle 3">
            <a:extLst>
              <a:ext uri="{FF2B5EF4-FFF2-40B4-BE49-F238E27FC236}">
                <a16:creationId xmlns:a16="http://schemas.microsoft.com/office/drawing/2014/main" id="{B9457428-D25B-92C3-8137-D1EA30D3018F}"/>
              </a:ext>
            </a:extLst>
          </p:cNvPr>
          <p:cNvSpPr>
            <a:spLocks noChangeArrowheads="1"/>
          </p:cNvSpPr>
          <p:nvPr/>
        </p:nvSpPr>
        <p:spPr bwMode="auto">
          <a:xfrm>
            <a:off x="172279" y="3429000"/>
            <a:ext cx="10946296" cy="17854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Segoe UI" panose="020B0502040204020203" pitchFamily="34" charset="0"/>
              </a:rPr>
              <a:t>Access the Elements of an Array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To access an array element, refer to its</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index number</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Array indexes start with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0</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[0] is the first element. [1] is the second element, etc.</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This statement accesses the value of the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first element [0]</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myNumbers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F7E07CEC-1E89-5220-B75D-12EEDCB45B5B}"/>
              </a:ext>
            </a:extLst>
          </p:cNvPr>
          <p:cNvSpPr txBox="1"/>
          <p:nvPr/>
        </p:nvSpPr>
        <p:spPr>
          <a:xfrm>
            <a:off x="172279" y="5214432"/>
            <a:ext cx="6096000" cy="1200329"/>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myNumbers[] = {</a:t>
            </a:r>
            <a:r>
              <a:rPr lang="en-US" b="0" i="0" dirty="0">
                <a:solidFill>
                  <a:srgbClr val="FF0000"/>
                </a:solidFill>
                <a:effectLst/>
                <a:highlight>
                  <a:srgbClr val="FFFFFF"/>
                </a:highlight>
                <a:latin typeface="Consolas" panose="020B0609020204030204" pitchFamily="49" charset="0"/>
              </a:rPr>
              <a:t>25</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50</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75</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100</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printf(</a:t>
            </a:r>
            <a:r>
              <a:rPr lang="en-US" b="0" i="0" dirty="0">
                <a:solidFill>
                  <a:srgbClr val="A52A2A"/>
                </a:solidFill>
                <a:effectLst/>
                <a:highlight>
                  <a:srgbClr val="FFFFFF"/>
                </a:highlight>
                <a:latin typeface="Consolas" panose="020B0609020204030204" pitchFamily="49" charset="0"/>
              </a:rPr>
              <a:t>"%d"</a:t>
            </a:r>
            <a:r>
              <a:rPr lang="en-US" b="0" i="0" dirty="0">
                <a:solidFill>
                  <a:srgbClr val="000000"/>
                </a:solidFill>
                <a:effectLst/>
                <a:highlight>
                  <a:srgbClr val="FFFFFF"/>
                </a:highlight>
                <a:latin typeface="Consolas" panose="020B0609020204030204" pitchFamily="49" charset="0"/>
              </a:rPr>
              <a:t>, myNumbers[</a:t>
            </a:r>
            <a:r>
              <a:rPr lang="en-US" b="0" i="0" dirty="0">
                <a:solidFill>
                  <a:srgbClr val="FF0000"/>
                </a:solidFill>
                <a:effectLst/>
                <a:highlight>
                  <a:srgbClr val="FFFFFF"/>
                </a:highlight>
                <a:latin typeface="Consolas" panose="020B0609020204030204" pitchFamily="49" charset="0"/>
              </a:rPr>
              <a:t>0</a:t>
            </a:r>
            <a:r>
              <a:rPr lang="en-US" b="0" i="0" dirty="0">
                <a:solidFill>
                  <a:srgbClr val="000000"/>
                </a:solidFill>
                <a:effectLst/>
                <a:highlight>
                  <a:srgbClr val="FFFFFF"/>
                </a:highlight>
                <a:latin typeface="Consolas" panose="020B0609020204030204" pitchFamily="49" charset="0"/>
              </a:rPr>
              <a:t>]);</a:t>
            </a:r>
            <a:br>
              <a:rPr lang="en-US" dirty="0"/>
            </a:br>
            <a:br>
              <a:rPr lang="en-US" dirty="0"/>
            </a:br>
            <a:r>
              <a:rPr lang="en-US" b="0" i="0" dirty="0">
                <a:solidFill>
                  <a:srgbClr val="008000"/>
                </a:solidFill>
                <a:effectLst/>
                <a:highlight>
                  <a:srgbClr val="FFFFFF"/>
                </a:highlight>
                <a:latin typeface="Consolas" panose="020B0609020204030204" pitchFamily="49" charset="0"/>
              </a:rPr>
              <a:t>// Outputs 25</a:t>
            </a:r>
            <a:endParaRPr lang="en-IN" dirty="0"/>
          </a:p>
        </p:txBody>
      </p:sp>
    </p:spTree>
    <p:extLst>
      <p:ext uri="{BB962C8B-B14F-4D97-AF65-F5344CB8AC3E}">
        <p14:creationId xmlns:p14="http://schemas.microsoft.com/office/powerpoint/2010/main" val="93245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E004EB-C89A-1C84-390A-06B20961A9A2}"/>
              </a:ext>
            </a:extLst>
          </p:cNvPr>
          <p:cNvSpPr txBox="1"/>
          <p:nvPr/>
        </p:nvSpPr>
        <p:spPr>
          <a:xfrm>
            <a:off x="99508" y="135405"/>
            <a:ext cx="12092492" cy="1744452"/>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C Statements</a:t>
            </a:r>
          </a:p>
          <a:p>
            <a:pPr algn="l">
              <a:lnSpc>
                <a:spcPct val="150000"/>
              </a:lnSpc>
            </a:pPr>
            <a:r>
              <a:rPr lang="en-US" b="0" i="0" dirty="0">
                <a:solidFill>
                  <a:srgbClr val="000000"/>
                </a:solidFill>
                <a:effectLst/>
                <a:latin typeface="Verdana" panose="020B0604030504040204" pitchFamily="34" charset="0"/>
              </a:rPr>
              <a:t>A </a:t>
            </a:r>
            <a:r>
              <a:rPr lang="en-US" b="1" i="0" dirty="0">
                <a:solidFill>
                  <a:srgbClr val="000000"/>
                </a:solidFill>
                <a:effectLst/>
                <a:latin typeface="Verdana" panose="020B0604030504040204" pitchFamily="34" charset="0"/>
              </a:rPr>
              <a:t>computer program</a:t>
            </a:r>
            <a:r>
              <a:rPr lang="en-US" b="0" i="0" dirty="0">
                <a:solidFill>
                  <a:srgbClr val="000000"/>
                </a:solidFill>
                <a:effectLst/>
                <a:latin typeface="Verdana" panose="020B0604030504040204" pitchFamily="34" charset="0"/>
              </a:rPr>
              <a:t> is a list of "instructions" to be "executed" by a computer.</a:t>
            </a:r>
          </a:p>
          <a:p>
            <a:pPr algn="l">
              <a:lnSpc>
                <a:spcPct val="150000"/>
              </a:lnSpc>
            </a:pPr>
            <a:r>
              <a:rPr lang="en-US" b="0" i="0" dirty="0">
                <a:solidFill>
                  <a:srgbClr val="000000"/>
                </a:solidFill>
                <a:effectLst/>
                <a:latin typeface="Verdana" panose="020B0604030504040204" pitchFamily="34" charset="0"/>
              </a:rPr>
              <a:t>In a programming language, these programming instructions are called </a:t>
            </a:r>
            <a:r>
              <a:rPr lang="en-US" b="1" i="0" dirty="0">
                <a:solidFill>
                  <a:srgbClr val="000000"/>
                </a:solidFill>
                <a:effectLst/>
                <a:latin typeface="Verdana" panose="020B0604030504040204" pitchFamily="34" charset="0"/>
              </a:rPr>
              <a:t>statements</a:t>
            </a:r>
            <a:r>
              <a:rPr lang="en-US" b="0" i="0" dirty="0">
                <a:solidFill>
                  <a:srgbClr val="000000"/>
                </a:solidFill>
                <a:effectLst/>
                <a:latin typeface="Verdana" panose="020B0604030504040204" pitchFamily="34" charset="0"/>
              </a:rPr>
              <a:t>.</a:t>
            </a:r>
          </a:p>
          <a:p>
            <a:pPr algn="l">
              <a:lnSpc>
                <a:spcPct val="150000"/>
              </a:lnSpc>
            </a:pPr>
            <a:r>
              <a:rPr lang="en-US" b="0" i="0" dirty="0">
                <a:solidFill>
                  <a:srgbClr val="000000"/>
                </a:solidFill>
                <a:effectLst/>
                <a:latin typeface="Verdana" panose="020B0604030504040204" pitchFamily="34" charset="0"/>
              </a:rPr>
              <a:t>The following statement "instructs" the compiler to print the text "Hello World" to the screen:</a:t>
            </a:r>
          </a:p>
        </p:txBody>
      </p:sp>
      <p:sp>
        <p:nvSpPr>
          <p:cNvPr id="5" name="TextBox 4">
            <a:extLst>
              <a:ext uri="{FF2B5EF4-FFF2-40B4-BE49-F238E27FC236}">
                <a16:creationId xmlns:a16="http://schemas.microsoft.com/office/drawing/2014/main" id="{788DFA9C-B7CB-D752-6126-E0916D296294}"/>
              </a:ext>
            </a:extLst>
          </p:cNvPr>
          <p:cNvSpPr txBox="1"/>
          <p:nvPr/>
        </p:nvSpPr>
        <p:spPr>
          <a:xfrm>
            <a:off x="174812" y="1879857"/>
            <a:ext cx="11292840" cy="1754326"/>
          </a:xfrm>
          <a:prstGeom prst="rect">
            <a:avLst/>
          </a:prstGeom>
          <a:noFill/>
        </p:spPr>
        <p:txBody>
          <a:bodyPr wrap="square">
            <a:spAutoFit/>
          </a:bodyPr>
          <a:lstStyle/>
          <a:p>
            <a:r>
              <a:rPr lang="en-US" b="0" i="0" dirty="0">
                <a:solidFill>
                  <a:schemeClr val="bg1">
                    <a:lumMod val="50000"/>
                  </a:schemeClr>
                </a:solidFill>
                <a:effectLst/>
                <a:latin typeface="Consolas" panose="020B0609020204030204" pitchFamily="49" charset="0"/>
              </a:rPr>
              <a:t>#include &lt;</a:t>
            </a:r>
            <a:r>
              <a:rPr lang="en-US" b="0" i="0" dirty="0" err="1">
                <a:solidFill>
                  <a:schemeClr val="bg1">
                    <a:lumMod val="50000"/>
                  </a:schemeClr>
                </a:solidFill>
                <a:effectLst/>
                <a:latin typeface="Consolas" panose="020B0609020204030204" pitchFamily="49" charset="0"/>
              </a:rPr>
              <a:t>stdio.h</a:t>
            </a:r>
            <a:r>
              <a:rPr lang="en-US" b="0" i="0" dirty="0">
                <a:solidFill>
                  <a:schemeClr val="bg1">
                    <a:lumMod val="50000"/>
                  </a:schemeClr>
                </a:solidFill>
                <a:effectLst/>
                <a:latin typeface="Consolas" panose="020B0609020204030204" pitchFamily="49" charset="0"/>
              </a:rPr>
              <a:t>&gt;</a:t>
            </a:r>
          </a:p>
          <a:p>
            <a:endParaRPr lang="en-US" b="0" i="0" dirty="0">
              <a:solidFill>
                <a:srgbClr val="000000"/>
              </a:solidFill>
              <a:effectLst/>
              <a:latin typeface="Consolas" panose="020B0609020204030204" pitchFamily="49" charset="0"/>
            </a:endParaRPr>
          </a:p>
          <a:p>
            <a:r>
              <a:rPr lang="en-US" b="0" i="0" dirty="0">
                <a:solidFill>
                  <a:srgbClr val="000000"/>
                </a:solidFill>
                <a:effectLst/>
                <a:latin typeface="Consolas" panose="020B0609020204030204" pitchFamily="49" charset="0"/>
              </a:rPr>
              <a:t>int main() {</a:t>
            </a:r>
          </a:p>
          <a:p>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0070C0"/>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p>
          <a:p>
            <a:r>
              <a:rPr lang="en-US" b="0" i="0" dirty="0">
                <a:solidFill>
                  <a:srgbClr val="000000"/>
                </a:solidFill>
                <a:effectLst/>
                <a:latin typeface="Consolas" panose="020B0609020204030204" pitchFamily="49" charset="0"/>
              </a:rPr>
              <a:t>  </a:t>
            </a:r>
            <a:r>
              <a:rPr lang="en-US" b="0" i="0" dirty="0">
                <a:solidFill>
                  <a:srgbClr val="0070C0"/>
                </a:solidFill>
                <a:effectLst/>
                <a:latin typeface="Consolas" panose="020B0609020204030204" pitchFamily="49" charset="0"/>
              </a:rPr>
              <a:t>return 0</a:t>
            </a:r>
            <a:r>
              <a:rPr lang="en-US" b="0" i="0" dirty="0">
                <a:solidFill>
                  <a:srgbClr val="000000"/>
                </a:solidFill>
                <a:effectLst/>
                <a:latin typeface="Consolas" panose="020B0609020204030204" pitchFamily="49" charset="0"/>
              </a:rPr>
              <a:t>;</a:t>
            </a:r>
          </a:p>
          <a:p>
            <a:r>
              <a:rPr lang="en-US" b="0" i="0" dirty="0">
                <a:solidFill>
                  <a:srgbClr val="000000"/>
                </a:solidFill>
                <a:effectLst/>
                <a:latin typeface="Consolas" panose="020B0609020204030204" pitchFamily="49" charset="0"/>
              </a:rPr>
              <a:t>}</a:t>
            </a:r>
            <a:endParaRPr lang="en-IN" dirty="0"/>
          </a:p>
        </p:txBody>
      </p:sp>
      <p:sp>
        <p:nvSpPr>
          <p:cNvPr id="6" name="Rectangle 1">
            <a:extLst>
              <a:ext uri="{FF2B5EF4-FFF2-40B4-BE49-F238E27FC236}">
                <a16:creationId xmlns:a16="http://schemas.microsoft.com/office/drawing/2014/main" id="{13FE72C0-10B8-948C-9774-18B81E277E44}"/>
              </a:ext>
            </a:extLst>
          </p:cNvPr>
          <p:cNvSpPr>
            <a:spLocks noChangeArrowheads="1"/>
          </p:cNvSpPr>
          <p:nvPr/>
        </p:nvSpPr>
        <p:spPr bwMode="auto">
          <a:xfrm>
            <a:off x="174812" y="3624309"/>
            <a:ext cx="11665324" cy="8764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It is important that you end the statement with a semicolon </a:t>
            </a:r>
            <a:r>
              <a:rPr kumimoji="0" lang="en-US" altLang="en-US" b="0" i="0" u="none" strike="noStrike" cap="none" normalizeH="0" baseline="0" dirty="0">
                <a:ln>
                  <a:noFill/>
                </a:ln>
                <a:solidFill>
                  <a:srgbClr val="DC143C"/>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If you forget the semicolon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an error will occur and the program will not run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70B5F85B-21D8-080B-BC9F-D749B4FCDB10}"/>
              </a:ext>
            </a:extLst>
          </p:cNvPr>
          <p:cNvSpPr txBox="1"/>
          <p:nvPr/>
        </p:nvSpPr>
        <p:spPr>
          <a:xfrm>
            <a:off x="174812" y="4720821"/>
            <a:ext cx="6094206" cy="369332"/>
          </a:xfrm>
          <a:prstGeom prst="rect">
            <a:avLst/>
          </a:prstGeom>
          <a:noFill/>
        </p:spPr>
        <p:txBody>
          <a:bodyPr wrap="square">
            <a:spAutoFit/>
          </a:bodyPr>
          <a:lstStyle/>
          <a:p>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"Hello World!"</a:t>
            </a:r>
            <a:r>
              <a:rPr lang="en-IN" b="0" i="0" dirty="0">
                <a:solidFill>
                  <a:srgbClr val="000000"/>
                </a:solidFill>
                <a:effectLst/>
                <a:latin typeface="Consolas" panose="020B0609020204030204" pitchFamily="49" charset="0"/>
              </a:rPr>
              <a:t>)</a:t>
            </a:r>
            <a:endParaRPr lang="en-IN" dirty="0"/>
          </a:p>
        </p:txBody>
      </p:sp>
      <p:sp>
        <p:nvSpPr>
          <p:cNvPr id="10" name="TextBox 9">
            <a:extLst>
              <a:ext uri="{FF2B5EF4-FFF2-40B4-BE49-F238E27FC236}">
                <a16:creationId xmlns:a16="http://schemas.microsoft.com/office/drawing/2014/main" id="{45FEE31D-CA74-78FE-19CB-7A5C2830C539}"/>
              </a:ext>
            </a:extLst>
          </p:cNvPr>
          <p:cNvSpPr txBox="1"/>
          <p:nvPr/>
        </p:nvSpPr>
        <p:spPr>
          <a:xfrm>
            <a:off x="301214" y="5378635"/>
            <a:ext cx="6094206" cy="369332"/>
          </a:xfrm>
          <a:prstGeom prst="rect">
            <a:avLst/>
          </a:prstGeom>
          <a:solidFill>
            <a:schemeClr val="tx1"/>
          </a:solidFill>
        </p:spPr>
        <p:txBody>
          <a:bodyPr wrap="square">
            <a:spAutoFit/>
          </a:bodyPr>
          <a:lstStyle/>
          <a:p>
            <a:r>
              <a:rPr lang="en-IN" b="0" i="0" dirty="0">
                <a:solidFill>
                  <a:srgbClr val="FFFFFF"/>
                </a:solidFill>
                <a:effectLst/>
                <a:latin typeface="Courier New" panose="02070309020205020404" pitchFamily="49" charset="0"/>
              </a:rPr>
              <a:t>error: expected ';' before 'return'</a:t>
            </a:r>
            <a:endParaRPr lang="en-IN" dirty="0"/>
          </a:p>
        </p:txBody>
      </p:sp>
    </p:spTree>
    <p:extLst>
      <p:ext uri="{BB962C8B-B14F-4D97-AF65-F5344CB8AC3E}">
        <p14:creationId xmlns:p14="http://schemas.microsoft.com/office/powerpoint/2010/main" val="445578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253716-B828-5FAD-F702-A8A761317765}"/>
              </a:ext>
            </a:extLst>
          </p:cNvPr>
          <p:cNvSpPr txBox="1"/>
          <p:nvPr/>
        </p:nvSpPr>
        <p:spPr>
          <a:xfrm>
            <a:off x="-1" y="0"/>
            <a:ext cx="11343861" cy="913455"/>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Verdana" panose="020B0604030504040204" pitchFamily="34" charset="0"/>
                <a:ea typeface="Verdana" panose="020B0604030504040204" pitchFamily="34" charset="0"/>
              </a:rPr>
              <a:t>Change an Array Element</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To change the value of a specific element, refer to the index number:</a:t>
            </a:r>
          </a:p>
        </p:txBody>
      </p:sp>
      <p:sp>
        <p:nvSpPr>
          <p:cNvPr id="5" name="TextBox 4">
            <a:extLst>
              <a:ext uri="{FF2B5EF4-FFF2-40B4-BE49-F238E27FC236}">
                <a16:creationId xmlns:a16="http://schemas.microsoft.com/office/drawing/2014/main" id="{DE8116FA-5555-FF9A-EA37-4F3C694D7E5D}"/>
              </a:ext>
            </a:extLst>
          </p:cNvPr>
          <p:cNvSpPr txBox="1"/>
          <p:nvPr/>
        </p:nvSpPr>
        <p:spPr>
          <a:xfrm>
            <a:off x="109330" y="1021281"/>
            <a:ext cx="6129130" cy="369332"/>
          </a:xfrm>
          <a:prstGeom prst="rect">
            <a:avLst/>
          </a:prstGeom>
          <a:noFill/>
        </p:spPr>
        <p:txBody>
          <a:bodyPr wrap="square">
            <a:spAutoFit/>
          </a:bodyPr>
          <a:lstStyle/>
          <a:p>
            <a:r>
              <a:rPr lang="en-IN" b="0" i="0" dirty="0">
                <a:solidFill>
                  <a:srgbClr val="000000"/>
                </a:solidFill>
                <a:effectLst/>
                <a:highlight>
                  <a:srgbClr val="FFFFFF"/>
                </a:highlight>
                <a:latin typeface="Consolas" panose="020B0609020204030204" pitchFamily="49" charset="0"/>
              </a:rPr>
              <a:t>myNumbers[</a:t>
            </a:r>
            <a:r>
              <a:rPr lang="en-IN" b="0" i="0" dirty="0">
                <a:solidFill>
                  <a:srgbClr val="FF0000"/>
                </a:solidFill>
                <a:effectLst/>
                <a:highlight>
                  <a:srgbClr val="FFFFFF"/>
                </a:highlight>
                <a:latin typeface="Consolas" panose="020B0609020204030204" pitchFamily="49" charset="0"/>
              </a:rPr>
              <a:t>0</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33</a:t>
            </a:r>
            <a:r>
              <a:rPr lang="en-IN" b="0" i="0" dirty="0">
                <a:solidFill>
                  <a:srgbClr val="000000"/>
                </a:solidFill>
                <a:effectLst/>
                <a:highlight>
                  <a:srgbClr val="FFFFFF"/>
                </a:highlight>
                <a:latin typeface="Consolas" panose="020B0609020204030204" pitchFamily="49" charset="0"/>
              </a:rPr>
              <a:t>;</a:t>
            </a:r>
            <a:endParaRPr lang="en-IN" dirty="0"/>
          </a:p>
        </p:txBody>
      </p:sp>
      <p:sp>
        <p:nvSpPr>
          <p:cNvPr id="7" name="TextBox 6">
            <a:extLst>
              <a:ext uri="{FF2B5EF4-FFF2-40B4-BE49-F238E27FC236}">
                <a16:creationId xmlns:a16="http://schemas.microsoft.com/office/drawing/2014/main" id="{FC344C80-5353-9ECB-35BB-BAE2FE45F471}"/>
              </a:ext>
            </a:extLst>
          </p:cNvPr>
          <p:cNvSpPr txBox="1"/>
          <p:nvPr/>
        </p:nvSpPr>
        <p:spPr>
          <a:xfrm>
            <a:off x="109330" y="1498439"/>
            <a:ext cx="6129130" cy="2862322"/>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myNumbers[] = {25, 50, 75, 100};</a:t>
            </a:r>
          </a:p>
          <a:p>
            <a:r>
              <a:rPr lang="en-IN" dirty="0"/>
              <a:t>  myNumbers[0] = 33;</a:t>
            </a:r>
          </a:p>
          <a:p>
            <a:endParaRPr lang="en-IN" dirty="0"/>
          </a:p>
          <a:p>
            <a:r>
              <a:rPr lang="en-IN" dirty="0"/>
              <a:t>  printf("%d", myNumbers[0]);</a:t>
            </a:r>
          </a:p>
          <a:p>
            <a:r>
              <a:rPr lang="en-IN" dirty="0"/>
              <a:t> </a:t>
            </a:r>
          </a:p>
          <a:p>
            <a:r>
              <a:rPr lang="en-IN" dirty="0"/>
              <a:t>  return 0;</a:t>
            </a:r>
          </a:p>
          <a:p>
            <a:r>
              <a:rPr lang="en-IN" dirty="0"/>
              <a:t>}</a:t>
            </a:r>
          </a:p>
        </p:txBody>
      </p:sp>
      <p:sp>
        <p:nvSpPr>
          <p:cNvPr id="8" name="Rectangle 1">
            <a:extLst>
              <a:ext uri="{FF2B5EF4-FFF2-40B4-BE49-F238E27FC236}">
                <a16:creationId xmlns:a16="http://schemas.microsoft.com/office/drawing/2014/main" id="{429817EE-F208-7C9A-BBD1-9ABED51E89CB}"/>
              </a:ext>
            </a:extLst>
          </p:cNvPr>
          <p:cNvSpPr>
            <a:spLocks noChangeArrowheads="1"/>
          </p:cNvSpPr>
          <p:nvPr/>
        </p:nvSpPr>
        <p:spPr bwMode="auto">
          <a:xfrm>
            <a:off x="265044" y="4369903"/>
            <a:ext cx="10681252" cy="1416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Loop Through an Array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You can loop through the array elements with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for</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loop.</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following example outputs all elements in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myNumbers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array:</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31083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6DB3E6-758A-760D-61C4-5E16033B6C91}"/>
              </a:ext>
            </a:extLst>
          </p:cNvPr>
          <p:cNvSpPr txBox="1"/>
          <p:nvPr/>
        </p:nvSpPr>
        <p:spPr>
          <a:xfrm>
            <a:off x="145774" y="200153"/>
            <a:ext cx="6096000" cy="3416320"/>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myNumbers[] = {25, 50, 75, 100};</a:t>
            </a:r>
          </a:p>
          <a:p>
            <a:r>
              <a:rPr lang="en-IN" dirty="0"/>
              <a:t>  int i;</a:t>
            </a:r>
          </a:p>
          <a:p>
            <a:r>
              <a:rPr lang="en-IN" dirty="0"/>
              <a:t>  </a:t>
            </a:r>
          </a:p>
          <a:p>
            <a:r>
              <a:rPr lang="en-IN" dirty="0"/>
              <a:t>  for (i = 0; i &lt; 4; i++) {</a:t>
            </a:r>
          </a:p>
          <a:p>
            <a:r>
              <a:rPr lang="en-IN" dirty="0"/>
              <a:t>    printf("%d\n", myNumbers[i]);</a:t>
            </a:r>
          </a:p>
          <a:p>
            <a:r>
              <a:rPr lang="en-IN" dirty="0"/>
              <a:t>  }</a:t>
            </a:r>
          </a:p>
          <a:p>
            <a:r>
              <a:rPr lang="en-IN" dirty="0"/>
              <a:t> </a:t>
            </a:r>
          </a:p>
          <a:p>
            <a:r>
              <a:rPr lang="en-IN" dirty="0"/>
              <a:t>  return 0;</a:t>
            </a:r>
          </a:p>
          <a:p>
            <a:r>
              <a:rPr lang="en-IN" dirty="0"/>
              <a:t>}</a:t>
            </a:r>
          </a:p>
        </p:txBody>
      </p:sp>
      <p:sp>
        <p:nvSpPr>
          <p:cNvPr id="5" name="TextBox 4">
            <a:extLst>
              <a:ext uri="{FF2B5EF4-FFF2-40B4-BE49-F238E27FC236}">
                <a16:creationId xmlns:a16="http://schemas.microsoft.com/office/drawing/2014/main" id="{3070FA32-F7FF-068C-E01C-4BF674FD16D9}"/>
              </a:ext>
            </a:extLst>
          </p:cNvPr>
          <p:cNvSpPr txBox="1"/>
          <p:nvPr/>
        </p:nvSpPr>
        <p:spPr>
          <a:xfrm>
            <a:off x="145774" y="3733297"/>
            <a:ext cx="11860696" cy="913455"/>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Verdana" panose="020B0604030504040204" pitchFamily="34" charset="0"/>
                <a:ea typeface="Verdana" panose="020B0604030504040204" pitchFamily="34" charset="0"/>
              </a:rPr>
              <a:t>Set Array Size</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Another common way to create arrays, is to specify the size of the array, and add elements later:</a:t>
            </a:r>
          </a:p>
        </p:txBody>
      </p:sp>
      <p:sp>
        <p:nvSpPr>
          <p:cNvPr id="7" name="TextBox 6">
            <a:extLst>
              <a:ext uri="{FF2B5EF4-FFF2-40B4-BE49-F238E27FC236}">
                <a16:creationId xmlns:a16="http://schemas.microsoft.com/office/drawing/2014/main" id="{612C1486-317B-2B15-E41C-E7CACB849B4A}"/>
              </a:ext>
            </a:extLst>
          </p:cNvPr>
          <p:cNvSpPr txBox="1"/>
          <p:nvPr/>
        </p:nvSpPr>
        <p:spPr>
          <a:xfrm>
            <a:off x="185530" y="4626522"/>
            <a:ext cx="7964556" cy="2031325"/>
          </a:xfrm>
          <a:prstGeom prst="rect">
            <a:avLst/>
          </a:prstGeom>
          <a:noFill/>
        </p:spPr>
        <p:txBody>
          <a:bodyPr wrap="square">
            <a:spAutoFit/>
          </a:bodyPr>
          <a:lstStyle/>
          <a:p>
            <a:r>
              <a:rPr lang="en-US" b="0" i="0" dirty="0">
                <a:solidFill>
                  <a:srgbClr val="008000"/>
                </a:solidFill>
                <a:effectLst/>
                <a:highlight>
                  <a:srgbClr val="FFFFFF"/>
                </a:highlight>
                <a:latin typeface="Consolas" panose="020B0609020204030204" pitchFamily="49" charset="0"/>
              </a:rPr>
              <a:t>// Declare an array of four integers:</a:t>
            </a:r>
            <a:br>
              <a:rPr lang="en-US" b="0" i="0" dirty="0">
                <a:solidFill>
                  <a:srgbClr val="008000"/>
                </a:solidFill>
                <a:effectLst/>
                <a:highlight>
                  <a:srgbClr val="FFFFFF"/>
                </a:highlight>
                <a:latin typeface="Consolas" panose="020B0609020204030204" pitchFamily="49" charset="0"/>
              </a:rPr>
            </a:br>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myNumbers[</a:t>
            </a:r>
            <a:r>
              <a:rPr lang="en-US" b="0" i="0" dirty="0">
                <a:solidFill>
                  <a:srgbClr val="FF0000"/>
                </a:solidFill>
                <a:effectLst/>
                <a:highlight>
                  <a:srgbClr val="FFFFFF"/>
                </a:highlight>
                <a:latin typeface="Consolas" panose="020B0609020204030204" pitchFamily="49" charset="0"/>
              </a:rPr>
              <a:t>4</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8000"/>
                </a:solidFill>
                <a:effectLst/>
                <a:highlight>
                  <a:srgbClr val="FFFFFF"/>
                </a:highlight>
                <a:latin typeface="Consolas" panose="020B0609020204030204" pitchFamily="49" charset="0"/>
              </a:rPr>
              <a:t>// Add elements</a:t>
            </a:r>
            <a:br>
              <a:rPr lang="en-US" b="0" i="0" dirty="0">
                <a:solidFill>
                  <a:srgbClr val="008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myNumbers[</a:t>
            </a:r>
            <a:r>
              <a:rPr lang="en-US" b="0" i="0" dirty="0">
                <a:solidFill>
                  <a:srgbClr val="FF0000"/>
                </a:solidFill>
                <a:effectLst/>
                <a:highlight>
                  <a:srgbClr val="FFFFFF"/>
                </a:highlight>
                <a:latin typeface="Consolas" panose="020B0609020204030204" pitchFamily="49" charset="0"/>
              </a:rPr>
              <a:t>0</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25</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myNumbers[</a:t>
            </a:r>
            <a:r>
              <a:rPr lang="en-US" b="0" i="0" dirty="0">
                <a:solidFill>
                  <a:srgbClr val="FF0000"/>
                </a:solidFill>
                <a:effectLst/>
                <a:highlight>
                  <a:srgbClr val="FFFFFF"/>
                </a:highlight>
                <a:latin typeface="Consolas" panose="020B0609020204030204" pitchFamily="49" charset="0"/>
              </a:rPr>
              <a:t>1</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50</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myNumbers[</a:t>
            </a:r>
            <a:r>
              <a:rPr lang="en-US" b="0" i="0" dirty="0">
                <a:solidFill>
                  <a:srgbClr val="FF0000"/>
                </a:solidFill>
                <a:effectLst/>
                <a:highlight>
                  <a:srgbClr val="FFFFFF"/>
                </a:highlight>
                <a:latin typeface="Consolas" panose="020B0609020204030204" pitchFamily="49" charset="0"/>
              </a:rPr>
              <a:t>2</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75</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myNumbers[</a:t>
            </a:r>
            <a:r>
              <a:rPr lang="en-US" b="0" i="0" dirty="0">
                <a:solidFill>
                  <a:srgbClr val="FF0000"/>
                </a:solidFill>
                <a:effectLst/>
                <a:highlight>
                  <a:srgbClr val="FFFFFF"/>
                </a:highlight>
                <a:latin typeface="Consolas" panose="020B0609020204030204" pitchFamily="49" charset="0"/>
              </a:rPr>
              <a:t>3</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100</a:t>
            </a:r>
            <a:r>
              <a:rPr lang="en-US" b="0" i="0" dirty="0">
                <a:solidFill>
                  <a:srgbClr val="000000"/>
                </a:solidFill>
                <a:effectLst/>
                <a:highlight>
                  <a:srgbClr val="FFFFFF"/>
                </a:highlight>
                <a:latin typeface="Consolas" panose="020B0609020204030204" pitchFamily="49" charset="0"/>
              </a:rPr>
              <a:t>;</a:t>
            </a:r>
            <a:endParaRPr lang="en-IN" dirty="0"/>
          </a:p>
        </p:txBody>
      </p:sp>
    </p:spTree>
    <p:extLst>
      <p:ext uri="{BB962C8B-B14F-4D97-AF65-F5344CB8AC3E}">
        <p14:creationId xmlns:p14="http://schemas.microsoft.com/office/powerpoint/2010/main" val="9798197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97D1E3-BF87-4704-CAE8-9BAD2D47FA76}"/>
              </a:ext>
            </a:extLst>
          </p:cNvPr>
          <p:cNvSpPr txBox="1"/>
          <p:nvPr/>
        </p:nvSpPr>
        <p:spPr>
          <a:xfrm>
            <a:off x="132522" y="162990"/>
            <a:ext cx="6096000" cy="4524315"/>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 Declare an array of four integers:</a:t>
            </a:r>
          </a:p>
          <a:p>
            <a:r>
              <a:rPr lang="en-IN" dirty="0"/>
              <a:t>  int myNumbers[4];</a:t>
            </a:r>
          </a:p>
          <a:p>
            <a:endParaRPr lang="en-IN" dirty="0"/>
          </a:p>
          <a:p>
            <a:r>
              <a:rPr lang="en-IN" dirty="0"/>
              <a:t>  // Add elements to it</a:t>
            </a:r>
          </a:p>
          <a:p>
            <a:r>
              <a:rPr lang="en-IN" dirty="0"/>
              <a:t>  myNumbers[0] = 25;</a:t>
            </a:r>
          </a:p>
          <a:p>
            <a:r>
              <a:rPr lang="en-IN" dirty="0"/>
              <a:t>  myNumbers[1] = 50;</a:t>
            </a:r>
          </a:p>
          <a:p>
            <a:r>
              <a:rPr lang="en-IN" dirty="0"/>
              <a:t>  myNumbers[2] = 75;</a:t>
            </a:r>
          </a:p>
          <a:p>
            <a:r>
              <a:rPr lang="en-IN" dirty="0"/>
              <a:t>  myNumbers[3] = 100;</a:t>
            </a:r>
          </a:p>
          <a:p>
            <a:endParaRPr lang="en-IN" dirty="0"/>
          </a:p>
          <a:p>
            <a:r>
              <a:rPr lang="en-IN" dirty="0"/>
              <a:t>  printf("%d\n", myNumbers[0]);</a:t>
            </a:r>
          </a:p>
          <a:p>
            <a:r>
              <a:rPr lang="en-IN" dirty="0"/>
              <a:t> </a:t>
            </a:r>
          </a:p>
          <a:p>
            <a:r>
              <a:rPr lang="en-IN" dirty="0"/>
              <a:t>  return 0;</a:t>
            </a:r>
          </a:p>
          <a:p>
            <a:r>
              <a:rPr lang="en-IN" dirty="0"/>
              <a:t>}</a:t>
            </a:r>
          </a:p>
        </p:txBody>
      </p:sp>
      <p:sp>
        <p:nvSpPr>
          <p:cNvPr id="5" name="TextBox 4">
            <a:extLst>
              <a:ext uri="{FF2B5EF4-FFF2-40B4-BE49-F238E27FC236}">
                <a16:creationId xmlns:a16="http://schemas.microsoft.com/office/drawing/2014/main" id="{0B36A87D-9BAA-FCF7-28EF-33FB6663EA2D}"/>
              </a:ext>
            </a:extLst>
          </p:cNvPr>
          <p:cNvSpPr txBox="1"/>
          <p:nvPr/>
        </p:nvSpPr>
        <p:spPr>
          <a:xfrm>
            <a:off x="4108174" y="393822"/>
            <a:ext cx="6096000" cy="2944781"/>
          </a:xfrm>
          <a:prstGeom prst="rect">
            <a:avLst/>
          </a:prstGeom>
          <a:noFill/>
        </p:spPr>
        <p:txBody>
          <a:bodyPr wrap="square">
            <a:spAutoFit/>
          </a:bodyPr>
          <a:lstStyle/>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Using this method,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you should know the number of array elements in advance,</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in order for the program to store enough memory.</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You are not able to change the size of the array after creation.</a:t>
            </a:r>
          </a:p>
          <a:p>
            <a:pPr>
              <a:lnSpc>
                <a:spcPct val="150000"/>
              </a:lnSpc>
            </a:pPr>
            <a:br>
              <a:rPr lang="en-US" dirty="0">
                <a:latin typeface="Verdana" panose="020B0604030504040204" pitchFamily="34" charset="0"/>
                <a:ea typeface="Verdana" panose="020B0604030504040204" pitchFamily="34" charset="0"/>
              </a:rPr>
            </a:br>
            <a:endParaRPr lang="en-IN"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F824C84D-51CD-7759-86EE-44A3A93C706E}"/>
              </a:ext>
            </a:extLst>
          </p:cNvPr>
          <p:cNvSpPr txBox="1"/>
          <p:nvPr/>
        </p:nvSpPr>
        <p:spPr>
          <a:xfrm>
            <a:off x="291548" y="4918137"/>
            <a:ext cx="11012556" cy="913455"/>
          </a:xfrm>
          <a:prstGeom prst="rect">
            <a:avLst/>
          </a:prstGeom>
          <a:noFill/>
        </p:spPr>
        <p:txBody>
          <a:bodyPr wrap="square">
            <a:spAutoFit/>
          </a:bodyPr>
          <a:lstStyle/>
          <a:p>
            <a:pPr>
              <a:lnSpc>
                <a:spcPct val="150000"/>
              </a:lnSpc>
            </a:pPr>
            <a:r>
              <a:rPr lang="en-US" sz="2000" dirty="0">
                <a:solidFill>
                  <a:srgbClr val="FF0000"/>
                </a:solidFill>
                <a:highlight>
                  <a:srgbClr val="FFFF00"/>
                </a:highlight>
                <a:latin typeface="Verdana" panose="020B0604030504040204" pitchFamily="34" charset="0"/>
                <a:ea typeface="Verdana" panose="020B0604030504040204" pitchFamily="34" charset="0"/>
              </a:rPr>
              <a:t>Get Array Size or Length</a:t>
            </a:r>
          </a:p>
          <a:p>
            <a:pPr>
              <a:lnSpc>
                <a:spcPct val="150000"/>
              </a:lnSpc>
            </a:pPr>
            <a:r>
              <a:rPr lang="en-US" dirty="0">
                <a:latin typeface="Verdana" panose="020B0604030504040204" pitchFamily="34" charset="0"/>
                <a:ea typeface="Verdana" panose="020B0604030504040204" pitchFamily="34" charset="0"/>
              </a:rPr>
              <a:t>To get the size of an array, you can use the sizeof operator:</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451975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9D8858-1C68-F919-FE35-CF5A70F02A9B}"/>
              </a:ext>
            </a:extLst>
          </p:cNvPr>
          <p:cNvSpPr txBox="1"/>
          <p:nvPr/>
        </p:nvSpPr>
        <p:spPr>
          <a:xfrm>
            <a:off x="291548" y="114157"/>
            <a:ext cx="6096000" cy="646331"/>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myNumbers[] = {</a:t>
            </a:r>
            <a:r>
              <a:rPr lang="en-US" b="0" i="0" dirty="0">
                <a:solidFill>
                  <a:srgbClr val="FF0000"/>
                </a:solidFill>
                <a:effectLst/>
                <a:highlight>
                  <a:srgbClr val="FFFFFF"/>
                </a:highlight>
                <a:latin typeface="Consolas" panose="020B0609020204030204" pitchFamily="49" charset="0"/>
              </a:rPr>
              <a:t>10</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25</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50</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75</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100</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printf(</a:t>
            </a:r>
            <a:r>
              <a:rPr lang="en-US" b="0" i="0" dirty="0">
                <a:solidFill>
                  <a:srgbClr val="A52A2A"/>
                </a:solidFill>
                <a:effectLst/>
                <a:highlight>
                  <a:srgbClr val="FFFFFF"/>
                </a:highlight>
                <a:latin typeface="Consolas" panose="020B0609020204030204" pitchFamily="49" charset="0"/>
              </a:rPr>
              <a:t>"%</a:t>
            </a:r>
            <a:r>
              <a:rPr lang="en-US" b="0" i="0" dirty="0" err="1">
                <a:solidFill>
                  <a:srgbClr val="A52A2A"/>
                </a:solidFill>
                <a:effectLst/>
                <a:highlight>
                  <a:srgbClr val="FFFFFF"/>
                </a:highlight>
                <a:latin typeface="Consolas" panose="020B0609020204030204" pitchFamily="49" charset="0"/>
              </a:rPr>
              <a:t>lu</a:t>
            </a:r>
            <a:r>
              <a:rPr lang="en-US" b="0" i="0" dirty="0">
                <a:solidFill>
                  <a:srgbClr val="A52A2A"/>
                </a:solidFill>
                <a:effectLst/>
                <a:highlight>
                  <a:srgbClr val="FFFFFF"/>
                </a:highlight>
                <a:latin typeface="Consolas" panose="020B0609020204030204" pitchFamily="49" charset="0"/>
              </a:rPr>
              <a:t>"</a:t>
            </a:r>
            <a:r>
              <a:rPr lang="en-US" b="0" i="0" dirty="0">
                <a:solidFill>
                  <a:srgbClr val="000000"/>
                </a:solidFill>
                <a:effectLst/>
                <a:highlight>
                  <a:srgbClr val="FFFFFF"/>
                </a:highlight>
                <a:latin typeface="Consolas" panose="020B0609020204030204" pitchFamily="49" charset="0"/>
              </a:rPr>
              <a:t>, sizeof(myNumbers)); </a:t>
            </a:r>
            <a:r>
              <a:rPr lang="en-US" b="0" i="0" dirty="0">
                <a:solidFill>
                  <a:srgbClr val="008000"/>
                </a:solidFill>
                <a:effectLst/>
                <a:highlight>
                  <a:srgbClr val="FFFFFF"/>
                </a:highlight>
                <a:latin typeface="Consolas" panose="020B0609020204030204" pitchFamily="49" charset="0"/>
              </a:rPr>
              <a:t>// Prints 20</a:t>
            </a:r>
            <a:endParaRPr lang="en-IN" dirty="0"/>
          </a:p>
        </p:txBody>
      </p:sp>
      <p:sp>
        <p:nvSpPr>
          <p:cNvPr id="6" name="Rectangle 1">
            <a:extLst>
              <a:ext uri="{FF2B5EF4-FFF2-40B4-BE49-F238E27FC236}">
                <a16:creationId xmlns:a16="http://schemas.microsoft.com/office/drawing/2014/main" id="{258AB3D1-C4B5-8CEA-9A04-9C3F924C3F9B}"/>
              </a:ext>
            </a:extLst>
          </p:cNvPr>
          <p:cNvSpPr>
            <a:spLocks noChangeArrowheads="1"/>
          </p:cNvSpPr>
          <p:nvPr/>
        </p:nvSpPr>
        <p:spPr bwMode="auto">
          <a:xfrm>
            <a:off x="145773" y="1061038"/>
            <a:ext cx="92102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Why did the result show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20</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instead of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5</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when the array contains 5 elements?</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endParaRPr kumimoji="0" lang="en-US" altLang="en-US" sz="32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7" name="Rectangle 2">
            <a:extLst>
              <a:ext uri="{FF2B5EF4-FFF2-40B4-BE49-F238E27FC236}">
                <a16:creationId xmlns:a16="http://schemas.microsoft.com/office/drawing/2014/main" id="{52312152-53EA-0B05-81FB-14091820F1C7}"/>
              </a:ext>
            </a:extLst>
          </p:cNvPr>
          <p:cNvSpPr>
            <a:spLocks noChangeArrowheads="1"/>
          </p:cNvSpPr>
          <p:nvPr/>
        </p:nvSpPr>
        <p:spPr bwMode="auto">
          <a:xfrm>
            <a:off x="145773" y="1461988"/>
            <a:ext cx="11608904" cy="29447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It is because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sizeof</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operator returns the size of a type in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bytes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You learned from the </a:t>
            </a:r>
            <a:r>
              <a:rPr lang="en-US" altLang="en-US" dirty="0">
                <a:solidFill>
                  <a:srgbClr val="000000"/>
                </a:solidFill>
                <a:latin typeface="Verdana" panose="020B0604030504040204" pitchFamily="34" charset="0"/>
                <a:ea typeface="Verdana" panose="020B0604030504040204" pitchFamily="34" charset="0"/>
              </a:rPr>
              <a:t>Data Types chapter</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that an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int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type is usually 4 bytes, so from the example above, 4 x 5 (</a:t>
            </a:r>
            <a:r>
              <a:rPr kumimoji="0" lang="en-US" altLang="en-US" b="0" i="1" u="none" strike="noStrike" cap="none" normalizeH="0" baseline="0" dirty="0">
                <a:ln>
                  <a:noFill/>
                </a:ln>
                <a:solidFill>
                  <a:srgbClr val="000000"/>
                </a:solidFill>
                <a:effectLst/>
                <a:latin typeface="Verdana" panose="020B0604030504040204" pitchFamily="34" charset="0"/>
                <a:ea typeface="Verdana" panose="020B0604030504040204" pitchFamily="34" charset="0"/>
              </a:rPr>
              <a:t>4 bytes x 5 elements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20 bytes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Knowing the memory size of an array is great when you are working with larger programs that require good memory management.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But when you just want to find out how many elements an array has, you can use the following formula (which divides the size of the array by the size of one array element):</a:t>
            </a:r>
            <a:endParaRPr kumimoji="0" lang="en-US" altLang="en-US" sz="32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342BFACA-7E71-C3BC-019C-12FAB2F7643C}"/>
              </a:ext>
            </a:extLst>
          </p:cNvPr>
          <p:cNvSpPr txBox="1"/>
          <p:nvPr/>
        </p:nvSpPr>
        <p:spPr>
          <a:xfrm>
            <a:off x="145773" y="4657348"/>
            <a:ext cx="6096000" cy="1477328"/>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myNumbers[] = {</a:t>
            </a:r>
            <a:r>
              <a:rPr lang="en-US" b="0" i="0" dirty="0">
                <a:solidFill>
                  <a:srgbClr val="FF0000"/>
                </a:solidFill>
                <a:effectLst/>
                <a:highlight>
                  <a:srgbClr val="FFFFFF"/>
                </a:highlight>
                <a:latin typeface="Consolas" panose="020B0609020204030204" pitchFamily="49" charset="0"/>
              </a:rPr>
              <a:t>10</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25</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50</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75</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100</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length = </a:t>
            </a:r>
            <a:r>
              <a:rPr lang="en-US" b="1" i="0" dirty="0">
                <a:solidFill>
                  <a:srgbClr val="000000"/>
                </a:solidFill>
                <a:effectLst/>
                <a:highlight>
                  <a:srgbClr val="FFFFFF"/>
                </a:highlight>
                <a:latin typeface="Consolas" panose="020B0609020204030204" pitchFamily="49" charset="0"/>
              </a:rPr>
              <a:t>sizeof(myNumbers) / sizeof(myNumbers[</a:t>
            </a:r>
            <a:r>
              <a:rPr lang="en-US" b="1" i="0" dirty="0">
                <a:solidFill>
                  <a:srgbClr val="FF0000"/>
                </a:solidFill>
                <a:effectLst/>
                <a:highlight>
                  <a:srgbClr val="FFFFFF"/>
                </a:highlight>
                <a:latin typeface="Consolas" panose="020B0609020204030204" pitchFamily="49" charset="0"/>
              </a:rPr>
              <a:t>0</a:t>
            </a:r>
            <a:r>
              <a:rPr lang="en-US" b="1" i="0" dirty="0">
                <a:solidFill>
                  <a:srgbClr val="000000"/>
                </a:solidFill>
                <a:effectLst/>
                <a:highlight>
                  <a:srgbClr val="FFFFFF"/>
                </a:highlight>
                <a:latin typeface="Consolas" panose="020B0609020204030204" pitchFamily="49" charset="0"/>
              </a:rPr>
              <a:t>])</a:t>
            </a:r>
            <a:r>
              <a:rPr lang="en-US" b="0" i="0" dirty="0">
                <a:solidFill>
                  <a:srgbClr val="000000"/>
                </a:solidFill>
                <a:effectLst/>
                <a:highlight>
                  <a:srgbClr val="FFFFFF"/>
                </a:highlight>
                <a:latin typeface="Consolas" panose="020B0609020204030204" pitchFamily="49" charset="0"/>
              </a:rPr>
              <a:t>;</a:t>
            </a:r>
            <a:br>
              <a:rPr lang="en-US" dirty="0"/>
            </a:br>
            <a:br>
              <a:rPr lang="en-US" dirty="0"/>
            </a:br>
            <a:r>
              <a:rPr lang="en-US" b="0" i="0" dirty="0">
                <a:solidFill>
                  <a:srgbClr val="000000"/>
                </a:solidFill>
                <a:effectLst/>
                <a:highlight>
                  <a:srgbClr val="FFFFFF"/>
                </a:highlight>
                <a:latin typeface="Consolas" panose="020B0609020204030204" pitchFamily="49" charset="0"/>
              </a:rPr>
              <a:t>printf(</a:t>
            </a:r>
            <a:r>
              <a:rPr lang="en-US" b="0" i="0" dirty="0">
                <a:solidFill>
                  <a:srgbClr val="A52A2A"/>
                </a:solidFill>
                <a:effectLst/>
                <a:highlight>
                  <a:srgbClr val="FFFFFF"/>
                </a:highlight>
                <a:latin typeface="Consolas" panose="020B0609020204030204" pitchFamily="49" charset="0"/>
              </a:rPr>
              <a:t>"%d"</a:t>
            </a:r>
            <a:r>
              <a:rPr lang="en-US" b="0" i="0" dirty="0">
                <a:solidFill>
                  <a:srgbClr val="000000"/>
                </a:solidFill>
                <a:effectLst/>
                <a:highlight>
                  <a:srgbClr val="FFFFFF"/>
                </a:highlight>
                <a:latin typeface="Consolas" panose="020B0609020204030204" pitchFamily="49" charset="0"/>
              </a:rPr>
              <a:t>, length);  </a:t>
            </a:r>
            <a:r>
              <a:rPr lang="en-US" b="0" i="0" dirty="0">
                <a:solidFill>
                  <a:srgbClr val="008000"/>
                </a:solidFill>
                <a:effectLst/>
                <a:highlight>
                  <a:srgbClr val="FFFFFF"/>
                </a:highlight>
                <a:latin typeface="Consolas" panose="020B0609020204030204" pitchFamily="49" charset="0"/>
              </a:rPr>
              <a:t>// Prints 5</a:t>
            </a:r>
            <a:endParaRPr lang="en-IN" dirty="0"/>
          </a:p>
        </p:txBody>
      </p:sp>
    </p:spTree>
    <p:extLst>
      <p:ext uri="{BB962C8B-B14F-4D97-AF65-F5344CB8AC3E}">
        <p14:creationId xmlns:p14="http://schemas.microsoft.com/office/powerpoint/2010/main" val="10318320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E721F3-3177-7469-38F5-011B595B0D60}"/>
              </a:ext>
            </a:extLst>
          </p:cNvPr>
          <p:cNvSpPr>
            <a:spLocks noChangeArrowheads="1"/>
          </p:cNvSpPr>
          <p:nvPr/>
        </p:nvSpPr>
        <p:spPr bwMode="auto">
          <a:xfrm>
            <a:off x="172278" y="0"/>
            <a:ext cx="11304104" cy="2616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Segoe UI" panose="020B0502040204020203" pitchFamily="34" charset="0"/>
              </a:rPr>
              <a:t>Making Better Loops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In the </a:t>
            </a:r>
            <a:r>
              <a:rPr lang="en-US" altLang="en-US" dirty="0">
                <a:solidFill>
                  <a:srgbClr val="000000"/>
                </a:solidFill>
                <a:latin typeface="Verdana" panose="020B0604030504040204" pitchFamily="34" charset="0"/>
                <a:ea typeface="Verdana" panose="020B0604030504040204" pitchFamily="34" charset="0"/>
              </a:rPr>
              <a:t>array loops section</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 the previous chapter, we wrote the size of the array in the loop condition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i</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 &lt; 4</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This is not ideal, since it will only work for arrays of a specified size.</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However, by using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sizeof</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formula from the example above, we can now make loops that work for arrays of any size, which is more sustainable.</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Instead of writing:</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CD4AA4B5-89CE-C699-264F-2492AC041EB7}"/>
              </a:ext>
            </a:extLst>
          </p:cNvPr>
          <p:cNvSpPr txBox="1"/>
          <p:nvPr/>
        </p:nvSpPr>
        <p:spPr>
          <a:xfrm>
            <a:off x="172278" y="2648684"/>
            <a:ext cx="6096000" cy="1754326"/>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myNumbers[] = {</a:t>
            </a:r>
            <a:r>
              <a:rPr lang="en-IN" b="0" i="0" dirty="0">
                <a:solidFill>
                  <a:srgbClr val="FF0000"/>
                </a:solidFill>
                <a:effectLst/>
                <a:highlight>
                  <a:srgbClr val="FFFFFF"/>
                </a:highlight>
                <a:latin typeface="Consolas" panose="020B0609020204030204" pitchFamily="49" charset="0"/>
              </a:rPr>
              <a:t>25</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50</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75</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100</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i;</a:t>
            </a:r>
            <a:br>
              <a:rPr lang="en-IN" dirty="0"/>
            </a:br>
            <a:br>
              <a:rPr lang="en-IN" dirty="0"/>
            </a:br>
            <a:r>
              <a:rPr lang="en-IN" b="0" i="0" dirty="0">
                <a:solidFill>
                  <a:srgbClr val="0000CD"/>
                </a:solidFill>
                <a:effectLst/>
                <a:highlight>
                  <a:srgbClr val="FFFFFF"/>
                </a:highlight>
                <a:latin typeface="Consolas" panose="020B0609020204030204" pitchFamily="49" charset="0"/>
              </a:rPr>
              <a:t>for</a:t>
            </a:r>
            <a:r>
              <a:rPr lang="en-IN" b="0" i="0" dirty="0">
                <a:solidFill>
                  <a:srgbClr val="000000"/>
                </a:solidFill>
                <a:effectLst/>
                <a:highlight>
                  <a:srgbClr val="FFFFFF"/>
                </a:highlight>
                <a:latin typeface="Consolas" panose="020B0609020204030204" pitchFamily="49" charset="0"/>
              </a:rPr>
              <a:t> (i = </a:t>
            </a:r>
            <a:r>
              <a:rPr lang="en-IN" b="0" i="0" dirty="0">
                <a:solidFill>
                  <a:srgbClr val="FF0000"/>
                </a:solidFill>
                <a:effectLst/>
                <a:highlight>
                  <a:srgbClr val="FFFFFF"/>
                </a:highlight>
                <a:latin typeface="Consolas" panose="020B0609020204030204" pitchFamily="49" charset="0"/>
              </a:rPr>
              <a:t>0</a:t>
            </a:r>
            <a:r>
              <a:rPr lang="en-IN" b="0" i="0" dirty="0">
                <a:solidFill>
                  <a:srgbClr val="000000"/>
                </a:solidFill>
                <a:effectLst/>
                <a:highlight>
                  <a:srgbClr val="FFFFFF"/>
                </a:highlight>
                <a:latin typeface="Consolas" panose="020B0609020204030204" pitchFamily="49" charset="0"/>
              </a:rPr>
              <a:t>; i &lt; </a:t>
            </a:r>
            <a:r>
              <a:rPr lang="en-IN" b="0" i="0" dirty="0">
                <a:solidFill>
                  <a:srgbClr val="FF0000"/>
                </a:solidFill>
                <a:effectLst/>
                <a:highlight>
                  <a:srgbClr val="FFFFFF"/>
                </a:highlight>
                <a:latin typeface="Consolas" panose="020B0609020204030204" pitchFamily="49" charset="0"/>
              </a:rPr>
              <a:t>4</a:t>
            </a:r>
            <a:r>
              <a:rPr lang="en-IN" b="0" i="0" dirty="0">
                <a:solidFill>
                  <a:srgbClr val="000000"/>
                </a:solidFill>
                <a:effectLst/>
                <a:highlight>
                  <a:srgbClr val="FFFFFF"/>
                </a:highlight>
                <a:latin typeface="Consolas" panose="020B0609020204030204" pitchFamily="49" charset="0"/>
              </a:rPr>
              <a:t>; i++) {</a:t>
            </a:r>
            <a:br>
              <a:rPr lang="en-IN" dirty="0"/>
            </a:br>
            <a:r>
              <a:rPr lang="en-IN" b="0" i="0" dirty="0">
                <a:solidFill>
                  <a:srgbClr val="000000"/>
                </a:solidFill>
                <a:effectLst/>
                <a:highlight>
                  <a:srgbClr val="FFFFFF"/>
                </a:highlight>
                <a:latin typeface="Consolas" panose="020B0609020204030204" pitchFamily="49" charset="0"/>
              </a:rPr>
              <a:t>  printf(</a:t>
            </a:r>
            <a:r>
              <a:rPr lang="en-IN" b="0" i="0" dirty="0">
                <a:solidFill>
                  <a:srgbClr val="A52A2A"/>
                </a:solidFill>
                <a:effectLst/>
                <a:highlight>
                  <a:srgbClr val="FFFFFF"/>
                </a:highlight>
                <a:latin typeface="Consolas" panose="020B0609020204030204" pitchFamily="49" charset="0"/>
              </a:rPr>
              <a:t>"%d\n"</a:t>
            </a:r>
            <a:r>
              <a:rPr lang="en-IN" b="0" i="0" dirty="0">
                <a:solidFill>
                  <a:srgbClr val="000000"/>
                </a:solidFill>
                <a:effectLst/>
                <a:highlight>
                  <a:srgbClr val="FFFFFF"/>
                </a:highlight>
                <a:latin typeface="Consolas" panose="020B0609020204030204" pitchFamily="49" charset="0"/>
              </a:rPr>
              <a:t>, myNumbers[i]);</a:t>
            </a:r>
            <a:br>
              <a:rPr lang="en-IN" dirty="0"/>
            </a:br>
            <a:r>
              <a:rPr lang="en-IN" b="0" i="0" dirty="0">
                <a:solidFill>
                  <a:srgbClr val="000000"/>
                </a:solidFill>
                <a:effectLst/>
                <a:highlight>
                  <a:srgbClr val="FFFFFF"/>
                </a:highlight>
                <a:latin typeface="Consolas" panose="020B0609020204030204" pitchFamily="49" charset="0"/>
              </a:rPr>
              <a:t>}</a:t>
            </a:r>
            <a:endParaRPr lang="en-IN" dirty="0"/>
          </a:p>
        </p:txBody>
      </p:sp>
      <p:sp>
        <p:nvSpPr>
          <p:cNvPr id="6" name="TextBox 5">
            <a:extLst>
              <a:ext uri="{FF2B5EF4-FFF2-40B4-BE49-F238E27FC236}">
                <a16:creationId xmlns:a16="http://schemas.microsoft.com/office/drawing/2014/main" id="{C24BC817-42C4-FB8D-757B-95C8C60572BB}"/>
              </a:ext>
            </a:extLst>
          </p:cNvPr>
          <p:cNvSpPr txBox="1"/>
          <p:nvPr/>
        </p:nvSpPr>
        <p:spPr>
          <a:xfrm>
            <a:off x="172278" y="4533108"/>
            <a:ext cx="6096000" cy="369332"/>
          </a:xfrm>
          <a:prstGeom prst="rect">
            <a:avLst/>
          </a:prstGeom>
          <a:noFill/>
        </p:spPr>
        <p:txBody>
          <a:bodyPr wrap="square">
            <a:spAutoFit/>
          </a:bodyPr>
          <a:lstStyle/>
          <a:p>
            <a:r>
              <a:rPr lang="en-US" b="0" i="0" dirty="0">
                <a:solidFill>
                  <a:srgbClr val="000000"/>
                </a:solidFill>
                <a:effectLst/>
                <a:highlight>
                  <a:srgbClr val="FFFFFF"/>
                </a:highlight>
                <a:latin typeface="Verdana" panose="020B0604030504040204" pitchFamily="34" charset="0"/>
              </a:rPr>
              <a:t>It is better to write:</a:t>
            </a:r>
            <a:endParaRPr lang="en-IN" dirty="0"/>
          </a:p>
        </p:txBody>
      </p:sp>
      <p:sp>
        <p:nvSpPr>
          <p:cNvPr id="8" name="TextBox 7">
            <a:extLst>
              <a:ext uri="{FF2B5EF4-FFF2-40B4-BE49-F238E27FC236}">
                <a16:creationId xmlns:a16="http://schemas.microsoft.com/office/drawing/2014/main" id="{2441379C-5F68-A406-3644-D74868132181}"/>
              </a:ext>
            </a:extLst>
          </p:cNvPr>
          <p:cNvSpPr txBox="1"/>
          <p:nvPr/>
        </p:nvSpPr>
        <p:spPr>
          <a:xfrm>
            <a:off x="172278" y="4902440"/>
            <a:ext cx="6096000" cy="2031325"/>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myNumbers[] = {</a:t>
            </a:r>
            <a:r>
              <a:rPr lang="en-US" b="0" i="0" dirty="0">
                <a:solidFill>
                  <a:srgbClr val="FF0000"/>
                </a:solidFill>
                <a:effectLst/>
                <a:highlight>
                  <a:srgbClr val="FFFFFF"/>
                </a:highlight>
                <a:latin typeface="Consolas" panose="020B0609020204030204" pitchFamily="49" charset="0"/>
              </a:rPr>
              <a:t>25</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50</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75</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100</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length = sizeof(myNumbers) / sizeof(myNumbers[</a:t>
            </a:r>
            <a:r>
              <a:rPr lang="en-US" b="0" i="0" dirty="0">
                <a:solidFill>
                  <a:srgbClr val="FF0000"/>
                </a:solidFill>
                <a:effectLst/>
                <a:highlight>
                  <a:srgbClr val="FFFFFF"/>
                </a:highlight>
                <a:latin typeface="Consolas" panose="020B0609020204030204" pitchFamily="49" charset="0"/>
              </a:rPr>
              <a:t>0</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i</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CD"/>
                </a:solidFill>
                <a:effectLst/>
                <a:highlight>
                  <a:srgbClr val="FFFFFF"/>
                </a:highlight>
                <a:latin typeface="Consolas" panose="020B0609020204030204" pitchFamily="49" charset="0"/>
              </a:rPr>
              <a:t>for</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i</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0</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i</a:t>
            </a:r>
            <a:r>
              <a:rPr lang="en-US" b="0" i="0" dirty="0">
                <a:solidFill>
                  <a:srgbClr val="000000"/>
                </a:solidFill>
                <a:effectLst/>
                <a:highlight>
                  <a:srgbClr val="FFFFFF"/>
                </a:highlight>
                <a:latin typeface="Consolas" panose="020B0609020204030204" pitchFamily="49" charset="0"/>
              </a:rPr>
              <a:t> &lt; length; </a:t>
            </a:r>
            <a:r>
              <a:rPr lang="en-US" b="0" i="0" dirty="0" err="1">
                <a:solidFill>
                  <a:srgbClr val="000000"/>
                </a:solidFill>
                <a:effectLst/>
                <a:highlight>
                  <a:srgbClr val="FFFFFF"/>
                </a:highlight>
                <a:latin typeface="Consolas" panose="020B0609020204030204" pitchFamily="49" charset="0"/>
              </a:rPr>
              <a:t>i</a:t>
            </a:r>
            <a:r>
              <a:rPr lang="en-US" b="0" i="0" dirty="0">
                <a:solidFill>
                  <a:srgbClr val="000000"/>
                </a:solidFill>
                <a:effectLst/>
                <a:highlight>
                  <a:srgbClr val="FFFFFF"/>
                </a:highlight>
                <a:latin typeface="Consolas" panose="020B0609020204030204" pitchFamily="49" charset="0"/>
              </a:rPr>
              <a:t>++) {</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"%d\n"</a:t>
            </a:r>
            <a:r>
              <a:rPr lang="en-US" b="0" i="0" dirty="0">
                <a:solidFill>
                  <a:srgbClr val="000000"/>
                </a:solidFill>
                <a:effectLst/>
                <a:highlight>
                  <a:srgbClr val="FFFFFF"/>
                </a:highlight>
                <a:latin typeface="Consolas" panose="020B0609020204030204" pitchFamily="49" charset="0"/>
              </a:rPr>
              <a:t>, myNumbers[</a:t>
            </a:r>
            <a:r>
              <a:rPr lang="en-US" b="0" i="0" dirty="0" err="1">
                <a:solidFill>
                  <a:srgbClr val="000000"/>
                </a:solidFill>
                <a:effectLst/>
                <a:highlight>
                  <a:srgbClr val="FFFFFF"/>
                </a:highlight>
                <a:latin typeface="Consolas" panose="020B0609020204030204" pitchFamily="49" charset="0"/>
              </a:rPr>
              <a:t>i</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a:t>
            </a:r>
            <a:endParaRPr lang="en-IN" dirty="0"/>
          </a:p>
        </p:txBody>
      </p:sp>
    </p:spTree>
    <p:extLst>
      <p:ext uri="{BB962C8B-B14F-4D97-AF65-F5344CB8AC3E}">
        <p14:creationId xmlns:p14="http://schemas.microsoft.com/office/powerpoint/2010/main" val="24413152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EAC7A9-417F-AB7D-4812-D152FF8E6A95}"/>
              </a:ext>
            </a:extLst>
          </p:cNvPr>
          <p:cNvSpPr txBox="1"/>
          <p:nvPr/>
        </p:nvSpPr>
        <p:spPr>
          <a:xfrm>
            <a:off x="0" y="220680"/>
            <a:ext cx="6096000" cy="3693319"/>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myNumbers[] = {25, 50, 75, 100};</a:t>
            </a:r>
          </a:p>
          <a:p>
            <a:r>
              <a:rPr lang="en-IN" dirty="0"/>
              <a:t>  int length = </a:t>
            </a:r>
            <a:r>
              <a:rPr lang="en-IN" dirty="0" err="1"/>
              <a:t>sizeof</a:t>
            </a:r>
            <a:r>
              <a:rPr lang="en-IN" dirty="0"/>
              <a:t>(myNumbers) / </a:t>
            </a:r>
            <a:r>
              <a:rPr lang="en-IN" dirty="0" err="1"/>
              <a:t>sizeof</a:t>
            </a:r>
            <a:r>
              <a:rPr lang="en-IN" dirty="0"/>
              <a:t>(myNumbers[0]);</a:t>
            </a:r>
          </a:p>
          <a:p>
            <a:r>
              <a:rPr lang="en-IN" dirty="0"/>
              <a:t>  int i;</a:t>
            </a:r>
          </a:p>
          <a:p>
            <a:endParaRPr lang="en-IN" dirty="0"/>
          </a:p>
          <a:p>
            <a:r>
              <a:rPr lang="en-IN" dirty="0"/>
              <a:t>  for (i = 0; i &lt; length; i++) {</a:t>
            </a:r>
          </a:p>
          <a:p>
            <a:r>
              <a:rPr lang="en-IN" dirty="0"/>
              <a:t>    printf("%d\n", myNumbers[i]);</a:t>
            </a:r>
          </a:p>
          <a:p>
            <a:r>
              <a:rPr lang="en-IN" dirty="0"/>
              <a:t>  }</a:t>
            </a:r>
          </a:p>
          <a:p>
            <a:r>
              <a:rPr lang="en-IN" dirty="0"/>
              <a:t>  </a:t>
            </a:r>
          </a:p>
          <a:p>
            <a:r>
              <a:rPr lang="en-IN" dirty="0"/>
              <a:t>  return 0;</a:t>
            </a:r>
          </a:p>
          <a:p>
            <a:r>
              <a:rPr lang="en-IN" dirty="0"/>
              <a:t>}</a:t>
            </a:r>
          </a:p>
        </p:txBody>
      </p:sp>
    </p:spTree>
    <p:extLst>
      <p:ext uri="{BB962C8B-B14F-4D97-AF65-F5344CB8AC3E}">
        <p14:creationId xmlns:p14="http://schemas.microsoft.com/office/powerpoint/2010/main" val="35925563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32DBAE-C70C-B54C-400D-A37FF2197C5C}"/>
              </a:ext>
            </a:extLst>
          </p:cNvPr>
          <p:cNvSpPr txBox="1"/>
          <p:nvPr/>
        </p:nvSpPr>
        <p:spPr>
          <a:xfrm>
            <a:off x="0" y="235735"/>
            <a:ext cx="10508972" cy="6740307"/>
          </a:xfrm>
          <a:prstGeom prst="rect">
            <a:avLst/>
          </a:prstGeom>
          <a:noFill/>
        </p:spPr>
        <p:txBody>
          <a:bodyPr wrap="square">
            <a:spAutoFit/>
          </a:bodyPr>
          <a:lstStyle/>
          <a:p>
            <a:r>
              <a:rPr lang="en-IN" dirty="0"/>
              <a:t>#include &lt;stdio.h&gt;</a:t>
            </a:r>
          </a:p>
          <a:p>
            <a:r>
              <a:rPr lang="en-IN" dirty="0"/>
              <a:t>int main() {</a:t>
            </a:r>
          </a:p>
          <a:p>
            <a:r>
              <a:rPr lang="en-IN" dirty="0"/>
              <a:t>  // An array storing different ages</a:t>
            </a:r>
          </a:p>
          <a:p>
            <a:r>
              <a:rPr lang="en-IN" dirty="0"/>
              <a:t>  int ages[] = {20, 22, 18, 35, 48, 26, 87, 70};</a:t>
            </a:r>
          </a:p>
          <a:p>
            <a:r>
              <a:rPr lang="en-IN" dirty="0"/>
              <a:t> </a:t>
            </a:r>
          </a:p>
          <a:p>
            <a:r>
              <a:rPr lang="en-IN" dirty="0"/>
              <a:t>  float </a:t>
            </a:r>
            <a:r>
              <a:rPr lang="en-IN" dirty="0" err="1"/>
              <a:t>avg</a:t>
            </a:r>
            <a:r>
              <a:rPr lang="en-IN" dirty="0"/>
              <a:t>, sum = 0;</a:t>
            </a:r>
          </a:p>
          <a:p>
            <a:r>
              <a:rPr lang="en-IN" dirty="0"/>
              <a:t>  int i;</a:t>
            </a:r>
          </a:p>
          <a:p>
            <a:r>
              <a:rPr lang="en-IN" dirty="0"/>
              <a:t>  </a:t>
            </a:r>
          </a:p>
          <a:p>
            <a:r>
              <a:rPr lang="en-IN" dirty="0"/>
              <a:t>  // Get the length of the array</a:t>
            </a:r>
          </a:p>
          <a:p>
            <a:r>
              <a:rPr lang="en-IN" dirty="0"/>
              <a:t>  int length = </a:t>
            </a:r>
            <a:r>
              <a:rPr lang="en-IN" dirty="0" err="1"/>
              <a:t>sizeof</a:t>
            </a:r>
            <a:r>
              <a:rPr lang="en-IN" dirty="0"/>
              <a:t>(ages) / </a:t>
            </a:r>
            <a:r>
              <a:rPr lang="en-IN" dirty="0" err="1"/>
              <a:t>sizeof</a:t>
            </a:r>
            <a:r>
              <a:rPr lang="en-IN" dirty="0"/>
              <a:t>(ages[0]);</a:t>
            </a:r>
          </a:p>
          <a:p>
            <a:r>
              <a:rPr lang="en-IN" dirty="0"/>
              <a:t>    </a:t>
            </a:r>
          </a:p>
          <a:p>
            <a:r>
              <a:rPr lang="en-IN" dirty="0"/>
              <a:t>  // Loop through the elements of the array and accumulate the sum</a:t>
            </a:r>
          </a:p>
          <a:p>
            <a:r>
              <a:rPr lang="en-IN" dirty="0"/>
              <a:t>  for (int i = 0; i &lt; length; i++) {</a:t>
            </a:r>
          </a:p>
          <a:p>
            <a:r>
              <a:rPr lang="en-IN" dirty="0"/>
              <a:t>    sum += ages[i];</a:t>
            </a:r>
          </a:p>
          <a:p>
            <a:r>
              <a:rPr lang="en-IN" dirty="0"/>
              <a:t>  }</a:t>
            </a:r>
          </a:p>
          <a:p>
            <a:r>
              <a:rPr lang="en-IN" dirty="0"/>
              <a:t>  </a:t>
            </a:r>
          </a:p>
          <a:p>
            <a:r>
              <a:rPr lang="en-IN" dirty="0"/>
              <a:t>  // Calculate the average by dividing the sum by the length</a:t>
            </a:r>
          </a:p>
          <a:p>
            <a:r>
              <a:rPr lang="en-IN" dirty="0"/>
              <a:t>  </a:t>
            </a:r>
            <a:r>
              <a:rPr lang="en-IN" dirty="0" err="1"/>
              <a:t>avg</a:t>
            </a:r>
            <a:r>
              <a:rPr lang="en-IN" dirty="0"/>
              <a:t> = sum / length;</a:t>
            </a:r>
          </a:p>
          <a:p>
            <a:r>
              <a:rPr lang="en-IN" dirty="0"/>
              <a:t>  </a:t>
            </a:r>
          </a:p>
          <a:p>
            <a:r>
              <a:rPr lang="en-IN" dirty="0"/>
              <a:t>  // Print the average</a:t>
            </a:r>
          </a:p>
          <a:p>
            <a:r>
              <a:rPr lang="en-IN" dirty="0"/>
              <a:t>  printf("The average age is: %.2f", </a:t>
            </a:r>
            <a:r>
              <a:rPr lang="en-IN" dirty="0" err="1"/>
              <a:t>avg</a:t>
            </a:r>
            <a:r>
              <a:rPr lang="en-IN" dirty="0"/>
              <a:t>);</a:t>
            </a:r>
          </a:p>
          <a:p>
            <a:r>
              <a:rPr lang="en-IN" dirty="0"/>
              <a:t>  </a:t>
            </a:r>
          </a:p>
          <a:p>
            <a:r>
              <a:rPr lang="en-IN" dirty="0"/>
              <a:t>  return 0;</a:t>
            </a:r>
          </a:p>
          <a:p>
            <a:r>
              <a:rPr lang="en-IN" dirty="0"/>
              <a:t>}						output:-</a:t>
            </a:r>
            <a:r>
              <a:rPr lang="en-US" b="0" i="0" dirty="0">
                <a:solidFill>
                  <a:srgbClr val="FFFFFF"/>
                </a:solidFill>
                <a:effectLst/>
                <a:highlight>
                  <a:srgbClr val="000000"/>
                </a:highlight>
                <a:latin typeface="consolas" panose="020B0609020204030204" pitchFamily="49" charset="0"/>
              </a:rPr>
              <a:t>The average age is: 40.75</a:t>
            </a:r>
            <a:endParaRPr lang="en-IN" dirty="0"/>
          </a:p>
        </p:txBody>
      </p:sp>
    </p:spTree>
    <p:extLst>
      <p:ext uri="{BB962C8B-B14F-4D97-AF65-F5344CB8AC3E}">
        <p14:creationId xmlns:p14="http://schemas.microsoft.com/office/powerpoint/2010/main" val="20830782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7B42C9-D5C0-D510-7072-3464E14892E0}"/>
              </a:ext>
            </a:extLst>
          </p:cNvPr>
          <p:cNvSpPr txBox="1"/>
          <p:nvPr/>
        </p:nvSpPr>
        <p:spPr>
          <a:xfrm>
            <a:off x="0" y="117693"/>
            <a:ext cx="12443790" cy="6740307"/>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 An array storing different ages</a:t>
            </a:r>
          </a:p>
          <a:p>
            <a:r>
              <a:rPr lang="en-IN" dirty="0"/>
              <a:t>  int ages[] = {20, 22, 18, 35, 48, 26, 87, 70};</a:t>
            </a:r>
          </a:p>
          <a:p>
            <a:r>
              <a:rPr lang="en-IN" dirty="0"/>
              <a:t>  </a:t>
            </a:r>
          </a:p>
          <a:p>
            <a:r>
              <a:rPr lang="en-IN" dirty="0"/>
              <a:t>  // Get the length of the array</a:t>
            </a:r>
          </a:p>
          <a:p>
            <a:r>
              <a:rPr lang="en-IN" dirty="0"/>
              <a:t>  int length = </a:t>
            </a:r>
            <a:r>
              <a:rPr lang="en-IN" dirty="0" err="1"/>
              <a:t>sizeof</a:t>
            </a:r>
            <a:r>
              <a:rPr lang="en-IN" dirty="0"/>
              <a:t>(ages) / </a:t>
            </a:r>
            <a:r>
              <a:rPr lang="en-IN" dirty="0" err="1"/>
              <a:t>sizeof</a:t>
            </a:r>
            <a:r>
              <a:rPr lang="en-IN" dirty="0"/>
              <a:t>(ages[0]);</a:t>
            </a:r>
          </a:p>
          <a:p>
            <a:r>
              <a:rPr lang="en-IN" dirty="0"/>
              <a:t>  // Create a 'lowest age' variable and assign the first array element of ages to it</a:t>
            </a:r>
          </a:p>
          <a:p>
            <a:r>
              <a:rPr lang="en-IN" dirty="0"/>
              <a:t>  int </a:t>
            </a:r>
            <a:r>
              <a:rPr lang="en-IN" dirty="0" err="1"/>
              <a:t>lowestAge</a:t>
            </a:r>
            <a:r>
              <a:rPr lang="en-IN" dirty="0"/>
              <a:t> = ages[0];</a:t>
            </a:r>
          </a:p>
          <a:p>
            <a:r>
              <a:rPr lang="en-IN" dirty="0"/>
              <a:t>  // Loop through the elements of the ages array to find the lowest age</a:t>
            </a:r>
          </a:p>
          <a:p>
            <a:r>
              <a:rPr lang="en-IN" dirty="0"/>
              <a:t>  for (int i = 0; i &lt; length; i++) {</a:t>
            </a:r>
          </a:p>
          <a:p>
            <a:r>
              <a:rPr lang="en-IN" dirty="0"/>
              <a:t>  </a:t>
            </a:r>
          </a:p>
          <a:p>
            <a:r>
              <a:rPr lang="en-IN" dirty="0"/>
              <a:t>    // Check if the current age is smaller than current the 'lowest age'</a:t>
            </a:r>
          </a:p>
          <a:p>
            <a:r>
              <a:rPr lang="en-IN" dirty="0"/>
              <a:t>    if (</a:t>
            </a:r>
            <a:r>
              <a:rPr lang="en-IN" dirty="0" err="1"/>
              <a:t>lowestAge</a:t>
            </a:r>
            <a:r>
              <a:rPr lang="en-IN" dirty="0"/>
              <a:t> &gt; ages[i]) {</a:t>
            </a:r>
          </a:p>
          <a:p>
            <a:r>
              <a:rPr lang="en-IN" dirty="0"/>
              <a:t>    </a:t>
            </a:r>
          </a:p>
          <a:p>
            <a:r>
              <a:rPr lang="en-IN" dirty="0"/>
              <a:t>      // If the smaller age is found, update 'lowest age' with that element</a:t>
            </a:r>
          </a:p>
          <a:p>
            <a:r>
              <a:rPr lang="en-IN" dirty="0"/>
              <a:t>      </a:t>
            </a:r>
            <a:r>
              <a:rPr lang="en-IN" dirty="0" err="1"/>
              <a:t>lowestAge</a:t>
            </a:r>
            <a:r>
              <a:rPr lang="en-IN" dirty="0"/>
              <a:t> = ages[i];</a:t>
            </a:r>
          </a:p>
          <a:p>
            <a:r>
              <a:rPr lang="en-IN" dirty="0"/>
              <a:t>    }</a:t>
            </a:r>
          </a:p>
          <a:p>
            <a:r>
              <a:rPr lang="en-IN" dirty="0"/>
              <a:t>  }</a:t>
            </a:r>
          </a:p>
          <a:p>
            <a:r>
              <a:rPr lang="en-IN" dirty="0"/>
              <a:t>  // Output the value of the lowest age</a:t>
            </a:r>
          </a:p>
          <a:p>
            <a:r>
              <a:rPr lang="en-IN" dirty="0"/>
              <a:t>  printf("The lowest age in the array is: %d", </a:t>
            </a:r>
            <a:r>
              <a:rPr lang="en-IN" dirty="0" err="1"/>
              <a:t>lowestAge</a:t>
            </a:r>
            <a:r>
              <a:rPr lang="en-IN" dirty="0"/>
              <a:t>);</a:t>
            </a:r>
          </a:p>
          <a:p>
            <a:r>
              <a:rPr lang="en-IN" dirty="0"/>
              <a:t>  return 0;</a:t>
            </a:r>
          </a:p>
          <a:p>
            <a:r>
              <a:rPr lang="en-IN" dirty="0"/>
              <a:t>}							output:- 18</a:t>
            </a:r>
          </a:p>
        </p:txBody>
      </p:sp>
    </p:spTree>
    <p:extLst>
      <p:ext uri="{BB962C8B-B14F-4D97-AF65-F5344CB8AC3E}">
        <p14:creationId xmlns:p14="http://schemas.microsoft.com/office/powerpoint/2010/main" val="8435566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39D8C4-679A-7357-C7B7-590279A0B4DB}"/>
              </a:ext>
            </a:extLst>
          </p:cNvPr>
          <p:cNvSpPr txBox="1"/>
          <p:nvPr/>
        </p:nvSpPr>
        <p:spPr>
          <a:xfrm>
            <a:off x="185531" y="357809"/>
            <a:ext cx="11449878" cy="3360279"/>
          </a:xfrm>
          <a:prstGeom prst="rect">
            <a:avLst/>
          </a:prstGeom>
          <a:noFill/>
        </p:spPr>
        <p:txBody>
          <a:bodyPr wrap="square">
            <a:spAutoFit/>
          </a:bodyPr>
          <a:lstStyle/>
          <a:p>
            <a:pPr algn="l">
              <a:lnSpc>
                <a:spcPct val="150000"/>
              </a:lnSpc>
            </a:pPr>
            <a:r>
              <a:rPr lang="en-US" b="0" i="0" dirty="0">
                <a:solidFill>
                  <a:srgbClr val="FF0000"/>
                </a:solidFill>
                <a:effectLst/>
                <a:highlight>
                  <a:srgbClr val="FFFF00"/>
                </a:highlight>
                <a:latin typeface="Verdana" panose="020B0604030504040204" pitchFamily="34" charset="0"/>
                <a:ea typeface="Verdana" panose="020B0604030504040204" pitchFamily="34" charset="0"/>
              </a:rPr>
              <a:t>Multidimensional Arrays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In the previous chapter, you learned about </a:t>
            </a:r>
            <a:r>
              <a:rPr lang="en-US" b="0" i="0" dirty="0">
                <a:solidFill>
                  <a:srgbClr val="000000"/>
                </a:solidFill>
                <a:effectLst/>
                <a:highlight>
                  <a:srgbClr val="FFFFFF"/>
                </a:highlight>
                <a:latin typeface="Verdana" panose="020B0604030504040204" pitchFamily="34" charset="0"/>
                <a:ea typeface="Verdana" panose="020B0604030504040204" pitchFamily="34" charset="0"/>
                <a:hlinkClick r:id="rId2"/>
              </a:rPr>
              <a:t>arrays</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which is also known as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single dimension arrays</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These are great, and something you will use a lot while programming in C. However, if you want to store data as a tabular form, like a table with rows and columns, you need to get familiar with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multidimensional arrays</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A multidimensional array is basically an array of arrays.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Arrays can have any number of dimensions. In this chapter, we will introduce the most common; two-dimensional arrays (2D).</a:t>
            </a:r>
          </a:p>
        </p:txBody>
      </p:sp>
      <p:sp>
        <p:nvSpPr>
          <p:cNvPr id="5" name="TextBox 4">
            <a:extLst>
              <a:ext uri="{FF2B5EF4-FFF2-40B4-BE49-F238E27FC236}">
                <a16:creationId xmlns:a16="http://schemas.microsoft.com/office/drawing/2014/main" id="{EB5D3FAF-A672-D246-B1F7-9C7265C89259}"/>
              </a:ext>
            </a:extLst>
          </p:cNvPr>
          <p:cNvSpPr txBox="1"/>
          <p:nvPr/>
        </p:nvSpPr>
        <p:spPr>
          <a:xfrm>
            <a:off x="185531" y="3752072"/>
            <a:ext cx="11277599" cy="1282787"/>
          </a:xfrm>
          <a:prstGeom prst="rect">
            <a:avLst/>
          </a:prstGeom>
          <a:noFill/>
        </p:spPr>
        <p:txBody>
          <a:bodyPr wrap="square">
            <a:spAutoFit/>
          </a:bodyPr>
          <a:lstStyle/>
          <a:p>
            <a:pPr algn="l">
              <a:lnSpc>
                <a:spcPct val="150000"/>
              </a:lnSpc>
            </a:pPr>
            <a:r>
              <a:rPr lang="en-US" b="0" i="0" dirty="0">
                <a:solidFill>
                  <a:srgbClr val="FF0000"/>
                </a:solidFill>
                <a:effectLst/>
                <a:highlight>
                  <a:srgbClr val="FFFF00"/>
                </a:highlight>
                <a:latin typeface="Verdana" panose="020B0604030504040204" pitchFamily="34" charset="0"/>
                <a:ea typeface="Verdana" panose="020B0604030504040204" pitchFamily="34" charset="0"/>
              </a:rPr>
              <a:t>Two-Dimensional Arrays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A 2D array is also known as a matrix (a table of rows and columns).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To create a 2D array of integers, take a look at the following example:</a:t>
            </a:r>
          </a:p>
        </p:txBody>
      </p:sp>
      <p:sp>
        <p:nvSpPr>
          <p:cNvPr id="7" name="TextBox 6">
            <a:extLst>
              <a:ext uri="{FF2B5EF4-FFF2-40B4-BE49-F238E27FC236}">
                <a16:creationId xmlns:a16="http://schemas.microsoft.com/office/drawing/2014/main" id="{1E14F6A3-BCA5-1E13-559E-876B6E7402C3}"/>
              </a:ext>
            </a:extLst>
          </p:cNvPr>
          <p:cNvSpPr txBox="1"/>
          <p:nvPr/>
        </p:nvSpPr>
        <p:spPr>
          <a:xfrm>
            <a:off x="185531" y="5381247"/>
            <a:ext cx="6096000" cy="369332"/>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matrix[</a:t>
            </a:r>
            <a:r>
              <a:rPr lang="en-IN" b="0" i="0" dirty="0">
                <a:solidFill>
                  <a:srgbClr val="FF0000"/>
                </a:solidFill>
                <a:effectLst/>
                <a:highlight>
                  <a:srgbClr val="FFFFFF"/>
                </a:highlight>
                <a:latin typeface="Consolas" panose="020B0609020204030204" pitchFamily="49" charset="0"/>
              </a:rPr>
              <a:t>2</a:t>
            </a:r>
            <a:r>
              <a:rPr lang="en-IN" b="0" i="0" dirty="0">
                <a:solidFill>
                  <a:srgbClr val="000000"/>
                </a:solidFill>
                <a:effectLst/>
                <a:highlight>
                  <a:srgbClr val="FFFFFF"/>
                </a:highlight>
                <a:latin typeface="Consolas" panose="020B0609020204030204" pitchFamily="49" charset="0"/>
              </a:rPr>
              <a:t>][</a:t>
            </a:r>
            <a:r>
              <a:rPr lang="en-IN" b="0" i="0" dirty="0">
                <a:solidFill>
                  <a:srgbClr val="FF0000"/>
                </a:solidFill>
                <a:effectLst/>
                <a:highlight>
                  <a:srgbClr val="FFFFFF"/>
                </a:highlight>
                <a:latin typeface="Consolas" panose="020B0609020204030204" pitchFamily="49" charset="0"/>
              </a:rPr>
              <a:t>3</a:t>
            </a:r>
            <a:r>
              <a:rPr lang="en-IN" b="0" i="0" dirty="0">
                <a:solidFill>
                  <a:srgbClr val="000000"/>
                </a:solidFill>
                <a:effectLst/>
                <a:highlight>
                  <a:srgbClr val="FFFFFF"/>
                </a:highlight>
                <a:latin typeface="Consolas" panose="020B0609020204030204" pitchFamily="49" charset="0"/>
              </a:rPr>
              <a:t>] = { {</a:t>
            </a:r>
            <a:r>
              <a:rPr lang="en-IN" b="0" i="0" dirty="0">
                <a:solidFill>
                  <a:srgbClr val="FF0000"/>
                </a:solidFill>
                <a:effectLst/>
                <a:highlight>
                  <a:srgbClr val="FFFFFF"/>
                </a:highlight>
                <a:latin typeface="Consolas" panose="020B0609020204030204" pitchFamily="49" charset="0"/>
              </a:rPr>
              <a:t>1</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4</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2</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3</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6</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8</a:t>
            </a:r>
            <a:r>
              <a:rPr lang="en-IN" b="0" i="0" dirty="0">
                <a:solidFill>
                  <a:srgbClr val="000000"/>
                </a:solidFill>
                <a:effectLst/>
                <a:highlight>
                  <a:srgbClr val="FFFFFF"/>
                </a:highlight>
                <a:latin typeface="Consolas" panose="020B0609020204030204" pitchFamily="49" charset="0"/>
              </a:rPr>
              <a:t>} };</a:t>
            </a:r>
            <a:endParaRPr lang="en-IN" dirty="0"/>
          </a:p>
        </p:txBody>
      </p:sp>
      <p:sp>
        <p:nvSpPr>
          <p:cNvPr id="9" name="TextBox 8">
            <a:extLst>
              <a:ext uri="{FF2B5EF4-FFF2-40B4-BE49-F238E27FC236}">
                <a16:creationId xmlns:a16="http://schemas.microsoft.com/office/drawing/2014/main" id="{77BC301F-C32A-7F3B-E030-5D86107B97C9}"/>
              </a:ext>
            </a:extLst>
          </p:cNvPr>
          <p:cNvSpPr txBox="1"/>
          <p:nvPr/>
        </p:nvSpPr>
        <p:spPr>
          <a:xfrm>
            <a:off x="185531" y="5750579"/>
            <a:ext cx="11820938" cy="877613"/>
          </a:xfrm>
          <a:prstGeom prst="rect">
            <a:avLst/>
          </a:prstGeom>
          <a:noFill/>
        </p:spPr>
        <p:txBody>
          <a:bodyPr wrap="square">
            <a:spAutoFit/>
          </a:bodyPr>
          <a:lstStyle/>
          <a:p>
            <a:pPr>
              <a:lnSpc>
                <a:spcPct val="150000"/>
              </a:lnSpc>
            </a:pPr>
            <a:r>
              <a:rPr lang="en-US" b="0" i="0" dirty="0">
                <a:solidFill>
                  <a:srgbClr val="000000"/>
                </a:solidFill>
                <a:effectLst/>
                <a:highlight>
                  <a:srgbClr val="FFFFFF"/>
                </a:highlight>
                <a:latin typeface="Verdana" panose="020B0604030504040204" pitchFamily="34" charset="0"/>
              </a:rPr>
              <a:t>The first dimension represents the number of rows</a:t>
            </a:r>
            <a:r>
              <a:rPr lang="en-US" b="1" i="0" dirty="0">
                <a:solidFill>
                  <a:srgbClr val="000000"/>
                </a:solidFill>
                <a:effectLst/>
                <a:highlight>
                  <a:srgbClr val="FFFFFF"/>
                </a:highlight>
                <a:latin typeface="Verdana" panose="020B0604030504040204" pitchFamily="34" charset="0"/>
              </a:rPr>
              <a:t> [2]</a:t>
            </a:r>
            <a:r>
              <a:rPr lang="en-US" b="0" i="0" dirty="0">
                <a:solidFill>
                  <a:srgbClr val="000000"/>
                </a:solidFill>
                <a:effectLst/>
                <a:highlight>
                  <a:srgbClr val="FFFFFF"/>
                </a:highlight>
                <a:latin typeface="Verdana" panose="020B0604030504040204" pitchFamily="34" charset="0"/>
              </a:rPr>
              <a:t>, while the second dimension represents the number of columns</a:t>
            </a:r>
            <a:r>
              <a:rPr lang="en-US" b="1" i="0" dirty="0">
                <a:solidFill>
                  <a:srgbClr val="000000"/>
                </a:solidFill>
                <a:effectLst/>
                <a:highlight>
                  <a:srgbClr val="FFFFFF"/>
                </a:highlight>
                <a:latin typeface="Verdana" panose="020B0604030504040204" pitchFamily="34" charset="0"/>
              </a:rPr>
              <a:t> [3]</a:t>
            </a:r>
            <a:r>
              <a:rPr lang="en-US" b="0" i="0" dirty="0">
                <a:solidFill>
                  <a:srgbClr val="000000"/>
                </a:solidFill>
                <a:effectLst/>
                <a:highlight>
                  <a:srgbClr val="FFFFFF"/>
                </a:highlight>
                <a:latin typeface="Verdana" panose="020B0604030504040204" pitchFamily="34" charset="0"/>
              </a:rPr>
              <a:t>. The values are placed in row-order, and can be visualized like this:</a:t>
            </a:r>
            <a:endParaRPr lang="en-IN" dirty="0"/>
          </a:p>
        </p:txBody>
      </p:sp>
    </p:spTree>
    <p:extLst>
      <p:ext uri="{BB962C8B-B14F-4D97-AF65-F5344CB8AC3E}">
        <p14:creationId xmlns:p14="http://schemas.microsoft.com/office/powerpoint/2010/main" val="32237576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4B49EEBE-6C0F-B1AB-43E5-FFE3BA585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992" y="187187"/>
            <a:ext cx="6953250" cy="1447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79FED91-17CE-B54E-3CAB-F1E8DE2FA8E6}"/>
              </a:ext>
            </a:extLst>
          </p:cNvPr>
          <p:cNvSpPr txBox="1"/>
          <p:nvPr/>
        </p:nvSpPr>
        <p:spPr>
          <a:xfrm>
            <a:off x="286991" y="1860060"/>
            <a:ext cx="11533947" cy="2159950"/>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Verdana" panose="020B0604030504040204" pitchFamily="34" charset="0"/>
                <a:ea typeface="Verdana" panose="020B0604030504040204" pitchFamily="34" charset="0"/>
              </a:rPr>
              <a:t>Access the Elements of a 2D Array</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To access an element of a two-dimensional array, you must specify the index number of both the row and column.</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This statement accesses the value of the element in the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first row (0)</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and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third column (2)</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of the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matrix</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array.</a:t>
            </a:r>
          </a:p>
        </p:txBody>
      </p:sp>
      <p:sp>
        <p:nvSpPr>
          <p:cNvPr id="5" name="TextBox 4">
            <a:extLst>
              <a:ext uri="{FF2B5EF4-FFF2-40B4-BE49-F238E27FC236}">
                <a16:creationId xmlns:a16="http://schemas.microsoft.com/office/drawing/2014/main" id="{97EAE5E0-9F76-C6D5-FB9A-118B063C4F9E}"/>
              </a:ext>
            </a:extLst>
          </p:cNvPr>
          <p:cNvSpPr txBox="1"/>
          <p:nvPr/>
        </p:nvSpPr>
        <p:spPr>
          <a:xfrm>
            <a:off x="286991" y="4245083"/>
            <a:ext cx="6096000" cy="923330"/>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matrix[</a:t>
            </a:r>
            <a:r>
              <a:rPr lang="en-IN" b="0" i="0" dirty="0">
                <a:solidFill>
                  <a:srgbClr val="FF0000"/>
                </a:solidFill>
                <a:effectLst/>
                <a:highlight>
                  <a:srgbClr val="FFFFFF"/>
                </a:highlight>
                <a:latin typeface="Consolas" panose="020B0609020204030204" pitchFamily="49" charset="0"/>
              </a:rPr>
              <a:t>2</a:t>
            </a:r>
            <a:r>
              <a:rPr lang="en-IN" b="0" i="0" dirty="0">
                <a:solidFill>
                  <a:srgbClr val="000000"/>
                </a:solidFill>
                <a:effectLst/>
                <a:highlight>
                  <a:srgbClr val="FFFFFF"/>
                </a:highlight>
                <a:latin typeface="Consolas" panose="020B0609020204030204" pitchFamily="49" charset="0"/>
              </a:rPr>
              <a:t>][</a:t>
            </a:r>
            <a:r>
              <a:rPr lang="en-IN" b="0" i="0" dirty="0">
                <a:solidFill>
                  <a:srgbClr val="FF0000"/>
                </a:solidFill>
                <a:effectLst/>
                <a:highlight>
                  <a:srgbClr val="FFFFFF"/>
                </a:highlight>
                <a:latin typeface="Consolas" panose="020B0609020204030204" pitchFamily="49" charset="0"/>
              </a:rPr>
              <a:t>3</a:t>
            </a:r>
            <a:r>
              <a:rPr lang="en-IN" b="0" i="0" dirty="0">
                <a:solidFill>
                  <a:srgbClr val="000000"/>
                </a:solidFill>
                <a:effectLst/>
                <a:highlight>
                  <a:srgbClr val="FFFFFF"/>
                </a:highlight>
                <a:latin typeface="Consolas" panose="020B0609020204030204" pitchFamily="49" charset="0"/>
              </a:rPr>
              <a:t>] = { {</a:t>
            </a:r>
            <a:r>
              <a:rPr lang="en-IN" b="0" i="0" dirty="0">
                <a:solidFill>
                  <a:srgbClr val="FF0000"/>
                </a:solidFill>
                <a:effectLst/>
                <a:highlight>
                  <a:srgbClr val="FFFFFF"/>
                </a:highlight>
                <a:latin typeface="Consolas" panose="020B0609020204030204" pitchFamily="49" charset="0"/>
              </a:rPr>
              <a:t>1</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4</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2</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3</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6</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8</a:t>
            </a:r>
            <a:r>
              <a:rPr lang="en-IN" b="0" i="0" dirty="0">
                <a:solidFill>
                  <a:srgbClr val="000000"/>
                </a:solidFill>
                <a:effectLst/>
                <a:highlight>
                  <a:srgbClr val="FFFFFF"/>
                </a:highlight>
                <a:latin typeface="Consolas" panose="020B0609020204030204" pitchFamily="49" charset="0"/>
              </a:rPr>
              <a:t>} };</a:t>
            </a:r>
            <a:br>
              <a:rPr lang="en-IN" dirty="0"/>
            </a:b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"%d"</a:t>
            </a:r>
            <a:r>
              <a:rPr lang="en-IN" b="0" i="0" dirty="0">
                <a:solidFill>
                  <a:srgbClr val="000000"/>
                </a:solidFill>
                <a:effectLst/>
                <a:highlight>
                  <a:srgbClr val="FFFFFF"/>
                </a:highlight>
                <a:latin typeface="Consolas" panose="020B0609020204030204" pitchFamily="49" charset="0"/>
              </a:rPr>
              <a:t>, matrix[</a:t>
            </a:r>
            <a:r>
              <a:rPr lang="en-IN" b="0" i="0" dirty="0">
                <a:solidFill>
                  <a:srgbClr val="FF0000"/>
                </a:solidFill>
                <a:effectLst/>
                <a:highlight>
                  <a:srgbClr val="FFFFFF"/>
                </a:highlight>
                <a:latin typeface="Consolas" panose="020B0609020204030204" pitchFamily="49" charset="0"/>
              </a:rPr>
              <a:t>0</a:t>
            </a:r>
            <a:r>
              <a:rPr lang="en-IN" b="0" i="0" dirty="0">
                <a:solidFill>
                  <a:srgbClr val="000000"/>
                </a:solidFill>
                <a:effectLst/>
                <a:highlight>
                  <a:srgbClr val="FFFFFF"/>
                </a:highlight>
                <a:latin typeface="Consolas" panose="020B0609020204030204" pitchFamily="49" charset="0"/>
              </a:rPr>
              <a:t>][</a:t>
            </a:r>
            <a:r>
              <a:rPr lang="en-IN" b="0" i="0" dirty="0">
                <a:solidFill>
                  <a:srgbClr val="FF0000"/>
                </a:solidFill>
                <a:effectLst/>
                <a:highlight>
                  <a:srgbClr val="FFFFFF"/>
                </a:highlight>
                <a:latin typeface="Consolas" panose="020B0609020204030204" pitchFamily="49" charset="0"/>
              </a:rPr>
              <a:t>2</a:t>
            </a: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Outputs 2</a:t>
            </a:r>
            <a:endParaRPr lang="en-IN" dirty="0"/>
          </a:p>
        </p:txBody>
      </p:sp>
      <p:sp>
        <p:nvSpPr>
          <p:cNvPr id="7" name="TextBox 6">
            <a:extLst>
              <a:ext uri="{FF2B5EF4-FFF2-40B4-BE49-F238E27FC236}">
                <a16:creationId xmlns:a16="http://schemas.microsoft.com/office/drawing/2014/main" id="{823CC67C-9FF9-AAD6-7E54-1E1B67D6AC04}"/>
              </a:ext>
            </a:extLst>
          </p:cNvPr>
          <p:cNvSpPr txBox="1"/>
          <p:nvPr/>
        </p:nvSpPr>
        <p:spPr>
          <a:xfrm>
            <a:off x="6096000" y="4014251"/>
            <a:ext cx="6096000" cy="2308324"/>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matrix[2][3] = { {1, 4, 2}, {3, 6, 8} };</a:t>
            </a:r>
          </a:p>
          <a:p>
            <a:r>
              <a:rPr lang="en-IN" dirty="0"/>
              <a:t>  printf("%d", matrix[0][2]);</a:t>
            </a:r>
          </a:p>
          <a:p>
            <a:r>
              <a:rPr lang="en-IN" dirty="0"/>
              <a:t> </a:t>
            </a:r>
          </a:p>
          <a:p>
            <a:r>
              <a:rPr lang="en-IN" dirty="0"/>
              <a:t>  return 0;</a:t>
            </a:r>
          </a:p>
          <a:p>
            <a:r>
              <a:rPr lang="en-IN" dirty="0"/>
              <a:t>}</a:t>
            </a:r>
          </a:p>
        </p:txBody>
      </p:sp>
    </p:spTree>
    <p:extLst>
      <p:ext uri="{BB962C8B-B14F-4D97-AF65-F5344CB8AC3E}">
        <p14:creationId xmlns:p14="http://schemas.microsoft.com/office/powerpoint/2010/main" val="2427088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779AC4-6960-5000-36AC-54880ED113E4}"/>
              </a:ext>
            </a:extLst>
          </p:cNvPr>
          <p:cNvSpPr txBox="1"/>
          <p:nvPr/>
        </p:nvSpPr>
        <p:spPr>
          <a:xfrm>
            <a:off x="110265" y="0"/>
            <a:ext cx="11680115" cy="1328954"/>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Many Statements</a:t>
            </a:r>
          </a:p>
          <a:p>
            <a:pPr algn="l">
              <a:lnSpc>
                <a:spcPct val="150000"/>
              </a:lnSpc>
            </a:pPr>
            <a:r>
              <a:rPr lang="en-US" b="0" i="0" dirty="0">
                <a:solidFill>
                  <a:srgbClr val="000000"/>
                </a:solidFill>
                <a:effectLst/>
                <a:latin typeface="Verdana" panose="020B0604030504040204" pitchFamily="34" charset="0"/>
              </a:rPr>
              <a:t>Most C programs contain many statements.</a:t>
            </a:r>
          </a:p>
          <a:p>
            <a:pPr algn="l">
              <a:lnSpc>
                <a:spcPct val="150000"/>
              </a:lnSpc>
            </a:pPr>
            <a:r>
              <a:rPr lang="en-US" b="0" i="0" dirty="0">
                <a:solidFill>
                  <a:srgbClr val="000000"/>
                </a:solidFill>
                <a:effectLst/>
                <a:latin typeface="Verdana" panose="020B0604030504040204" pitchFamily="34" charset="0"/>
              </a:rPr>
              <a:t>The statements are executed, one by one, in the same order as they are written:</a:t>
            </a:r>
          </a:p>
        </p:txBody>
      </p:sp>
      <p:sp>
        <p:nvSpPr>
          <p:cNvPr id="5" name="TextBox 4">
            <a:extLst>
              <a:ext uri="{FF2B5EF4-FFF2-40B4-BE49-F238E27FC236}">
                <a16:creationId xmlns:a16="http://schemas.microsoft.com/office/drawing/2014/main" id="{2AD7D9F2-1119-6DC6-105B-1A8FE68BF950}"/>
              </a:ext>
            </a:extLst>
          </p:cNvPr>
          <p:cNvSpPr txBox="1"/>
          <p:nvPr/>
        </p:nvSpPr>
        <p:spPr>
          <a:xfrm>
            <a:off x="110264" y="1397675"/>
            <a:ext cx="9162827" cy="2031325"/>
          </a:xfrm>
          <a:prstGeom prst="rect">
            <a:avLst/>
          </a:prstGeom>
          <a:noFill/>
        </p:spPr>
        <p:txBody>
          <a:bodyPr wrap="square">
            <a:spAutoFit/>
          </a:bodyPr>
          <a:lstStyle/>
          <a:p>
            <a:r>
              <a:rPr lang="en-IN" dirty="0"/>
              <a:t>#include &lt;</a:t>
            </a:r>
            <a:r>
              <a:rPr lang="en-IN" dirty="0" err="1"/>
              <a:t>stdio.h</a:t>
            </a:r>
            <a:r>
              <a:rPr lang="en-IN" dirty="0"/>
              <a:t>&gt;</a:t>
            </a:r>
          </a:p>
          <a:p>
            <a:endParaRPr lang="en-IN" dirty="0"/>
          </a:p>
          <a:p>
            <a:r>
              <a:rPr lang="en-IN" dirty="0"/>
              <a:t>int main() {</a:t>
            </a:r>
          </a:p>
          <a:p>
            <a:r>
              <a:rPr lang="en-IN" dirty="0"/>
              <a:t>  </a:t>
            </a:r>
            <a:r>
              <a:rPr lang="en-IN" dirty="0" err="1"/>
              <a:t>printf</a:t>
            </a:r>
            <a:r>
              <a:rPr lang="en-IN" dirty="0"/>
              <a:t>("Hello World!");</a:t>
            </a:r>
          </a:p>
          <a:p>
            <a:r>
              <a:rPr lang="en-IN" dirty="0"/>
              <a:t>  </a:t>
            </a:r>
            <a:r>
              <a:rPr lang="en-IN" dirty="0" err="1"/>
              <a:t>printf</a:t>
            </a:r>
            <a:r>
              <a:rPr lang="en-IN" dirty="0"/>
              <a:t>("Have a good day!");</a:t>
            </a:r>
          </a:p>
          <a:p>
            <a:r>
              <a:rPr lang="en-IN" dirty="0"/>
              <a:t>  return 0;</a:t>
            </a:r>
          </a:p>
          <a:p>
            <a:r>
              <a:rPr lang="en-IN" dirty="0"/>
              <a:t>}</a:t>
            </a:r>
          </a:p>
        </p:txBody>
      </p:sp>
      <p:sp>
        <p:nvSpPr>
          <p:cNvPr id="6" name="Rectangle 1">
            <a:extLst>
              <a:ext uri="{FF2B5EF4-FFF2-40B4-BE49-F238E27FC236}">
                <a16:creationId xmlns:a16="http://schemas.microsoft.com/office/drawing/2014/main" id="{C02A061A-C1C1-F6F4-2D41-AB7CB4BC8AC2}"/>
              </a:ext>
            </a:extLst>
          </p:cNvPr>
          <p:cNvSpPr>
            <a:spLocks noChangeArrowheads="1"/>
          </p:cNvSpPr>
          <p:nvPr/>
        </p:nvSpPr>
        <p:spPr bwMode="auto">
          <a:xfrm>
            <a:off x="266506" y="3413611"/>
            <a:ext cx="11367631" cy="2400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Example explained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From the example above, we have three statements: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("Hello World!");</a:t>
            </a: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("Have a good day!");</a:t>
            </a: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rgbClr val="DC143C"/>
                </a:solidFill>
                <a:effectLst/>
                <a:latin typeface="Consolas" panose="020B0609020204030204" pitchFamily="49" charset="0"/>
              </a:rPr>
              <a:t>return 0;</a:t>
            </a: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first statement is executed first (print "Hello World!" to the screen).</a:t>
            </a:r>
            <a:br>
              <a:rPr kumimoji="0" lang="en-US" altLang="en-US" b="0" i="0" u="none" strike="noStrike" cap="none" normalizeH="0" baseline="0" dirty="0">
                <a:ln>
                  <a:noFill/>
                </a:ln>
                <a:solidFill>
                  <a:srgbClr val="000000"/>
                </a:solidFill>
                <a:effectLst/>
                <a:latin typeface="Verdana" panose="020B0604030504040204" pitchFamily="34" charset="0"/>
              </a:rPr>
            </a:br>
            <a:r>
              <a:rPr kumimoji="0" lang="en-US" altLang="en-US" b="0" i="0" u="none" strike="noStrike" cap="none" normalizeH="0" baseline="0" dirty="0">
                <a:ln>
                  <a:noFill/>
                </a:ln>
                <a:solidFill>
                  <a:srgbClr val="000000"/>
                </a:solidFill>
                <a:effectLst/>
                <a:latin typeface="Verdana" panose="020B0604030504040204" pitchFamily="34" charset="0"/>
              </a:rPr>
              <a:t>Then the second statement is executed (print "Have a good day!" to the screen).</a:t>
            </a:r>
            <a:br>
              <a:rPr kumimoji="0" lang="en-US" altLang="en-US" b="0" i="0" u="none" strike="noStrike" cap="none" normalizeH="0" baseline="0" dirty="0">
                <a:ln>
                  <a:noFill/>
                </a:ln>
                <a:solidFill>
                  <a:srgbClr val="000000"/>
                </a:solidFill>
                <a:effectLst/>
                <a:latin typeface="Verdana" panose="020B0604030504040204" pitchFamily="34" charset="0"/>
              </a:rPr>
            </a:br>
            <a:r>
              <a:rPr kumimoji="0" lang="en-US" altLang="en-US" b="0" i="0" u="none" strike="noStrike" cap="none" normalizeH="0" baseline="0" dirty="0">
                <a:ln>
                  <a:noFill/>
                </a:ln>
                <a:solidFill>
                  <a:srgbClr val="000000"/>
                </a:solidFill>
                <a:effectLst/>
                <a:latin typeface="Verdana" panose="020B0604030504040204" pitchFamily="34" charset="0"/>
              </a:rPr>
              <a:t>And at last, the third statement is executed (end the C program successfully).</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90494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C4E41C-5C8C-CDAC-4E00-7F20BDCF315F}"/>
              </a:ext>
            </a:extLst>
          </p:cNvPr>
          <p:cNvSpPr txBox="1"/>
          <p:nvPr/>
        </p:nvSpPr>
        <p:spPr>
          <a:xfrm>
            <a:off x="450574" y="312940"/>
            <a:ext cx="11463130" cy="646331"/>
          </a:xfrm>
          <a:prstGeom prst="rect">
            <a:avLst/>
          </a:prstGeom>
          <a:noFill/>
        </p:spPr>
        <p:txBody>
          <a:bodyPr wrap="square">
            <a:spAutoFit/>
          </a:bodyPr>
          <a:lstStyle/>
          <a:p>
            <a:r>
              <a:rPr lang="en-US" b="1" i="0" dirty="0">
                <a:solidFill>
                  <a:srgbClr val="000000"/>
                </a:solidFill>
                <a:effectLst/>
                <a:highlight>
                  <a:srgbClr val="FFFFCC"/>
                </a:highlight>
                <a:latin typeface="Verdana" panose="020B0604030504040204" pitchFamily="34" charset="0"/>
              </a:rPr>
              <a:t>Remember that:</a:t>
            </a:r>
            <a:r>
              <a:rPr lang="en-US" b="0" i="0" dirty="0">
                <a:solidFill>
                  <a:srgbClr val="000000"/>
                </a:solidFill>
                <a:effectLst/>
                <a:highlight>
                  <a:srgbClr val="FFFFCC"/>
                </a:highlight>
                <a:latin typeface="Verdana" panose="020B0604030504040204" pitchFamily="34" charset="0"/>
              </a:rPr>
              <a:t> Array indexes start with 0: [0] is the first element. [1] is the second element, etc.</a:t>
            </a:r>
            <a:endParaRPr lang="en-IN" dirty="0"/>
          </a:p>
        </p:txBody>
      </p:sp>
      <p:sp>
        <p:nvSpPr>
          <p:cNvPr id="5" name="TextBox 4">
            <a:extLst>
              <a:ext uri="{FF2B5EF4-FFF2-40B4-BE49-F238E27FC236}">
                <a16:creationId xmlns:a16="http://schemas.microsoft.com/office/drawing/2014/main" id="{AADDF3B6-2EAB-9834-6487-C955AD947AEA}"/>
              </a:ext>
            </a:extLst>
          </p:cNvPr>
          <p:cNvSpPr txBox="1"/>
          <p:nvPr/>
        </p:nvSpPr>
        <p:spPr>
          <a:xfrm>
            <a:off x="344557" y="959271"/>
            <a:ext cx="11211340" cy="2113784"/>
          </a:xfrm>
          <a:prstGeom prst="rect">
            <a:avLst/>
          </a:prstGeom>
          <a:noFill/>
        </p:spPr>
        <p:txBody>
          <a:bodyPr wrap="square">
            <a:spAutoFit/>
          </a:bodyPr>
          <a:lstStyle/>
          <a:p>
            <a:pPr algn="l">
              <a:lnSpc>
                <a:spcPct val="150000"/>
              </a:lnSpc>
            </a:pPr>
            <a:r>
              <a:rPr lang="en-US" b="0" i="0" dirty="0">
                <a:solidFill>
                  <a:srgbClr val="FF0000"/>
                </a:solidFill>
                <a:effectLst/>
                <a:highlight>
                  <a:srgbClr val="FFFF00"/>
                </a:highlight>
                <a:latin typeface="Verdana" panose="020B0604030504040204" pitchFamily="34" charset="0"/>
                <a:ea typeface="Verdana" panose="020B0604030504040204" pitchFamily="34" charset="0"/>
              </a:rPr>
              <a:t>Change Elements in a 2D Array</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To change the value of an element, refer to the index number of the element in each of the dimensions: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The following example will change the value of the element in the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first row (0)</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and</a:t>
            </a:r>
            <a:r>
              <a:rPr lang="en-US" b="1" i="0" dirty="0">
                <a:solidFill>
                  <a:srgbClr val="000000"/>
                </a:solidFill>
                <a:effectLst/>
                <a:highlight>
                  <a:srgbClr val="FFFFFF"/>
                </a:highlight>
                <a:latin typeface="Verdana" panose="020B0604030504040204" pitchFamily="34" charset="0"/>
                <a:ea typeface="Verdana" panose="020B0604030504040204" pitchFamily="34" charset="0"/>
              </a:rPr>
              <a:t> first column (0)</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p>
        </p:txBody>
      </p:sp>
      <p:sp>
        <p:nvSpPr>
          <p:cNvPr id="7" name="TextBox 6">
            <a:extLst>
              <a:ext uri="{FF2B5EF4-FFF2-40B4-BE49-F238E27FC236}">
                <a16:creationId xmlns:a16="http://schemas.microsoft.com/office/drawing/2014/main" id="{46696AC1-177E-E6D5-4127-5A671346B7E4}"/>
              </a:ext>
            </a:extLst>
          </p:cNvPr>
          <p:cNvSpPr txBox="1"/>
          <p:nvPr/>
        </p:nvSpPr>
        <p:spPr>
          <a:xfrm>
            <a:off x="450574" y="3235726"/>
            <a:ext cx="6096000" cy="2585323"/>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matrix[2][3] = { {1, 4, 2}, {3, 6, 8} };</a:t>
            </a:r>
          </a:p>
          <a:p>
            <a:r>
              <a:rPr lang="en-IN" dirty="0"/>
              <a:t>  matrix[0][0] = 9;</a:t>
            </a:r>
          </a:p>
          <a:p>
            <a:r>
              <a:rPr lang="en-IN" dirty="0"/>
              <a:t>  printf("%d", matrix[0][0]);  // Now outputs 9 instead of 1</a:t>
            </a:r>
          </a:p>
          <a:p>
            <a:r>
              <a:rPr lang="en-IN" dirty="0"/>
              <a:t> </a:t>
            </a:r>
          </a:p>
          <a:p>
            <a:r>
              <a:rPr lang="en-IN" dirty="0"/>
              <a:t>  return 0;</a:t>
            </a:r>
          </a:p>
          <a:p>
            <a:r>
              <a:rPr lang="en-IN" dirty="0"/>
              <a:t>}</a:t>
            </a:r>
          </a:p>
        </p:txBody>
      </p:sp>
    </p:spTree>
    <p:extLst>
      <p:ext uri="{BB962C8B-B14F-4D97-AF65-F5344CB8AC3E}">
        <p14:creationId xmlns:p14="http://schemas.microsoft.com/office/powerpoint/2010/main" val="27261366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8DA5BB-2EF5-71D0-27F1-9B23F4E6CAF5}"/>
              </a:ext>
            </a:extLst>
          </p:cNvPr>
          <p:cNvSpPr txBox="1"/>
          <p:nvPr/>
        </p:nvSpPr>
        <p:spPr>
          <a:xfrm>
            <a:off x="251791" y="109475"/>
            <a:ext cx="11688417" cy="1328954"/>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Verdana" panose="020B0604030504040204" pitchFamily="34" charset="0"/>
                <a:ea typeface="Verdana" panose="020B0604030504040204" pitchFamily="34" charset="0"/>
              </a:rPr>
              <a:t>Loop Through a 2D Array</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To loop through a multi-dimensional array, you need one loop for each of the array's dimensions.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The following example outputs all elements in the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matrix</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array:</a:t>
            </a:r>
          </a:p>
        </p:txBody>
      </p:sp>
      <p:sp>
        <p:nvSpPr>
          <p:cNvPr id="5" name="TextBox 4">
            <a:extLst>
              <a:ext uri="{FF2B5EF4-FFF2-40B4-BE49-F238E27FC236}">
                <a16:creationId xmlns:a16="http://schemas.microsoft.com/office/drawing/2014/main" id="{AAE80602-4C7F-93D8-D96D-2DE3796A1893}"/>
              </a:ext>
            </a:extLst>
          </p:cNvPr>
          <p:cNvSpPr txBox="1"/>
          <p:nvPr/>
        </p:nvSpPr>
        <p:spPr>
          <a:xfrm>
            <a:off x="251791" y="1854082"/>
            <a:ext cx="6096000" cy="2308324"/>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matrix[</a:t>
            </a:r>
            <a:r>
              <a:rPr lang="en-IN" b="0" i="0" dirty="0">
                <a:solidFill>
                  <a:srgbClr val="FF0000"/>
                </a:solidFill>
                <a:effectLst/>
                <a:highlight>
                  <a:srgbClr val="FFFFFF"/>
                </a:highlight>
                <a:latin typeface="Consolas" panose="020B0609020204030204" pitchFamily="49" charset="0"/>
              </a:rPr>
              <a:t>2</a:t>
            </a:r>
            <a:r>
              <a:rPr lang="en-IN" b="0" i="0" dirty="0">
                <a:solidFill>
                  <a:srgbClr val="000000"/>
                </a:solidFill>
                <a:effectLst/>
                <a:highlight>
                  <a:srgbClr val="FFFFFF"/>
                </a:highlight>
                <a:latin typeface="Consolas" panose="020B0609020204030204" pitchFamily="49" charset="0"/>
              </a:rPr>
              <a:t>][</a:t>
            </a:r>
            <a:r>
              <a:rPr lang="en-IN" b="0" i="0" dirty="0">
                <a:solidFill>
                  <a:srgbClr val="FF0000"/>
                </a:solidFill>
                <a:effectLst/>
                <a:highlight>
                  <a:srgbClr val="FFFFFF"/>
                </a:highlight>
                <a:latin typeface="Consolas" panose="020B0609020204030204" pitchFamily="49" charset="0"/>
              </a:rPr>
              <a:t>3</a:t>
            </a:r>
            <a:r>
              <a:rPr lang="en-IN" b="0" i="0" dirty="0">
                <a:solidFill>
                  <a:srgbClr val="000000"/>
                </a:solidFill>
                <a:effectLst/>
                <a:highlight>
                  <a:srgbClr val="FFFFFF"/>
                </a:highlight>
                <a:latin typeface="Consolas" panose="020B0609020204030204" pitchFamily="49" charset="0"/>
              </a:rPr>
              <a:t>] = { {</a:t>
            </a:r>
            <a:r>
              <a:rPr lang="en-IN" b="0" i="0" dirty="0">
                <a:solidFill>
                  <a:srgbClr val="FF0000"/>
                </a:solidFill>
                <a:effectLst/>
                <a:highlight>
                  <a:srgbClr val="FFFFFF"/>
                </a:highlight>
                <a:latin typeface="Consolas" panose="020B0609020204030204" pitchFamily="49" charset="0"/>
              </a:rPr>
              <a:t>1</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4</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2</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3</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6</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8</a:t>
            </a:r>
            <a:r>
              <a:rPr lang="en-IN" b="0" i="0" dirty="0">
                <a:solidFill>
                  <a:srgbClr val="000000"/>
                </a:solidFill>
                <a:effectLst/>
                <a:highlight>
                  <a:srgbClr val="FFFFFF"/>
                </a:highlight>
                <a:latin typeface="Consolas" panose="020B0609020204030204" pitchFamily="49" charset="0"/>
              </a:rPr>
              <a:t>} };</a:t>
            </a:r>
            <a:br>
              <a:rPr lang="en-IN" dirty="0"/>
            </a:br>
            <a:br>
              <a:rPr lang="en-IN" dirty="0"/>
            </a:b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i, j;</a:t>
            </a:r>
            <a:br>
              <a:rPr lang="en-IN" dirty="0"/>
            </a:br>
            <a:r>
              <a:rPr lang="en-IN" b="0" i="0" dirty="0">
                <a:solidFill>
                  <a:srgbClr val="0000CD"/>
                </a:solidFill>
                <a:effectLst/>
                <a:highlight>
                  <a:srgbClr val="FFFFFF"/>
                </a:highlight>
                <a:latin typeface="Consolas" panose="020B0609020204030204" pitchFamily="49" charset="0"/>
              </a:rPr>
              <a:t>for</a:t>
            </a:r>
            <a:r>
              <a:rPr lang="en-IN" b="0" i="0" dirty="0">
                <a:solidFill>
                  <a:srgbClr val="000000"/>
                </a:solidFill>
                <a:effectLst/>
                <a:highlight>
                  <a:srgbClr val="FFFFFF"/>
                </a:highlight>
                <a:latin typeface="Consolas" panose="020B0609020204030204" pitchFamily="49" charset="0"/>
              </a:rPr>
              <a:t> (i = </a:t>
            </a:r>
            <a:r>
              <a:rPr lang="en-IN" b="0" i="0" dirty="0">
                <a:solidFill>
                  <a:srgbClr val="FF0000"/>
                </a:solidFill>
                <a:effectLst/>
                <a:highlight>
                  <a:srgbClr val="FFFFFF"/>
                </a:highlight>
                <a:latin typeface="Consolas" panose="020B0609020204030204" pitchFamily="49" charset="0"/>
              </a:rPr>
              <a:t>0</a:t>
            </a:r>
            <a:r>
              <a:rPr lang="en-IN" b="0" i="0" dirty="0">
                <a:solidFill>
                  <a:srgbClr val="000000"/>
                </a:solidFill>
                <a:effectLst/>
                <a:highlight>
                  <a:srgbClr val="FFFFFF"/>
                </a:highlight>
                <a:latin typeface="Consolas" panose="020B0609020204030204" pitchFamily="49" charset="0"/>
              </a:rPr>
              <a:t>; i &lt; </a:t>
            </a:r>
            <a:r>
              <a:rPr lang="en-IN" b="0" i="0" dirty="0">
                <a:solidFill>
                  <a:srgbClr val="FF0000"/>
                </a:solidFill>
                <a:effectLst/>
                <a:highlight>
                  <a:srgbClr val="FFFFFF"/>
                </a:highlight>
                <a:latin typeface="Consolas" panose="020B0609020204030204" pitchFamily="49" charset="0"/>
              </a:rPr>
              <a:t>2</a:t>
            </a:r>
            <a:r>
              <a:rPr lang="en-IN" b="0" i="0" dirty="0">
                <a:solidFill>
                  <a:srgbClr val="000000"/>
                </a:solidFill>
                <a:effectLst/>
                <a:highlight>
                  <a:srgbClr val="FFFFFF"/>
                </a:highlight>
                <a:latin typeface="Consolas" panose="020B0609020204030204" pitchFamily="49" charset="0"/>
              </a:rPr>
              <a:t>; i++) {</a:t>
            </a:r>
            <a:br>
              <a:rPr lang="en-IN" dirty="0"/>
            </a:br>
            <a:r>
              <a:rPr lang="en-IN" b="0" i="0" dirty="0">
                <a:solidFill>
                  <a:srgbClr val="000000"/>
                </a:solidFill>
                <a:effectLst/>
                <a:highlight>
                  <a:srgbClr val="FFFFFF"/>
                </a:highlight>
                <a:latin typeface="Consolas" panose="020B0609020204030204" pitchFamily="49" charset="0"/>
              </a:rPr>
              <a:t>  </a:t>
            </a:r>
            <a:r>
              <a:rPr lang="en-IN" b="0" i="0" dirty="0">
                <a:solidFill>
                  <a:srgbClr val="0000CD"/>
                </a:solidFill>
                <a:effectLst/>
                <a:highlight>
                  <a:srgbClr val="FFFFFF"/>
                </a:highlight>
                <a:latin typeface="Consolas" panose="020B0609020204030204" pitchFamily="49" charset="0"/>
              </a:rPr>
              <a:t>for</a:t>
            </a:r>
            <a:r>
              <a:rPr lang="en-IN" b="0" i="0" dirty="0">
                <a:solidFill>
                  <a:srgbClr val="000000"/>
                </a:solidFill>
                <a:effectLst/>
                <a:highlight>
                  <a:srgbClr val="FFFFFF"/>
                </a:highlight>
                <a:latin typeface="Consolas" panose="020B0609020204030204" pitchFamily="49" charset="0"/>
              </a:rPr>
              <a:t> (j = </a:t>
            </a:r>
            <a:r>
              <a:rPr lang="en-IN" b="0" i="0" dirty="0">
                <a:solidFill>
                  <a:srgbClr val="FF0000"/>
                </a:solidFill>
                <a:effectLst/>
                <a:highlight>
                  <a:srgbClr val="FFFFFF"/>
                </a:highlight>
                <a:latin typeface="Consolas" panose="020B0609020204030204" pitchFamily="49" charset="0"/>
              </a:rPr>
              <a:t>0</a:t>
            </a:r>
            <a:r>
              <a:rPr lang="en-IN" b="0" i="0" dirty="0">
                <a:solidFill>
                  <a:srgbClr val="000000"/>
                </a:solidFill>
                <a:effectLst/>
                <a:highlight>
                  <a:srgbClr val="FFFFFF"/>
                </a:highlight>
                <a:latin typeface="Consolas" panose="020B0609020204030204" pitchFamily="49" charset="0"/>
              </a:rPr>
              <a:t>; j &lt; </a:t>
            </a:r>
            <a:r>
              <a:rPr lang="en-IN" b="0" i="0" dirty="0">
                <a:solidFill>
                  <a:srgbClr val="FF0000"/>
                </a:solidFill>
                <a:effectLst/>
                <a:highlight>
                  <a:srgbClr val="FFFFFF"/>
                </a:highlight>
                <a:latin typeface="Consolas" panose="020B0609020204030204" pitchFamily="49" charset="0"/>
              </a:rPr>
              <a:t>3</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j++</a:t>
            </a:r>
            <a:r>
              <a:rPr lang="en-IN" b="0" i="0" dirty="0">
                <a:solidFill>
                  <a:srgbClr val="000000"/>
                </a:solidFill>
                <a:effectLst/>
                <a:highlight>
                  <a:srgbClr val="FFFFFF"/>
                </a:highlight>
                <a:latin typeface="Consolas" panose="020B0609020204030204" pitchFamily="49" charset="0"/>
              </a:rPr>
              <a:t>) {</a:t>
            </a:r>
            <a:br>
              <a:rPr lang="en-IN" dirty="0"/>
            </a:br>
            <a:r>
              <a:rPr lang="en-IN" b="0" i="0" dirty="0">
                <a:solidFill>
                  <a:srgbClr val="000000"/>
                </a:solidFill>
                <a:effectLst/>
                <a:highlight>
                  <a:srgbClr val="FFFFFF"/>
                </a:highlight>
                <a:latin typeface="Consolas" panose="020B0609020204030204" pitchFamily="49" charset="0"/>
              </a:rPr>
              <a:t>    printf(</a:t>
            </a:r>
            <a:r>
              <a:rPr lang="en-IN" b="0" i="0" dirty="0">
                <a:solidFill>
                  <a:srgbClr val="A52A2A"/>
                </a:solidFill>
                <a:effectLst/>
                <a:highlight>
                  <a:srgbClr val="FFFFFF"/>
                </a:highlight>
                <a:latin typeface="Consolas" panose="020B0609020204030204" pitchFamily="49" charset="0"/>
              </a:rPr>
              <a:t>"%d\n"</a:t>
            </a:r>
            <a:r>
              <a:rPr lang="en-IN" b="0" i="0" dirty="0">
                <a:solidFill>
                  <a:srgbClr val="000000"/>
                </a:solidFill>
                <a:effectLst/>
                <a:highlight>
                  <a:srgbClr val="FFFFFF"/>
                </a:highlight>
                <a:latin typeface="Consolas" panose="020B0609020204030204" pitchFamily="49" charset="0"/>
              </a:rPr>
              <a:t>, matrix[i][j]);</a:t>
            </a:r>
            <a:br>
              <a:rPr lang="en-IN" dirty="0"/>
            </a:br>
            <a:r>
              <a:rPr lang="en-IN" b="0" i="0" dirty="0">
                <a:solidFill>
                  <a:srgbClr val="000000"/>
                </a:solidFill>
                <a:effectLst/>
                <a:highlight>
                  <a:srgbClr val="FFFFFF"/>
                </a:highlight>
                <a:latin typeface="Consolas" panose="020B0609020204030204" pitchFamily="49" charset="0"/>
              </a:rPr>
              <a:t>  }</a:t>
            </a:r>
            <a:br>
              <a:rPr lang="en-IN" dirty="0"/>
            </a:br>
            <a:r>
              <a:rPr lang="en-IN" b="0" i="0" dirty="0">
                <a:solidFill>
                  <a:srgbClr val="000000"/>
                </a:solidFill>
                <a:effectLst/>
                <a:highlight>
                  <a:srgbClr val="FFFFFF"/>
                </a:highlight>
                <a:latin typeface="Consolas" panose="020B0609020204030204" pitchFamily="49" charset="0"/>
              </a:rPr>
              <a:t>}</a:t>
            </a:r>
            <a:endParaRPr lang="en-IN" dirty="0"/>
          </a:p>
        </p:txBody>
      </p:sp>
      <p:sp>
        <p:nvSpPr>
          <p:cNvPr id="7" name="TextBox 6">
            <a:extLst>
              <a:ext uri="{FF2B5EF4-FFF2-40B4-BE49-F238E27FC236}">
                <a16:creationId xmlns:a16="http://schemas.microsoft.com/office/drawing/2014/main" id="{15AB04ED-CFD1-A9A1-5611-FDC79757788E}"/>
              </a:ext>
            </a:extLst>
          </p:cNvPr>
          <p:cNvSpPr txBox="1"/>
          <p:nvPr/>
        </p:nvSpPr>
        <p:spPr>
          <a:xfrm>
            <a:off x="6096000" y="1539919"/>
            <a:ext cx="6096000" cy="3970318"/>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matrix[2][3] = { {1, 4, 2}, {3, 6, 8} };</a:t>
            </a:r>
          </a:p>
          <a:p>
            <a:endParaRPr lang="en-IN" dirty="0"/>
          </a:p>
          <a:p>
            <a:r>
              <a:rPr lang="en-IN" dirty="0"/>
              <a:t>  int i, j;</a:t>
            </a:r>
          </a:p>
          <a:p>
            <a:r>
              <a:rPr lang="en-IN" dirty="0"/>
              <a:t>  for (i = 0; i &lt; 2; i++) {</a:t>
            </a:r>
          </a:p>
          <a:p>
            <a:r>
              <a:rPr lang="en-IN" dirty="0"/>
              <a:t>    for (j = 0; j &lt; 3; </a:t>
            </a:r>
            <a:r>
              <a:rPr lang="en-IN" dirty="0" err="1"/>
              <a:t>j++</a:t>
            </a:r>
            <a:r>
              <a:rPr lang="en-IN" dirty="0"/>
              <a:t>) {</a:t>
            </a:r>
          </a:p>
          <a:p>
            <a:r>
              <a:rPr lang="en-IN" dirty="0"/>
              <a:t>      printf("%d\n", matrix[i][j]);</a:t>
            </a:r>
          </a:p>
          <a:p>
            <a:r>
              <a:rPr lang="en-IN" dirty="0"/>
              <a:t>    }</a:t>
            </a:r>
          </a:p>
          <a:p>
            <a:r>
              <a:rPr lang="en-IN" dirty="0"/>
              <a:t>  }</a:t>
            </a:r>
          </a:p>
          <a:p>
            <a:r>
              <a:rPr lang="en-IN" dirty="0"/>
              <a:t>  </a:t>
            </a:r>
          </a:p>
          <a:p>
            <a:r>
              <a:rPr lang="en-IN" dirty="0"/>
              <a:t>  return 0;</a:t>
            </a:r>
          </a:p>
          <a:p>
            <a:r>
              <a:rPr lang="en-IN" dirty="0"/>
              <a:t>}</a:t>
            </a:r>
          </a:p>
        </p:txBody>
      </p:sp>
    </p:spTree>
    <p:extLst>
      <p:ext uri="{BB962C8B-B14F-4D97-AF65-F5344CB8AC3E}">
        <p14:creationId xmlns:p14="http://schemas.microsoft.com/office/powerpoint/2010/main" val="38488783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CBACA6-9E21-CDFF-CCEB-C9BC1234445C}"/>
              </a:ext>
            </a:extLst>
          </p:cNvPr>
          <p:cNvSpPr>
            <a:spLocks noChangeArrowheads="1"/>
          </p:cNvSpPr>
          <p:nvPr/>
        </p:nvSpPr>
        <p:spPr bwMode="auto">
          <a:xfrm>
            <a:off x="185530" y="0"/>
            <a:ext cx="11277600" cy="2616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Strings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Strings are used for storing text/characters.</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For example, "Hello World" is a string of characters.</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Unlike many other programming languages, C does not have a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String type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to easily create string variables. Instead, you must use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char</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type and create an </a:t>
            </a:r>
            <a:r>
              <a:rPr lang="en-US" altLang="en-US" dirty="0">
                <a:solidFill>
                  <a:srgbClr val="000000"/>
                </a:solidFill>
                <a:latin typeface="Verdana" panose="020B0604030504040204" pitchFamily="34" charset="0"/>
                <a:ea typeface="Verdana" panose="020B0604030504040204" pitchFamily="34" charset="0"/>
              </a:rPr>
              <a:t>array</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of characters to make a string in C:</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C3B58351-7362-B7C5-1E42-349550306476}"/>
              </a:ext>
            </a:extLst>
          </p:cNvPr>
          <p:cNvSpPr txBox="1"/>
          <p:nvPr/>
        </p:nvSpPr>
        <p:spPr>
          <a:xfrm>
            <a:off x="92765" y="2823577"/>
            <a:ext cx="6096000" cy="369332"/>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char</a:t>
            </a:r>
            <a:r>
              <a:rPr lang="en-IN" b="0" i="0" dirty="0">
                <a:solidFill>
                  <a:srgbClr val="000000"/>
                </a:solidFill>
                <a:effectLst/>
                <a:highlight>
                  <a:srgbClr val="FFFFFF"/>
                </a:highlight>
                <a:latin typeface="Consolas" panose="020B0609020204030204" pitchFamily="49" charset="0"/>
              </a:rPr>
              <a:t> greetings[] = </a:t>
            </a:r>
            <a:r>
              <a:rPr lang="en-IN" b="0" i="0" dirty="0">
                <a:solidFill>
                  <a:srgbClr val="A52A2A"/>
                </a:solidFill>
                <a:effectLst/>
                <a:highlight>
                  <a:srgbClr val="FFFFFF"/>
                </a:highlight>
                <a:latin typeface="Consolas" panose="020B0609020204030204" pitchFamily="49" charset="0"/>
              </a:rPr>
              <a:t>"Hello World!"</a:t>
            </a:r>
            <a:r>
              <a:rPr lang="en-IN" b="0" i="0" dirty="0">
                <a:solidFill>
                  <a:srgbClr val="000000"/>
                </a:solidFill>
                <a:effectLst/>
                <a:highlight>
                  <a:srgbClr val="FFFFFF"/>
                </a:highlight>
                <a:latin typeface="Consolas" panose="020B0609020204030204" pitchFamily="49" charset="0"/>
              </a:rPr>
              <a:t>;</a:t>
            </a:r>
            <a:endParaRPr lang="en-IN" dirty="0"/>
          </a:p>
        </p:txBody>
      </p:sp>
      <p:sp>
        <p:nvSpPr>
          <p:cNvPr id="5" name="Rectangle 2">
            <a:extLst>
              <a:ext uri="{FF2B5EF4-FFF2-40B4-BE49-F238E27FC236}">
                <a16:creationId xmlns:a16="http://schemas.microsoft.com/office/drawing/2014/main" id="{3A399B1B-6E2F-AD43-C76A-BDF0F05906A1}"/>
              </a:ext>
            </a:extLst>
          </p:cNvPr>
          <p:cNvSpPr>
            <a:spLocks noChangeArrowheads="1"/>
          </p:cNvSpPr>
          <p:nvPr/>
        </p:nvSpPr>
        <p:spPr bwMode="auto">
          <a:xfrm>
            <a:off x="139147" y="3240166"/>
            <a:ext cx="11913705" cy="12827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Note that you have to use double quotes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To output the string, you can use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printf()</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function together with the format specifier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to tell C that we are now working with strings:</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B55EF6C4-9EAA-99A5-E871-A28FF3E6B621}"/>
              </a:ext>
            </a:extLst>
          </p:cNvPr>
          <p:cNvSpPr txBox="1"/>
          <p:nvPr/>
        </p:nvSpPr>
        <p:spPr>
          <a:xfrm>
            <a:off x="185530" y="4823524"/>
            <a:ext cx="6096000" cy="646331"/>
          </a:xfrm>
          <a:prstGeom prst="rect">
            <a:avLst/>
          </a:prstGeom>
          <a:noFill/>
        </p:spPr>
        <p:txBody>
          <a:bodyPr wrap="square">
            <a:spAutoFit/>
          </a:bodyPr>
          <a:lstStyle/>
          <a:p>
            <a:r>
              <a:rPr lang="en-US" b="0" i="0" dirty="0">
                <a:solidFill>
                  <a:srgbClr val="0000CD"/>
                </a:solidFill>
                <a:effectLst/>
                <a:highlight>
                  <a:srgbClr val="FFFFFF"/>
                </a:highlight>
                <a:latin typeface="Verdana" panose="020B0604030504040204" pitchFamily="34" charset="0"/>
                <a:ea typeface="Verdana" panose="020B0604030504040204" pitchFamily="34" charset="0"/>
              </a:rPr>
              <a:t>char</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greetings[] = </a:t>
            </a:r>
            <a:r>
              <a:rPr lang="en-US" b="0" i="0" dirty="0">
                <a:solidFill>
                  <a:srgbClr val="A52A2A"/>
                </a:solidFill>
                <a:effectLst/>
                <a:highlight>
                  <a:srgbClr val="FFFFFF"/>
                </a:highlight>
                <a:latin typeface="Verdana" panose="020B0604030504040204" pitchFamily="34" charset="0"/>
                <a:ea typeface="Verdana" panose="020B0604030504040204" pitchFamily="34" charset="0"/>
              </a:rPr>
              <a:t>"Hello World!"</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dirty="0">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US" b="0" i="0" dirty="0">
                <a:solidFill>
                  <a:srgbClr val="A52A2A"/>
                </a:solidFill>
                <a:effectLst/>
                <a:highlight>
                  <a:srgbClr val="FFFFFF"/>
                </a:highlight>
                <a:latin typeface="Verdana" panose="020B0604030504040204" pitchFamily="34" charset="0"/>
                <a:ea typeface="Verdana" panose="020B0604030504040204" pitchFamily="34" charset="0"/>
              </a:rPr>
              <a:t>"%s"</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greetings);</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559146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57047-D039-D1EE-0FBA-2B816E981F19}"/>
              </a:ext>
            </a:extLst>
          </p:cNvPr>
          <p:cNvSpPr>
            <a:spLocks noChangeArrowheads="1"/>
          </p:cNvSpPr>
          <p:nvPr/>
        </p:nvSpPr>
        <p:spPr bwMode="auto">
          <a:xfrm>
            <a:off x="185531" y="-23083"/>
            <a:ext cx="10853530" cy="18315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Access Strings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Since strings are actually </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hlinkClick r:id="rId2"/>
              </a:rPr>
              <a:t>arrays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 C, you can access a string by referring to its index number inside square brackets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This example prints the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first character (0)</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greetings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B4119841-65D1-2217-7B4C-0A200D4DE4A4}"/>
              </a:ext>
            </a:extLst>
          </p:cNvPr>
          <p:cNvSpPr txBox="1"/>
          <p:nvPr/>
        </p:nvSpPr>
        <p:spPr>
          <a:xfrm>
            <a:off x="185531" y="2039612"/>
            <a:ext cx="6096000" cy="2308324"/>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char greetings[] = "Hello World!";</a:t>
            </a:r>
          </a:p>
          <a:p>
            <a:r>
              <a:rPr lang="en-IN" dirty="0"/>
              <a:t>  printf("%c", greetings[0]);</a:t>
            </a:r>
          </a:p>
          <a:p>
            <a:r>
              <a:rPr lang="en-IN" dirty="0"/>
              <a:t> </a:t>
            </a:r>
          </a:p>
          <a:p>
            <a:r>
              <a:rPr lang="en-IN" dirty="0"/>
              <a:t>  return 0;</a:t>
            </a:r>
          </a:p>
          <a:p>
            <a:r>
              <a:rPr lang="en-IN" dirty="0"/>
              <a:t>}</a:t>
            </a:r>
          </a:p>
        </p:txBody>
      </p:sp>
      <p:sp>
        <p:nvSpPr>
          <p:cNvPr id="5" name="Rectangle 2">
            <a:extLst>
              <a:ext uri="{FF2B5EF4-FFF2-40B4-BE49-F238E27FC236}">
                <a16:creationId xmlns:a16="http://schemas.microsoft.com/office/drawing/2014/main" id="{B51D31FD-2553-50AB-AFE5-490E4172CF3E}"/>
              </a:ext>
            </a:extLst>
          </p:cNvPr>
          <p:cNvSpPr>
            <a:spLocks noChangeArrowheads="1"/>
          </p:cNvSpPr>
          <p:nvPr/>
        </p:nvSpPr>
        <p:spPr bwMode="auto">
          <a:xfrm>
            <a:off x="4333461" y="2203536"/>
            <a:ext cx="5009322" cy="867289"/>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Note that we have to use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%c</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format specifier to print a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single character</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p>
        </p:txBody>
      </p:sp>
      <p:sp>
        <p:nvSpPr>
          <p:cNvPr id="8" name="TextBox 7">
            <a:extLst>
              <a:ext uri="{FF2B5EF4-FFF2-40B4-BE49-F238E27FC236}">
                <a16:creationId xmlns:a16="http://schemas.microsoft.com/office/drawing/2014/main" id="{EF7EBA0F-8421-F62F-5B81-73A414E8F81B}"/>
              </a:ext>
            </a:extLst>
          </p:cNvPr>
          <p:cNvSpPr txBox="1"/>
          <p:nvPr/>
        </p:nvSpPr>
        <p:spPr>
          <a:xfrm>
            <a:off x="291547" y="4579032"/>
            <a:ext cx="11688417" cy="1328954"/>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Verdana" panose="020B0604030504040204" pitchFamily="34" charset="0"/>
                <a:ea typeface="Verdana" panose="020B0604030504040204" pitchFamily="34" charset="0"/>
              </a:rPr>
              <a:t>Modify Strings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To change the value of a specific character in a string, refer to the index number, and use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single quotes</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41606696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0FFEE8-0FF8-9CEA-2A1F-392DC9927B78}"/>
              </a:ext>
            </a:extLst>
          </p:cNvPr>
          <p:cNvSpPr txBox="1"/>
          <p:nvPr/>
        </p:nvSpPr>
        <p:spPr>
          <a:xfrm>
            <a:off x="145774" y="112070"/>
            <a:ext cx="6096000" cy="2585323"/>
          </a:xfrm>
          <a:prstGeom prst="rect">
            <a:avLst/>
          </a:prstGeom>
          <a:noFill/>
        </p:spPr>
        <p:txBody>
          <a:bodyPr wrap="square">
            <a:spAutoFit/>
          </a:bodyPr>
          <a:lstStyle/>
          <a:p>
            <a:r>
              <a:rPr lang="en-IN" dirty="0">
                <a:latin typeface="Verdana" panose="020B0604030504040204" pitchFamily="34" charset="0"/>
                <a:ea typeface="Verdana" panose="020B0604030504040204" pitchFamily="34" charset="0"/>
              </a:rPr>
              <a:t>#include &lt;stdio.h&gt;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char greetings[] = "Hello World!";</a:t>
            </a:r>
          </a:p>
          <a:p>
            <a:r>
              <a:rPr lang="en-IN" dirty="0">
                <a:latin typeface="Verdana" panose="020B0604030504040204" pitchFamily="34" charset="0"/>
                <a:ea typeface="Verdana" panose="020B0604030504040204" pitchFamily="34" charset="0"/>
              </a:rPr>
              <a:t>  greetings[0] = 'J';</a:t>
            </a:r>
          </a:p>
          <a:p>
            <a:r>
              <a:rPr lang="en-IN" dirty="0">
                <a:latin typeface="Verdana" panose="020B0604030504040204" pitchFamily="34" charset="0"/>
                <a:ea typeface="Verdana" panose="020B0604030504040204" pitchFamily="34" charset="0"/>
              </a:rPr>
              <a:t>  printf("%s", greetings);</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sp>
        <p:nvSpPr>
          <p:cNvPr id="4" name="Rectangle 1">
            <a:extLst>
              <a:ext uri="{FF2B5EF4-FFF2-40B4-BE49-F238E27FC236}">
                <a16:creationId xmlns:a16="http://schemas.microsoft.com/office/drawing/2014/main" id="{24FF5C99-088C-2A6F-5A52-71DCBA7D762E}"/>
              </a:ext>
            </a:extLst>
          </p:cNvPr>
          <p:cNvSpPr>
            <a:spLocks noChangeArrowheads="1"/>
          </p:cNvSpPr>
          <p:nvPr/>
        </p:nvSpPr>
        <p:spPr bwMode="auto">
          <a:xfrm>
            <a:off x="234216" y="2697393"/>
            <a:ext cx="8092472" cy="10006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Loop Through a String</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You can also loop through the characters of a string, using a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for</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loop:</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785CCC8C-D83F-18C4-A1CA-44AB61A5D442}"/>
              </a:ext>
            </a:extLst>
          </p:cNvPr>
          <p:cNvSpPr txBox="1"/>
          <p:nvPr/>
        </p:nvSpPr>
        <p:spPr>
          <a:xfrm>
            <a:off x="145774" y="4410454"/>
            <a:ext cx="4134678" cy="1754326"/>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char</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carName</a:t>
            </a:r>
            <a:r>
              <a:rPr lang="en-IN" b="0" i="0" dirty="0">
                <a:solidFill>
                  <a:srgbClr val="000000"/>
                </a:solidFill>
                <a:effectLst/>
                <a:highlight>
                  <a:srgbClr val="FFFFFF"/>
                </a:highlight>
                <a:latin typeface="Consolas" panose="020B0609020204030204" pitchFamily="49" charset="0"/>
              </a:rPr>
              <a:t>[] = </a:t>
            </a:r>
            <a:r>
              <a:rPr lang="en-IN" b="0" i="0" dirty="0">
                <a:solidFill>
                  <a:srgbClr val="A52A2A"/>
                </a:solidFill>
                <a:effectLst/>
                <a:highlight>
                  <a:srgbClr val="FFFFFF"/>
                </a:highlight>
                <a:latin typeface="Consolas" panose="020B0609020204030204" pitchFamily="49" charset="0"/>
              </a:rPr>
              <a:t>"Volvo"</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i;</a:t>
            </a:r>
            <a:br>
              <a:rPr lang="en-IN" dirty="0"/>
            </a:br>
            <a:br>
              <a:rPr lang="en-IN" dirty="0"/>
            </a:br>
            <a:r>
              <a:rPr lang="en-IN" b="0" i="0" dirty="0">
                <a:solidFill>
                  <a:srgbClr val="0000CD"/>
                </a:solidFill>
                <a:effectLst/>
                <a:highlight>
                  <a:srgbClr val="FFFFFF"/>
                </a:highlight>
                <a:latin typeface="Consolas" panose="020B0609020204030204" pitchFamily="49" charset="0"/>
              </a:rPr>
              <a:t>for</a:t>
            </a:r>
            <a:r>
              <a:rPr lang="en-IN" b="0" i="0" dirty="0">
                <a:solidFill>
                  <a:srgbClr val="000000"/>
                </a:solidFill>
                <a:effectLst/>
                <a:highlight>
                  <a:srgbClr val="FFFFFF"/>
                </a:highlight>
                <a:latin typeface="Consolas" panose="020B0609020204030204" pitchFamily="49" charset="0"/>
              </a:rPr>
              <a:t> (i = </a:t>
            </a:r>
            <a:r>
              <a:rPr lang="en-IN" b="0" i="0" dirty="0">
                <a:solidFill>
                  <a:srgbClr val="FF0000"/>
                </a:solidFill>
                <a:effectLst/>
                <a:highlight>
                  <a:srgbClr val="FFFFFF"/>
                </a:highlight>
                <a:latin typeface="Consolas" panose="020B0609020204030204" pitchFamily="49" charset="0"/>
              </a:rPr>
              <a:t>0</a:t>
            </a:r>
            <a:r>
              <a:rPr lang="en-IN" b="0" i="0" dirty="0">
                <a:solidFill>
                  <a:srgbClr val="000000"/>
                </a:solidFill>
                <a:effectLst/>
                <a:highlight>
                  <a:srgbClr val="FFFFFF"/>
                </a:highlight>
                <a:latin typeface="Consolas" panose="020B0609020204030204" pitchFamily="49" charset="0"/>
              </a:rPr>
              <a:t>; i &lt; </a:t>
            </a:r>
            <a:r>
              <a:rPr lang="en-IN" b="0" i="0" dirty="0">
                <a:solidFill>
                  <a:srgbClr val="FF0000"/>
                </a:solidFill>
                <a:effectLst/>
                <a:highlight>
                  <a:srgbClr val="FFFFFF"/>
                </a:highlight>
                <a:latin typeface="Consolas" panose="020B0609020204030204" pitchFamily="49" charset="0"/>
              </a:rPr>
              <a:t>5</a:t>
            </a:r>
            <a:r>
              <a:rPr lang="en-IN" b="0" i="0" dirty="0">
                <a:solidFill>
                  <a:srgbClr val="000000"/>
                </a:solidFill>
                <a:effectLst/>
                <a:highlight>
                  <a:srgbClr val="FFFFFF"/>
                </a:highlight>
                <a:latin typeface="Consolas" panose="020B0609020204030204" pitchFamily="49" charset="0"/>
              </a:rPr>
              <a:t>; ++i) {</a:t>
            </a:r>
            <a:br>
              <a:rPr lang="en-IN" dirty="0"/>
            </a:br>
            <a:r>
              <a:rPr lang="en-IN" b="0" i="0" dirty="0">
                <a:solidFill>
                  <a:srgbClr val="000000"/>
                </a:solidFill>
                <a:effectLst/>
                <a:highlight>
                  <a:srgbClr val="FFFFFF"/>
                </a:highlight>
                <a:latin typeface="Consolas" panose="020B0609020204030204" pitchFamily="49" charset="0"/>
              </a:rPr>
              <a:t>  printf(</a:t>
            </a:r>
            <a:r>
              <a:rPr lang="en-IN" b="0" i="0" dirty="0">
                <a:solidFill>
                  <a:srgbClr val="A52A2A"/>
                </a:solidFill>
                <a:effectLst/>
                <a:highlight>
                  <a:srgbClr val="FFFFFF"/>
                </a:highlight>
                <a:latin typeface="Consolas" panose="020B0609020204030204" pitchFamily="49" charset="0"/>
              </a:rPr>
              <a:t>"%c\n"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carName</a:t>
            </a:r>
            <a:r>
              <a:rPr lang="en-IN" b="0" i="0" dirty="0">
                <a:solidFill>
                  <a:srgbClr val="000000"/>
                </a:solidFill>
                <a:effectLst/>
                <a:highlight>
                  <a:srgbClr val="FFFFFF"/>
                </a:highlight>
                <a:latin typeface="Consolas" panose="020B0609020204030204" pitchFamily="49" charset="0"/>
              </a:rPr>
              <a:t>[i]);</a:t>
            </a:r>
            <a:br>
              <a:rPr lang="en-IN" dirty="0"/>
            </a:br>
            <a:r>
              <a:rPr lang="en-IN" b="0" i="0" dirty="0">
                <a:solidFill>
                  <a:srgbClr val="000000"/>
                </a:solidFill>
                <a:effectLst/>
                <a:highlight>
                  <a:srgbClr val="FFFFFF"/>
                </a:highlight>
                <a:latin typeface="Consolas" panose="020B0609020204030204" pitchFamily="49" charset="0"/>
              </a:rPr>
              <a:t>}</a:t>
            </a:r>
            <a:endParaRPr lang="en-IN" dirty="0"/>
          </a:p>
        </p:txBody>
      </p:sp>
      <p:sp>
        <p:nvSpPr>
          <p:cNvPr id="8" name="TextBox 7">
            <a:extLst>
              <a:ext uri="{FF2B5EF4-FFF2-40B4-BE49-F238E27FC236}">
                <a16:creationId xmlns:a16="http://schemas.microsoft.com/office/drawing/2014/main" id="{3C102CB8-FA81-A065-380C-F467E64AB09C}"/>
              </a:ext>
            </a:extLst>
          </p:cNvPr>
          <p:cNvSpPr txBox="1"/>
          <p:nvPr/>
        </p:nvSpPr>
        <p:spPr>
          <a:xfrm>
            <a:off x="4560406" y="3718679"/>
            <a:ext cx="6702287" cy="3139321"/>
          </a:xfrm>
          <a:prstGeom prst="rect">
            <a:avLst/>
          </a:prstGeom>
          <a:noFill/>
        </p:spPr>
        <p:txBody>
          <a:bodyPr wrap="square">
            <a:spAutoFit/>
          </a:bodyPr>
          <a:lstStyle/>
          <a:p>
            <a:r>
              <a:rPr lang="en-IN" dirty="0">
                <a:latin typeface="Verdana" panose="020B0604030504040204" pitchFamily="34" charset="0"/>
                <a:ea typeface="Verdana" panose="020B0604030504040204" pitchFamily="34" charset="0"/>
              </a:rPr>
              <a:t>#include &lt;stdio.h&gt;</a:t>
            </a: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char </a:t>
            </a:r>
            <a:r>
              <a:rPr lang="en-IN" dirty="0" err="1">
                <a:latin typeface="Verdana" panose="020B0604030504040204" pitchFamily="34" charset="0"/>
                <a:ea typeface="Verdana" panose="020B0604030504040204" pitchFamily="34" charset="0"/>
              </a:rPr>
              <a:t>carName</a:t>
            </a:r>
            <a:r>
              <a:rPr lang="en-IN" dirty="0">
                <a:latin typeface="Verdana" panose="020B0604030504040204" pitchFamily="34" charset="0"/>
                <a:ea typeface="Verdana" panose="020B0604030504040204" pitchFamily="34" charset="0"/>
              </a:rPr>
              <a:t>[] = "Volvo";</a:t>
            </a:r>
          </a:p>
          <a:p>
            <a:r>
              <a:rPr lang="en-IN" dirty="0">
                <a:latin typeface="Verdana" panose="020B0604030504040204" pitchFamily="34" charset="0"/>
                <a:ea typeface="Verdana" panose="020B0604030504040204" pitchFamily="34" charset="0"/>
              </a:rPr>
              <a:t>  int i;</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  for (i = 0; i &lt; 5; ++i) {</a:t>
            </a:r>
          </a:p>
          <a:p>
            <a:r>
              <a:rPr lang="en-IN" dirty="0">
                <a:latin typeface="Verdana" panose="020B0604030504040204" pitchFamily="34" charset="0"/>
                <a:ea typeface="Verdana" panose="020B0604030504040204" pitchFamily="34" charset="0"/>
              </a:rPr>
              <a:t>    printf("%c\n", </a:t>
            </a:r>
            <a:r>
              <a:rPr lang="en-IN" dirty="0" err="1">
                <a:latin typeface="Verdana" panose="020B0604030504040204" pitchFamily="34" charset="0"/>
                <a:ea typeface="Verdana" panose="020B0604030504040204" pitchFamily="34" charset="0"/>
              </a:rPr>
              <a:t>carName</a:t>
            </a:r>
            <a:r>
              <a:rPr lang="en-IN" dirty="0">
                <a:latin typeface="Verdana" panose="020B0604030504040204" pitchFamily="34" charset="0"/>
                <a:ea typeface="Verdana" panose="020B0604030504040204" pitchFamily="34" charset="0"/>
              </a:rPr>
              <a:t>[i]);</a:t>
            </a:r>
          </a:p>
          <a:p>
            <a:r>
              <a:rPr lang="en-IN" dirty="0">
                <a:latin typeface="Verdana" panose="020B0604030504040204" pitchFamily="34" charset="0"/>
                <a:ea typeface="Verdana" panose="020B0604030504040204" pitchFamily="34" charset="0"/>
              </a:rPr>
              <a:t>  }</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3310423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8A26E9-34E9-1510-80B0-0D58E960C019}"/>
              </a:ext>
            </a:extLst>
          </p:cNvPr>
          <p:cNvSpPr>
            <a:spLocks noChangeArrowheads="1"/>
          </p:cNvSpPr>
          <p:nvPr/>
        </p:nvSpPr>
        <p:spPr bwMode="auto">
          <a:xfrm>
            <a:off x="0" y="202460"/>
            <a:ext cx="12192000" cy="8672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And like we specified in the </a:t>
            </a:r>
            <a:r>
              <a:rPr lang="en-US" altLang="en-US" dirty="0">
                <a:latin typeface="Verdana" panose="020B0604030504040204" pitchFamily="34" charset="0"/>
                <a:ea typeface="Verdana" panose="020B0604030504040204" pitchFamily="34" charset="0"/>
              </a:rPr>
              <a:t>arrays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chapter, you can also use the </a:t>
            </a:r>
            <a:r>
              <a:rPr kumimoji="0" lang="en-US" altLang="en-US" b="0" i="1" u="none" strike="noStrike" cap="none" normalizeH="0" baseline="0" dirty="0">
                <a:ln>
                  <a:noFill/>
                </a:ln>
                <a:solidFill>
                  <a:srgbClr val="000000"/>
                </a:solidFill>
                <a:effectLst/>
                <a:latin typeface="Verdana" panose="020B0604030504040204" pitchFamily="34" charset="0"/>
                <a:ea typeface="Verdana" panose="020B0604030504040204" pitchFamily="34" charset="0"/>
              </a:rPr>
              <a:t>sizeof formula</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(instead of manually write the size of the array in the loop condition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i</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 &lt; 5)</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to make the loop more sustainable:</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p>
        </p:txBody>
      </p:sp>
      <p:sp>
        <p:nvSpPr>
          <p:cNvPr id="4" name="TextBox 3">
            <a:extLst>
              <a:ext uri="{FF2B5EF4-FFF2-40B4-BE49-F238E27FC236}">
                <a16:creationId xmlns:a16="http://schemas.microsoft.com/office/drawing/2014/main" id="{03B83CC3-19CA-9948-861E-FA9E049CFD2F}"/>
              </a:ext>
            </a:extLst>
          </p:cNvPr>
          <p:cNvSpPr txBox="1"/>
          <p:nvPr/>
        </p:nvSpPr>
        <p:spPr>
          <a:xfrm>
            <a:off x="106017" y="1217977"/>
            <a:ext cx="6122504" cy="2308324"/>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char</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carName</a:t>
            </a:r>
            <a:r>
              <a:rPr lang="en-IN" b="0" i="0" dirty="0">
                <a:solidFill>
                  <a:srgbClr val="000000"/>
                </a:solidFill>
                <a:effectLst/>
                <a:highlight>
                  <a:srgbClr val="FFFFFF"/>
                </a:highlight>
                <a:latin typeface="Consolas" panose="020B0609020204030204" pitchFamily="49" charset="0"/>
              </a:rPr>
              <a:t>[] = </a:t>
            </a:r>
            <a:r>
              <a:rPr lang="en-IN" b="0" i="0" dirty="0">
                <a:solidFill>
                  <a:srgbClr val="A52A2A"/>
                </a:solidFill>
                <a:effectLst/>
                <a:highlight>
                  <a:srgbClr val="FFFFFF"/>
                </a:highlight>
                <a:latin typeface="Consolas" panose="020B0609020204030204" pitchFamily="49" charset="0"/>
              </a:rPr>
              <a:t>"Volvo"</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length = </a:t>
            </a:r>
            <a:r>
              <a:rPr lang="en-IN" b="0" i="0" dirty="0" err="1">
                <a:solidFill>
                  <a:srgbClr val="000000"/>
                </a:solidFill>
                <a:effectLst/>
                <a:highlight>
                  <a:srgbClr val="FFFFFF"/>
                </a:highlight>
                <a:latin typeface="Consolas" panose="020B0609020204030204" pitchFamily="49" charset="0"/>
              </a:rPr>
              <a:t>sizeof</a:t>
            </a:r>
            <a:r>
              <a:rPr lang="en-IN" b="0" i="0" dirty="0">
                <a:solidFill>
                  <a:srgbClr val="000000"/>
                </a:solidFill>
                <a:effectLst/>
                <a:highlight>
                  <a:srgbClr val="FFFFFF"/>
                </a:highlight>
                <a:latin typeface="Consolas" panose="020B0609020204030204" pitchFamily="49" charset="0"/>
              </a:rPr>
              <a:t>(</a:t>
            </a:r>
            <a:r>
              <a:rPr lang="en-IN" b="0" i="0" dirty="0" err="1">
                <a:solidFill>
                  <a:srgbClr val="000000"/>
                </a:solidFill>
                <a:effectLst/>
                <a:highlight>
                  <a:srgbClr val="FFFFFF"/>
                </a:highlight>
                <a:latin typeface="Consolas" panose="020B0609020204030204" pitchFamily="49" charset="0"/>
              </a:rPr>
              <a:t>carName</a:t>
            </a:r>
            <a:r>
              <a:rPr lang="en-IN" b="0" i="0" dirty="0">
                <a:solidFill>
                  <a:srgbClr val="000000"/>
                </a:solidFill>
                <a:effectLst/>
                <a:highlight>
                  <a:srgbClr val="FFFFFF"/>
                </a:highlight>
                <a:latin typeface="Consolas" panose="020B0609020204030204" pitchFamily="49" charset="0"/>
              </a:rPr>
              <a:t>) / </a:t>
            </a:r>
            <a:r>
              <a:rPr lang="en-IN" b="0" i="0" dirty="0" err="1">
                <a:solidFill>
                  <a:srgbClr val="000000"/>
                </a:solidFill>
                <a:effectLst/>
                <a:highlight>
                  <a:srgbClr val="FFFFFF"/>
                </a:highlight>
                <a:latin typeface="Consolas" panose="020B0609020204030204" pitchFamily="49" charset="0"/>
              </a:rPr>
              <a:t>sizeof</a:t>
            </a:r>
            <a:r>
              <a:rPr lang="en-IN" b="0" i="0" dirty="0">
                <a:solidFill>
                  <a:srgbClr val="000000"/>
                </a:solidFill>
                <a:effectLst/>
                <a:highlight>
                  <a:srgbClr val="FFFFFF"/>
                </a:highlight>
                <a:latin typeface="Consolas" panose="020B0609020204030204" pitchFamily="49" charset="0"/>
              </a:rPr>
              <a:t>(</a:t>
            </a:r>
            <a:r>
              <a:rPr lang="en-IN" b="0" i="0" dirty="0" err="1">
                <a:solidFill>
                  <a:srgbClr val="000000"/>
                </a:solidFill>
                <a:effectLst/>
                <a:highlight>
                  <a:srgbClr val="FFFFFF"/>
                </a:highlight>
                <a:latin typeface="Consolas" panose="020B0609020204030204" pitchFamily="49" charset="0"/>
              </a:rPr>
              <a:t>carName</a:t>
            </a:r>
            <a:r>
              <a:rPr lang="en-IN" b="0" i="0" dirty="0">
                <a:solidFill>
                  <a:srgbClr val="000000"/>
                </a:solidFill>
                <a:effectLst/>
                <a:highlight>
                  <a:srgbClr val="FFFFFF"/>
                </a:highlight>
                <a:latin typeface="Consolas" panose="020B0609020204030204" pitchFamily="49" charset="0"/>
              </a:rPr>
              <a:t>[</a:t>
            </a:r>
            <a:r>
              <a:rPr lang="en-IN" b="0" i="0" dirty="0">
                <a:solidFill>
                  <a:srgbClr val="FF0000"/>
                </a:solidFill>
                <a:effectLst/>
                <a:highlight>
                  <a:srgbClr val="FFFFFF"/>
                </a:highlight>
                <a:latin typeface="Consolas" panose="020B0609020204030204" pitchFamily="49" charset="0"/>
              </a:rPr>
              <a:t>0</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i;</a:t>
            </a:r>
            <a:br>
              <a:rPr lang="en-IN" dirty="0"/>
            </a:br>
            <a:br>
              <a:rPr lang="en-IN" dirty="0"/>
            </a:br>
            <a:r>
              <a:rPr lang="en-IN" b="0" i="0" dirty="0">
                <a:solidFill>
                  <a:srgbClr val="0000CD"/>
                </a:solidFill>
                <a:effectLst/>
                <a:highlight>
                  <a:srgbClr val="FFFFFF"/>
                </a:highlight>
                <a:latin typeface="Consolas" panose="020B0609020204030204" pitchFamily="49" charset="0"/>
              </a:rPr>
              <a:t>for</a:t>
            </a:r>
            <a:r>
              <a:rPr lang="en-IN" b="0" i="0" dirty="0">
                <a:solidFill>
                  <a:srgbClr val="000000"/>
                </a:solidFill>
                <a:effectLst/>
                <a:highlight>
                  <a:srgbClr val="FFFFFF"/>
                </a:highlight>
                <a:latin typeface="Consolas" panose="020B0609020204030204" pitchFamily="49" charset="0"/>
              </a:rPr>
              <a:t> (i = </a:t>
            </a:r>
            <a:r>
              <a:rPr lang="en-IN" b="0" i="0" dirty="0">
                <a:solidFill>
                  <a:srgbClr val="FF0000"/>
                </a:solidFill>
                <a:effectLst/>
                <a:highlight>
                  <a:srgbClr val="FFFFFF"/>
                </a:highlight>
                <a:latin typeface="Consolas" panose="020B0609020204030204" pitchFamily="49" charset="0"/>
              </a:rPr>
              <a:t>0</a:t>
            </a:r>
            <a:r>
              <a:rPr lang="en-IN" b="0" i="0" dirty="0">
                <a:solidFill>
                  <a:srgbClr val="000000"/>
                </a:solidFill>
                <a:effectLst/>
                <a:highlight>
                  <a:srgbClr val="FFFFFF"/>
                </a:highlight>
                <a:latin typeface="Consolas" panose="020B0609020204030204" pitchFamily="49" charset="0"/>
              </a:rPr>
              <a:t>; i &lt; length; ++i) {</a:t>
            </a:r>
            <a:br>
              <a:rPr lang="en-IN" dirty="0"/>
            </a:br>
            <a:r>
              <a:rPr lang="en-IN" b="0" i="0" dirty="0">
                <a:solidFill>
                  <a:srgbClr val="000000"/>
                </a:solidFill>
                <a:effectLst/>
                <a:highlight>
                  <a:srgbClr val="FFFFFF"/>
                </a:highlight>
                <a:latin typeface="Consolas" panose="020B0609020204030204" pitchFamily="49" charset="0"/>
              </a:rPr>
              <a:t>  printf(</a:t>
            </a:r>
            <a:r>
              <a:rPr lang="en-IN" b="0" i="0" dirty="0">
                <a:solidFill>
                  <a:srgbClr val="A52A2A"/>
                </a:solidFill>
                <a:effectLst/>
                <a:highlight>
                  <a:srgbClr val="FFFFFF"/>
                </a:highlight>
                <a:latin typeface="Consolas" panose="020B0609020204030204" pitchFamily="49" charset="0"/>
              </a:rPr>
              <a:t>"%c\n"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carName</a:t>
            </a:r>
            <a:r>
              <a:rPr lang="en-IN" b="0" i="0" dirty="0">
                <a:solidFill>
                  <a:srgbClr val="000000"/>
                </a:solidFill>
                <a:effectLst/>
                <a:highlight>
                  <a:srgbClr val="FFFFFF"/>
                </a:highlight>
                <a:latin typeface="Consolas" panose="020B0609020204030204" pitchFamily="49" charset="0"/>
              </a:rPr>
              <a:t>[i]);</a:t>
            </a:r>
            <a:br>
              <a:rPr lang="en-IN" dirty="0"/>
            </a:br>
            <a:r>
              <a:rPr lang="en-IN" b="0" i="0" dirty="0">
                <a:solidFill>
                  <a:srgbClr val="000000"/>
                </a:solidFill>
                <a:effectLst/>
                <a:highlight>
                  <a:srgbClr val="FFFFFF"/>
                </a:highlight>
                <a:latin typeface="Consolas" panose="020B0609020204030204" pitchFamily="49" charset="0"/>
              </a:rPr>
              <a:t>}</a:t>
            </a:r>
            <a:endParaRPr lang="en-IN" dirty="0"/>
          </a:p>
        </p:txBody>
      </p:sp>
      <p:sp>
        <p:nvSpPr>
          <p:cNvPr id="6" name="TextBox 5">
            <a:extLst>
              <a:ext uri="{FF2B5EF4-FFF2-40B4-BE49-F238E27FC236}">
                <a16:creationId xmlns:a16="http://schemas.microsoft.com/office/drawing/2014/main" id="{EEEBC456-5FE1-FD1E-0AC2-43B1B2F1117A}"/>
              </a:ext>
            </a:extLst>
          </p:cNvPr>
          <p:cNvSpPr txBox="1"/>
          <p:nvPr/>
        </p:nvSpPr>
        <p:spPr>
          <a:xfrm>
            <a:off x="106016" y="3828655"/>
            <a:ext cx="11343861" cy="2159950"/>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Verdana" panose="020B0604030504040204" pitchFamily="34" charset="0"/>
                <a:ea typeface="Verdana" panose="020B0604030504040204" pitchFamily="34" charset="0"/>
              </a:rPr>
              <a:t>Another Way Of Creating Strings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In the examples above, we used a "string literal" to create a string variable. This is the easiest way to create a string in C.</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You should also note that you can create a string with a set of characters. This example will produce the same result as the example in the beginning of this page:</a:t>
            </a:r>
          </a:p>
        </p:txBody>
      </p:sp>
    </p:spTree>
    <p:extLst>
      <p:ext uri="{BB962C8B-B14F-4D97-AF65-F5344CB8AC3E}">
        <p14:creationId xmlns:p14="http://schemas.microsoft.com/office/powerpoint/2010/main" val="27717849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4543EB-EB10-A52C-C0FB-3BE620C4CA67}"/>
              </a:ext>
            </a:extLst>
          </p:cNvPr>
          <p:cNvSpPr txBox="1"/>
          <p:nvPr/>
        </p:nvSpPr>
        <p:spPr>
          <a:xfrm>
            <a:off x="119270" y="174439"/>
            <a:ext cx="6096000" cy="923330"/>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char</a:t>
            </a:r>
            <a:r>
              <a:rPr lang="en-IN" b="0" i="0" dirty="0">
                <a:solidFill>
                  <a:srgbClr val="000000"/>
                </a:solidFill>
                <a:effectLst/>
                <a:highlight>
                  <a:srgbClr val="FFFFFF"/>
                </a:highlight>
                <a:latin typeface="Consolas" panose="020B0609020204030204" pitchFamily="49" charset="0"/>
              </a:rPr>
              <a:t> greetings[] = {</a:t>
            </a:r>
            <a:r>
              <a:rPr lang="en-IN" b="0" i="0" dirty="0">
                <a:solidFill>
                  <a:srgbClr val="A52A2A"/>
                </a:solidFill>
                <a:effectLst/>
                <a:highlight>
                  <a:srgbClr val="FFFFFF"/>
                </a:highlight>
                <a:latin typeface="Consolas" panose="020B0609020204030204" pitchFamily="49" charset="0"/>
              </a:rPr>
              <a:t>'H'</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'e'</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'l'</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'l'</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'o'</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 '</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'W'</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'o'</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'r'</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'l'</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'd'</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'\0'</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"%s"</a:t>
            </a:r>
            <a:r>
              <a:rPr lang="en-IN" b="0" i="0" dirty="0">
                <a:solidFill>
                  <a:srgbClr val="000000"/>
                </a:solidFill>
                <a:effectLst/>
                <a:highlight>
                  <a:srgbClr val="FFFFFF"/>
                </a:highlight>
                <a:latin typeface="Consolas" panose="020B0609020204030204" pitchFamily="49" charset="0"/>
              </a:rPr>
              <a:t>, greetings);</a:t>
            </a:r>
            <a:endParaRPr lang="en-IN" dirty="0"/>
          </a:p>
        </p:txBody>
      </p:sp>
      <p:sp>
        <p:nvSpPr>
          <p:cNvPr id="5" name="TextBox 4">
            <a:extLst>
              <a:ext uri="{FF2B5EF4-FFF2-40B4-BE49-F238E27FC236}">
                <a16:creationId xmlns:a16="http://schemas.microsoft.com/office/drawing/2014/main" id="{95ACB629-582C-9A4C-ED59-8EEAC3BD5E63}"/>
              </a:ext>
            </a:extLst>
          </p:cNvPr>
          <p:cNvSpPr txBox="1"/>
          <p:nvPr/>
        </p:nvSpPr>
        <p:spPr>
          <a:xfrm>
            <a:off x="6096000" y="12680"/>
            <a:ext cx="6096000" cy="3416320"/>
          </a:xfrm>
          <a:prstGeom prst="rect">
            <a:avLst/>
          </a:prstGeom>
          <a:noFill/>
        </p:spPr>
        <p:txBody>
          <a:bodyPr wrap="square">
            <a:spAutoFit/>
          </a:bodyPr>
          <a:lstStyle/>
          <a:p>
            <a:r>
              <a:rPr lang="en-IN" dirty="0">
                <a:latin typeface="Verdana" panose="020B0604030504040204" pitchFamily="34" charset="0"/>
                <a:ea typeface="Verdana" panose="020B0604030504040204" pitchFamily="34" charset="0"/>
              </a:rPr>
              <a:t>#include &lt;stdio.h&gt;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char greetings[] = {'H', 'e', 'l', 'l', 'o', ' ', 'W', 'o', 'r', 'l', 'd', '!', '\0'};</a:t>
            </a:r>
          </a:p>
          <a:p>
            <a:r>
              <a:rPr lang="en-IN" dirty="0">
                <a:latin typeface="Verdana" panose="020B0604030504040204" pitchFamily="34" charset="0"/>
                <a:ea typeface="Verdana" panose="020B0604030504040204" pitchFamily="34" charset="0"/>
              </a:rPr>
              <a:t>  char greetings2[] = "Hello World!";</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  printf("%s\n", greetings);</a:t>
            </a:r>
          </a:p>
          <a:p>
            <a:r>
              <a:rPr lang="en-IN" dirty="0">
                <a:latin typeface="Verdana" panose="020B0604030504040204" pitchFamily="34" charset="0"/>
                <a:ea typeface="Verdana" panose="020B0604030504040204" pitchFamily="34" charset="0"/>
              </a:rPr>
              <a:t>  printf("%s\n", greetings2);</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sp>
        <p:nvSpPr>
          <p:cNvPr id="6" name="Rectangle 1">
            <a:extLst>
              <a:ext uri="{FF2B5EF4-FFF2-40B4-BE49-F238E27FC236}">
                <a16:creationId xmlns:a16="http://schemas.microsoft.com/office/drawing/2014/main" id="{7BA05601-EC75-506A-580D-1D396609C4CA}"/>
              </a:ext>
            </a:extLst>
          </p:cNvPr>
          <p:cNvSpPr>
            <a:spLocks noChangeArrowheads="1"/>
          </p:cNvSpPr>
          <p:nvPr/>
        </p:nvSpPr>
        <p:spPr bwMode="auto">
          <a:xfrm>
            <a:off x="119270" y="1259528"/>
            <a:ext cx="5349922" cy="252928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Why do we include the </a:t>
            </a:r>
            <a:r>
              <a:rPr kumimoji="0" lang="en-US" altLang="en-US" b="1"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\0</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character at the end?</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This is known as the "null terminating character", and must be included when creating strings using this method. It tells C that this is the end of the string.</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p>
        </p:txBody>
      </p:sp>
      <p:sp>
        <p:nvSpPr>
          <p:cNvPr id="7" name="Rectangle 2">
            <a:extLst>
              <a:ext uri="{FF2B5EF4-FFF2-40B4-BE49-F238E27FC236}">
                <a16:creationId xmlns:a16="http://schemas.microsoft.com/office/drawing/2014/main" id="{911FC82E-FABC-EC2E-03F2-9E97805019A8}"/>
              </a:ext>
            </a:extLst>
          </p:cNvPr>
          <p:cNvSpPr>
            <a:spLocks noChangeArrowheads="1"/>
          </p:cNvSpPr>
          <p:nvPr/>
        </p:nvSpPr>
        <p:spPr bwMode="auto">
          <a:xfrm>
            <a:off x="126093" y="3927486"/>
            <a:ext cx="10686197" cy="22470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Differences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difference between the two ways of creating strings, is that the first method is easier to write, and you do not have to include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\0</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character, as C will do it for you.</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You should note that the size of both arrays is the same: They both have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13 characters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(space also counts as a character by the way), including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\0</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character:</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757542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DBEE97-A8B8-4BAC-8688-94B89C858F7F}"/>
              </a:ext>
            </a:extLst>
          </p:cNvPr>
          <p:cNvSpPr txBox="1"/>
          <p:nvPr/>
        </p:nvSpPr>
        <p:spPr>
          <a:xfrm>
            <a:off x="172278" y="160397"/>
            <a:ext cx="6096000" cy="3416320"/>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char greetings[] = {'H', 'e', 'l', 'l', 'o', ' ', 'W', 'o', 'r', 'l', 'd', '!', '\0'};</a:t>
            </a:r>
          </a:p>
          <a:p>
            <a:r>
              <a:rPr lang="en-IN" dirty="0"/>
              <a:t>  char greetings2[] = "Hello World!";</a:t>
            </a:r>
          </a:p>
          <a:p>
            <a:r>
              <a:rPr lang="en-IN" dirty="0"/>
              <a:t>  </a:t>
            </a:r>
          </a:p>
          <a:p>
            <a:r>
              <a:rPr lang="en-IN" dirty="0"/>
              <a:t>  printf("%</a:t>
            </a:r>
            <a:r>
              <a:rPr lang="en-IN" dirty="0" err="1"/>
              <a:t>lu</a:t>
            </a:r>
            <a:r>
              <a:rPr lang="en-IN" dirty="0"/>
              <a:t>\n", </a:t>
            </a:r>
            <a:r>
              <a:rPr lang="en-IN" dirty="0" err="1"/>
              <a:t>sizeof</a:t>
            </a:r>
            <a:r>
              <a:rPr lang="en-IN" dirty="0"/>
              <a:t>(greetings));</a:t>
            </a:r>
          </a:p>
          <a:p>
            <a:r>
              <a:rPr lang="en-IN" dirty="0"/>
              <a:t>  printf("%</a:t>
            </a:r>
            <a:r>
              <a:rPr lang="en-IN" dirty="0" err="1"/>
              <a:t>lu</a:t>
            </a:r>
            <a:r>
              <a:rPr lang="en-IN" dirty="0"/>
              <a:t>\n", </a:t>
            </a:r>
            <a:r>
              <a:rPr lang="en-IN" dirty="0" err="1"/>
              <a:t>sizeof</a:t>
            </a:r>
            <a:r>
              <a:rPr lang="en-IN" dirty="0"/>
              <a:t>(greetings2));</a:t>
            </a:r>
          </a:p>
          <a:p>
            <a:r>
              <a:rPr lang="en-IN" dirty="0"/>
              <a:t>  </a:t>
            </a:r>
          </a:p>
          <a:p>
            <a:r>
              <a:rPr lang="en-IN" dirty="0"/>
              <a:t>  return 0;		output:- 13</a:t>
            </a:r>
          </a:p>
          <a:p>
            <a:r>
              <a:rPr lang="en-IN" dirty="0"/>
              <a:t>}      			               13</a:t>
            </a:r>
          </a:p>
        </p:txBody>
      </p:sp>
      <p:sp>
        <p:nvSpPr>
          <p:cNvPr id="5" name="TextBox 4">
            <a:extLst>
              <a:ext uri="{FF2B5EF4-FFF2-40B4-BE49-F238E27FC236}">
                <a16:creationId xmlns:a16="http://schemas.microsoft.com/office/drawing/2014/main" id="{F688CB1A-390F-4980-227C-2537C44F8E1A}"/>
              </a:ext>
            </a:extLst>
          </p:cNvPr>
          <p:cNvSpPr txBox="1"/>
          <p:nvPr/>
        </p:nvSpPr>
        <p:spPr>
          <a:xfrm>
            <a:off x="172278" y="3997044"/>
            <a:ext cx="6096000" cy="913455"/>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Verdana" panose="020B0604030504040204" pitchFamily="34" charset="0"/>
                <a:ea typeface="Verdana" panose="020B0604030504040204" pitchFamily="34" charset="0"/>
              </a:rPr>
              <a:t>Real-Life Example</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Use strings to create a simple welcome message:</a:t>
            </a:r>
          </a:p>
        </p:txBody>
      </p:sp>
    </p:spTree>
    <p:extLst>
      <p:ext uri="{BB962C8B-B14F-4D97-AF65-F5344CB8AC3E}">
        <p14:creationId xmlns:p14="http://schemas.microsoft.com/office/powerpoint/2010/main" val="7176829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99BF20-61CF-E30C-B716-90959E4A10B5}"/>
              </a:ext>
            </a:extLst>
          </p:cNvPr>
          <p:cNvSpPr txBox="1"/>
          <p:nvPr/>
        </p:nvSpPr>
        <p:spPr>
          <a:xfrm>
            <a:off x="198782" y="185604"/>
            <a:ext cx="6096000" cy="2862322"/>
          </a:xfrm>
          <a:prstGeom prst="rect">
            <a:avLst/>
          </a:prstGeom>
          <a:noFill/>
        </p:spPr>
        <p:txBody>
          <a:bodyPr wrap="square">
            <a:spAutoFit/>
          </a:bodyPr>
          <a:lstStyle/>
          <a:p>
            <a:r>
              <a:rPr lang="en-IN" dirty="0">
                <a:latin typeface="Verdana" panose="020B0604030504040204" pitchFamily="34" charset="0"/>
                <a:ea typeface="Verdana" panose="020B0604030504040204" pitchFamily="34" charset="0"/>
              </a:rPr>
              <a:t>#include &lt;stdio.h&gt;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char message[] = "Good to see you,";</a:t>
            </a:r>
          </a:p>
          <a:p>
            <a:r>
              <a:rPr lang="en-IN" dirty="0">
                <a:latin typeface="Verdana" panose="020B0604030504040204" pitchFamily="34" charset="0"/>
                <a:ea typeface="Verdana" panose="020B0604030504040204" pitchFamily="34" charset="0"/>
              </a:rPr>
              <a:t>  char </a:t>
            </a:r>
            <a:r>
              <a:rPr lang="en-IN" dirty="0" err="1">
                <a:latin typeface="Verdana" panose="020B0604030504040204" pitchFamily="34" charset="0"/>
                <a:ea typeface="Verdana" panose="020B0604030504040204" pitchFamily="34" charset="0"/>
              </a:rPr>
              <a:t>fname</a:t>
            </a:r>
            <a:r>
              <a:rPr lang="en-IN" dirty="0">
                <a:latin typeface="Verdana" panose="020B0604030504040204" pitchFamily="34" charset="0"/>
                <a:ea typeface="Verdana" panose="020B0604030504040204" pitchFamily="34" charset="0"/>
              </a:rPr>
              <a:t>[] = "John";</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  printf("%s %s!", message, </a:t>
            </a:r>
            <a:r>
              <a:rPr lang="en-IN" dirty="0" err="1">
                <a:latin typeface="Verdana" panose="020B0604030504040204" pitchFamily="34" charset="0"/>
                <a:ea typeface="Verdana" panose="020B0604030504040204" pitchFamily="34" charset="0"/>
              </a:rPr>
              <a:t>fname</a:t>
            </a:r>
            <a:r>
              <a:rPr lang="en-IN" dirty="0">
                <a:latin typeface="Verdana" panose="020B0604030504040204" pitchFamily="34" charset="0"/>
                <a:ea typeface="Verdana" panose="020B0604030504040204" pitchFamily="34" charset="0"/>
              </a:rPr>
              <a:t>);</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sp>
        <p:nvSpPr>
          <p:cNvPr id="5" name="TextBox 4">
            <a:extLst>
              <a:ext uri="{FF2B5EF4-FFF2-40B4-BE49-F238E27FC236}">
                <a16:creationId xmlns:a16="http://schemas.microsoft.com/office/drawing/2014/main" id="{50662A6C-207D-C0F5-9107-8EC4ADAE85F8}"/>
              </a:ext>
            </a:extLst>
          </p:cNvPr>
          <p:cNvSpPr txBox="1"/>
          <p:nvPr/>
        </p:nvSpPr>
        <p:spPr>
          <a:xfrm>
            <a:off x="198782" y="3449517"/>
            <a:ext cx="11635409" cy="1282787"/>
          </a:xfrm>
          <a:prstGeom prst="rect">
            <a:avLst/>
          </a:prstGeom>
          <a:noFill/>
        </p:spPr>
        <p:txBody>
          <a:bodyPr wrap="square">
            <a:spAutoFit/>
          </a:bodyPr>
          <a:lstStyle/>
          <a:p>
            <a:pPr algn="l">
              <a:lnSpc>
                <a:spcPct val="150000"/>
              </a:lnSpc>
            </a:pPr>
            <a:r>
              <a:rPr lang="en-US" b="0" i="0" dirty="0">
                <a:solidFill>
                  <a:srgbClr val="FF0000"/>
                </a:solidFill>
                <a:effectLst/>
                <a:highlight>
                  <a:srgbClr val="FFFF00"/>
                </a:highlight>
                <a:latin typeface="Verdana" panose="020B0604030504040204" pitchFamily="34" charset="0"/>
                <a:ea typeface="Verdana" panose="020B0604030504040204" pitchFamily="34" charset="0"/>
              </a:rPr>
              <a:t>Strings - Special Characters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Because strings must be written within quotes, C will misunderstand this string, and generate an error:</a:t>
            </a:r>
          </a:p>
        </p:txBody>
      </p:sp>
      <p:sp>
        <p:nvSpPr>
          <p:cNvPr id="7" name="TextBox 6">
            <a:extLst>
              <a:ext uri="{FF2B5EF4-FFF2-40B4-BE49-F238E27FC236}">
                <a16:creationId xmlns:a16="http://schemas.microsoft.com/office/drawing/2014/main" id="{43AB00A4-0D4A-6AF1-EFAC-A705F9778A01}"/>
              </a:ext>
            </a:extLst>
          </p:cNvPr>
          <p:cNvSpPr txBox="1"/>
          <p:nvPr/>
        </p:nvSpPr>
        <p:spPr>
          <a:xfrm>
            <a:off x="198781" y="5120569"/>
            <a:ext cx="10548731" cy="369332"/>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char</a:t>
            </a:r>
            <a:r>
              <a:rPr lang="en-US" b="0" i="0" dirty="0">
                <a:solidFill>
                  <a:srgbClr val="000000"/>
                </a:solidFill>
                <a:effectLst/>
                <a:highlight>
                  <a:srgbClr val="FFFFFF"/>
                </a:highlight>
                <a:latin typeface="Consolas" panose="020B0609020204030204" pitchFamily="49" charset="0"/>
              </a:rPr>
              <a:t> txt[] = </a:t>
            </a:r>
            <a:r>
              <a:rPr lang="en-US" b="0" i="0" dirty="0">
                <a:solidFill>
                  <a:srgbClr val="A52A2A"/>
                </a:solidFill>
                <a:effectLst/>
                <a:highlight>
                  <a:srgbClr val="FFFFFF"/>
                </a:highlight>
                <a:latin typeface="Consolas" panose="020B0609020204030204" pitchFamily="49" charset="0"/>
              </a:rPr>
              <a:t>"We are the so-called "</a:t>
            </a:r>
            <a:r>
              <a:rPr lang="en-US" b="0" i="0" dirty="0">
                <a:solidFill>
                  <a:srgbClr val="000000"/>
                </a:solidFill>
                <a:effectLst/>
                <a:highlight>
                  <a:srgbClr val="FFFFFF"/>
                </a:highlight>
                <a:latin typeface="Consolas" panose="020B0609020204030204" pitchFamily="49" charset="0"/>
              </a:rPr>
              <a:t>Vikings</a:t>
            </a:r>
            <a:r>
              <a:rPr lang="en-US" b="0" i="0" dirty="0">
                <a:solidFill>
                  <a:srgbClr val="A52A2A"/>
                </a:solidFill>
                <a:effectLst/>
                <a:highlight>
                  <a:srgbClr val="FFFFFF"/>
                </a:highlight>
                <a:latin typeface="Consolas" panose="020B0609020204030204" pitchFamily="49" charset="0"/>
              </a:rPr>
              <a:t>" from the north."</a:t>
            </a:r>
            <a:r>
              <a:rPr lang="en-US" b="0" i="0" dirty="0">
                <a:solidFill>
                  <a:srgbClr val="000000"/>
                </a:solidFill>
                <a:effectLst/>
                <a:highlight>
                  <a:srgbClr val="FFFFFF"/>
                </a:highlight>
                <a:latin typeface="Consolas" panose="020B0609020204030204" pitchFamily="49" charset="0"/>
              </a:rPr>
              <a:t>;</a:t>
            </a:r>
            <a:endParaRPr lang="en-IN" dirty="0"/>
          </a:p>
        </p:txBody>
      </p:sp>
      <p:sp>
        <p:nvSpPr>
          <p:cNvPr id="8" name="Rectangle 1">
            <a:extLst>
              <a:ext uri="{FF2B5EF4-FFF2-40B4-BE49-F238E27FC236}">
                <a16:creationId xmlns:a16="http://schemas.microsoft.com/office/drawing/2014/main" id="{652DEB04-15B1-4782-6FFB-6EAADC9A62DE}"/>
              </a:ext>
            </a:extLst>
          </p:cNvPr>
          <p:cNvSpPr>
            <a:spLocks noChangeArrowheads="1"/>
          </p:cNvSpPr>
          <p:nvPr/>
        </p:nvSpPr>
        <p:spPr bwMode="auto">
          <a:xfrm>
            <a:off x="198781" y="5673123"/>
            <a:ext cx="10747512" cy="8672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solution to avoid this problem, is to use the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backslash escape character</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backslash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escape character turns special characters into string characters:</a:t>
            </a:r>
            <a:endParaRPr kumimoji="0" lang="en-US" altLang="en-US" sz="32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7797204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DEDF912-E6F3-1BD8-D9C8-354ECC78A952}"/>
              </a:ext>
            </a:extLst>
          </p:cNvPr>
          <p:cNvGraphicFramePr>
            <a:graphicFrameLocks noGrp="1"/>
          </p:cNvGraphicFramePr>
          <p:nvPr>
            <p:extLst>
              <p:ext uri="{D42A27DB-BD31-4B8C-83A1-F6EECF244321}">
                <p14:modId xmlns:p14="http://schemas.microsoft.com/office/powerpoint/2010/main" val="2349327541"/>
              </p:ext>
            </p:extLst>
          </p:nvPr>
        </p:nvGraphicFramePr>
        <p:xfrm>
          <a:off x="586193" y="391401"/>
          <a:ext cx="8104136" cy="1706880"/>
        </p:xfrm>
        <a:graphic>
          <a:graphicData uri="http://schemas.openxmlformats.org/drawingml/2006/table">
            <a:tbl>
              <a:tblPr/>
              <a:tblGrid>
                <a:gridCol w="2836448">
                  <a:extLst>
                    <a:ext uri="{9D8B030D-6E8A-4147-A177-3AD203B41FA5}">
                      <a16:colId xmlns:a16="http://schemas.microsoft.com/office/drawing/2014/main" val="1108209950"/>
                    </a:ext>
                  </a:extLst>
                </a:gridCol>
                <a:gridCol w="2633844">
                  <a:extLst>
                    <a:ext uri="{9D8B030D-6E8A-4147-A177-3AD203B41FA5}">
                      <a16:colId xmlns:a16="http://schemas.microsoft.com/office/drawing/2014/main" val="3533695559"/>
                    </a:ext>
                  </a:extLst>
                </a:gridCol>
                <a:gridCol w="2633844">
                  <a:extLst>
                    <a:ext uri="{9D8B030D-6E8A-4147-A177-3AD203B41FA5}">
                      <a16:colId xmlns:a16="http://schemas.microsoft.com/office/drawing/2014/main" val="1116623784"/>
                    </a:ext>
                  </a:extLst>
                </a:gridCol>
              </a:tblGrid>
              <a:tr h="0">
                <a:tc>
                  <a:txBody>
                    <a:bodyPr/>
                    <a:lstStyle/>
                    <a:p>
                      <a:pPr algn="l" fontAlgn="t"/>
                      <a:r>
                        <a:rPr lang="en-IN">
                          <a:effectLst/>
                        </a:rPr>
                        <a:t>Escape character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Result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7358481"/>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Single quote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200295800"/>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Double quote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3012493"/>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a:effectLst/>
                        </a:rPr>
                        <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dirty="0">
                          <a:effectLst/>
                        </a:rPr>
                        <a:t>Backslash</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446731616"/>
                  </a:ext>
                </a:extLst>
              </a:tr>
            </a:tbl>
          </a:graphicData>
        </a:graphic>
      </p:graphicFrame>
      <p:sp>
        <p:nvSpPr>
          <p:cNvPr id="3" name="Rectangle 1">
            <a:extLst>
              <a:ext uri="{FF2B5EF4-FFF2-40B4-BE49-F238E27FC236}">
                <a16:creationId xmlns:a16="http://schemas.microsoft.com/office/drawing/2014/main" id="{C990188E-64A3-2BCC-EF2E-8354525B853E}"/>
              </a:ext>
            </a:extLst>
          </p:cNvPr>
          <p:cNvSpPr>
            <a:spLocks noChangeArrowheads="1"/>
          </p:cNvSpPr>
          <p:nvPr/>
        </p:nvSpPr>
        <p:spPr bwMode="auto">
          <a:xfrm>
            <a:off x="586193" y="2339874"/>
            <a:ext cx="83621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sequence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inserts a double quote in a string:</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endParaRPr kumimoji="0" lang="en-US" altLang="en-US" sz="32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2E3E1DF7-1770-D30F-1F5A-833A37779404}"/>
              </a:ext>
            </a:extLst>
          </p:cNvPr>
          <p:cNvSpPr txBox="1"/>
          <p:nvPr/>
        </p:nvSpPr>
        <p:spPr>
          <a:xfrm>
            <a:off x="586193" y="2950799"/>
            <a:ext cx="6096000" cy="2308324"/>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char txt[] = "We are the so-called \"Vikings\" from the north.";</a:t>
            </a:r>
          </a:p>
          <a:p>
            <a:r>
              <a:rPr lang="en-IN" dirty="0"/>
              <a:t>  printf("%s", txt);</a:t>
            </a:r>
          </a:p>
          <a:p>
            <a:r>
              <a:rPr lang="en-IN" dirty="0"/>
              <a:t> </a:t>
            </a:r>
          </a:p>
          <a:p>
            <a:r>
              <a:rPr lang="en-IN" dirty="0"/>
              <a:t>  return 0;</a:t>
            </a:r>
          </a:p>
          <a:p>
            <a:r>
              <a:rPr lang="en-IN" dirty="0"/>
              <a:t>}</a:t>
            </a:r>
          </a:p>
        </p:txBody>
      </p:sp>
      <p:sp>
        <p:nvSpPr>
          <p:cNvPr id="8" name="Rectangle 2">
            <a:extLst>
              <a:ext uri="{FF2B5EF4-FFF2-40B4-BE49-F238E27FC236}">
                <a16:creationId xmlns:a16="http://schemas.microsoft.com/office/drawing/2014/main" id="{75277A08-50DF-7146-E9E1-D8689C2B50FE}"/>
              </a:ext>
            </a:extLst>
          </p:cNvPr>
          <p:cNvSpPr>
            <a:spLocks noChangeArrowheads="1"/>
          </p:cNvSpPr>
          <p:nvPr/>
        </p:nvSpPr>
        <p:spPr bwMode="auto">
          <a:xfrm>
            <a:off x="437322" y="5626411"/>
            <a:ext cx="76067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sequence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inserts a single quote in a string:</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p>
        </p:txBody>
      </p:sp>
      <p:sp>
        <p:nvSpPr>
          <p:cNvPr id="12" name="TextBox 11">
            <a:extLst>
              <a:ext uri="{FF2B5EF4-FFF2-40B4-BE49-F238E27FC236}">
                <a16:creationId xmlns:a16="http://schemas.microsoft.com/office/drawing/2014/main" id="{C9D41CF4-A699-3DB5-5148-11F39CE88394}"/>
              </a:ext>
            </a:extLst>
          </p:cNvPr>
          <p:cNvSpPr txBox="1"/>
          <p:nvPr/>
        </p:nvSpPr>
        <p:spPr>
          <a:xfrm>
            <a:off x="6559826" y="4472249"/>
            <a:ext cx="6096000" cy="2308324"/>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char txt[] = "It\'s alright.";</a:t>
            </a:r>
          </a:p>
          <a:p>
            <a:r>
              <a:rPr lang="en-IN" dirty="0"/>
              <a:t>  printf("%s", txt);</a:t>
            </a:r>
          </a:p>
          <a:p>
            <a:r>
              <a:rPr lang="en-IN" dirty="0"/>
              <a:t> </a:t>
            </a:r>
          </a:p>
          <a:p>
            <a:r>
              <a:rPr lang="en-IN" dirty="0"/>
              <a:t>  return 0;</a:t>
            </a:r>
          </a:p>
          <a:p>
            <a:r>
              <a:rPr lang="en-IN" dirty="0"/>
              <a:t>}</a:t>
            </a:r>
          </a:p>
        </p:txBody>
      </p:sp>
    </p:spTree>
    <p:extLst>
      <p:ext uri="{BB962C8B-B14F-4D97-AF65-F5344CB8AC3E}">
        <p14:creationId xmlns:p14="http://schemas.microsoft.com/office/powerpoint/2010/main" val="1137457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0003F0-05DB-84FD-33D6-8136C01A1EDD}"/>
              </a:ext>
            </a:extLst>
          </p:cNvPr>
          <p:cNvSpPr>
            <a:spLocks noChangeArrowheads="1"/>
          </p:cNvSpPr>
          <p:nvPr/>
        </p:nvSpPr>
        <p:spPr bwMode="auto">
          <a:xfrm>
            <a:off x="161365" y="80071"/>
            <a:ext cx="11284772" cy="9841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Output (Print Text)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To output values or print text in C, you can use the </a:t>
            </a: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function: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8B4BE94A-C0B3-BA8E-070D-A90F17924545}"/>
              </a:ext>
            </a:extLst>
          </p:cNvPr>
          <p:cNvSpPr txBox="1"/>
          <p:nvPr/>
        </p:nvSpPr>
        <p:spPr>
          <a:xfrm>
            <a:off x="161365" y="1064203"/>
            <a:ext cx="6094206" cy="1754326"/>
          </a:xfrm>
          <a:prstGeom prst="rect">
            <a:avLst/>
          </a:prstGeom>
          <a:noFill/>
        </p:spPr>
        <p:txBody>
          <a:bodyPr wrap="square">
            <a:spAutoFit/>
          </a:bodyPr>
          <a:lstStyle/>
          <a:p>
            <a:r>
              <a:rPr lang="en-US" b="0" i="0" dirty="0">
                <a:solidFill>
                  <a:srgbClr val="000000"/>
                </a:solidFill>
                <a:effectLst/>
                <a:latin typeface="Consolas" panose="020B0609020204030204" pitchFamily="49" charset="0"/>
              </a:rPr>
              <a:t>#include &lt;</a:t>
            </a:r>
            <a:r>
              <a:rPr lang="en-US" b="0" i="0" dirty="0" err="1">
                <a:solidFill>
                  <a:srgbClr val="000000"/>
                </a:solidFill>
                <a:effectLst/>
                <a:latin typeface="Consolas" panose="020B0609020204030204" pitchFamily="49" charset="0"/>
              </a:rPr>
              <a:t>stdio.h</a:t>
            </a:r>
            <a:r>
              <a:rPr lang="en-US" b="0" i="0" dirty="0">
                <a:solidFill>
                  <a:srgbClr val="000000"/>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main()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dirty="0"/>
          </a:p>
        </p:txBody>
      </p:sp>
      <p:sp>
        <p:nvSpPr>
          <p:cNvPr id="5" name="Rectangle 2">
            <a:extLst>
              <a:ext uri="{FF2B5EF4-FFF2-40B4-BE49-F238E27FC236}">
                <a16:creationId xmlns:a16="http://schemas.microsoft.com/office/drawing/2014/main" id="{B931C51D-7C38-A64F-58D9-9D1CE728665B}"/>
              </a:ext>
            </a:extLst>
          </p:cNvPr>
          <p:cNvSpPr>
            <a:spLocks noChangeArrowheads="1"/>
          </p:cNvSpPr>
          <p:nvPr/>
        </p:nvSpPr>
        <p:spPr bwMode="auto">
          <a:xfrm>
            <a:off x="161365" y="2818529"/>
            <a:ext cx="11607501" cy="1394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Double Quotes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When you are working with text, it must be wrapped inside double quotations marks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If you forget the double quotes, an error occurs: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283DF31-4DED-9A76-24A8-6E5307B8DA3A}"/>
              </a:ext>
            </a:extLst>
          </p:cNvPr>
          <p:cNvSpPr txBox="1"/>
          <p:nvPr/>
        </p:nvSpPr>
        <p:spPr>
          <a:xfrm>
            <a:off x="161365" y="4388189"/>
            <a:ext cx="6094206" cy="369332"/>
          </a:xfrm>
          <a:prstGeom prst="rect">
            <a:avLst/>
          </a:prstGeom>
          <a:noFill/>
        </p:spPr>
        <p:txBody>
          <a:bodyPr wrap="square">
            <a:spAutoFit/>
          </a:bodyPr>
          <a:lstStyle/>
          <a:p>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"This sentence will work!"</a:t>
            </a:r>
            <a:r>
              <a:rPr lang="en-US" b="0" i="0" dirty="0">
                <a:solidFill>
                  <a:srgbClr val="000000"/>
                </a:solidFill>
                <a:effectLst/>
                <a:latin typeface="Consolas" panose="020B0609020204030204" pitchFamily="49" charset="0"/>
              </a:rPr>
              <a:t>);</a:t>
            </a:r>
            <a:endParaRPr lang="en-IN" dirty="0"/>
          </a:p>
        </p:txBody>
      </p:sp>
      <p:sp>
        <p:nvSpPr>
          <p:cNvPr id="9" name="TextBox 8">
            <a:extLst>
              <a:ext uri="{FF2B5EF4-FFF2-40B4-BE49-F238E27FC236}">
                <a16:creationId xmlns:a16="http://schemas.microsoft.com/office/drawing/2014/main" id="{D7E88262-A23C-9B77-23EB-32A1749615EE}"/>
              </a:ext>
            </a:extLst>
          </p:cNvPr>
          <p:cNvSpPr txBox="1"/>
          <p:nvPr/>
        </p:nvSpPr>
        <p:spPr>
          <a:xfrm>
            <a:off x="161365" y="4932873"/>
            <a:ext cx="6094206" cy="369332"/>
          </a:xfrm>
          <a:prstGeom prst="rect">
            <a:avLst/>
          </a:prstGeom>
          <a:noFill/>
        </p:spPr>
        <p:txBody>
          <a:bodyPr wrap="square">
            <a:spAutoFit/>
          </a:bodyPr>
          <a:lstStyle/>
          <a:p>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(This sentence will produce an error.);</a:t>
            </a:r>
            <a:endParaRPr lang="en-IN" dirty="0"/>
          </a:p>
        </p:txBody>
      </p:sp>
    </p:spTree>
    <p:extLst>
      <p:ext uri="{BB962C8B-B14F-4D97-AF65-F5344CB8AC3E}">
        <p14:creationId xmlns:p14="http://schemas.microsoft.com/office/powerpoint/2010/main" val="16337468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75A8CD-BBF0-DF52-DE06-FAFE0C06AF31}"/>
              </a:ext>
            </a:extLst>
          </p:cNvPr>
          <p:cNvSpPr>
            <a:spLocks noChangeArrowheads="1"/>
          </p:cNvSpPr>
          <p:nvPr/>
        </p:nvSpPr>
        <p:spPr bwMode="auto">
          <a:xfrm>
            <a:off x="0" y="73750"/>
            <a:ext cx="77657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sequence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inserts a single backslash in a string:</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p>
        </p:txBody>
      </p:sp>
      <p:sp>
        <p:nvSpPr>
          <p:cNvPr id="4" name="TextBox 3">
            <a:extLst>
              <a:ext uri="{FF2B5EF4-FFF2-40B4-BE49-F238E27FC236}">
                <a16:creationId xmlns:a16="http://schemas.microsoft.com/office/drawing/2014/main" id="{E49F2F27-D8DD-508B-D527-525EDF51B4A4}"/>
              </a:ext>
            </a:extLst>
          </p:cNvPr>
          <p:cNvSpPr txBox="1"/>
          <p:nvPr/>
        </p:nvSpPr>
        <p:spPr>
          <a:xfrm>
            <a:off x="132522" y="595124"/>
            <a:ext cx="6122504" cy="2585323"/>
          </a:xfrm>
          <a:prstGeom prst="rect">
            <a:avLst/>
          </a:prstGeom>
          <a:noFill/>
        </p:spPr>
        <p:txBody>
          <a:bodyPr wrap="square">
            <a:spAutoFit/>
          </a:bodyPr>
          <a:lstStyle/>
          <a:p>
            <a:r>
              <a:rPr lang="en-IN" dirty="0">
                <a:latin typeface="Verdana" panose="020B0604030504040204" pitchFamily="34" charset="0"/>
                <a:ea typeface="Verdana" panose="020B0604030504040204" pitchFamily="34" charset="0"/>
              </a:rPr>
              <a:t>#include &lt;stdio.h&gt;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char txt[] = "The character \\ is called backslash.";</a:t>
            </a:r>
          </a:p>
          <a:p>
            <a:r>
              <a:rPr lang="en-IN" dirty="0">
                <a:latin typeface="Verdana" panose="020B0604030504040204" pitchFamily="34" charset="0"/>
                <a:ea typeface="Verdana" panose="020B0604030504040204" pitchFamily="34" charset="0"/>
              </a:rPr>
              <a:t>  printf("%s", txt);</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graphicFrame>
        <p:nvGraphicFramePr>
          <p:cNvPr id="5" name="Table 4">
            <a:extLst>
              <a:ext uri="{FF2B5EF4-FFF2-40B4-BE49-F238E27FC236}">
                <a16:creationId xmlns:a16="http://schemas.microsoft.com/office/drawing/2014/main" id="{3B27FAB0-5162-EB16-80CB-F44F719C1625}"/>
              </a:ext>
            </a:extLst>
          </p:cNvPr>
          <p:cNvGraphicFramePr>
            <a:graphicFrameLocks noGrp="1"/>
          </p:cNvGraphicFramePr>
          <p:nvPr>
            <p:extLst>
              <p:ext uri="{D42A27DB-BD31-4B8C-83A1-F6EECF244321}">
                <p14:modId xmlns:p14="http://schemas.microsoft.com/office/powerpoint/2010/main" val="2339011603"/>
              </p:ext>
            </p:extLst>
          </p:nvPr>
        </p:nvGraphicFramePr>
        <p:xfrm>
          <a:off x="132522" y="3163618"/>
          <a:ext cx="7294817" cy="1706880"/>
        </p:xfrm>
        <a:graphic>
          <a:graphicData uri="http://schemas.openxmlformats.org/drawingml/2006/table">
            <a:tbl>
              <a:tblPr/>
              <a:tblGrid>
                <a:gridCol w="2188117">
                  <a:extLst>
                    <a:ext uri="{9D8B030D-6E8A-4147-A177-3AD203B41FA5}">
                      <a16:colId xmlns:a16="http://schemas.microsoft.com/office/drawing/2014/main" val="3462638755"/>
                    </a:ext>
                  </a:extLst>
                </a:gridCol>
                <a:gridCol w="5106700">
                  <a:extLst>
                    <a:ext uri="{9D8B030D-6E8A-4147-A177-3AD203B41FA5}">
                      <a16:colId xmlns:a16="http://schemas.microsoft.com/office/drawing/2014/main" val="614192640"/>
                    </a:ext>
                  </a:extLst>
                </a:gridCol>
              </a:tblGrid>
              <a:tr h="0">
                <a:tc>
                  <a:txBody>
                    <a:bodyPr/>
                    <a:lstStyle/>
                    <a:p>
                      <a:pPr algn="l" fontAlgn="t"/>
                      <a:r>
                        <a:rPr lang="en-IN">
                          <a:effectLst/>
                        </a:rPr>
                        <a:t>Escape Character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Result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81910697"/>
                  </a:ext>
                </a:extLst>
              </a:tr>
              <a:tr h="0">
                <a:tc>
                  <a:txBody>
                    <a:bodyPr/>
                    <a:lstStyle/>
                    <a:p>
                      <a:pPr algn="l" fontAlgn="t"/>
                      <a:r>
                        <a:rPr lang="en-IN">
                          <a:effectLst/>
                        </a:rPr>
                        <a:t>\n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New Line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07792746"/>
                  </a:ext>
                </a:extLst>
              </a:tr>
              <a:tr h="0">
                <a:tc>
                  <a:txBody>
                    <a:bodyPr/>
                    <a:lstStyle/>
                    <a:p>
                      <a:pPr algn="l" fontAlgn="t"/>
                      <a:r>
                        <a:rPr lang="en-IN">
                          <a:effectLst/>
                        </a:rPr>
                        <a:t>\t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Tab</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95250852"/>
                  </a:ext>
                </a:extLst>
              </a:tr>
              <a:tr h="0">
                <a:tc>
                  <a:txBody>
                    <a:bodyPr/>
                    <a:lstStyle/>
                    <a:p>
                      <a:pPr algn="l" fontAlgn="t"/>
                      <a:r>
                        <a:rPr lang="en-IN">
                          <a:effectLst/>
                        </a:rPr>
                        <a:t>\0</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dirty="0" err="1">
                          <a:effectLst/>
                        </a:rPr>
                        <a:t>Nul</a:t>
                      </a:r>
                      <a:endParaRPr lang="en-IN"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24049718"/>
                  </a:ext>
                </a:extLst>
              </a:tr>
            </a:tbl>
          </a:graphicData>
        </a:graphic>
      </p:graphicFrame>
      <p:sp>
        <p:nvSpPr>
          <p:cNvPr id="6" name="Rectangle 2">
            <a:extLst>
              <a:ext uri="{FF2B5EF4-FFF2-40B4-BE49-F238E27FC236}">
                <a16:creationId xmlns:a16="http://schemas.microsoft.com/office/drawing/2014/main" id="{23F36B96-9D5D-62D0-DB0D-0C2CCE305E2B}"/>
              </a:ext>
            </a:extLst>
          </p:cNvPr>
          <p:cNvSpPr>
            <a:spLocks noChangeArrowheads="1"/>
          </p:cNvSpPr>
          <p:nvPr/>
        </p:nvSpPr>
        <p:spPr bwMode="auto">
          <a:xfrm>
            <a:off x="2044700" y="3191948"/>
            <a:ext cx="7033039" cy="369332"/>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Other popular escape characters in C are:</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05835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55B028-6AA2-A85D-F006-0E3555C07D24}"/>
              </a:ext>
            </a:extLst>
          </p:cNvPr>
          <p:cNvSpPr>
            <a:spLocks noChangeArrowheads="1"/>
          </p:cNvSpPr>
          <p:nvPr/>
        </p:nvSpPr>
        <p:spPr bwMode="auto">
          <a:xfrm>
            <a:off x="277091" y="236360"/>
            <a:ext cx="11637818" cy="13699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Segoe UI" panose="020B0502040204020203" pitchFamily="34" charset="0"/>
              </a:rPr>
              <a:t>String Functions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C also has many useful string functions, which can be used to perform certain operations on strings.</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To use them, you must include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&lt;</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string.h</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&gt;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header file in your program:</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019C06C0-2539-309A-E2A2-D9B3D4B6EA4F}"/>
              </a:ext>
            </a:extLst>
          </p:cNvPr>
          <p:cNvSpPr txBox="1"/>
          <p:nvPr/>
        </p:nvSpPr>
        <p:spPr>
          <a:xfrm>
            <a:off x="200891" y="1796534"/>
            <a:ext cx="6096000" cy="369332"/>
          </a:xfrm>
          <a:prstGeom prst="rect">
            <a:avLst/>
          </a:prstGeom>
          <a:noFill/>
        </p:spPr>
        <p:txBody>
          <a:bodyPr wrap="square">
            <a:spAutoFit/>
          </a:bodyPr>
          <a:lstStyle/>
          <a:p>
            <a:r>
              <a:rPr lang="en-IN" b="0" i="0" dirty="0">
                <a:solidFill>
                  <a:srgbClr val="000000"/>
                </a:solidFill>
                <a:effectLst/>
                <a:highlight>
                  <a:srgbClr val="FFFFFF"/>
                </a:highlight>
                <a:latin typeface="Verdana" panose="020B0604030504040204" pitchFamily="34" charset="0"/>
                <a:ea typeface="Verdana" panose="020B0604030504040204" pitchFamily="34" charset="0"/>
              </a:rPr>
              <a:t>#include &lt;</a:t>
            </a:r>
            <a:r>
              <a:rPr lang="en-IN" b="0" i="0" dirty="0" err="1">
                <a:solidFill>
                  <a:srgbClr val="000000"/>
                </a:solidFill>
                <a:effectLst/>
                <a:highlight>
                  <a:srgbClr val="FFFFFF"/>
                </a:highlight>
                <a:latin typeface="Verdana" panose="020B0604030504040204" pitchFamily="34" charset="0"/>
                <a:ea typeface="Verdana" panose="020B0604030504040204" pitchFamily="34" charset="0"/>
              </a:rPr>
              <a:t>string.h</a:t>
            </a:r>
            <a:r>
              <a:rPr lang="en-IN" b="0" i="0" dirty="0">
                <a:solidFill>
                  <a:srgbClr val="000000"/>
                </a:solidFill>
                <a:effectLst/>
                <a:highlight>
                  <a:srgbClr val="FFFFFF"/>
                </a:highlight>
                <a:latin typeface="Verdana" panose="020B0604030504040204" pitchFamily="34" charset="0"/>
                <a:ea typeface="Verdana" panose="020B0604030504040204" pitchFamily="34" charset="0"/>
              </a:rPr>
              <a:t>&gt;</a:t>
            </a:r>
            <a:endParaRPr lang="en-IN" dirty="0">
              <a:latin typeface="Verdana" panose="020B0604030504040204" pitchFamily="34" charset="0"/>
              <a:ea typeface="Verdana" panose="020B0604030504040204" pitchFamily="34" charset="0"/>
            </a:endParaRPr>
          </a:p>
        </p:txBody>
      </p:sp>
      <p:sp>
        <p:nvSpPr>
          <p:cNvPr id="5" name="Rectangle 2">
            <a:extLst>
              <a:ext uri="{FF2B5EF4-FFF2-40B4-BE49-F238E27FC236}">
                <a16:creationId xmlns:a16="http://schemas.microsoft.com/office/drawing/2014/main" id="{D238E957-519F-1272-0076-33574CA5A67A}"/>
              </a:ext>
            </a:extLst>
          </p:cNvPr>
          <p:cNvSpPr>
            <a:spLocks noChangeArrowheads="1"/>
          </p:cNvSpPr>
          <p:nvPr/>
        </p:nvSpPr>
        <p:spPr bwMode="auto">
          <a:xfrm>
            <a:off x="277091" y="2165866"/>
            <a:ext cx="11790218" cy="17946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Segoe UI" panose="020B0502040204020203" pitchFamily="34" charset="0"/>
              </a:rPr>
              <a:t>String Length</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For example, to get the length of a string, you can use the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strlen</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function:</a:t>
            </a:r>
          </a:p>
          <a:p>
            <a:pPr algn="l">
              <a:lnSpc>
                <a:spcPct val="150000"/>
              </a:lnSpc>
            </a:pPr>
            <a:r>
              <a:rPr lang="en-IN" b="0" i="0" dirty="0">
                <a:solidFill>
                  <a:srgbClr val="0000CD"/>
                </a:solidFill>
                <a:effectLst/>
                <a:highlight>
                  <a:srgbClr val="FFFFFF"/>
                </a:highlight>
                <a:latin typeface="Verdana" panose="020B0604030504040204" pitchFamily="34" charset="0"/>
                <a:ea typeface="Verdana" panose="020B0604030504040204" pitchFamily="34" charset="0"/>
              </a:rPr>
              <a:t>char</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alphabet[] = </a:t>
            </a:r>
            <a:r>
              <a:rPr lang="en-IN" b="0" i="0" dirty="0">
                <a:solidFill>
                  <a:srgbClr val="A52A2A"/>
                </a:solidFill>
                <a:effectLst/>
                <a:highlight>
                  <a:srgbClr val="FFFFFF"/>
                </a:highlight>
                <a:latin typeface="Verdana" panose="020B0604030504040204" pitchFamily="34" charset="0"/>
                <a:ea typeface="Verdana" panose="020B0604030504040204" pitchFamily="34" charset="0"/>
              </a:rPr>
              <a:t>"ABCDEFGHIJKLMNOPQRSTUVWXYZ"</a:t>
            </a:r>
            <a:r>
              <a:rPr lang="en-IN" b="0" i="0" dirty="0">
                <a:solidFill>
                  <a:srgbClr val="000000"/>
                </a:solidFill>
                <a:effectLst/>
                <a:highlight>
                  <a:srgbClr val="FFFFFF"/>
                </a:highlight>
                <a:latin typeface="Verdana" panose="020B0604030504040204" pitchFamily="34" charset="0"/>
                <a:ea typeface="Verdana" panose="020B0604030504040204" pitchFamily="34" charset="0"/>
              </a:rPr>
              <a:t>;</a:t>
            </a:r>
            <a:br>
              <a:rPr lang="en-IN" b="0" i="0" dirty="0">
                <a:solidFill>
                  <a:srgbClr val="000000"/>
                </a:solidFill>
                <a:effectLst/>
                <a:highlight>
                  <a:srgbClr val="FFFFFF"/>
                </a:highlight>
                <a:latin typeface="Verdana" panose="020B0604030504040204" pitchFamily="34" charset="0"/>
                <a:ea typeface="Verdana" panose="020B0604030504040204" pitchFamily="34" charset="0"/>
              </a:rPr>
            </a:br>
            <a:r>
              <a:rPr lang="en-IN"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IN" b="0" i="0" dirty="0">
                <a:solidFill>
                  <a:srgbClr val="A52A2A"/>
                </a:solidFill>
                <a:effectLst/>
                <a:highlight>
                  <a:srgbClr val="FFFFFF"/>
                </a:highlight>
                <a:latin typeface="Verdana" panose="020B0604030504040204" pitchFamily="34" charset="0"/>
                <a:ea typeface="Verdana" panose="020B0604030504040204" pitchFamily="34" charset="0"/>
              </a:rPr>
              <a:t>"%d"</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a:t>
            </a:r>
            <a:r>
              <a:rPr lang="en-IN" b="0" i="0" dirty="0" err="1">
                <a:solidFill>
                  <a:srgbClr val="000000"/>
                </a:solidFill>
                <a:effectLst/>
                <a:highlight>
                  <a:srgbClr val="FFFFFF"/>
                </a:highlight>
                <a:latin typeface="Verdana" panose="020B0604030504040204" pitchFamily="34" charset="0"/>
                <a:ea typeface="Verdana" panose="020B0604030504040204" pitchFamily="34" charset="0"/>
              </a:rPr>
              <a:t>strlen</a:t>
            </a:r>
            <a:r>
              <a:rPr lang="en-IN" b="0" i="0" dirty="0">
                <a:solidFill>
                  <a:srgbClr val="000000"/>
                </a:solidFill>
                <a:effectLst/>
                <a:highlight>
                  <a:srgbClr val="FFFFFF"/>
                </a:highlight>
                <a:latin typeface="Verdana" panose="020B0604030504040204" pitchFamily="34" charset="0"/>
                <a:ea typeface="Verdana" panose="020B0604030504040204" pitchFamily="34" charset="0"/>
              </a:rPr>
              <a:t>(alphabet));</a:t>
            </a:r>
            <a:endParaRPr lang="en-IN" b="0" i="0" dirty="0">
              <a:solidFill>
                <a:srgbClr val="000000"/>
              </a:solidFill>
              <a:effectLst/>
              <a:highlight>
                <a:srgbClr val="FFFFFF"/>
              </a:highlight>
              <a:latin typeface="Consolas" panose="020B0609020204030204" pitchFamily="49" charset="0"/>
            </a:endParaRPr>
          </a:p>
        </p:txBody>
      </p:sp>
      <p:sp>
        <p:nvSpPr>
          <p:cNvPr id="6" name="Rectangle 3">
            <a:extLst>
              <a:ext uri="{FF2B5EF4-FFF2-40B4-BE49-F238E27FC236}">
                <a16:creationId xmlns:a16="http://schemas.microsoft.com/office/drawing/2014/main" id="{8069C20C-DDCD-09E9-18E6-FC68A21F2212}"/>
              </a:ext>
            </a:extLst>
          </p:cNvPr>
          <p:cNvSpPr>
            <a:spLocks noChangeArrowheads="1"/>
          </p:cNvSpPr>
          <p:nvPr/>
        </p:nvSpPr>
        <p:spPr bwMode="auto">
          <a:xfrm>
            <a:off x="200891" y="4055588"/>
            <a:ext cx="11790218" cy="8672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In the </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hlinkClick r:id="rId2"/>
              </a:rPr>
              <a:t>Strings chapter</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we used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sizeof</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to get the size of a string/array. Note that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sizeof</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and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strlen</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behaves differently, as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sizeof</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also includes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\0</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character when counting:</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BACA83E2-8118-9647-245E-0CA2EF8BB14F}"/>
              </a:ext>
            </a:extLst>
          </p:cNvPr>
          <p:cNvSpPr txBox="1"/>
          <p:nvPr/>
        </p:nvSpPr>
        <p:spPr>
          <a:xfrm>
            <a:off x="200890" y="5017997"/>
            <a:ext cx="9497291" cy="1282787"/>
          </a:xfrm>
          <a:prstGeom prst="rect">
            <a:avLst/>
          </a:prstGeom>
          <a:noFill/>
        </p:spPr>
        <p:txBody>
          <a:bodyPr wrap="square">
            <a:spAutoFit/>
          </a:bodyPr>
          <a:lstStyle/>
          <a:p>
            <a:pPr>
              <a:lnSpc>
                <a:spcPct val="150000"/>
              </a:lnSpc>
            </a:pPr>
            <a:r>
              <a:rPr lang="en-IN" b="0" i="0" dirty="0">
                <a:solidFill>
                  <a:srgbClr val="0000CD"/>
                </a:solidFill>
                <a:effectLst/>
                <a:highlight>
                  <a:srgbClr val="FFFFFF"/>
                </a:highlight>
                <a:latin typeface="Verdana" panose="020B0604030504040204" pitchFamily="34" charset="0"/>
                <a:ea typeface="Verdana" panose="020B0604030504040204" pitchFamily="34" charset="0"/>
              </a:rPr>
              <a:t>char</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alphabet[] = </a:t>
            </a:r>
            <a:r>
              <a:rPr lang="en-IN" b="0" i="0" dirty="0">
                <a:solidFill>
                  <a:srgbClr val="A52A2A"/>
                </a:solidFill>
                <a:effectLst/>
                <a:highlight>
                  <a:srgbClr val="FFFFFF"/>
                </a:highlight>
                <a:latin typeface="Verdana" panose="020B0604030504040204" pitchFamily="34" charset="0"/>
                <a:ea typeface="Verdana" panose="020B0604030504040204" pitchFamily="34" charset="0"/>
              </a:rPr>
              <a:t>"ABCDEFGHIJKLMNOPQRSTUVWXYZ"</a:t>
            </a:r>
            <a:r>
              <a:rPr lang="en-IN" b="0" i="0" dirty="0">
                <a:solidFill>
                  <a:srgbClr val="000000"/>
                </a:solidFill>
                <a:effectLst/>
                <a:highlight>
                  <a:srgbClr val="FFFFFF"/>
                </a:highlight>
                <a:latin typeface="Verdana" panose="020B0604030504040204" pitchFamily="34" charset="0"/>
                <a:ea typeface="Verdana" panose="020B0604030504040204" pitchFamily="34" charset="0"/>
              </a:rPr>
              <a:t>;</a:t>
            </a:r>
            <a:br>
              <a:rPr lang="en-IN" dirty="0">
                <a:latin typeface="Verdana" panose="020B0604030504040204" pitchFamily="34" charset="0"/>
                <a:ea typeface="Verdana" panose="020B0604030504040204" pitchFamily="34" charset="0"/>
              </a:rPr>
            </a:br>
            <a:r>
              <a:rPr lang="en-IN"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IN" b="0" i="0" dirty="0">
                <a:solidFill>
                  <a:srgbClr val="A52A2A"/>
                </a:solidFill>
                <a:effectLst/>
                <a:highlight>
                  <a:srgbClr val="FFFFFF"/>
                </a:highlight>
                <a:latin typeface="Verdana" panose="020B0604030504040204" pitchFamily="34" charset="0"/>
                <a:ea typeface="Verdana" panose="020B0604030504040204" pitchFamily="34" charset="0"/>
              </a:rPr>
              <a:t>"%d"</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a:t>
            </a:r>
            <a:r>
              <a:rPr lang="en-IN" b="0" i="0" dirty="0" err="1">
                <a:solidFill>
                  <a:srgbClr val="000000"/>
                </a:solidFill>
                <a:effectLst/>
                <a:highlight>
                  <a:srgbClr val="FFFFFF"/>
                </a:highlight>
                <a:latin typeface="Verdana" panose="020B0604030504040204" pitchFamily="34" charset="0"/>
                <a:ea typeface="Verdana" panose="020B0604030504040204" pitchFamily="34" charset="0"/>
              </a:rPr>
              <a:t>strlen</a:t>
            </a:r>
            <a:r>
              <a:rPr lang="en-IN" b="0" i="0" dirty="0">
                <a:solidFill>
                  <a:srgbClr val="000000"/>
                </a:solidFill>
                <a:effectLst/>
                <a:highlight>
                  <a:srgbClr val="FFFFFF"/>
                </a:highlight>
                <a:latin typeface="Verdana" panose="020B0604030504040204" pitchFamily="34" charset="0"/>
                <a:ea typeface="Verdana" panose="020B0604030504040204" pitchFamily="34" charset="0"/>
              </a:rPr>
              <a:t>(alphabet));   </a:t>
            </a:r>
            <a:r>
              <a:rPr lang="en-IN" b="0" i="0" dirty="0">
                <a:solidFill>
                  <a:srgbClr val="008000"/>
                </a:solidFill>
                <a:effectLst/>
                <a:highlight>
                  <a:srgbClr val="FFFFFF"/>
                </a:highlight>
                <a:latin typeface="Verdana" panose="020B0604030504040204" pitchFamily="34" charset="0"/>
                <a:ea typeface="Verdana" panose="020B0604030504040204" pitchFamily="34" charset="0"/>
              </a:rPr>
              <a:t>// 26</a:t>
            </a:r>
            <a:br>
              <a:rPr lang="en-IN" b="0" i="0" dirty="0">
                <a:solidFill>
                  <a:srgbClr val="008000"/>
                </a:solidFill>
                <a:effectLst/>
                <a:highlight>
                  <a:srgbClr val="FFFFFF"/>
                </a:highlight>
                <a:latin typeface="Verdana" panose="020B0604030504040204" pitchFamily="34" charset="0"/>
                <a:ea typeface="Verdana" panose="020B0604030504040204" pitchFamily="34" charset="0"/>
              </a:rPr>
            </a:br>
            <a:r>
              <a:rPr lang="en-IN"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IN" b="0" i="0" dirty="0">
                <a:solidFill>
                  <a:srgbClr val="A52A2A"/>
                </a:solidFill>
                <a:effectLst/>
                <a:highlight>
                  <a:srgbClr val="FFFFFF"/>
                </a:highlight>
                <a:latin typeface="Verdana" panose="020B0604030504040204" pitchFamily="34" charset="0"/>
                <a:ea typeface="Verdana" panose="020B0604030504040204" pitchFamily="34" charset="0"/>
              </a:rPr>
              <a:t>"%d"</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a:t>
            </a:r>
            <a:r>
              <a:rPr lang="en-IN" b="0" i="0" dirty="0" err="1">
                <a:solidFill>
                  <a:srgbClr val="000000"/>
                </a:solidFill>
                <a:effectLst/>
                <a:highlight>
                  <a:srgbClr val="FFFFFF"/>
                </a:highlight>
                <a:latin typeface="Verdana" panose="020B0604030504040204" pitchFamily="34" charset="0"/>
                <a:ea typeface="Verdana" panose="020B0604030504040204" pitchFamily="34" charset="0"/>
              </a:rPr>
              <a:t>sizeof</a:t>
            </a:r>
            <a:r>
              <a:rPr lang="en-IN" b="0" i="0" dirty="0">
                <a:solidFill>
                  <a:srgbClr val="000000"/>
                </a:solidFill>
                <a:effectLst/>
                <a:highlight>
                  <a:srgbClr val="FFFFFF"/>
                </a:highlight>
                <a:latin typeface="Verdana" panose="020B0604030504040204" pitchFamily="34" charset="0"/>
                <a:ea typeface="Verdana" panose="020B0604030504040204" pitchFamily="34" charset="0"/>
              </a:rPr>
              <a:t>(alphabet));   </a:t>
            </a:r>
            <a:r>
              <a:rPr lang="en-IN" b="0" i="0" dirty="0">
                <a:solidFill>
                  <a:srgbClr val="008000"/>
                </a:solidFill>
                <a:effectLst/>
                <a:highlight>
                  <a:srgbClr val="FFFFFF"/>
                </a:highlight>
                <a:latin typeface="Verdana" panose="020B0604030504040204" pitchFamily="34" charset="0"/>
                <a:ea typeface="Verdana" panose="020B0604030504040204" pitchFamily="34" charset="0"/>
              </a:rPr>
              <a:t>// 27</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799178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7600FF-4DE1-073A-B818-FE7FA72921B9}"/>
              </a:ext>
            </a:extLst>
          </p:cNvPr>
          <p:cNvSpPr>
            <a:spLocks noChangeArrowheads="1"/>
          </p:cNvSpPr>
          <p:nvPr/>
        </p:nvSpPr>
        <p:spPr bwMode="auto">
          <a:xfrm>
            <a:off x="0" y="245228"/>
            <a:ext cx="11984182" cy="867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It is also important that you know that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sizeof</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will always return the memory size (in bytes), and not the actual string length:</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p>
        </p:txBody>
      </p:sp>
      <p:sp>
        <p:nvSpPr>
          <p:cNvPr id="4" name="TextBox 3">
            <a:extLst>
              <a:ext uri="{FF2B5EF4-FFF2-40B4-BE49-F238E27FC236}">
                <a16:creationId xmlns:a16="http://schemas.microsoft.com/office/drawing/2014/main" id="{57190526-7309-B863-2BF0-82AF05A32C04}"/>
              </a:ext>
            </a:extLst>
          </p:cNvPr>
          <p:cNvSpPr txBox="1"/>
          <p:nvPr/>
        </p:nvSpPr>
        <p:spPr>
          <a:xfrm>
            <a:off x="0" y="1290982"/>
            <a:ext cx="9351818" cy="1295547"/>
          </a:xfrm>
          <a:prstGeom prst="rect">
            <a:avLst/>
          </a:prstGeom>
          <a:noFill/>
        </p:spPr>
        <p:txBody>
          <a:bodyPr wrap="square">
            <a:spAutoFit/>
          </a:bodyPr>
          <a:lstStyle/>
          <a:p>
            <a:pPr>
              <a:lnSpc>
                <a:spcPct val="150000"/>
              </a:lnSpc>
            </a:pPr>
            <a:r>
              <a:rPr lang="en-IN" b="0" i="0" dirty="0">
                <a:solidFill>
                  <a:srgbClr val="0000CD"/>
                </a:solidFill>
                <a:effectLst/>
                <a:highlight>
                  <a:srgbClr val="FFFFFF"/>
                </a:highlight>
                <a:latin typeface="Verdana" panose="020B0604030504040204" pitchFamily="34" charset="0"/>
                <a:ea typeface="Verdana" panose="020B0604030504040204" pitchFamily="34" charset="0"/>
              </a:rPr>
              <a:t>char</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alphabet[</a:t>
            </a:r>
            <a:r>
              <a:rPr lang="en-IN" b="0" i="0" dirty="0">
                <a:solidFill>
                  <a:srgbClr val="FF0000"/>
                </a:solidFill>
                <a:effectLst/>
                <a:highlight>
                  <a:srgbClr val="FFFFFF"/>
                </a:highlight>
                <a:latin typeface="Verdana" panose="020B0604030504040204" pitchFamily="34" charset="0"/>
                <a:ea typeface="Verdana" panose="020B0604030504040204" pitchFamily="34" charset="0"/>
              </a:rPr>
              <a:t>50</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 </a:t>
            </a:r>
            <a:r>
              <a:rPr lang="en-IN" b="0" i="0" dirty="0">
                <a:solidFill>
                  <a:srgbClr val="A52A2A"/>
                </a:solidFill>
                <a:effectLst/>
                <a:highlight>
                  <a:srgbClr val="FFFFFF"/>
                </a:highlight>
                <a:latin typeface="Verdana" panose="020B0604030504040204" pitchFamily="34" charset="0"/>
                <a:ea typeface="Verdana" panose="020B0604030504040204" pitchFamily="34" charset="0"/>
              </a:rPr>
              <a:t>"ABCDEFGHIJKLMNOPQRSTUVWXYZ"</a:t>
            </a:r>
            <a:r>
              <a:rPr lang="en-IN" b="0" i="0" dirty="0">
                <a:solidFill>
                  <a:srgbClr val="000000"/>
                </a:solidFill>
                <a:effectLst/>
                <a:highlight>
                  <a:srgbClr val="FFFFFF"/>
                </a:highlight>
                <a:latin typeface="Verdana" panose="020B0604030504040204" pitchFamily="34" charset="0"/>
                <a:ea typeface="Verdana" panose="020B0604030504040204" pitchFamily="34" charset="0"/>
              </a:rPr>
              <a:t>;</a:t>
            </a:r>
            <a:br>
              <a:rPr lang="en-IN" dirty="0">
                <a:latin typeface="Verdana" panose="020B0604030504040204" pitchFamily="34" charset="0"/>
                <a:ea typeface="Verdana" panose="020B0604030504040204" pitchFamily="34" charset="0"/>
              </a:rPr>
            </a:br>
            <a:r>
              <a:rPr lang="en-IN"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IN" b="0" i="0" dirty="0">
                <a:solidFill>
                  <a:srgbClr val="A52A2A"/>
                </a:solidFill>
                <a:effectLst/>
                <a:highlight>
                  <a:srgbClr val="FFFFFF"/>
                </a:highlight>
                <a:latin typeface="Verdana" panose="020B0604030504040204" pitchFamily="34" charset="0"/>
                <a:ea typeface="Verdana" panose="020B0604030504040204" pitchFamily="34" charset="0"/>
              </a:rPr>
              <a:t>"%d"</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a:t>
            </a:r>
            <a:r>
              <a:rPr lang="en-IN" b="0" i="0" dirty="0" err="1">
                <a:solidFill>
                  <a:srgbClr val="000000"/>
                </a:solidFill>
                <a:effectLst/>
                <a:highlight>
                  <a:srgbClr val="FFFFFF"/>
                </a:highlight>
                <a:latin typeface="Verdana" panose="020B0604030504040204" pitchFamily="34" charset="0"/>
                <a:ea typeface="Verdana" panose="020B0604030504040204" pitchFamily="34" charset="0"/>
              </a:rPr>
              <a:t>strlen</a:t>
            </a:r>
            <a:r>
              <a:rPr lang="en-IN" b="0" i="0" dirty="0">
                <a:solidFill>
                  <a:srgbClr val="000000"/>
                </a:solidFill>
                <a:effectLst/>
                <a:highlight>
                  <a:srgbClr val="FFFFFF"/>
                </a:highlight>
                <a:latin typeface="Verdana" panose="020B0604030504040204" pitchFamily="34" charset="0"/>
                <a:ea typeface="Verdana" panose="020B0604030504040204" pitchFamily="34" charset="0"/>
              </a:rPr>
              <a:t>(alphabet));   </a:t>
            </a:r>
            <a:r>
              <a:rPr lang="en-IN" b="0" i="0" dirty="0">
                <a:solidFill>
                  <a:srgbClr val="008000"/>
                </a:solidFill>
                <a:effectLst/>
                <a:highlight>
                  <a:srgbClr val="FFFFFF"/>
                </a:highlight>
                <a:latin typeface="Verdana" panose="020B0604030504040204" pitchFamily="34" charset="0"/>
                <a:ea typeface="Verdana" panose="020B0604030504040204" pitchFamily="34" charset="0"/>
              </a:rPr>
              <a:t>// 26</a:t>
            </a:r>
            <a:br>
              <a:rPr lang="en-IN" b="0" i="0" dirty="0">
                <a:solidFill>
                  <a:srgbClr val="008000"/>
                </a:solidFill>
                <a:effectLst/>
                <a:highlight>
                  <a:srgbClr val="FFFFFF"/>
                </a:highlight>
                <a:latin typeface="Verdana" panose="020B0604030504040204" pitchFamily="34" charset="0"/>
                <a:ea typeface="Verdana" panose="020B0604030504040204" pitchFamily="34" charset="0"/>
              </a:rPr>
            </a:br>
            <a:r>
              <a:rPr lang="en-IN"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IN" b="0" i="0" dirty="0">
                <a:solidFill>
                  <a:srgbClr val="A52A2A"/>
                </a:solidFill>
                <a:effectLst/>
                <a:highlight>
                  <a:srgbClr val="FFFFFF"/>
                </a:highlight>
                <a:latin typeface="Verdana" panose="020B0604030504040204" pitchFamily="34" charset="0"/>
                <a:ea typeface="Verdana" panose="020B0604030504040204" pitchFamily="34" charset="0"/>
              </a:rPr>
              <a:t>"%d"</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a:t>
            </a:r>
            <a:r>
              <a:rPr lang="en-IN" b="0" i="0" dirty="0" err="1">
                <a:solidFill>
                  <a:srgbClr val="000000"/>
                </a:solidFill>
                <a:effectLst/>
                <a:highlight>
                  <a:srgbClr val="FFFFFF"/>
                </a:highlight>
                <a:latin typeface="Verdana" panose="020B0604030504040204" pitchFamily="34" charset="0"/>
                <a:ea typeface="Verdana" panose="020B0604030504040204" pitchFamily="34" charset="0"/>
              </a:rPr>
              <a:t>sizeof</a:t>
            </a:r>
            <a:r>
              <a:rPr lang="en-IN" b="0" i="0" dirty="0">
                <a:solidFill>
                  <a:srgbClr val="000000"/>
                </a:solidFill>
                <a:effectLst/>
                <a:highlight>
                  <a:srgbClr val="FFFFFF"/>
                </a:highlight>
                <a:latin typeface="Verdana" panose="020B0604030504040204" pitchFamily="34" charset="0"/>
                <a:ea typeface="Verdana" panose="020B0604030504040204" pitchFamily="34" charset="0"/>
              </a:rPr>
              <a:t>(alphabet));   </a:t>
            </a:r>
            <a:r>
              <a:rPr lang="en-IN" b="0" i="0" dirty="0">
                <a:solidFill>
                  <a:srgbClr val="008000"/>
                </a:solidFill>
                <a:effectLst/>
                <a:highlight>
                  <a:srgbClr val="FFFFFF"/>
                </a:highlight>
                <a:latin typeface="Verdana" panose="020B0604030504040204" pitchFamily="34" charset="0"/>
                <a:ea typeface="Verdana" panose="020B0604030504040204" pitchFamily="34" charset="0"/>
              </a:rPr>
              <a:t>// 50</a:t>
            </a:r>
            <a:endParaRPr lang="en-IN" dirty="0">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784D7B36-AEF5-833D-B7AF-32D5EA53096C}"/>
              </a:ext>
            </a:extLst>
          </p:cNvPr>
          <p:cNvSpPr txBox="1"/>
          <p:nvPr/>
        </p:nvSpPr>
        <p:spPr>
          <a:xfrm>
            <a:off x="-1" y="2764994"/>
            <a:ext cx="8672945" cy="2585323"/>
          </a:xfrm>
          <a:prstGeom prst="rect">
            <a:avLst/>
          </a:prstGeom>
          <a:noFill/>
        </p:spPr>
        <p:txBody>
          <a:bodyPr wrap="square">
            <a:spAutoFit/>
          </a:bodyPr>
          <a:lstStyle/>
          <a:p>
            <a:r>
              <a:rPr lang="en-IN" dirty="0">
                <a:latin typeface="Verdana" panose="020B0604030504040204" pitchFamily="34" charset="0"/>
                <a:ea typeface="Verdana" panose="020B0604030504040204" pitchFamily="34" charset="0"/>
              </a:rPr>
              <a:t>#include &lt;stdio.h&gt;</a:t>
            </a:r>
          </a:p>
          <a:p>
            <a:r>
              <a:rPr lang="en-IN" dirty="0">
                <a:latin typeface="Verdana" panose="020B0604030504040204" pitchFamily="34" charset="0"/>
                <a:ea typeface="Verdana" panose="020B0604030504040204" pitchFamily="34" charset="0"/>
              </a:rPr>
              <a:t>#include &lt;</a:t>
            </a:r>
            <a:r>
              <a:rPr lang="en-IN" dirty="0" err="1">
                <a:latin typeface="Verdana" panose="020B0604030504040204" pitchFamily="34" charset="0"/>
                <a:ea typeface="Verdana" panose="020B0604030504040204" pitchFamily="34" charset="0"/>
              </a:rPr>
              <a:t>string.h</a:t>
            </a:r>
            <a:r>
              <a:rPr lang="en-IN" dirty="0">
                <a:latin typeface="Verdana" panose="020B0604030504040204" pitchFamily="34" charset="0"/>
                <a:ea typeface="Verdana" panose="020B0604030504040204" pitchFamily="34" charset="0"/>
              </a:rPr>
              <a:t>&gt;</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char alphabet[50] = "ABCDEFGHIJKLMNOPQRSTUVWXYZ";</a:t>
            </a:r>
          </a:p>
          <a:p>
            <a:r>
              <a:rPr lang="en-IN" dirty="0">
                <a:latin typeface="Verdana" panose="020B0604030504040204" pitchFamily="34" charset="0"/>
                <a:ea typeface="Verdana" panose="020B0604030504040204" pitchFamily="34" charset="0"/>
              </a:rPr>
              <a:t>  printf("Length is: %d\n", </a:t>
            </a:r>
            <a:r>
              <a:rPr lang="en-IN" dirty="0" err="1">
                <a:latin typeface="Verdana" panose="020B0604030504040204" pitchFamily="34" charset="0"/>
                <a:ea typeface="Verdana" panose="020B0604030504040204" pitchFamily="34" charset="0"/>
              </a:rPr>
              <a:t>strlen</a:t>
            </a:r>
            <a:r>
              <a:rPr lang="en-IN" dirty="0">
                <a:latin typeface="Verdana" panose="020B0604030504040204" pitchFamily="34" charset="0"/>
                <a:ea typeface="Verdana" panose="020B0604030504040204" pitchFamily="34" charset="0"/>
              </a:rPr>
              <a:t>(alphabet));</a:t>
            </a:r>
          </a:p>
          <a:p>
            <a:r>
              <a:rPr lang="en-IN" dirty="0">
                <a:latin typeface="Verdana" panose="020B0604030504040204" pitchFamily="34" charset="0"/>
                <a:ea typeface="Verdana" panose="020B0604030504040204" pitchFamily="34" charset="0"/>
              </a:rPr>
              <a:t>  printf("Size is: %d\n", </a:t>
            </a:r>
            <a:r>
              <a:rPr lang="en-IN" dirty="0" err="1">
                <a:latin typeface="Verdana" panose="020B0604030504040204" pitchFamily="34" charset="0"/>
                <a:ea typeface="Verdana" panose="020B0604030504040204" pitchFamily="34" charset="0"/>
              </a:rPr>
              <a:t>sizeof</a:t>
            </a:r>
            <a:r>
              <a:rPr lang="en-IN" dirty="0">
                <a:latin typeface="Verdana" panose="020B0604030504040204" pitchFamily="34" charset="0"/>
                <a:ea typeface="Verdana" panose="020B0604030504040204" pitchFamily="34" charset="0"/>
              </a:rPr>
              <a:t>(alphabet));</a:t>
            </a: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3396676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CE19FA-5145-7EFC-D718-19F91DBD4AA3}"/>
              </a:ext>
            </a:extLst>
          </p:cNvPr>
          <p:cNvSpPr>
            <a:spLocks noChangeArrowheads="1"/>
          </p:cNvSpPr>
          <p:nvPr/>
        </p:nvSpPr>
        <p:spPr bwMode="auto">
          <a:xfrm>
            <a:off x="346363" y="5391"/>
            <a:ext cx="9407237" cy="10006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Concatenate Strings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To concatenate (combine) two strings, you can use the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strcat</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function:</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08DBB7AB-DD0C-801A-1907-AC36A3911F9F}"/>
              </a:ext>
            </a:extLst>
          </p:cNvPr>
          <p:cNvSpPr txBox="1"/>
          <p:nvPr/>
        </p:nvSpPr>
        <p:spPr>
          <a:xfrm>
            <a:off x="346363" y="1152850"/>
            <a:ext cx="4225637" cy="4191276"/>
          </a:xfrm>
          <a:prstGeom prst="rect">
            <a:avLst/>
          </a:prstGeom>
          <a:noFill/>
        </p:spPr>
        <p:txBody>
          <a:bodyPr wrap="square">
            <a:spAutoFit/>
          </a:bodyPr>
          <a:lstStyle/>
          <a:p>
            <a:pPr algn="l">
              <a:lnSpc>
                <a:spcPct val="150000"/>
              </a:lnSpc>
            </a:pPr>
            <a:r>
              <a:rPr lang="en-US" b="0" i="0" dirty="0">
                <a:solidFill>
                  <a:srgbClr val="0000CD"/>
                </a:solidFill>
                <a:effectLst/>
                <a:highlight>
                  <a:srgbClr val="FFFFFF"/>
                </a:highlight>
                <a:latin typeface="Verdana" panose="020B0604030504040204" pitchFamily="34" charset="0"/>
                <a:ea typeface="Verdana" panose="020B0604030504040204" pitchFamily="34" charset="0"/>
              </a:rPr>
              <a:t>char</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str1[</a:t>
            </a:r>
            <a:r>
              <a:rPr lang="en-US" b="0" i="0" dirty="0">
                <a:solidFill>
                  <a:srgbClr val="FF0000"/>
                </a:solidFill>
                <a:effectLst/>
                <a:highlight>
                  <a:srgbClr val="FFFFFF"/>
                </a:highlight>
                <a:latin typeface="Verdana" panose="020B0604030504040204" pitchFamily="34" charset="0"/>
                <a:ea typeface="Verdana" panose="020B0604030504040204" pitchFamily="34" charset="0"/>
              </a:rPr>
              <a:t>20</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 </a:t>
            </a:r>
            <a:r>
              <a:rPr lang="en-US" b="0" i="0" dirty="0">
                <a:solidFill>
                  <a:srgbClr val="A52A2A"/>
                </a:solidFill>
                <a:effectLst/>
                <a:highlight>
                  <a:srgbClr val="FFFFFF"/>
                </a:highlight>
                <a:latin typeface="Verdana" panose="020B0604030504040204" pitchFamily="34" charset="0"/>
                <a:ea typeface="Verdana" panose="020B0604030504040204" pitchFamily="34" charset="0"/>
              </a:rPr>
              <a:t>"Hello "</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b="0" i="0" dirty="0">
                <a:solidFill>
                  <a:srgbClr val="000000"/>
                </a:solidFill>
                <a:effectLst/>
                <a:highlight>
                  <a:srgbClr val="FFFFFF"/>
                </a:highlight>
                <a:latin typeface="Verdana" panose="020B0604030504040204" pitchFamily="34" charset="0"/>
                <a:ea typeface="Verdana" panose="020B0604030504040204" pitchFamily="34" charset="0"/>
              </a:rPr>
            </a:br>
            <a:r>
              <a:rPr lang="en-US" b="0" i="0" dirty="0">
                <a:solidFill>
                  <a:srgbClr val="0000CD"/>
                </a:solidFill>
                <a:effectLst/>
                <a:highlight>
                  <a:srgbClr val="FFFFFF"/>
                </a:highlight>
                <a:latin typeface="Verdana" panose="020B0604030504040204" pitchFamily="34" charset="0"/>
                <a:ea typeface="Verdana" panose="020B0604030504040204" pitchFamily="34" charset="0"/>
              </a:rPr>
              <a:t>char</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str2[] = </a:t>
            </a:r>
            <a:r>
              <a:rPr lang="en-US" b="0" i="0" dirty="0">
                <a:solidFill>
                  <a:srgbClr val="A52A2A"/>
                </a:solidFill>
                <a:effectLst/>
                <a:highlight>
                  <a:srgbClr val="FFFFFF"/>
                </a:highlight>
                <a:latin typeface="Verdana" panose="020B0604030504040204" pitchFamily="34" charset="0"/>
                <a:ea typeface="Verdana" panose="020B0604030504040204" pitchFamily="34" charset="0"/>
              </a:rPr>
              <a:t>"World!"</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b="0" i="0" dirty="0">
                <a:solidFill>
                  <a:srgbClr val="000000"/>
                </a:solidFill>
                <a:effectLst/>
                <a:highlight>
                  <a:srgbClr val="FFFFFF"/>
                </a:highlight>
                <a:latin typeface="Verdana" panose="020B0604030504040204" pitchFamily="34" charset="0"/>
                <a:ea typeface="Verdana" panose="020B0604030504040204" pitchFamily="34" charset="0"/>
              </a:rPr>
            </a:br>
            <a:br>
              <a:rPr lang="en-US" b="0" i="0" dirty="0">
                <a:solidFill>
                  <a:srgbClr val="000000"/>
                </a:solidFill>
                <a:effectLst/>
                <a:highlight>
                  <a:srgbClr val="FFFFFF"/>
                </a:highlight>
                <a:latin typeface="Verdana" panose="020B0604030504040204" pitchFamily="34" charset="0"/>
                <a:ea typeface="Verdana" panose="020B0604030504040204" pitchFamily="34" charset="0"/>
              </a:rPr>
            </a:br>
            <a:r>
              <a:rPr lang="en-US" b="0" i="0" dirty="0">
                <a:solidFill>
                  <a:srgbClr val="008000"/>
                </a:solidFill>
                <a:effectLst/>
                <a:highlight>
                  <a:srgbClr val="FFFFFF"/>
                </a:highlight>
                <a:latin typeface="Verdana" panose="020B0604030504040204" pitchFamily="34" charset="0"/>
                <a:ea typeface="Verdana" panose="020B0604030504040204" pitchFamily="34" charset="0"/>
              </a:rPr>
              <a:t>// Concatenate str2 to str1 (result is stored in str1)</a:t>
            </a:r>
            <a:br>
              <a:rPr lang="en-US" b="0" i="0" dirty="0">
                <a:solidFill>
                  <a:srgbClr val="008000"/>
                </a:solidFill>
                <a:effectLst/>
                <a:highlight>
                  <a:srgbClr val="FFFFFF"/>
                </a:highlight>
                <a:latin typeface="Verdana" panose="020B0604030504040204" pitchFamily="34" charset="0"/>
                <a:ea typeface="Verdana" panose="020B0604030504040204" pitchFamily="34" charset="0"/>
              </a:rPr>
            </a:br>
            <a:r>
              <a:rPr lang="en-US" b="0" i="0" dirty="0" err="1">
                <a:solidFill>
                  <a:srgbClr val="000000"/>
                </a:solidFill>
                <a:effectLst/>
                <a:highlight>
                  <a:srgbClr val="FFFFFF"/>
                </a:highlight>
                <a:latin typeface="Verdana" panose="020B0604030504040204" pitchFamily="34" charset="0"/>
                <a:ea typeface="Verdana" panose="020B0604030504040204" pitchFamily="34" charset="0"/>
              </a:rPr>
              <a:t>strcat</a:t>
            </a:r>
            <a:r>
              <a:rPr lang="en-US" b="0" i="0" dirty="0">
                <a:solidFill>
                  <a:srgbClr val="000000"/>
                </a:solidFill>
                <a:effectLst/>
                <a:highlight>
                  <a:srgbClr val="FFFFFF"/>
                </a:highlight>
                <a:latin typeface="Verdana" panose="020B0604030504040204" pitchFamily="34" charset="0"/>
                <a:ea typeface="Verdana" panose="020B0604030504040204" pitchFamily="34" charset="0"/>
              </a:rPr>
              <a:t>(str1, str2);</a:t>
            </a:r>
            <a:br>
              <a:rPr lang="en-US" b="0" i="0" dirty="0">
                <a:solidFill>
                  <a:srgbClr val="000000"/>
                </a:solidFill>
                <a:effectLst/>
                <a:highlight>
                  <a:srgbClr val="FFFFFF"/>
                </a:highlight>
                <a:latin typeface="Verdana" panose="020B0604030504040204" pitchFamily="34" charset="0"/>
                <a:ea typeface="Verdana" panose="020B0604030504040204" pitchFamily="34" charset="0"/>
              </a:rPr>
            </a:br>
            <a:br>
              <a:rPr lang="en-US" b="0" i="0" dirty="0">
                <a:solidFill>
                  <a:srgbClr val="000000"/>
                </a:solidFill>
                <a:effectLst/>
                <a:highlight>
                  <a:srgbClr val="FFFFFF"/>
                </a:highlight>
                <a:latin typeface="Verdana" panose="020B0604030504040204" pitchFamily="34" charset="0"/>
                <a:ea typeface="Verdana" panose="020B0604030504040204" pitchFamily="34" charset="0"/>
              </a:rPr>
            </a:br>
            <a:r>
              <a:rPr lang="en-US" b="0" i="0" dirty="0">
                <a:solidFill>
                  <a:srgbClr val="008000"/>
                </a:solidFill>
                <a:effectLst/>
                <a:highlight>
                  <a:srgbClr val="FFFFFF"/>
                </a:highlight>
                <a:latin typeface="Verdana" panose="020B0604030504040204" pitchFamily="34" charset="0"/>
                <a:ea typeface="Verdana" panose="020B0604030504040204" pitchFamily="34" charset="0"/>
              </a:rPr>
              <a:t>// Print str1</a:t>
            </a:r>
            <a:br>
              <a:rPr lang="en-US" b="0" i="0" dirty="0">
                <a:solidFill>
                  <a:srgbClr val="008000"/>
                </a:solidFill>
                <a:effectLst/>
                <a:highlight>
                  <a:srgbClr val="FFFFFF"/>
                </a:highlight>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US" b="0" i="0" dirty="0">
                <a:solidFill>
                  <a:srgbClr val="A52A2A"/>
                </a:solidFill>
                <a:effectLst/>
                <a:highlight>
                  <a:srgbClr val="FFFFFF"/>
                </a:highlight>
                <a:latin typeface="Verdana" panose="020B0604030504040204" pitchFamily="34" charset="0"/>
                <a:ea typeface="Verdana" panose="020B0604030504040204" pitchFamily="34" charset="0"/>
              </a:rPr>
              <a:t>"%s"</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str1);</a:t>
            </a:r>
            <a:br>
              <a:rPr lang="en-US" b="0" i="0" dirty="0">
                <a:solidFill>
                  <a:srgbClr val="000000"/>
                </a:solidFill>
                <a:effectLst/>
                <a:highlight>
                  <a:srgbClr val="FFFFFF"/>
                </a:highlight>
                <a:latin typeface="Verdana" panose="020B0604030504040204" pitchFamily="34" charset="0"/>
                <a:ea typeface="Verdana" panose="020B0604030504040204" pitchFamily="34" charset="0"/>
              </a:rPr>
            </a:br>
            <a:endParaRPr lang="en-US" b="0" i="0" dirty="0">
              <a:solidFill>
                <a:srgbClr val="000000"/>
              </a:solidFill>
              <a:effectLst/>
              <a:highlight>
                <a:srgbClr val="FFFFFF"/>
              </a:highlight>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ACE87DC7-55A7-8F19-0D2D-0364C92F7CA5}"/>
              </a:ext>
            </a:extLst>
          </p:cNvPr>
          <p:cNvSpPr txBox="1"/>
          <p:nvPr/>
        </p:nvSpPr>
        <p:spPr>
          <a:xfrm>
            <a:off x="4946072" y="1225760"/>
            <a:ext cx="6096000" cy="5022272"/>
          </a:xfrm>
          <a:prstGeom prst="rect">
            <a:avLst/>
          </a:prstGeom>
          <a:noFill/>
        </p:spPr>
        <p:txBody>
          <a:bodyPr wrap="square">
            <a:spAutoFit/>
          </a:bodyPr>
          <a:lstStyle/>
          <a:p>
            <a:pPr>
              <a:lnSpc>
                <a:spcPct val="150000"/>
              </a:lnSpc>
            </a:pPr>
            <a:r>
              <a:rPr lang="en-IN" dirty="0">
                <a:latin typeface="Verdana" panose="020B0604030504040204" pitchFamily="34" charset="0"/>
                <a:ea typeface="Verdana" panose="020B0604030504040204" pitchFamily="34" charset="0"/>
              </a:rPr>
              <a:t>#include &lt;stdio.h&gt;</a:t>
            </a:r>
          </a:p>
          <a:p>
            <a:pPr>
              <a:lnSpc>
                <a:spcPct val="150000"/>
              </a:lnSpc>
            </a:pPr>
            <a:r>
              <a:rPr lang="en-IN" dirty="0">
                <a:latin typeface="Verdana" panose="020B0604030504040204" pitchFamily="34" charset="0"/>
                <a:ea typeface="Verdana" panose="020B0604030504040204" pitchFamily="34" charset="0"/>
              </a:rPr>
              <a:t>#include &lt;</a:t>
            </a:r>
            <a:r>
              <a:rPr lang="en-IN" dirty="0" err="1">
                <a:latin typeface="Verdana" panose="020B0604030504040204" pitchFamily="34" charset="0"/>
                <a:ea typeface="Verdana" panose="020B0604030504040204" pitchFamily="34" charset="0"/>
              </a:rPr>
              <a:t>string.h</a:t>
            </a:r>
            <a:r>
              <a:rPr lang="en-IN" dirty="0">
                <a:latin typeface="Verdana" panose="020B0604030504040204" pitchFamily="34" charset="0"/>
                <a:ea typeface="Verdana" panose="020B0604030504040204" pitchFamily="34" charset="0"/>
              </a:rPr>
              <a:t>&gt;</a:t>
            </a:r>
          </a:p>
          <a:p>
            <a:pPr>
              <a:lnSpc>
                <a:spcPct val="150000"/>
              </a:lnSpc>
            </a:pPr>
            <a:r>
              <a:rPr lang="en-IN" dirty="0">
                <a:latin typeface="Verdana" panose="020B0604030504040204" pitchFamily="34" charset="0"/>
                <a:ea typeface="Verdana" panose="020B0604030504040204" pitchFamily="34" charset="0"/>
              </a:rPr>
              <a:t>int main() {</a:t>
            </a:r>
          </a:p>
          <a:p>
            <a:pPr>
              <a:lnSpc>
                <a:spcPct val="150000"/>
              </a:lnSpc>
            </a:pPr>
            <a:r>
              <a:rPr lang="en-IN" dirty="0">
                <a:latin typeface="Verdana" panose="020B0604030504040204" pitchFamily="34" charset="0"/>
                <a:ea typeface="Verdana" panose="020B0604030504040204" pitchFamily="34" charset="0"/>
              </a:rPr>
              <a:t>  char str1[20] = "Hello ";</a:t>
            </a:r>
          </a:p>
          <a:p>
            <a:pPr>
              <a:lnSpc>
                <a:spcPct val="150000"/>
              </a:lnSpc>
            </a:pPr>
            <a:r>
              <a:rPr lang="en-IN" dirty="0">
                <a:latin typeface="Verdana" panose="020B0604030504040204" pitchFamily="34" charset="0"/>
                <a:ea typeface="Verdana" panose="020B0604030504040204" pitchFamily="34" charset="0"/>
              </a:rPr>
              <a:t>  char str2[] = "World!";</a:t>
            </a:r>
          </a:p>
          <a:p>
            <a:pPr>
              <a:lnSpc>
                <a:spcPct val="150000"/>
              </a:lnSpc>
            </a:pPr>
            <a:r>
              <a:rPr lang="en-IN" dirty="0">
                <a:latin typeface="Verdana" panose="020B0604030504040204" pitchFamily="34" charset="0"/>
                <a:ea typeface="Verdana" panose="020B0604030504040204" pitchFamily="34" charset="0"/>
              </a:rPr>
              <a:t>  // Concatenate str2 to str1 (the result is stored in str1)</a:t>
            </a:r>
          </a:p>
          <a:p>
            <a:pPr>
              <a:lnSpc>
                <a:spcPct val="150000"/>
              </a:lnSpc>
            </a:pPr>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strcat</a:t>
            </a:r>
            <a:r>
              <a:rPr lang="en-IN" dirty="0">
                <a:latin typeface="Verdana" panose="020B0604030504040204" pitchFamily="34" charset="0"/>
                <a:ea typeface="Verdana" panose="020B0604030504040204" pitchFamily="34" charset="0"/>
              </a:rPr>
              <a:t>(str1, str2);</a:t>
            </a:r>
          </a:p>
          <a:p>
            <a:pPr>
              <a:lnSpc>
                <a:spcPct val="150000"/>
              </a:lnSpc>
            </a:pPr>
            <a:r>
              <a:rPr lang="en-IN" dirty="0">
                <a:latin typeface="Verdana" panose="020B0604030504040204" pitchFamily="34" charset="0"/>
                <a:ea typeface="Verdana" panose="020B0604030504040204" pitchFamily="34" charset="0"/>
              </a:rPr>
              <a:t>  // Print str1</a:t>
            </a:r>
          </a:p>
          <a:p>
            <a:pPr>
              <a:lnSpc>
                <a:spcPct val="150000"/>
              </a:lnSpc>
            </a:pPr>
            <a:r>
              <a:rPr lang="en-IN" dirty="0">
                <a:latin typeface="Verdana" panose="020B0604030504040204" pitchFamily="34" charset="0"/>
                <a:ea typeface="Verdana" panose="020B0604030504040204" pitchFamily="34" charset="0"/>
              </a:rPr>
              <a:t>  printf("%s", str1);</a:t>
            </a:r>
          </a:p>
          <a:p>
            <a:pPr>
              <a:lnSpc>
                <a:spcPct val="150000"/>
              </a:lnSpc>
            </a:pPr>
            <a:r>
              <a:rPr lang="en-IN" dirty="0">
                <a:latin typeface="Verdana" panose="020B0604030504040204" pitchFamily="34" charset="0"/>
                <a:ea typeface="Verdana" panose="020B0604030504040204" pitchFamily="34" charset="0"/>
              </a:rPr>
              <a:t>  return 0;</a:t>
            </a:r>
          </a:p>
          <a:p>
            <a:pPr>
              <a:lnSpc>
                <a:spcPct val="150000"/>
              </a:lnSpc>
            </a:pPr>
            <a:r>
              <a:rPr lang="en-IN"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28445583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A83468-7447-7995-3468-4D7FFD4491E9}"/>
              </a:ext>
            </a:extLst>
          </p:cNvPr>
          <p:cNvSpPr>
            <a:spLocks noChangeArrowheads="1"/>
          </p:cNvSpPr>
          <p:nvPr/>
        </p:nvSpPr>
        <p:spPr bwMode="auto">
          <a:xfrm>
            <a:off x="235527" y="69273"/>
            <a:ext cx="11720945" cy="867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highlight>
                  <a:srgbClr val="FFFF00"/>
                </a:highlight>
                <a:latin typeface="Verdana" panose="020B0604030504040204" pitchFamily="34" charset="0"/>
                <a:ea typeface="Verdana" panose="020B0604030504040204" pitchFamily="34" charset="0"/>
              </a:rPr>
              <a:t>Note that the size of </a:t>
            </a:r>
            <a:r>
              <a:rPr kumimoji="0" lang="en-US" altLang="en-US" b="0" i="0" u="none" strike="noStrike" cap="none" normalizeH="0" baseline="0" dirty="0">
                <a:ln>
                  <a:noFill/>
                </a:ln>
                <a:solidFill>
                  <a:srgbClr val="DC143C"/>
                </a:solidFill>
                <a:effectLst/>
                <a:highlight>
                  <a:srgbClr val="FFFF00"/>
                </a:highlight>
                <a:latin typeface="Verdana" panose="020B0604030504040204" pitchFamily="34" charset="0"/>
                <a:ea typeface="Verdana" panose="020B0604030504040204" pitchFamily="34" charset="0"/>
              </a:rPr>
              <a:t>str1</a:t>
            </a:r>
            <a:r>
              <a:rPr kumimoji="0" lang="en-US" altLang="en-US" b="0" i="0" u="none" strike="noStrike" cap="none" normalizeH="0" baseline="0" dirty="0">
                <a:ln>
                  <a:noFill/>
                </a:ln>
                <a:solidFill>
                  <a:srgbClr val="000000"/>
                </a:solidFill>
                <a:effectLst/>
                <a:highlight>
                  <a:srgbClr val="FFFF00"/>
                </a:highlight>
                <a:latin typeface="Verdana" panose="020B0604030504040204" pitchFamily="34" charset="0"/>
                <a:ea typeface="Verdana" panose="020B0604030504040204" pitchFamily="34" charset="0"/>
              </a:rPr>
              <a:t> should be large enough to store the result of the two strings combined (20 in our example).</a:t>
            </a:r>
            <a:r>
              <a:rPr kumimoji="0" lang="en-US" altLang="en-US" b="0" i="0" u="none" strike="noStrike" cap="none" normalizeH="0" baseline="0" dirty="0">
                <a:ln>
                  <a:noFill/>
                </a:ln>
                <a:solidFill>
                  <a:schemeClr val="tx1"/>
                </a:solidFill>
                <a:effectLst/>
                <a:highlight>
                  <a:srgbClr val="FFFF00"/>
                </a:highlight>
                <a:latin typeface="Verdana" panose="020B0604030504040204" pitchFamily="34" charset="0"/>
                <a:ea typeface="Verdana" panose="020B0604030504040204" pitchFamily="34" charset="0"/>
              </a:rPr>
              <a:t> </a:t>
            </a:r>
          </a:p>
        </p:txBody>
      </p:sp>
      <p:sp>
        <p:nvSpPr>
          <p:cNvPr id="3" name="Rectangle 2">
            <a:extLst>
              <a:ext uri="{FF2B5EF4-FFF2-40B4-BE49-F238E27FC236}">
                <a16:creationId xmlns:a16="http://schemas.microsoft.com/office/drawing/2014/main" id="{311DB2B3-B38F-0BFC-9A7F-C830CB3CDAC3}"/>
              </a:ext>
            </a:extLst>
          </p:cNvPr>
          <p:cNvSpPr>
            <a:spLocks noChangeArrowheads="1"/>
          </p:cNvSpPr>
          <p:nvPr/>
        </p:nvSpPr>
        <p:spPr bwMode="auto">
          <a:xfrm>
            <a:off x="429490" y="1141464"/>
            <a:ext cx="10210800" cy="10006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Copy Strings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To copy the value of one string to another, you can use the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strcpy</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function:</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703CE1EA-B70A-E468-4ACD-3B6B171D2137}"/>
              </a:ext>
            </a:extLst>
          </p:cNvPr>
          <p:cNvSpPr txBox="1"/>
          <p:nvPr/>
        </p:nvSpPr>
        <p:spPr>
          <a:xfrm>
            <a:off x="429490" y="2274838"/>
            <a:ext cx="4170219" cy="2308324"/>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char</a:t>
            </a:r>
            <a:r>
              <a:rPr lang="en-IN" b="0" i="0" dirty="0">
                <a:solidFill>
                  <a:srgbClr val="000000"/>
                </a:solidFill>
                <a:effectLst/>
                <a:highlight>
                  <a:srgbClr val="FFFFFF"/>
                </a:highlight>
                <a:latin typeface="Consolas" panose="020B0609020204030204" pitchFamily="49" charset="0"/>
              </a:rPr>
              <a:t> str1[</a:t>
            </a:r>
            <a:r>
              <a:rPr lang="en-IN" b="0" i="0" dirty="0">
                <a:solidFill>
                  <a:srgbClr val="FF0000"/>
                </a:solidFill>
                <a:effectLst/>
                <a:highlight>
                  <a:srgbClr val="FFFFFF"/>
                </a:highlight>
                <a:latin typeface="Consolas" panose="020B0609020204030204" pitchFamily="49" charset="0"/>
              </a:rPr>
              <a:t>20</a:t>
            </a:r>
            <a:r>
              <a:rPr lang="en-IN" b="0" i="0" dirty="0">
                <a:solidFill>
                  <a:srgbClr val="000000"/>
                </a:solidFill>
                <a:effectLst/>
                <a:highlight>
                  <a:srgbClr val="FFFFFF"/>
                </a:highlight>
                <a:latin typeface="Consolas" panose="020B0609020204030204" pitchFamily="49" charset="0"/>
              </a:rPr>
              <a:t>] = </a:t>
            </a:r>
            <a:r>
              <a:rPr lang="en-IN" b="0" i="0" dirty="0">
                <a:solidFill>
                  <a:srgbClr val="A52A2A"/>
                </a:solidFill>
                <a:effectLst/>
                <a:highlight>
                  <a:srgbClr val="FFFFFF"/>
                </a:highlight>
                <a:latin typeface="Consolas" panose="020B0609020204030204" pitchFamily="49" charset="0"/>
              </a:rPr>
              <a:t>"Hello World!"</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char</a:t>
            </a:r>
            <a:r>
              <a:rPr lang="en-IN" b="0" i="0" dirty="0">
                <a:solidFill>
                  <a:srgbClr val="000000"/>
                </a:solidFill>
                <a:effectLst/>
                <a:highlight>
                  <a:srgbClr val="FFFFFF"/>
                </a:highlight>
                <a:latin typeface="Consolas" panose="020B0609020204030204" pitchFamily="49" charset="0"/>
              </a:rPr>
              <a:t> str2[</a:t>
            </a:r>
            <a:r>
              <a:rPr lang="en-IN" b="0" i="0" dirty="0">
                <a:solidFill>
                  <a:srgbClr val="FF0000"/>
                </a:solidFill>
                <a:effectLst/>
                <a:highlight>
                  <a:srgbClr val="FFFFFF"/>
                </a:highlight>
                <a:latin typeface="Consolas" panose="020B0609020204030204" pitchFamily="49" charset="0"/>
              </a:rPr>
              <a:t>20</a:t>
            </a:r>
            <a:r>
              <a:rPr lang="en-IN" b="0" i="0" dirty="0">
                <a:solidFill>
                  <a:srgbClr val="000000"/>
                </a:solidFill>
                <a:effectLst/>
                <a:highlight>
                  <a:srgbClr val="FFFFFF"/>
                </a:highlight>
                <a:latin typeface="Consolas" panose="020B0609020204030204" pitchFamily="49" charset="0"/>
              </a:rPr>
              <a:t>];</a:t>
            </a:r>
            <a:br>
              <a:rPr lang="en-IN" dirty="0"/>
            </a:br>
            <a:br>
              <a:rPr lang="en-IN" dirty="0"/>
            </a:br>
            <a:r>
              <a:rPr lang="en-IN" b="0" i="0" dirty="0">
                <a:solidFill>
                  <a:srgbClr val="008000"/>
                </a:solidFill>
                <a:effectLst/>
                <a:highlight>
                  <a:srgbClr val="FFFFFF"/>
                </a:highlight>
                <a:latin typeface="Consolas" panose="020B0609020204030204" pitchFamily="49" charset="0"/>
              </a:rPr>
              <a:t>// Copy str1 to str2</a:t>
            </a:r>
            <a:br>
              <a:rPr lang="en-IN" b="0" i="0" dirty="0">
                <a:solidFill>
                  <a:srgbClr val="008000"/>
                </a:solidFill>
                <a:effectLst/>
                <a:highlight>
                  <a:srgbClr val="FFFFFF"/>
                </a:highlight>
                <a:latin typeface="Consolas" panose="020B0609020204030204" pitchFamily="49" charset="0"/>
              </a:rPr>
            </a:br>
            <a:r>
              <a:rPr lang="en-IN" b="0" i="0" dirty="0" err="1">
                <a:solidFill>
                  <a:srgbClr val="000000"/>
                </a:solidFill>
                <a:effectLst/>
                <a:highlight>
                  <a:srgbClr val="FFFFFF"/>
                </a:highlight>
                <a:latin typeface="Consolas" panose="020B0609020204030204" pitchFamily="49" charset="0"/>
              </a:rPr>
              <a:t>strcpy</a:t>
            </a:r>
            <a:r>
              <a:rPr lang="en-IN" b="0" i="0" dirty="0">
                <a:solidFill>
                  <a:srgbClr val="000000"/>
                </a:solidFill>
                <a:effectLst/>
                <a:highlight>
                  <a:srgbClr val="FFFFFF"/>
                </a:highlight>
                <a:latin typeface="Consolas" panose="020B0609020204030204" pitchFamily="49" charset="0"/>
              </a:rPr>
              <a:t>(str2, str1);</a:t>
            </a:r>
            <a:br>
              <a:rPr lang="en-IN" dirty="0"/>
            </a:br>
            <a:br>
              <a:rPr lang="en-IN" dirty="0"/>
            </a:br>
            <a:r>
              <a:rPr lang="en-IN" b="0" i="0" dirty="0">
                <a:solidFill>
                  <a:srgbClr val="008000"/>
                </a:solidFill>
                <a:effectLst/>
                <a:highlight>
                  <a:srgbClr val="FFFFFF"/>
                </a:highlight>
                <a:latin typeface="Consolas" panose="020B0609020204030204" pitchFamily="49" charset="0"/>
              </a:rPr>
              <a:t>// Print str2</a:t>
            </a:r>
            <a:br>
              <a:rPr lang="en-IN" b="0" i="0" dirty="0">
                <a:solidFill>
                  <a:srgbClr val="008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"%s"</a:t>
            </a:r>
            <a:r>
              <a:rPr lang="en-IN" b="0" i="0" dirty="0">
                <a:solidFill>
                  <a:srgbClr val="000000"/>
                </a:solidFill>
                <a:effectLst/>
                <a:highlight>
                  <a:srgbClr val="FFFFFF"/>
                </a:highlight>
                <a:latin typeface="Consolas" panose="020B0609020204030204" pitchFamily="49" charset="0"/>
              </a:rPr>
              <a:t>, str2);</a:t>
            </a:r>
            <a:endParaRPr lang="en-IN" dirty="0"/>
          </a:p>
        </p:txBody>
      </p:sp>
      <p:sp>
        <p:nvSpPr>
          <p:cNvPr id="7" name="TextBox 6">
            <a:extLst>
              <a:ext uri="{FF2B5EF4-FFF2-40B4-BE49-F238E27FC236}">
                <a16:creationId xmlns:a16="http://schemas.microsoft.com/office/drawing/2014/main" id="{A657AAFB-A763-F334-FC8C-75E78BB40BC4}"/>
              </a:ext>
            </a:extLst>
          </p:cNvPr>
          <p:cNvSpPr txBox="1"/>
          <p:nvPr/>
        </p:nvSpPr>
        <p:spPr>
          <a:xfrm>
            <a:off x="4752109" y="2274838"/>
            <a:ext cx="6096000" cy="4247317"/>
          </a:xfrm>
          <a:prstGeom prst="rect">
            <a:avLst/>
          </a:prstGeom>
          <a:noFill/>
        </p:spPr>
        <p:txBody>
          <a:bodyPr wrap="square">
            <a:spAutoFit/>
          </a:bodyPr>
          <a:lstStyle/>
          <a:p>
            <a:r>
              <a:rPr lang="en-IN" dirty="0">
                <a:latin typeface="Verdana" panose="020B0604030504040204" pitchFamily="34" charset="0"/>
                <a:ea typeface="Verdana" panose="020B0604030504040204" pitchFamily="34" charset="0"/>
              </a:rPr>
              <a:t>#include &lt;stdio.h&gt;</a:t>
            </a:r>
          </a:p>
          <a:p>
            <a:r>
              <a:rPr lang="en-IN" dirty="0">
                <a:latin typeface="Verdana" panose="020B0604030504040204" pitchFamily="34" charset="0"/>
                <a:ea typeface="Verdana" panose="020B0604030504040204" pitchFamily="34" charset="0"/>
              </a:rPr>
              <a:t>#include &lt;</a:t>
            </a:r>
            <a:r>
              <a:rPr lang="en-IN" dirty="0" err="1">
                <a:latin typeface="Verdana" panose="020B0604030504040204" pitchFamily="34" charset="0"/>
                <a:ea typeface="Verdana" panose="020B0604030504040204" pitchFamily="34" charset="0"/>
              </a:rPr>
              <a:t>string.h</a:t>
            </a:r>
            <a:r>
              <a:rPr lang="en-IN" dirty="0">
                <a:latin typeface="Verdana" panose="020B0604030504040204" pitchFamily="34" charset="0"/>
                <a:ea typeface="Verdana" panose="020B0604030504040204" pitchFamily="34" charset="0"/>
              </a:rPr>
              <a:t>&gt;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char str1[20] = "Hello World!";</a:t>
            </a:r>
          </a:p>
          <a:p>
            <a:r>
              <a:rPr lang="en-IN" dirty="0">
                <a:latin typeface="Verdana" panose="020B0604030504040204" pitchFamily="34" charset="0"/>
                <a:ea typeface="Verdana" panose="020B0604030504040204" pitchFamily="34" charset="0"/>
              </a:rPr>
              <a:t>  char str2[20];</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  // Copy str1 to str2</a:t>
            </a:r>
          </a:p>
          <a:p>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strcpy</a:t>
            </a:r>
            <a:r>
              <a:rPr lang="en-IN" dirty="0">
                <a:latin typeface="Verdana" panose="020B0604030504040204" pitchFamily="34" charset="0"/>
                <a:ea typeface="Verdana" panose="020B0604030504040204" pitchFamily="34" charset="0"/>
              </a:rPr>
              <a:t>(str2, str1);</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  // Print str2</a:t>
            </a:r>
          </a:p>
          <a:p>
            <a:r>
              <a:rPr lang="en-IN" dirty="0">
                <a:latin typeface="Verdana" panose="020B0604030504040204" pitchFamily="34" charset="0"/>
                <a:ea typeface="Verdana" panose="020B0604030504040204" pitchFamily="34" charset="0"/>
              </a:rPr>
              <a:t>  printf("%s", str2);</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23853542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C7AEA6-8152-9450-936A-AFB4ABDC88D8}"/>
              </a:ext>
            </a:extLst>
          </p:cNvPr>
          <p:cNvSpPr>
            <a:spLocks noChangeArrowheads="1"/>
          </p:cNvSpPr>
          <p:nvPr/>
        </p:nvSpPr>
        <p:spPr bwMode="auto">
          <a:xfrm>
            <a:off x="277091" y="175886"/>
            <a:ext cx="11388436" cy="45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highlight>
                  <a:srgbClr val="FFFF00"/>
                </a:highlight>
                <a:latin typeface="Verdana" panose="020B0604030504040204" pitchFamily="34" charset="0"/>
                <a:ea typeface="Verdana" panose="020B0604030504040204" pitchFamily="34" charset="0"/>
              </a:rPr>
              <a:t>Note that the size of </a:t>
            </a:r>
            <a:r>
              <a:rPr kumimoji="0" lang="en-US" altLang="en-US" b="0" i="0" u="none" strike="noStrike" cap="none" normalizeH="0" baseline="0" dirty="0">
                <a:ln>
                  <a:noFill/>
                </a:ln>
                <a:solidFill>
                  <a:srgbClr val="DC143C"/>
                </a:solidFill>
                <a:effectLst/>
                <a:highlight>
                  <a:srgbClr val="FFFF00"/>
                </a:highlight>
                <a:latin typeface="Verdana" panose="020B0604030504040204" pitchFamily="34" charset="0"/>
                <a:ea typeface="Verdana" panose="020B0604030504040204" pitchFamily="34" charset="0"/>
              </a:rPr>
              <a:t>str2</a:t>
            </a:r>
            <a:r>
              <a:rPr kumimoji="0" lang="en-US" altLang="en-US" b="0" i="0" u="none" strike="noStrike" cap="none" normalizeH="0" baseline="0" dirty="0">
                <a:ln>
                  <a:noFill/>
                </a:ln>
                <a:solidFill>
                  <a:srgbClr val="000000"/>
                </a:solidFill>
                <a:effectLst/>
                <a:highlight>
                  <a:srgbClr val="FFFF00"/>
                </a:highlight>
                <a:latin typeface="Verdana" panose="020B0604030504040204" pitchFamily="34" charset="0"/>
                <a:ea typeface="Verdana" panose="020B0604030504040204" pitchFamily="34" charset="0"/>
              </a:rPr>
              <a:t> should be large enough to store the copied string (20 in our example).</a:t>
            </a:r>
            <a:r>
              <a:rPr kumimoji="0" lang="en-US" altLang="en-US" b="0" i="0" u="none" strike="noStrike" cap="none" normalizeH="0" baseline="0" dirty="0">
                <a:ln>
                  <a:noFill/>
                </a:ln>
                <a:solidFill>
                  <a:schemeClr val="tx1"/>
                </a:solidFill>
                <a:effectLst/>
                <a:highlight>
                  <a:srgbClr val="FFFF00"/>
                </a:highlight>
                <a:latin typeface="Verdana" panose="020B0604030504040204" pitchFamily="34" charset="0"/>
                <a:ea typeface="Verdana" panose="020B0604030504040204" pitchFamily="34" charset="0"/>
              </a:rPr>
              <a:t> </a:t>
            </a:r>
          </a:p>
        </p:txBody>
      </p:sp>
      <p:sp>
        <p:nvSpPr>
          <p:cNvPr id="3" name="Rectangle 2">
            <a:extLst>
              <a:ext uri="{FF2B5EF4-FFF2-40B4-BE49-F238E27FC236}">
                <a16:creationId xmlns:a16="http://schemas.microsoft.com/office/drawing/2014/main" id="{FBB56C55-6096-67CB-8911-4A19FBC84999}"/>
              </a:ext>
            </a:extLst>
          </p:cNvPr>
          <p:cNvSpPr>
            <a:spLocks noChangeArrowheads="1"/>
          </p:cNvSpPr>
          <p:nvPr/>
        </p:nvSpPr>
        <p:spPr bwMode="auto">
          <a:xfrm>
            <a:off x="415636" y="628914"/>
            <a:ext cx="11388436" cy="1416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Compare Strings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To compare two strings, you can use the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strcmp</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function.</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It returns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0</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if the two strings are equal, otherwise a value that is not 0:</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927C4C5E-289C-5BFB-07F3-9EA7E78AD4C6}"/>
              </a:ext>
            </a:extLst>
          </p:cNvPr>
          <p:cNvSpPr txBox="1"/>
          <p:nvPr/>
        </p:nvSpPr>
        <p:spPr>
          <a:xfrm>
            <a:off x="277091" y="2302686"/>
            <a:ext cx="6096000" cy="3139321"/>
          </a:xfrm>
          <a:prstGeom prst="rect">
            <a:avLst/>
          </a:prstGeom>
          <a:noFill/>
        </p:spPr>
        <p:txBody>
          <a:bodyPr wrap="square">
            <a:spAutoFit/>
          </a:bodyPr>
          <a:lstStyle/>
          <a:p>
            <a:r>
              <a:rPr lang="en-US" b="0" i="0" dirty="0">
                <a:solidFill>
                  <a:srgbClr val="0000CD"/>
                </a:solidFill>
                <a:effectLst/>
                <a:highlight>
                  <a:srgbClr val="FFFFFF"/>
                </a:highlight>
                <a:latin typeface="Verdana" panose="020B0604030504040204" pitchFamily="34" charset="0"/>
                <a:ea typeface="Verdana" panose="020B0604030504040204" pitchFamily="34" charset="0"/>
              </a:rPr>
              <a:t>char</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str1[] = </a:t>
            </a:r>
            <a:r>
              <a:rPr lang="en-US" b="0" i="0" dirty="0">
                <a:solidFill>
                  <a:srgbClr val="A52A2A"/>
                </a:solidFill>
                <a:effectLst/>
                <a:highlight>
                  <a:srgbClr val="FFFFFF"/>
                </a:highlight>
                <a:latin typeface="Verdana" panose="020B0604030504040204" pitchFamily="34" charset="0"/>
                <a:ea typeface="Verdana" panose="020B0604030504040204" pitchFamily="34" charset="0"/>
              </a:rPr>
              <a:t>"Hello"</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dirty="0">
                <a:latin typeface="Verdana" panose="020B0604030504040204" pitchFamily="34" charset="0"/>
                <a:ea typeface="Verdana" panose="020B0604030504040204" pitchFamily="34" charset="0"/>
              </a:rPr>
            </a:br>
            <a:r>
              <a:rPr lang="en-US" b="0" i="0" dirty="0">
                <a:solidFill>
                  <a:srgbClr val="0000CD"/>
                </a:solidFill>
                <a:effectLst/>
                <a:highlight>
                  <a:srgbClr val="FFFFFF"/>
                </a:highlight>
                <a:latin typeface="Verdana" panose="020B0604030504040204" pitchFamily="34" charset="0"/>
                <a:ea typeface="Verdana" panose="020B0604030504040204" pitchFamily="34" charset="0"/>
              </a:rPr>
              <a:t>char</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str2[] = </a:t>
            </a:r>
            <a:r>
              <a:rPr lang="en-US" b="0" i="0" dirty="0">
                <a:solidFill>
                  <a:srgbClr val="A52A2A"/>
                </a:solidFill>
                <a:effectLst/>
                <a:highlight>
                  <a:srgbClr val="FFFFFF"/>
                </a:highlight>
                <a:latin typeface="Verdana" panose="020B0604030504040204" pitchFamily="34" charset="0"/>
                <a:ea typeface="Verdana" panose="020B0604030504040204" pitchFamily="34" charset="0"/>
              </a:rPr>
              <a:t>"Hello"</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dirty="0">
                <a:latin typeface="Verdana" panose="020B0604030504040204" pitchFamily="34" charset="0"/>
                <a:ea typeface="Verdana" panose="020B0604030504040204" pitchFamily="34" charset="0"/>
              </a:rPr>
            </a:br>
            <a:r>
              <a:rPr lang="en-US" b="0" i="0" dirty="0">
                <a:solidFill>
                  <a:srgbClr val="0000CD"/>
                </a:solidFill>
                <a:effectLst/>
                <a:highlight>
                  <a:srgbClr val="FFFFFF"/>
                </a:highlight>
                <a:latin typeface="Verdana" panose="020B0604030504040204" pitchFamily="34" charset="0"/>
                <a:ea typeface="Verdana" panose="020B0604030504040204" pitchFamily="34" charset="0"/>
              </a:rPr>
              <a:t>char</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str3[] = </a:t>
            </a:r>
            <a:r>
              <a:rPr lang="en-US" b="0" i="0" dirty="0">
                <a:solidFill>
                  <a:srgbClr val="A52A2A"/>
                </a:solidFill>
                <a:effectLst/>
                <a:highlight>
                  <a:srgbClr val="FFFFFF"/>
                </a:highlight>
                <a:latin typeface="Verdana" panose="020B0604030504040204" pitchFamily="34" charset="0"/>
                <a:ea typeface="Verdana" panose="020B0604030504040204" pitchFamily="34" charset="0"/>
              </a:rPr>
              <a:t>"Hi"</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dirty="0">
                <a:latin typeface="Verdana" panose="020B0604030504040204" pitchFamily="34" charset="0"/>
                <a:ea typeface="Verdana" panose="020B0604030504040204" pitchFamily="34" charset="0"/>
              </a:rPr>
            </a:br>
            <a:br>
              <a:rPr lang="en-US" dirty="0">
                <a:latin typeface="Verdana" panose="020B0604030504040204" pitchFamily="34" charset="0"/>
                <a:ea typeface="Verdana" panose="020B0604030504040204" pitchFamily="34" charset="0"/>
              </a:rPr>
            </a:br>
            <a:r>
              <a:rPr lang="en-US" b="0" i="0" dirty="0">
                <a:solidFill>
                  <a:srgbClr val="008000"/>
                </a:solidFill>
                <a:effectLst/>
                <a:highlight>
                  <a:srgbClr val="FFFFFF"/>
                </a:highlight>
                <a:latin typeface="Verdana" panose="020B0604030504040204" pitchFamily="34" charset="0"/>
                <a:ea typeface="Verdana" panose="020B0604030504040204" pitchFamily="34" charset="0"/>
              </a:rPr>
              <a:t>// Compare str1 and str2, and print the result</a:t>
            </a:r>
            <a:br>
              <a:rPr lang="en-US" b="0" i="0" dirty="0">
                <a:solidFill>
                  <a:srgbClr val="008000"/>
                </a:solidFill>
                <a:effectLst/>
                <a:highlight>
                  <a:srgbClr val="FFFFFF"/>
                </a:highlight>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US" b="0" i="0" dirty="0">
                <a:solidFill>
                  <a:srgbClr val="A52A2A"/>
                </a:solidFill>
                <a:effectLst/>
                <a:highlight>
                  <a:srgbClr val="FFFFFF"/>
                </a:highlight>
                <a:latin typeface="Verdana" panose="020B0604030504040204" pitchFamily="34" charset="0"/>
                <a:ea typeface="Verdana" panose="020B0604030504040204" pitchFamily="34" charset="0"/>
              </a:rPr>
              <a:t>"%d\n"</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err="1">
                <a:solidFill>
                  <a:srgbClr val="000000"/>
                </a:solidFill>
                <a:effectLst/>
                <a:highlight>
                  <a:srgbClr val="FFFFFF"/>
                </a:highlight>
                <a:latin typeface="Verdana" panose="020B0604030504040204" pitchFamily="34" charset="0"/>
                <a:ea typeface="Verdana" panose="020B0604030504040204" pitchFamily="34" charset="0"/>
              </a:rPr>
              <a:t>strcmp</a:t>
            </a:r>
            <a:r>
              <a:rPr lang="en-US" b="0" i="0" dirty="0">
                <a:solidFill>
                  <a:srgbClr val="000000"/>
                </a:solidFill>
                <a:effectLst/>
                <a:highlight>
                  <a:srgbClr val="FFFFFF"/>
                </a:highlight>
                <a:latin typeface="Verdana" panose="020B0604030504040204" pitchFamily="34" charset="0"/>
                <a:ea typeface="Verdana" panose="020B0604030504040204" pitchFamily="34" charset="0"/>
              </a:rPr>
              <a:t>(str1, str2));  </a:t>
            </a:r>
            <a:r>
              <a:rPr lang="en-US" b="0" i="0" dirty="0">
                <a:solidFill>
                  <a:srgbClr val="008000"/>
                </a:solidFill>
                <a:effectLst/>
                <a:highlight>
                  <a:srgbClr val="FFFFFF"/>
                </a:highlight>
                <a:latin typeface="Verdana" panose="020B0604030504040204" pitchFamily="34" charset="0"/>
                <a:ea typeface="Verdana" panose="020B0604030504040204" pitchFamily="34" charset="0"/>
              </a:rPr>
              <a:t>// Returns 0 (the strings are equal)</a:t>
            </a:r>
            <a:br>
              <a:rPr lang="en-US" b="0" i="0" dirty="0">
                <a:solidFill>
                  <a:srgbClr val="008000"/>
                </a:solidFill>
                <a:effectLst/>
                <a:highlight>
                  <a:srgbClr val="FFFFFF"/>
                </a:highlight>
                <a:latin typeface="Verdana" panose="020B0604030504040204" pitchFamily="34" charset="0"/>
                <a:ea typeface="Verdana" panose="020B0604030504040204" pitchFamily="34" charset="0"/>
              </a:rPr>
            </a:br>
            <a:br>
              <a:rPr lang="en-US" dirty="0">
                <a:latin typeface="Verdana" panose="020B0604030504040204" pitchFamily="34" charset="0"/>
                <a:ea typeface="Verdana" panose="020B0604030504040204" pitchFamily="34" charset="0"/>
              </a:rPr>
            </a:br>
            <a:r>
              <a:rPr lang="en-US" b="0" i="0" dirty="0">
                <a:solidFill>
                  <a:srgbClr val="008000"/>
                </a:solidFill>
                <a:effectLst/>
                <a:highlight>
                  <a:srgbClr val="FFFFFF"/>
                </a:highlight>
                <a:latin typeface="Verdana" panose="020B0604030504040204" pitchFamily="34" charset="0"/>
                <a:ea typeface="Verdana" panose="020B0604030504040204" pitchFamily="34" charset="0"/>
              </a:rPr>
              <a:t>// Compare str1 and str3, and print the result</a:t>
            </a:r>
            <a:br>
              <a:rPr lang="en-US" b="0" i="0" dirty="0">
                <a:solidFill>
                  <a:srgbClr val="008000"/>
                </a:solidFill>
                <a:effectLst/>
                <a:highlight>
                  <a:srgbClr val="FFFFFF"/>
                </a:highlight>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US" b="0" i="0" dirty="0">
                <a:solidFill>
                  <a:srgbClr val="A52A2A"/>
                </a:solidFill>
                <a:effectLst/>
                <a:highlight>
                  <a:srgbClr val="FFFFFF"/>
                </a:highlight>
                <a:latin typeface="Verdana" panose="020B0604030504040204" pitchFamily="34" charset="0"/>
                <a:ea typeface="Verdana" panose="020B0604030504040204" pitchFamily="34" charset="0"/>
              </a:rPr>
              <a:t>"%d\n"</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err="1">
                <a:solidFill>
                  <a:srgbClr val="000000"/>
                </a:solidFill>
                <a:effectLst/>
                <a:highlight>
                  <a:srgbClr val="FFFFFF"/>
                </a:highlight>
                <a:latin typeface="Verdana" panose="020B0604030504040204" pitchFamily="34" charset="0"/>
                <a:ea typeface="Verdana" panose="020B0604030504040204" pitchFamily="34" charset="0"/>
              </a:rPr>
              <a:t>strcmp</a:t>
            </a:r>
            <a:r>
              <a:rPr lang="en-US" b="0" i="0" dirty="0">
                <a:solidFill>
                  <a:srgbClr val="000000"/>
                </a:solidFill>
                <a:effectLst/>
                <a:highlight>
                  <a:srgbClr val="FFFFFF"/>
                </a:highlight>
                <a:latin typeface="Verdana" panose="020B0604030504040204" pitchFamily="34" charset="0"/>
                <a:ea typeface="Verdana" panose="020B0604030504040204" pitchFamily="34" charset="0"/>
              </a:rPr>
              <a:t>(str1, str3));  </a:t>
            </a:r>
            <a:r>
              <a:rPr lang="en-US" b="0" i="0" dirty="0">
                <a:solidFill>
                  <a:srgbClr val="008000"/>
                </a:solidFill>
                <a:effectLst/>
                <a:highlight>
                  <a:srgbClr val="FFFFFF"/>
                </a:highlight>
                <a:latin typeface="Verdana" panose="020B0604030504040204" pitchFamily="34" charset="0"/>
                <a:ea typeface="Verdana" panose="020B0604030504040204" pitchFamily="34" charset="0"/>
              </a:rPr>
              <a:t>// Returns -4 (the strings are not equal)</a:t>
            </a:r>
            <a:endParaRPr lang="en-IN"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D913215C-836B-10C5-6259-2C07ECCAB678}"/>
              </a:ext>
            </a:extLst>
          </p:cNvPr>
          <p:cNvSpPr txBox="1"/>
          <p:nvPr/>
        </p:nvSpPr>
        <p:spPr>
          <a:xfrm>
            <a:off x="6373091" y="2053410"/>
            <a:ext cx="6096000" cy="4524315"/>
          </a:xfrm>
          <a:prstGeom prst="rect">
            <a:avLst/>
          </a:prstGeom>
          <a:noFill/>
        </p:spPr>
        <p:txBody>
          <a:bodyPr wrap="square">
            <a:spAutoFit/>
          </a:bodyPr>
          <a:lstStyle/>
          <a:p>
            <a:r>
              <a:rPr lang="en-IN" dirty="0">
                <a:latin typeface="Verdana" panose="020B0604030504040204" pitchFamily="34" charset="0"/>
                <a:ea typeface="Verdana" panose="020B0604030504040204" pitchFamily="34" charset="0"/>
              </a:rPr>
              <a:t>#include &lt;stdio.h&gt;</a:t>
            </a:r>
          </a:p>
          <a:p>
            <a:r>
              <a:rPr lang="en-IN" dirty="0">
                <a:latin typeface="Verdana" panose="020B0604030504040204" pitchFamily="34" charset="0"/>
                <a:ea typeface="Verdana" panose="020B0604030504040204" pitchFamily="34" charset="0"/>
              </a:rPr>
              <a:t>#include &lt;</a:t>
            </a:r>
            <a:r>
              <a:rPr lang="en-IN" dirty="0" err="1">
                <a:latin typeface="Verdana" panose="020B0604030504040204" pitchFamily="34" charset="0"/>
                <a:ea typeface="Verdana" panose="020B0604030504040204" pitchFamily="34" charset="0"/>
              </a:rPr>
              <a:t>string.h</a:t>
            </a:r>
            <a:r>
              <a:rPr lang="en-IN" dirty="0">
                <a:latin typeface="Verdana" panose="020B0604030504040204" pitchFamily="34" charset="0"/>
                <a:ea typeface="Verdana" panose="020B0604030504040204" pitchFamily="34" charset="0"/>
              </a:rPr>
              <a:t>&gt;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char str1[] = "Hello";</a:t>
            </a:r>
          </a:p>
          <a:p>
            <a:r>
              <a:rPr lang="en-IN" dirty="0">
                <a:latin typeface="Verdana" panose="020B0604030504040204" pitchFamily="34" charset="0"/>
                <a:ea typeface="Verdana" panose="020B0604030504040204" pitchFamily="34" charset="0"/>
              </a:rPr>
              <a:t>  char str2[] = "Hello";</a:t>
            </a:r>
          </a:p>
          <a:p>
            <a:r>
              <a:rPr lang="en-IN" dirty="0">
                <a:latin typeface="Verdana" panose="020B0604030504040204" pitchFamily="34" charset="0"/>
                <a:ea typeface="Verdana" panose="020B0604030504040204" pitchFamily="34" charset="0"/>
              </a:rPr>
              <a:t>  char str3[] = "Hi";</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  // Compare str1 and str2, and print the result</a:t>
            </a:r>
          </a:p>
          <a:p>
            <a:r>
              <a:rPr lang="en-IN" dirty="0">
                <a:latin typeface="Verdana" panose="020B0604030504040204" pitchFamily="34" charset="0"/>
                <a:ea typeface="Verdana" panose="020B0604030504040204" pitchFamily="34" charset="0"/>
              </a:rPr>
              <a:t>  printf("%d\n", </a:t>
            </a:r>
            <a:r>
              <a:rPr lang="en-IN" dirty="0" err="1">
                <a:latin typeface="Verdana" panose="020B0604030504040204" pitchFamily="34" charset="0"/>
                <a:ea typeface="Verdana" panose="020B0604030504040204" pitchFamily="34" charset="0"/>
              </a:rPr>
              <a:t>strcmp</a:t>
            </a:r>
            <a:r>
              <a:rPr lang="en-IN" dirty="0">
                <a:latin typeface="Verdana" panose="020B0604030504040204" pitchFamily="34" charset="0"/>
                <a:ea typeface="Verdana" panose="020B0604030504040204" pitchFamily="34" charset="0"/>
              </a:rPr>
              <a:t>(str1, str2));</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  // Compare str1 and str3, and print the result</a:t>
            </a:r>
          </a:p>
          <a:p>
            <a:r>
              <a:rPr lang="en-IN" dirty="0">
                <a:latin typeface="Verdana" panose="020B0604030504040204" pitchFamily="34" charset="0"/>
                <a:ea typeface="Verdana" panose="020B0604030504040204" pitchFamily="34" charset="0"/>
              </a:rPr>
              <a:t>  printf("%d\n", </a:t>
            </a:r>
            <a:r>
              <a:rPr lang="en-IN" dirty="0" err="1">
                <a:latin typeface="Verdana" panose="020B0604030504040204" pitchFamily="34" charset="0"/>
                <a:ea typeface="Verdana" panose="020B0604030504040204" pitchFamily="34" charset="0"/>
              </a:rPr>
              <a:t>strcmp</a:t>
            </a:r>
            <a:r>
              <a:rPr lang="en-IN" dirty="0">
                <a:latin typeface="Verdana" panose="020B0604030504040204" pitchFamily="34" charset="0"/>
                <a:ea typeface="Verdana" panose="020B0604030504040204" pitchFamily="34" charset="0"/>
              </a:rPr>
              <a:t>(str1, str3));</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11812930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650C05-4535-D55C-9296-CA32B61D6999}"/>
              </a:ext>
            </a:extLst>
          </p:cNvPr>
          <p:cNvSpPr>
            <a:spLocks noChangeArrowheads="1"/>
          </p:cNvSpPr>
          <p:nvPr/>
        </p:nvSpPr>
        <p:spPr bwMode="auto">
          <a:xfrm>
            <a:off x="568035" y="250216"/>
            <a:ext cx="11277601" cy="13699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User Input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You have already learned that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printf()</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is used to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output values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 C.</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To get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user input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you can use the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scanf</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function:</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F49336AD-FEAB-3A33-6EE1-378A29D5530A}"/>
              </a:ext>
            </a:extLst>
          </p:cNvPr>
          <p:cNvSpPr txBox="1"/>
          <p:nvPr/>
        </p:nvSpPr>
        <p:spPr>
          <a:xfrm>
            <a:off x="568035" y="1859385"/>
            <a:ext cx="6096000" cy="3416320"/>
          </a:xfrm>
          <a:prstGeom prst="rect">
            <a:avLst/>
          </a:prstGeom>
          <a:noFill/>
        </p:spPr>
        <p:txBody>
          <a:bodyPr wrap="square">
            <a:spAutoFit/>
          </a:bodyPr>
          <a:lstStyle/>
          <a:p>
            <a:r>
              <a:rPr lang="en-US" b="0" i="0" dirty="0">
                <a:solidFill>
                  <a:srgbClr val="008000"/>
                </a:solidFill>
                <a:effectLst/>
                <a:highlight>
                  <a:srgbClr val="FFFFFF"/>
                </a:highlight>
                <a:latin typeface="Verdana" panose="020B0604030504040204" pitchFamily="34" charset="0"/>
                <a:ea typeface="Verdana" panose="020B0604030504040204" pitchFamily="34" charset="0"/>
              </a:rPr>
              <a:t>// Create an integer variable that will store the number we get from the user</a:t>
            </a:r>
            <a:br>
              <a:rPr lang="en-US" b="0" i="0" dirty="0">
                <a:solidFill>
                  <a:srgbClr val="008000"/>
                </a:solidFill>
                <a:effectLst/>
                <a:highlight>
                  <a:srgbClr val="FFFFFF"/>
                </a:highlight>
                <a:latin typeface="Verdana" panose="020B0604030504040204" pitchFamily="34" charset="0"/>
                <a:ea typeface="Verdana" panose="020B0604030504040204" pitchFamily="34" charset="0"/>
              </a:rPr>
            </a:br>
            <a:r>
              <a:rPr lang="en-US" b="0" i="0" dirty="0">
                <a:solidFill>
                  <a:srgbClr val="0000CD"/>
                </a:solidFill>
                <a:effectLst/>
                <a:highlight>
                  <a:srgbClr val="FFFFFF"/>
                </a:highlight>
                <a:latin typeface="Verdana" panose="020B0604030504040204" pitchFamily="34" charset="0"/>
                <a:ea typeface="Verdana" panose="020B0604030504040204" pitchFamily="34" charset="0"/>
              </a:rPr>
              <a:t>int</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err="1">
                <a:solidFill>
                  <a:srgbClr val="000000"/>
                </a:solidFill>
                <a:effectLst/>
                <a:highlight>
                  <a:srgbClr val="FFFFFF"/>
                </a:highlight>
                <a:latin typeface="Verdana" panose="020B0604030504040204" pitchFamily="34" charset="0"/>
                <a:ea typeface="Verdana" panose="020B0604030504040204" pitchFamily="34" charset="0"/>
              </a:rPr>
              <a:t>myNum</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dirty="0">
                <a:latin typeface="Verdana" panose="020B0604030504040204" pitchFamily="34" charset="0"/>
                <a:ea typeface="Verdana" panose="020B0604030504040204" pitchFamily="34" charset="0"/>
              </a:rPr>
            </a:br>
            <a:br>
              <a:rPr lang="en-US" dirty="0">
                <a:latin typeface="Verdana" panose="020B0604030504040204" pitchFamily="34" charset="0"/>
                <a:ea typeface="Verdana" panose="020B0604030504040204" pitchFamily="34" charset="0"/>
              </a:rPr>
            </a:br>
            <a:r>
              <a:rPr lang="en-US" b="0" i="0" dirty="0">
                <a:solidFill>
                  <a:srgbClr val="008000"/>
                </a:solidFill>
                <a:effectLst/>
                <a:highlight>
                  <a:srgbClr val="FFFFFF"/>
                </a:highlight>
                <a:latin typeface="Verdana" panose="020B0604030504040204" pitchFamily="34" charset="0"/>
                <a:ea typeface="Verdana" panose="020B0604030504040204" pitchFamily="34" charset="0"/>
              </a:rPr>
              <a:t>// Ask the user to type a number</a:t>
            </a:r>
            <a:br>
              <a:rPr lang="en-US" b="0" i="0" dirty="0">
                <a:solidFill>
                  <a:srgbClr val="008000"/>
                </a:solidFill>
                <a:effectLst/>
                <a:highlight>
                  <a:srgbClr val="FFFFFF"/>
                </a:highlight>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US" b="0" i="0" dirty="0">
                <a:solidFill>
                  <a:srgbClr val="A52A2A"/>
                </a:solidFill>
                <a:effectLst/>
                <a:highlight>
                  <a:srgbClr val="FFFFFF"/>
                </a:highlight>
                <a:latin typeface="Verdana" panose="020B0604030504040204" pitchFamily="34" charset="0"/>
                <a:ea typeface="Verdana" panose="020B0604030504040204" pitchFamily="34" charset="0"/>
              </a:rPr>
              <a:t>"Type a number: \n"</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dirty="0">
                <a:latin typeface="Verdana" panose="020B0604030504040204" pitchFamily="34" charset="0"/>
                <a:ea typeface="Verdana" panose="020B0604030504040204" pitchFamily="34" charset="0"/>
              </a:rPr>
            </a:br>
            <a:br>
              <a:rPr lang="en-US" dirty="0">
                <a:latin typeface="Verdana" panose="020B0604030504040204" pitchFamily="34" charset="0"/>
                <a:ea typeface="Verdana" panose="020B0604030504040204" pitchFamily="34" charset="0"/>
              </a:rPr>
            </a:br>
            <a:r>
              <a:rPr lang="en-US" b="0" i="0" dirty="0">
                <a:solidFill>
                  <a:srgbClr val="008000"/>
                </a:solidFill>
                <a:effectLst/>
                <a:highlight>
                  <a:srgbClr val="FFFFFF"/>
                </a:highlight>
                <a:latin typeface="Verdana" panose="020B0604030504040204" pitchFamily="34" charset="0"/>
                <a:ea typeface="Verdana" panose="020B0604030504040204" pitchFamily="34" charset="0"/>
              </a:rPr>
              <a:t>// Get and save the number the user types</a:t>
            </a:r>
            <a:br>
              <a:rPr lang="en-US" b="0" i="0" dirty="0">
                <a:solidFill>
                  <a:srgbClr val="008000"/>
                </a:solidFill>
                <a:effectLst/>
                <a:highlight>
                  <a:srgbClr val="FFFFFF"/>
                </a:highlight>
                <a:latin typeface="Verdana" panose="020B0604030504040204" pitchFamily="34" charset="0"/>
                <a:ea typeface="Verdana" panose="020B0604030504040204" pitchFamily="34" charset="0"/>
              </a:rPr>
            </a:br>
            <a:r>
              <a:rPr lang="en-US" b="1" i="0" dirty="0" err="1">
                <a:solidFill>
                  <a:srgbClr val="000000"/>
                </a:solidFill>
                <a:effectLst/>
                <a:highlight>
                  <a:srgbClr val="FFFFFF"/>
                </a:highlight>
                <a:latin typeface="Verdana" panose="020B0604030504040204" pitchFamily="34" charset="0"/>
                <a:ea typeface="Verdana" panose="020B0604030504040204" pitchFamily="34" charset="0"/>
              </a:rPr>
              <a:t>scanf</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r>
              <a:rPr lang="en-US" b="0" i="0" dirty="0">
                <a:solidFill>
                  <a:srgbClr val="A52A2A"/>
                </a:solidFill>
                <a:effectLst/>
                <a:highlight>
                  <a:srgbClr val="FFFFFF"/>
                </a:highlight>
                <a:latin typeface="Verdana" panose="020B0604030504040204" pitchFamily="34" charset="0"/>
                <a:ea typeface="Verdana" panose="020B0604030504040204" pitchFamily="34" charset="0"/>
              </a:rPr>
              <a:t>"%d"</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&amp;</a:t>
            </a:r>
            <a:r>
              <a:rPr lang="en-US" b="0" i="0" dirty="0" err="1">
                <a:solidFill>
                  <a:srgbClr val="000000"/>
                </a:solidFill>
                <a:effectLst/>
                <a:highlight>
                  <a:srgbClr val="FFFFFF"/>
                </a:highlight>
                <a:latin typeface="Verdana" panose="020B0604030504040204" pitchFamily="34" charset="0"/>
                <a:ea typeface="Verdana" panose="020B0604030504040204" pitchFamily="34" charset="0"/>
              </a:rPr>
              <a:t>myNum</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dirty="0">
                <a:latin typeface="Verdana" panose="020B0604030504040204" pitchFamily="34" charset="0"/>
                <a:ea typeface="Verdana" panose="020B0604030504040204" pitchFamily="34" charset="0"/>
              </a:rPr>
            </a:br>
            <a:br>
              <a:rPr lang="en-US" dirty="0">
                <a:latin typeface="Verdana" panose="020B0604030504040204" pitchFamily="34" charset="0"/>
                <a:ea typeface="Verdana" panose="020B0604030504040204" pitchFamily="34" charset="0"/>
              </a:rPr>
            </a:br>
            <a:r>
              <a:rPr lang="en-US" b="0" i="0" dirty="0">
                <a:solidFill>
                  <a:srgbClr val="008000"/>
                </a:solidFill>
                <a:effectLst/>
                <a:highlight>
                  <a:srgbClr val="FFFFFF"/>
                </a:highlight>
                <a:latin typeface="Verdana" panose="020B0604030504040204" pitchFamily="34" charset="0"/>
                <a:ea typeface="Verdana" panose="020B0604030504040204" pitchFamily="34" charset="0"/>
              </a:rPr>
              <a:t>// Output the number the user typed</a:t>
            </a:r>
            <a:br>
              <a:rPr lang="en-US" b="0" i="0" dirty="0">
                <a:solidFill>
                  <a:srgbClr val="008000"/>
                </a:solidFill>
                <a:effectLst/>
                <a:highlight>
                  <a:srgbClr val="FFFFFF"/>
                </a:highlight>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US" b="0" i="0" dirty="0">
                <a:solidFill>
                  <a:srgbClr val="A52A2A"/>
                </a:solidFill>
                <a:effectLst/>
                <a:highlight>
                  <a:srgbClr val="FFFFFF"/>
                </a:highlight>
                <a:latin typeface="Verdana" panose="020B0604030504040204" pitchFamily="34" charset="0"/>
                <a:ea typeface="Verdana" panose="020B0604030504040204" pitchFamily="34" charset="0"/>
              </a:rPr>
              <a:t>"Your number is: %d"</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err="1">
                <a:solidFill>
                  <a:srgbClr val="000000"/>
                </a:solidFill>
                <a:effectLst/>
                <a:highlight>
                  <a:srgbClr val="FFFFFF"/>
                </a:highlight>
                <a:latin typeface="Verdana" panose="020B0604030504040204" pitchFamily="34" charset="0"/>
                <a:ea typeface="Verdana" panose="020B0604030504040204" pitchFamily="34" charset="0"/>
              </a:rPr>
              <a:t>myNum</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endParaRPr lang="en-IN" dirty="0">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AEB73B85-D353-437F-F232-9FD9962F94FE}"/>
              </a:ext>
            </a:extLst>
          </p:cNvPr>
          <p:cNvSpPr txBox="1"/>
          <p:nvPr/>
        </p:nvSpPr>
        <p:spPr>
          <a:xfrm>
            <a:off x="6664035" y="1640933"/>
            <a:ext cx="6096000" cy="5078313"/>
          </a:xfrm>
          <a:prstGeom prst="rect">
            <a:avLst/>
          </a:prstGeom>
          <a:noFill/>
        </p:spPr>
        <p:txBody>
          <a:bodyPr wrap="square">
            <a:spAutoFit/>
          </a:bodyPr>
          <a:lstStyle/>
          <a:p>
            <a:r>
              <a:rPr lang="en-IN" dirty="0">
                <a:latin typeface="Verdana" panose="020B0604030504040204" pitchFamily="34" charset="0"/>
                <a:ea typeface="Verdana" panose="020B0604030504040204" pitchFamily="34" charset="0"/>
              </a:rPr>
              <a:t>#include &lt;stdio.h&gt;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 Create an integer variable that will store the number we get from the user</a:t>
            </a:r>
          </a:p>
          <a:p>
            <a:r>
              <a:rPr lang="en-IN" dirty="0">
                <a:latin typeface="Verdana" panose="020B0604030504040204" pitchFamily="34" charset="0"/>
                <a:ea typeface="Verdana" panose="020B0604030504040204" pitchFamily="34" charset="0"/>
              </a:rPr>
              <a:t>  int </a:t>
            </a:r>
            <a:r>
              <a:rPr lang="en-IN" dirty="0" err="1">
                <a:latin typeface="Verdana" panose="020B0604030504040204" pitchFamily="34" charset="0"/>
                <a:ea typeface="Verdana" panose="020B0604030504040204" pitchFamily="34" charset="0"/>
              </a:rPr>
              <a:t>myNum</a:t>
            </a:r>
            <a:r>
              <a:rPr lang="en-IN" dirty="0">
                <a:latin typeface="Verdana" panose="020B0604030504040204" pitchFamily="34" charset="0"/>
                <a:ea typeface="Verdana" panose="020B0604030504040204" pitchFamily="34" charset="0"/>
              </a:rPr>
              <a: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  // Ask the user to type a number</a:t>
            </a:r>
          </a:p>
          <a:p>
            <a:r>
              <a:rPr lang="en-IN" dirty="0">
                <a:latin typeface="Verdana" panose="020B0604030504040204" pitchFamily="34" charset="0"/>
                <a:ea typeface="Verdana" panose="020B0604030504040204" pitchFamily="34" charset="0"/>
              </a:rPr>
              <a:t>  printf("Type a number and press enter: \n"); </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  // Get and save the number the user types</a:t>
            </a:r>
          </a:p>
          <a:p>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scanf</a:t>
            </a:r>
            <a:r>
              <a:rPr lang="en-IN" dirty="0">
                <a:latin typeface="Verdana" panose="020B0604030504040204" pitchFamily="34" charset="0"/>
                <a:ea typeface="Verdana" panose="020B0604030504040204" pitchFamily="34" charset="0"/>
              </a:rPr>
              <a:t>("%d", &amp;</a:t>
            </a:r>
            <a:r>
              <a:rPr lang="en-IN" dirty="0" err="1">
                <a:latin typeface="Verdana" panose="020B0604030504040204" pitchFamily="34" charset="0"/>
                <a:ea typeface="Verdana" panose="020B0604030504040204" pitchFamily="34" charset="0"/>
              </a:rPr>
              <a:t>myNum</a:t>
            </a:r>
            <a:r>
              <a:rPr lang="en-IN" dirty="0">
                <a:latin typeface="Verdana" panose="020B0604030504040204" pitchFamily="34" charset="0"/>
                <a:ea typeface="Verdana" panose="020B0604030504040204" pitchFamily="34" charset="0"/>
              </a:rPr>
              <a: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  // Print the number the user typed</a:t>
            </a:r>
          </a:p>
          <a:p>
            <a:r>
              <a:rPr lang="en-IN" dirty="0">
                <a:latin typeface="Verdana" panose="020B0604030504040204" pitchFamily="34" charset="0"/>
                <a:ea typeface="Verdana" panose="020B0604030504040204" pitchFamily="34" charset="0"/>
              </a:rPr>
              <a:t>  printf("Your number is: %d", </a:t>
            </a:r>
            <a:r>
              <a:rPr lang="en-IN" dirty="0" err="1">
                <a:latin typeface="Verdana" panose="020B0604030504040204" pitchFamily="34" charset="0"/>
                <a:ea typeface="Verdana" panose="020B0604030504040204" pitchFamily="34" charset="0"/>
              </a:rPr>
              <a:t>myNum</a:t>
            </a:r>
            <a:r>
              <a:rPr lang="en-IN" dirty="0">
                <a:latin typeface="Verdana" panose="020B0604030504040204" pitchFamily="34" charset="0"/>
                <a:ea typeface="Verdana" panose="020B0604030504040204" pitchFamily="34" charset="0"/>
              </a:rPr>
              <a: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3324693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12973</Words>
  <Application>Microsoft Office PowerPoint</Application>
  <PresentationFormat>Widescreen</PresentationFormat>
  <Paragraphs>1164</Paragraphs>
  <Slides>96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96</vt:i4>
      </vt:variant>
    </vt:vector>
  </HeadingPairs>
  <TitlesOfParts>
    <vt:vector size="105" baseType="lpstr">
      <vt:lpstr>Arial</vt:lpstr>
      <vt:lpstr>Calibri</vt:lpstr>
      <vt:lpstr>Calibri Light</vt:lpstr>
      <vt:lpstr>consolas</vt:lpstr>
      <vt:lpstr>consolas</vt:lpstr>
      <vt:lpstr>Courier New</vt:lpstr>
      <vt:lpstr>Segoe UI</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115</cp:revision>
  <dcterms:created xsi:type="dcterms:W3CDTF">2024-05-04T12:42:38Z</dcterms:created>
  <dcterms:modified xsi:type="dcterms:W3CDTF">2024-05-25T13:25:10Z</dcterms:modified>
</cp:coreProperties>
</file>