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98" r:id="rId4"/>
    <p:sldId id="259" r:id="rId5"/>
    <p:sldId id="273" r:id="rId6"/>
    <p:sldId id="286" r:id="rId7"/>
    <p:sldId id="287" r:id="rId8"/>
    <p:sldId id="288" r:id="rId9"/>
    <p:sldId id="289" r:id="rId10"/>
    <p:sldId id="290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53300-419A-4D49-BA20-9E039BD210E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F19FD0-C9D6-40E0-9C66-2E2A4D040EEA}">
      <dgm:prSet phldrT="[Text]"/>
      <dgm:spPr/>
      <dgm:t>
        <a:bodyPr/>
        <a:lstStyle/>
        <a:p>
          <a:r>
            <a:rPr lang="en-US" dirty="0"/>
            <a:t>Data Understanding and cleaning</a:t>
          </a:r>
        </a:p>
      </dgm:t>
    </dgm:pt>
    <dgm:pt modelId="{8E80D550-B65E-4D42-929D-ED9F1F540600}" type="parTrans" cxnId="{9642E6B1-5EAB-42CC-B975-31234B0EE035}">
      <dgm:prSet/>
      <dgm:spPr/>
      <dgm:t>
        <a:bodyPr/>
        <a:lstStyle/>
        <a:p>
          <a:endParaRPr lang="en-US"/>
        </a:p>
      </dgm:t>
    </dgm:pt>
    <dgm:pt modelId="{CD8BA5B7-95A9-4D66-915B-3AA83CF9E58E}" type="sibTrans" cxnId="{9642E6B1-5EAB-42CC-B975-31234B0EE035}">
      <dgm:prSet/>
      <dgm:spPr/>
      <dgm:t>
        <a:bodyPr/>
        <a:lstStyle/>
        <a:p>
          <a:endParaRPr lang="en-US"/>
        </a:p>
      </dgm:t>
    </dgm:pt>
    <dgm:pt modelId="{FDA77F6D-45D7-447A-A2FA-E3566D098762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4AD2A0F3-4FEF-4DDF-BF33-BC03DB7A8C0C}" type="parTrans" cxnId="{817AE64F-145E-4C65-92F9-38E2414B6F90}">
      <dgm:prSet/>
      <dgm:spPr/>
      <dgm:t>
        <a:bodyPr/>
        <a:lstStyle/>
        <a:p>
          <a:endParaRPr lang="en-US"/>
        </a:p>
      </dgm:t>
    </dgm:pt>
    <dgm:pt modelId="{A59815AF-BFAA-44BE-8DFF-879DD25F8A31}" type="sibTrans" cxnId="{817AE64F-145E-4C65-92F9-38E2414B6F90}">
      <dgm:prSet/>
      <dgm:spPr/>
      <dgm:t>
        <a:bodyPr/>
        <a:lstStyle/>
        <a:p>
          <a:endParaRPr lang="en-US"/>
        </a:p>
      </dgm:t>
    </dgm:pt>
    <dgm:pt modelId="{67B9E2AD-7E12-49BD-941A-F1049D615DE8}">
      <dgm:prSet phldrT="[Text]"/>
      <dgm:spPr/>
      <dgm:t>
        <a:bodyPr/>
        <a:lstStyle/>
        <a:p>
          <a:r>
            <a:rPr lang="en-US" dirty="0"/>
            <a:t>Segmented Univariate Analysis</a:t>
          </a:r>
        </a:p>
      </dgm:t>
    </dgm:pt>
    <dgm:pt modelId="{90B8EC05-F375-4AD0-8AE6-93171F98972F}" type="parTrans" cxnId="{1CE6B3BB-BC20-497C-B8B2-7EAB04055B00}">
      <dgm:prSet/>
      <dgm:spPr/>
      <dgm:t>
        <a:bodyPr/>
        <a:lstStyle/>
        <a:p>
          <a:endParaRPr lang="en-US"/>
        </a:p>
      </dgm:t>
    </dgm:pt>
    <dgm:pt modelId="{36367E46-537D-4194-ABA9-2FC1AEF3E7C9}" type="sibTrans" cxnId="{1CE6B3BB-BC20-497C-B8B2-7EAB04055B00}">
      <dgm:prSet/>
      <dgm:spPr/>
      <dgm:t>
        <a:bodyPr/>
        <a:lstStyle/>
        <a:p>
          <a:endParaRPr lang="en-US"/>
        </a:p>
      </dgm:t>
    </dgm:pt>
    <dgm:pt modelId="{3C98C455-D41F-45C9-9D0D-C0C06F56EC8F}">
      <dgm:prSet phldrT="[Text]"/>
      <dgm:spPr/>
      <dgm:t>
        <a:bodyPr/>
        <a:lstStyle/>
        <a:p>
          <a:r>
            <a:rPr lang="en-US" dirty="0"/>
            <a:t>Recommendations</a:t>
          </a:r>
        </a:p>
      </dgm:t>
    </dgm:pt>
    <dgm:pt modelId="{38DC3079-0873-469A-8F31-FF6D615138F6}" type="parTrans" cxnId="{57DD7854-FBE6-4914-A31B-0650E580A600}">
      <dgm:prSet/>
      <dgm:spPr/>
      <dgm:t>
        <a:bodyPr/>
        <a:lstStyle/>
        <a:p>
          <a:endParaRPr lang="en-US"/>
        </a:p>
      </dgm:t>
    </dgm:pt>
    <dgm:pt modelId="{19779F9E-6AC8-4A7E-8ADC-20D9B7D37A9B}" type="sibTrans" cxnId="{57DD7854-FBE6-4914-A31B-0650E580A600}">
      <dgm:prSet/>
      <dgm:spPr/>
      <dgm:t>
        <a:bodyPr/>
        <a:lstStyle/>
        <a:p>
          <a:endParaRPr lang="en-US"/>
        </a:p>
      </dgm:t>
    </dgm:pt>
    <dgm:pt modelId="{D8246CC7-CC71-42A9-BC4B-7E6A3F3647C5}">
      <dgm:prSet phldrT="[Text]"/>
      <dgm:spPr/>
      <dgm:t>
        <a:bodyPr/>
        <a:lstStyle/>
        <a:p>
          <a:r>
            <a:rPr lang="en-US" dirty="0"/>
            <a:t>Bivariate Analysis</a:t>
          </a:r>
        </a:p>
      </dgm:t>
    </dgm:pt>
    <dgm:pt modelId="{A7B813EE-FE58-45FC-A330-31C54F598207}" type="parTrans" cxnId="{9619FC09-490E-4916-AC9E-BC2B82D3B0B7}">
      <dgm:prSet/>
      <dgm:spPr/>
      <dgm:t>
        <a:bodyPr/>
        <a:lstStyle/>
        <a:p>
          <a:endParaRPr lang="en-US"/>
        </a:p>
      </dgm:t>
    </dgm:pt>
    <dgm:pt modelId="{2121EF7B-EA1B-416B-B9CD-8F316AF3780E}" type="sibTrans" cxnId="{9619FC09-490E-4916-AC9E-BC2B82D3B0B7}">
      <dgm:prSet/>
      <dgm:spPr/>
      <dgm:t>
        <a:bodyPr/>
        <a:lstStyle/>
        <a:p>
          <a:endParaRPr lang="en-US"/>
        </a:p>
      </dgm:t>
    </dgm:pt>
    <dgm:pt modelId="{D636EA06-1F2E-417E-80EA-BF66AEE5711D}" type="pres">
      <dgm:prSet presAssocID="{A7753300-419A-4D49-BA20-9E039BD210EF}" presName="Name0" presStyleCnt="0">
        <dgm:presLayoutVars>
          <dgm:dir/>
          <dgm:animLvl val="lvl"/>
          <dgm:resizeHandles val="exact"/>
        </dgm:presLayoutVars>
      </dgm:prSet>
      <dgm:spPr/>
    </dgm:pt>
    <dgm:pt modelId="{98B53854-4DC1-4421-92C3-1897F9D3ED2F}" type="pres">
      <dgm:prSet presAssocID="{4DF19FD0-C9D6-40E0-9C66-2E2A4D040E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24F2B30-6637-43C6-96C1-5039E54C85B2}" type="pres">
      <dgm:prSet presAssocID="{CD8BA5B7-95A9-4D66-915B-3AA83CF9E58E}" presName="parTxOnlySpace" presStyleCnt="0"/>
      <dgm:spPr/>
    </dgm:pt>
    <dgm:pt modelId="{FCFD4214-3FD0-49F5-9E0A-7981204C6D2B}" type="pres">
      <dgm:prSet presAssocID="{FDA77F6D-45D7-447A-A2FA-E3566D09876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08B95BA-DDC9-4C8D-B51F-BA65695E4460}" type="pres">
      <dgm:prSet presAssocID="{A59815AF-BFAA-44BE-8DFF-879DD25F8A31}" presName="parTxOnlySpace" presStyleCnt="0"/>
      <dgm:spPr/>
    </dgm:pt>
    <dgm:pt modelId="{35606FAB-5837-46F8-AC3B-DE4EE6376FFA}" type="pres">
      <dgm:prSet presAssocID="{67B9E2AD-7E12-49BD-941A-F1049D615DE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B80F15F-F8F5-4994-896B-C3FBD28B1745}" type="pres">
      <dgm:prSet presAssocID="{36367E46-537D-4194-ABA9-2FC1AEF3E7C9}" presName="parTxOnlySpace" presStyleCnt="0"/>
      <dgm:spPr/>
    </dgm:pt>
    <dgm:pt modelId="{DEAC1D46-EC51-4CF1-A66D-5B6F3E3D7220}" type="pres">
      <dgm:prSet presAssocID="{D8246CC7-CC71-42A9-BC4B-7E6A3F3647C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1B3A7DE-539E-45EF-A434-E9D035413680}" type="pres">
      <dgm:prSet presAssocID="{2121EF7B-EA1B-416B-B9CD-8F316AF3780E}" presName="parTxOnlySpace" presStyleCnt="0"/>
      <dgm:spPr/>
    </dgm:pt>
    <dgm:pt modelId="{21570391-0E52-4B62-ABB5-A2D954C94DED}" type="pres">
      <dgm:prSet presAssocID="{3C98C455-D41F-45C9-9D0D-C0C06F56EC8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19FC09-490E-4916-AC9E-BC2B82D3B0B7}" srcId="{A7753300-419A-4D49-BA20-9E039BD210EF}" destId="{D8246CC7-CC71-42A9-BC4B-7E6A3F3647C5}" srcOrd="3" destOrd="0" parTransId="{A7B813EE-FE58-45FC-A330-31C54F598207}" sibTransId="{2121EF7B-EA1B-416B-B9CD-8F316AF3780E}"/>
    <dgm:cxn modelId="{5505071B-B911-4F83-9A48-8C371C0A7664}" type="presOf" srcId="{67B9E2AD-7E12-49BD-941A-F1049D615DE8}" destId="{35606FAB-5837-46F8-AC3B-DE4EE6376FFA}" srcOrd="0" destOrd="0" presId="urn:microsoft.com/office/officeart/2005/8/layout/chevron1"/>
    <dgm:cxn modelId="{F6BAD641-EEB2-41A0-BE80-55EA808ACD8E}" type="presOf" srcId="{4DF19FD0-C9D6-40E0-9C66-2E2A4D040EEA}" destId="{98B53854-4DC1-4421-92C3-1897F9D3ED2F}" srcOrd="0" destOrd="0" presId="urn:microsoft.com/office/officeart/2005/8/layout/chevron1"/>
    <dgm:cxn modelId="{642F3843-D1C7-4665-8618-CA93FEB91F81}" type="presOf" srcId="{D8246CC7-CC71-42A9-BC4B-7E6A3F3647C5}" destId="{DEAC1D46-EC51-4CF1-A66D-5B6F3E3D7220}" srcOrd="0" destOrd="0" presId="urn:microsoft.com/office/officeart/2005/8/layout/chevron1"/>
    <dgm:cxn modelId="{817AE64F-145E-4C65-92F9-38E2414B6F90}" srcId="{A7753300-419A-4D49-BA20-9E039BD210EF}" destId="{FDA77F6D-45D7-447A-A2FA-E3566D098762}" srcOrd="1" destOrd="0" parTransId="{4AD2A0F3-4FEF-4DDF-BF33-BC03DB7A8C0C}" sibTransId="{A59815AF-BFAA-44BE-8DFF-879DD25F8A31}"/>
    <dgm:cxn modelId="{57DD7854-FBE6-4914-A31B-0650E580A600}" srcId="{A7753300-419A-4D49-BA20-9E039BD210EF}" destId="{3C98C455-D41F-45C9-9D0D-C0C06F56EC8F}" srcOrd="4" destOrd="0" parTransId="{38DC3079-0873-469A-8F31-FF6D615138F6}" sibTransId="{19779F9E-6AC8-4A7E-8ADC-20D9B7D37A9B}"/>
    <dgm:cxn modelId="{937B087B-C40C-4DFF-9522-FB19D6793BD8}" type="presOf" srcId="{A7753300-419A-4D49-BA20-9E039BD210EF}" destId="{D636EA06-1F2E-417E-80EA-BF66AEE5711D}" srcOrd="0" destOrd="0" presId="urn:microsoft.com/office/officeart/2005/8/layout/chevron1"/>
    <dgm:cxn modelId="{52E341A1-D449-4F10-91D1-CF140C2F5525}" type="presOf" srcId="{3C98C455-D41F-45C9-9D0D-C0C06F56EC8F}" destId="{21570391-0E52-4B62-ABB5-A2D954C94DED}" srcOrd="0" destOrd="0" presId="urn:microsoft.com/office/officeart/2005/8/layout/chevron1"/>
    <dgm:cxn modelId="{9642E6B1-5EAB-42CC-B975-31234B0EE035}" srcId="{A7753300-419A-4D49-BA20-9E039BD210EF}" destId="{4DF19FD0-C9D6-40E0-9C66-2E2A4D040EEA}" srcOrd="0" destOrd="0" parTransId="{8E80D550-B65E-4D42-929D-ED9F1F540600}" sibTransId="{CD8BA5B7-95A9-4D66-915B-3AA83CF9E58E}"/>
    <dgm:cxn modelId="{1CE6B3BB-BC20-497C-B8B2-7EAB04055B00}" srcId="{A7753300-419A-4D49-BA20-9E039BD210EF}" destId="{67B9E2AD-7E12-49BD-941A-F1049D615DE8}" srcOrd="2" destOrd="0" parTransId="{90B8EC05-F375-4AD0-8AE6-93171F98972F}" sibTransId="{36367E46-537D-4194-ABA9-2FC1AEF3E7C9}"/>
    <dgm:cxn modelId="{B0BD73CD-EA7F-456B-9C67-2329816F5AA9}" type="presOf" srcId="{FDA77F6D-45D7-447A-A2FA-E3566D098762}" destId="{FCFD4214-3FD0-49F5-9E0A-7981204C6D2B}" srcOrd="0" destOrd="0" presId="urn:microsoft.com/office/officeart/2005/8/layout/chevron1"/>
    <dgm:cxn modelId="{3C6D8F56-6FC4-4707-9E30-0CE6EB5E1F9B}" type="presParOf" srcId="{D636EA06-1F2E-417E-80EA-BF66AEE5711D}" destId="{98B53854-4DC1-4421-92C3-1897F9D3ED2F}" srcOrd="0" destOrd="0" presId="urn:microsoft.com/office/officeart/2005/8/layout/chevron1"/>
    <dgm:cxn modelId="{4D8FE234-1B67-4BE4-872D-7352B5411589}" type="presParOf" srcId="{D636EA06-1F2E-417E-80EA-BF66AEE5711D}" destId="{F24F2B30-6637-43C6-96C1-5039E54C85B2}" srcOrd="1" destOrd="0" presId="urn:microsoft.com/office/officeart/2005/8/layout/chevron1"/>
    <dgm:cxn modelId="{A363DC29-65AF-4C18-A29C-5F2A6B52C098}" type="presParOf" srcId="{D636EA06-1F2E-417E-80EA-BF66AEE5711D}" destId="{FCFD4214-3FD0-49F5-9E0A-7981204C6D2B}" srcOrd="2" destOrd="0" presId="urn:microsoft.com/office/officeart/2005/8/layout/chevron1"/>
    <dgm:cxn modelId="{FDE53A58-8E9F-4686-B28B-78F7C9770375}" type="presParOf" srcId="{D636EA06-1F2E-417E-80EA-BF66AEE5711D}" destId="{F08B95BA-DDC9-4C8D-B51F-BA65695E4460}" srcOrd="3" destOrd="0" presId="urn:microsoft.com/office/officeart/2005/8/layout/chevron1"/>
    <dgm:cxn modelId="{B6474CC1-1A8E-4457-B420-CE6B7895F834}" type="presParOf" srcId="{D636EA06-1F2E-417E-80EA-BF66AEE5711D}" destId="{35606FAB-5837-46F8-AC3B-DE4EE6376FFA}" srcOrd="4" destOrd="0" presId="urn:microsoft.com/office/officeart/2005/8/layout/chevron1"/>
    <dgm:cxn modelId="{0FCE3706-8D0E-4856-87DC-10A9FCC7677E}" type="presParOf" srcId="{D636EA06-1F2E-417E-80EA-BF66AEE5711D}" destId="{DB80F15F-F8F5-4994-896B-C3FBD28B1745}" srcOrd="5" destOrd="0" presId="urn:microsoft.com/office/officeart/2005/8/layout/chevron1"/>
    <dgm:cxn modelId="{F3AD4662-3B14-4D4F-80F8-D566250D0FFC}" type="presParOf" srcId="{D636EA06-1F2E-417E-80EA-BF66AEE5711D}" destId="{DEAC1D46-EC51-4CF1-A66D-5B6F3E3D7220}" srcOrd="6" destOrd="0" presId="urn:microsoft.com/office/officeart/2005/8/layout/chevron1"/>
    <dgm:cxn modelId="{1DA328F6-A948-427F-80BF-EE633B3595D1}" type="presParOf" srcId="{D636EA06-1F2E-417E-80EA-BF66AEE5711D}" destId="{31B3A7DE-539E-45EF-A434-E9D035413680}" srcOrd="7" destOrd="0" presId="urn:microsoft.com/office/officeart/2005/8/layout/chevron1"/>
    <dgm:cxn modelId="{792FFAAE-ECBC-411B-B3FB-2AFD105D3CE7}" type="presParOf" srcId="{D636EA06-1F2E-417E-80EA-BF66AEE5711D}" destId="{21570391-0E52-4B62-ABB5-A2D954C94DE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53854-4DC1-4421-92C3-1897F9D3ED2F}">
      <dsp:nvSpPr>
        <dsp:cNvPr id="0" name=""/>
        <dsp:cNvSpPr/>
      </dsp:nvSpPr>
      <dsp:spPr>
        <a:xfrm>
          <a:off x="2726" y="899694"/>
          <a:ext cx="2426999" cy="970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Understanding and cleaning</a:t>
          </a:r>
        </a:p>
      </dsp:txBody>
      <dsp:txXfrm>
        <a:off x="488126" y="899694"/>
        <a:ext cx="1456200" cy="970799"/>
      </dsp:txXfrm>
    </dsp:sp>
    <dsp:sp modelId="{FCFD4214-3FD0-49F5-9E0A-7981204C6D2B}">
      <dsp:nvSpPr>
        <dsp:cNvPr id="0" name=""/>
        <dsp:cNvSpPr/>
      </dsp:nvSpPr>
      <dsp:spPr>
        <a:xfrm>
          <a:off x="2187026" y="899694"/>
          <a:ext cx="2426999" cy="970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Univariate Analysis</a:t>
          </a:r>
        </a:p>
      </dsp:txBody>
      <dsp:txXfrm>
        <a:off x="2672426" y="899694"/>
        <a:ext cx="1456200" cy="970799"/>
      </dsp:txXfrm>
    </dsp:sp>
    <dsp:sp modelId="{35606FAB-5837-46F8-AC3B-DE4EE6376FFA}">
      <dsp:nvSpPr>
        <dsp:cNvPr id="0" name=""/>
        <dsp:cNvSpPr/>
      </dsp:nvSpPr>
      <dsp:spPr>
        <a:xfrm>
          <a:off x="4371325" y="899694"/>
          <a:ext cx="2426999" cy="970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Segmented Univariate Analysis</a:t>
          </a:r>
        </a:p>
      </dsp:txBody>
      <dsp:txXfrm>
        <a:off x="4856725" y="899694"/>
        <a:ext cx="1456200" cy="970799"/>
      </dsp:txXfrm>
    </dsp:sp>
    <dsp:sp modelId="{DEAC1D46-EC51-4CF1-A66D-5B6F3E3D7220}">
      <dsp:nvSpPr>
        <dsp:cNvPr id="0" name=""/>
        <dsp:cNvSpPr/>
      </dsp:nvSpPr>
      <dsp:spPr>
        <a:xfrm>
          <a:off x="6555624" y="899694"/>
          <a:ext cx="2426999" cy="970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Bivariate Analysis</a:t>
          </a:r>
        </a:p>
      </dsp:txBody>
      <dsp:txXfrm>
        <a:off x="7041024" y="899694"/>
        <a:ext cx="1456200" cy="970799"/>
      </dsp:txXfrm>
    </dsp:sp>
    <dsp:sp modelId="{21570391-0E52-4B62-ABB5-A2D954C94DED}">
      <dsp:nvSpPr>
        <dsp:cNvPr id="0" name=""/>
        <dsp:cNvSpPr/>
      </dsp:nvSpPr>
      <dsp:spPr>
        <a:xfrm>
          <a:off x="8739923" y="899694"/>
          <a:ext cx="2426999" cy="970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Recommendations</a:t>
          </a:r>
        </a:p>
      </dsp:txBody>
      <dsp:txXfrm>
        <a:off x="9225323" y="899694"/>
        <a:ext cx="1456200" cy="97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7281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complete pattern">
  <p:cSld name="Blank complete patter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93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5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09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0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211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5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96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8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80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87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E3D28-0798-4BCF-9435-203FC8EF15B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7BCAC-E900-4CD5-AB67-77C78EB4F4A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98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29089"/>
            <a:ext cx="9144000" cy="599822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ASSESSMENT OF LOAN APPLICATIONS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51" y="707927"/>
            <a:ext cx="9313817" cy="581818"/>
          </a:xfrm>
        </p:spPr>
        <p:txBody>
          <a:bodyPr/>
          <a:lstStyle/>
          <a:p>
            <a:pPr algn="ctr"/>
            <a:r>
              <a:rPr lang="en-US" altLang="en-IN" sz="2400" b="1" dirty="0"/>
              <a:t>Home Ownership and Loan Amount Relationship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55" y="3429000"/>
            <a:ext cx="9935210" cy="31229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5500" y="1574800"/>
            <a:ext cx="10417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In low income group , default rate goes up for borrowers who rent or own a house.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In higher income groups, default rate goes up for borrowers who define their home ownership as OTHERS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Removal of OTHER option was already recommended. </a:t>
            </a:r>
            <a:br>
              <a:rPr lang="en-US" altLang="en-IN" dirty="0"/>
            </a:br>
            <a:r>
              <a:rPr lang="en-US" altLang="en-IN" dirty="0"/>
              <a:t>This chart also indicates to </a:t>
            </a:r>
            <a:r>
              <a:rPr lang="en-US" altLang="en-IN" b="1" dirty="0"/>
              <a:t>not issue higher amount ($16k+) loans to borrowers with own house or rentals.</a:t>
            </a:r>
            <a:r>
              <a:rPr lang="en-US" altLang="en-IN" dirty="0"/>
              <a:t>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941060" y="3244850"/>
            <a:ext cx="309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00" y="746760"/>
            <a:ext cx="10095600" cy="504248"/>
          </a:xfrm>
        </p:spPr>
        <p:txBody>
          <a:bodyPr/>
          <a:lstStyle/>
          <a:p>
            <a:pPr algn="ctr"/>
            <a:r>
              <a:rPr lang="en-US" altLang="en-IN" sz="2400" b="1" dirty="0"/>
              <a:t>Customer Attributes - Bankruptcy Records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8535" y="3458845"/>
            <a:ext cx="3880485" cy="26523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7325" y="3458845"/>
            <a:ext cx="5816600" cy="26517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5500" y="1517650"/>
            <a:ext cx="102577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sym typeface="+mn-ea"/>
              </a:rPr>
              <a:t>Only 4% of the loans are issue to borrowers who filed for bankruptcy. </a:t>
            </a:r>
            <a:endParaRPr lang="en-US" altLang="en-IN" b="1" dirty="0"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There are very high chances (&gt;20%) of defaulting if person filed for bankruptcy.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LC should </a:t>
            </a:r>
            <a:r>
              <a:rPr lang="en-US" altLang="en-IN" b="1" dirty="0"/>
              <a:t>only issue a loan if there are no bankruptcy records</a:t>
            </a:r>
            <a:r>
              <a:rPr lang="en-US" altLang="en-IN" dirty="0"/>
              <a:t>.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That's only loosing 4% of the market, but is reducing default risk by a great deal.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941060" y="3244850"/>
            <a:ext cx="309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00" y="663770"/>
            <a:ext cx="10095600" cy="565717"/>
          </a:xfrm>
        </p:spPr>
        <p:txBody>
          <a:bodyPr/>
          <a:lstStyle/>
          <a:p>
            <a:pPr algn="ctr"/>
            <a:r>
              <a:rPr lang="en-US" altLang="en-IN" sz="2400" b="1" dirty="0"/>
              <a:t>Customer Attribute - Purpose of Loan Application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85400" y="1504839"/>
            <a:ext cx="3765866" cy="276532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5500" y="3450590"/>
            <a:ext cx="6957695" cy="30321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5500" y="1574800"/>
            <a:ext cx="71805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  <a:r>
              <a:rPr lang="en-US" altLang="en-IN" dirty="0"/>
              <a:t>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Loan Purpose 'small business','educational' and 'renewable energy' will have high chances of defaulting averaging 20%.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/>
              <a:t>Stop issuing loans for these purposes </a:t>
            </a:r>
            <a:r>
              <a:rPr lang="en-US" altLang="en-IN" dirty="0"/>
              <a:t>as it's about 2% of the business anyways, and 20% of them defaults. We have scrutinized it down in next slide.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941060" y="3244850"/>
            <a:ext cx="309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673" y="699514"/>
            <a:ext cx="9313817" cy="616218"/>
          </a:xfrm>
        </p:spPr>
        <p:txBody>
          <a:bodyPr/>
          <a:lstStyle/>
          <a:p>
            <a:pPr algn="ctr"/>
            <a:r>
              <a:rPr lang="en-US" altLang="en-IN" sz="2400" b="1" dirty="0"/>
              <a:t>Purpose and Loan Amount Relationship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901" y="4208275"/>
            <a:ext cx="5632739" cy="21337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83673" y="1550399"/>
            <a:ext cx="8145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sym typeface="+mn-ea"/>
              </a:rPr>
              <a:t>Below chart is only for the top 3 loan purposes with high default rates.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  <a:r>
              <a:rPr lang="en-US" altLang="en-IN" dirty="0"/>
              <a:t>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Small Business purpose is having very high default rate for all ranges of loan amounts.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High default rate for these 3 purposes when loan amount is &gt;$8K.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/>
              <a:t>Stop </a:t>
            </a:r>
            <a:r>
              <a:rPr lang="en-US" altLang="en-IN" dirty="0"/>
              <a:t>issuing loans for </a:t>
            </a:r>
            <a:r>
              <a:rPr lang="en-US" altLang="en-IN" b="1" dirty="0"/>
              <a:t>Small Business.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Stop </a:t>
            </a:r>
            <a:r>
              <a:rPr lang="en-US" altLang="en-IN" dirty="0">
                <a:sym typeface="+mn-ea"/>
              </a:rPr>
              <a:t>issuing loans</a:t>
            </a:r>
            <a:r>
              <a:rPr lang="en-US" altLang="en-IN" dirty="0"/>
              <a:t> for </a:t>
            </a:r>
            <a:r>
              <a:rPr lang="en-US" altLang="en-IN" b="1" dirty="0"/>
              <a:t>Educational and Renewable Energy </a:t>
            </a:r>
            <a:r>
              <a:rPr lang="en-US" altLang="en-IN" dirty="0"/>
              <a:t>purposes </a:t>
            </a:r>
            <a:r>
              <a:rPr lang="en-US" altLang="en-IN" b="1" dirty="0"/>
              <a:t>if loan amount is &gt;$8k.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941060" y="3244850"/>
            <a:ext cx="309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00" y="785497"/>
            <a:ext cx="10095600" cy="504248"/>
          </a:xfrm>
        </p:spPr>
        <p:txBody>
          <a:bodyPr/>
          <a:lstStyle/>
          <a:p>
            <a:pPr algn="ctr"/>
            <a:r>
              <a:rPr lang="en-US" altLang="en-IN" sz="2400" b="1" dirty="0"/>
              <a:t>Customer Attribute - Credit Inquiry in Last 6 Months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0361" y="3810425"/>
            <a:ext cx="5589971" cy="211750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81364" y="3535002"/>
            <a:ext cx="3565907" cy="2668356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5500" y="1574800"/>
            <a:ext cx="10227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  <a:r>
              <a:rPr lang="en-US" altLang="en-IN" dirty="0"/>
              <a:t>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Most of the borrowers have 2 or less inquiries in last 6 months.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These borrowers have default rate of 15% or less.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/>
              <a:t>Scrutinize </a:t>
            </a:r>
            <a:r>
              <a:rPr lang="en-US" altLang="en-IN" dirty="0"/>
              <a:t>loans for borrowers with </a:t>
            </a:r>
            <a:r>
              <a:rPr lang="en-US" altLang="en-IN" b="1" dirty="0"/>
              <a:t>3 or more inquiries </a:t>
            </a:r>
            <a:r>
              <a:rPr lang="en-US" altLang="en-IN" dirty="0"/>
              <a:t>in last 6 months..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941060" y="3244850"/>
            <a:ext cx="309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00" y="719091"/>
            <a:ext cx="10095600" cy="4598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IN" sz="2400" b="1" dirty="0">
                <a:sym typeface="+mn-ea"/>
              </a:rPr>
              <a:t>Conclusion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1630"/>
            <a:ext cx="10490200" cy="4622800"/>
          </a:xfrm>
        </p:spPr>
        <p:txBody>
          <a:bodyPr/>
          <a:lstStyle/>
          <a:p>
            <a:pPr marL="0" indent="0">
              <a:buNone/>
            </a:pPr>
            <a:r>
              <a:rPr lang="en-US" altLang="en-IN" sz="1600" b="1" dirty="0">
                <a:latin typeface="+mn-lt"/>
                <a:sym typeface="+mn-ea"/>
              </a:rPr>
              <a:t>Below is the summary of recommendations for LC based on data analysis explained in the presentation.</a:t>
            </a:r>
          </a:p>
          <a:p>
            <a:pPr marL="0" indent="0">
              <a:buNone/>
            </a:pPr>
            <a:endParaRPr lang="en-US" altLang="en-IN" sz="1600" dirty="0">
              <a:latin typeface="+mn-lt"/>
              <a:sym typeface="+mn-ea"/>
            </a:endParaRPr>
          </a:p>
          <a:p>
            <a:pPr marL="0" indent="0">
              <a:buNone/>
            </a:pPr>
            <a:r>
              <a:rPr lang="en-US" altLang="en-IN" sz="1600" dirty="0">
                <a:latin typeface="+mn-lt"/>
                <a:sym typeface="+mn-ea"/>
              </a:rPr>
              <a:t>1. Do not issue a loan if there is a single bankruptcy record on borrower's public file.</a:t>
            </a:r>
          </a:p>
          <a:p>
            <a:pPr marL="0" indent="0">
              <a:buNone/>
            </a:pPr>
            <a:r>
              <a:rPr lang="en-US" altLang="en-IN" sz="1600" dirty="0">
                <a:latin typeface="+mn-lt"/>
                <a:sym typeface="+mn-ea"/>
              </a:rPr>
              <a:t>2. Do not allow the option of 'Other' home ownership in the loan application.</a:t>
            </a:r>
          </a:p>
          <a:p>
            <a:pPr marL="0" indent="0">
              <a:buNone/>
            </a:pPr>
            <a:r>
              <a:rPr lang="en-US" altLang="en-IN" sz="1600" dirty="0">
                <a:latin typeface="+mn-lt"/>
                <a:sym typeface="+mn-ea"/>
              </a:rPr>
              <a:t>3. Do not issue high amount loans above $16K to borrowers who own or rent a house.</a:t>
            </a:r>
          </a:p>
          <a:p>
            <a:pPr marL="0" indent="0">
              <a:buNone/>
            </a:pPr>
            <a:r>
              <a:rPr lang="en-US" altLang="en-IN" sz="1600" dirty="0">
                <a:latin typeface="+mn-lt"/>
                <a:sym typeface="+mn-ea"/>
              </a:rPr>
              <a:t>4. Stop issuing loan for Small Business purpose. </a:t>
            </a:r>
          </a:p>
          <a:p>
            <a:pPr marL="0" indent="0">
              <a:buNone/>
            </a:pPr>
            <a:r>
              <a:rPr lang="en-US" altLang="en-IN" sz="1600" dirty="0">
                <a:latin typeface="+mn-lt"/>
                <a:sym typeface="+mn-ea"/>
              </a:rPr>
              <a:t>5. Stop issuing higher amount loans above $8K for Educational and Renewable Energy purposes.</a:t>
            </a:r>
          </a:p>
          <a:p>
            <a:pPr marL="0" indent="0">
              <a:buNone/>
            </a:pPr>
            <a:r>
              <a:rPr lang="en-US" altLang="en-IN" sz="1600" dirty="0">
                <a:latin typeface="+mn-lt"/>
                <a:sym typeface="+mn-ea"/>
              </a:rPr>
              <a:t>6. Scrutinize loans for borrowers with 3 or more inquiries in last 6 months.</a:t>
            </a:r>
          </a:p>
          <a:p>
            <a:pPr marL="0" indent="0">
              <a:buNone/>
            </a:pPr>
            <a:r>
              <a:rPr lang="en-US" altLang="en-IN" sz="1600" dirty="0">
                <a:latin typeface="+mn-lt"/>
                <a:sym typeface="+mn-ea"/>
              </a:rPr>
              <a:t>7. Perform extra checks when issuing loans higher than 16k, as default rate is much higher there.</a:t>
            </a: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8. Avoid issuing loans at rates higher than 15%.</a:t>
            </a: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9. Completely stop issuing grades F and G loans.</a:t>
            </a: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10. Stop issuing grade D and E loans for 60 months term.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58813"/>
            <a:ext cx="9313817" cy="501919"/>
          </a:xfrm>
        </p:spPr>
        <p:txBody>
          <a:bodyPr/>
          <a:lstStyle/>
          <a:p>
            <a:pPr algn="ctr"/>
            <a:r>
              <a:rPr lang="en-IN" sz="2400" b="1" dirty="0"/>
              <a:t>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544208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sz="1400" dirty="0">
                <a:latin typeface="+mn-lt"/>
              </a:rPr>
              <a:t>Some consumer Finance Company wants to understand the factors that drives a consumer to default a loan rather than paying.</a:t>
            </a:r>
          </a:p>
          <a:p>
            <a:pPr marL="0" indent="0">
              <a:buNone/>
            </a:pPr>
            <a:r>
              <a:rPr lang="en-US" altLang="en-IN" sz="1400" dirty="0">
                <a:latin typeface="+mn-lt"/>
              </a:rPr>
              <a:t>Given the understanding of these factors, company can </a:t>
            </a:r>
            <a:r>
              <a:rPr lang="en-US" altLang="en-IN" sz="1400" b="1" dirty="0">
                <a:latin typeface="+mn-lt"/>
              </a:rPr>
              <a:t>reduce the risk of issuing loan</a:t>
            </a:r>
            <a:r>
              <a:rPr lang="en-US" altLang="en-IN" sz="1400" dirty="0">
                <a:latin typeface="+mn-lt"/>
              </a:rPr>
              <a:t> to a consumer who may default.</a:t>
            </a:r>
          </a:p>
          <a:p>
            <a:pPr marL="0" indent="0">
              <a:buNone/>
            </a:pPr>
            <a:endParaRPr lang="en-US" altLang="en-IN" sz="1400" dirty="0">
              <a:latin typeface="+mn-lt"/>
            </a:endParaRPr>
          </a:p>
          <a:p>
            <a:pPr marL="0" indent="0">
              <a:buNone/>
            </a:pPr>
            <a:r>
              <a:rPr lang="en-US" altLang="en-IN" sz="1400" dirty="0">
                <a:latin typeface="+mn-lt"/>
              </a:rPr>
              <a:t>We've performed a thorough analysis on the available data and have categorized factors to be either customer attributes or loan attributes. </a:t>
            </a:r>
          </a:p>
          <a:p>
            <a:pPr marL="0" indent="0">
              <a:buNone/>
            </a:pPr>
            <a:endParaRPr lang="en-US" altLang="en-IN" sz="1400" dirty="0">
              <a:latin typeface="+mn-lt"/>
            </a:endParaRPr>
          </a:p>
          <a:p>
            <a:pPr marL="0" indent="0">
              <a:buNone/>
            </a:pPr>
            <a:r>
              <a:rPr lang="en-US" altLang="en-IN" sz="1400" dirty="0">
                <a:latin typeface="+mn-lt"/>
              </a:rPr>
              <a:t>Below are the choosen factors that impacts the possibility of defaulting a loan:</a:t>
            </a:r>
          </a:p>
          <a:p>
            <a:pPr marL="0" indent="0">
              <a:buNone/>
            </a:pPr>
            <a:r>
              <a:rPr lang="en-US" altLang="en-IN" sz="1400" b="1" dirty="0">
                <a:latin typeface="+mn-lt"/>
              </a:rPr>
              <a:t>Customer Attributes: </a:t>
            </a:r>
            <a:r>
              <a:rPr lang="en-US" altLang="en-IN" sz="1400" dirty="0">
                <a:latin typeface="+mn-lt"/>
              </a:rPr>
              <a:t>Home Ownership, Bankrupties Record, Credit Inquiry in Last 6 Months, </a:t>
            </a:r>
            <a:r>
              <a:rPr lang="en-US" altLang="en-IN" sz="1400" dirty="0">
                <a:latin typeface="+mn-lt"/>
                <a:sym typeface="+mn-ea"/>
              </a:rPr>
              <a:t>Purpose of Application</a:t>
            </a:r>
            <a:endParaRPr lang="en-US" altLang="en-IN" sz="1400" dirty="0">
              <a:latin typeface="+mn-lt"/>
            </a:endParaRPr>
          </a:p>
          <a:p>
            <a:pPr marL="0" indent="0">
              <a:buNone/>
            </a:pPr>
            <a:r>
              <a:rPr lang="en-US" altLang="en-IN" sz="1400" b="1" dirty="0">
                <a:latin typeface="+mn-lt"/>
              </a:rPr>
              <a:t>Loan Attributes: </a:t>
            </a:r>
            <a:r>
              <a:rPr lang="en-US" altLang="en-IN" sz="1400" dirty="0">
                <a:latin typeface="+mn-lt"/>
              </a:rPr>
              <a:t>Loan Amount, Interest Rate, Loan Term, Loan Grade</a:t>
            </a:r>
          </a:p>
          <a:p>
            <a:pPr marL="0" indent="0">
              <a:buNone/>
            </a:pPr>
            <a:endParaRPr lang="en-US" altLang="en-IN" sz="1400" dirty="0">
              <a:latin typeface="+mn-lt"/>
            </a:endParaRPr>
          </a:p>
          <a:p>
            <a:pPr marL="0" indent="0">
              <a:buNone/>
            </a:pPr>
            <a:r>
              <a:rPr lang="en-US" altLang="en-IN" sz="1400" dirty="0">
                <a:latin typeface="+mn-lt"/>
              </a:rPr>
              <a:t>This presentation explains the analysis performed on above factors.</a:t>
            </a:r>
          </a:p>
          <a:p>
            <a:pPr marL="0" indent="0">
              <a:buNone/>
            </a:pPr>
            <a:r>
              <a:rPr lang="en-US" altLang="en-IN" sz="1400" dirty="0">
                <a:latin typeface="+mn-lt"/>
              </a:rPr>
              <a:t>Based on this analysis, we will be able to recommend when a loan is unsafe to issue.</a:t>
            </a:r>
          </a:p>
          <a:p>
            <a:pPr marL="0" indent="0">
              <a:buNone/>
            </a:pPr>
            <a:endParaRPr lang="en-US" altLang="en-IN" sz="1400" dirty="0">
              <a:latin typeface="+mn-lt"/>
            </a:endParaRPr>
          </a:p>
          <a:p>
            <a:pPr marL="0" indent="0">
              <a:buNone/>
            </a:pPr>
            <a:r>
              <a:rPr lang="en-US" altLang="en-IN" sz="1400" dirty="0">
                <a:latin typeface="+mn-lt"/>
              </a:rPr>
              <a:t>The </a:t>
            </a:r>
            <a:r>
              <a:rPr lang="en-US" altLang="en-IN" sz="1400" b="1" dirty="0">
                <a:latin typeface="+mn-lt"/>
              </a:rPr>
              <a:t>Objective</a:t>
            </a:r>
            <a:r>
              <a:rPr lang="en-US" altLang="en-IN" sz="1400" dirty="0">
                <a:latin typeface="+mn-lt"/>
              </a:rPr>
              <a:t> is to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n-lt"/>
              </a:rPr>
              <a:t>identify these risky loan applicants, then such loans can be reduced thereby cutting down the amount of credit loss.</a:t>
            </a:r>
            <a:endParaRPr lang="en-US" altLang="en-IN" sz="1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9705-CB3C-4862-A8EA-9212C3AE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80" y="658812"/>
            <a:ext cx="9313817" cy="555185"/>
          </a:xfrm>
        </p:spPr>
        <p:txBody>
          <a:bodyPr/>
          <a:lstStyle/>
          <a:p>
            <a:pPr algn="ctr"/>
            <a:r>
              <a:rPr lang="en-US" sz="2400" b="1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EFD5BC-FAED-47DB-94D3-12E215D00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35433"/>
              </p:ext>
            </p:extLst>
          </p:nvPr>
        </p:nvGraphicFramePr>
        <p:xfrm>
          <a:off x="617877" y="2043906"/>
          <a:ext cx="11169650" cy="277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34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45" y="676630"/>
            <a:ext cx="10095600" cy="601903"/>
          </a:xfrm>
        </p:spPr>
        <p:txBody>
          <a:bodyPr/>
          <a:lstStyle/>
          <a:p>
            <a:pPr algn="ctr"/>
            <a:r>
              <a:rPr lang="en-US" altLang="en-IN" sz="2400" b="1" dirty="0">
                <a:latin typeface="+mn-lt"/>
              </a:rPr>
              <a:t>Loan Attribute - Funded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77485" cy="43516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sz="1400" dirty="0">
                <a:latin typeface="+mn-lt"/>
                <a:cs typeface="+mn-cs"/>
              </a:rPr>
              <a:t>Funded amount is the total amount commited to the loan by LC. This amount is co-related to loan amount that borrower requested, and to the actual amount funded by investor. </a:t>
            </a:r>
            <a:br>
              <a:rPr lang="en-US" altLang="en-IN" sz="1400" dirty="0">
                <a:latin typeface="+mn-lt"/>
                <a:cs typeface="+mn-cs"/>
              </a:rPr>
            </a:br>
            <a:r>
              <a:rPr lang="en-US" altLang="en-IN" sz="1400" dirty="0">
                <a:latin typeface="+mn-lt"/>
                <a:cs typeface="+mn-cs"/>
              </a:rPr>
              <a:t>For that reason, analysis on any one of these is true for all three of them.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sz="1400" dirty="0">
              <a:latin typeface="+mn-lt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6945" y="3841115"/>
            <a:ext cx="5181600" cy="23361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3418205"/>
            <a:ext cx="50768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latin typeface="+mn-lt"/>
                <a:sym typeface="+mn-ea"/>
              </a:rPr>
              <a:t>Trend: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latin typeface="+mn-lt"/>
                <a:sym typeface="+mn-ea"/>
              </a:rPr>
              <a:t>As seen in distribution, most of the issued loans are under $15K with a spike around $16K.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>
              <a:latin typeface="+mn-lt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latin typeface="+mn-lt"/>
                <a:sym typeface="+mn-ea"/>
              </a:rPr>
              <a:t>Also, around 18.5% people defaulted their loans when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latin typeface="+mn-lt"/>
                <a:sym typeface="+mn-ea"/>
              </a:rPr>
              <a:t>funded amount was $16k or above.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>
              <a:latin typeface="+mn-lt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b="1" dirty="0">
              <a:latin typeface="+mn-lt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latin typeface="+mn-lt"/>
                <a:sym typeface="+mn-ea"/>
              </a:rPr>
              <a:t>Recommendation: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latin typeface="+mn-lt"/>
                <a:sym typeface="+mn-ea"/>
              </a:rPr>
              <a:t>LC needs to </a:t>
            </a:r>
            <a:r>
              <a:rPr lang="en-US" altLang="en-IN" b="1" dirty="0">
                <a:latin typeface="+mn-lt"/>
                <a:sym typeface="+mn-ea"/>
              </a:rPr>
              <a:t>perform extra checks</a:t>
            </a:r>
            <a:r>
              <a:rPr lang="en-US" altLang="en-IN" dirty="0">
                <a:latin typeface="+mn-lt"/>
                <a:sym typeface="+mn-ea"/>
              </a:rPr>
              <a:t> when issuing </a:t>
            </a:r>
            <a:r>
              <a:rPr lang="en-US" altLang="en-IN" b="1" dirty="0">
                <a:latin typeface="+mn-lt"/>
                <a:sym typeface="+mn-ea"/>
              </a:rPr>
              <a:t>loans higher than $16k</a:t>
            </a:r>
            <a:r>
              <a:rPr lang="en-US" altLang="en-IN" dirty="0">
                <a:latin typeface="+mn-lt"/>
                <a:sym typeface="+mn-ea"/>
              </a:rPr>
              <a:t>, as default rate is much higher there.</a:t>
            </a:r>
            <a:endParaRPr lang="en-US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85" y="1825625"/>
            <a:ext cx="4926965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00" y="781235"/>
            <a:ext cx="10095600" cy="497146"/>
          </a:xfrm>
        </p:spPr>
        <p:txBody>
          <a:bodyPr/>
          <a:lstStyle/>
          <a:p>
            <a:pPr algn="ctr"/>
            <a:r>
              <a:rPr lang="en-US" altLang="en-IN" sz="2400" b="1" dirty="0"/>
              <a:t>Loan Attribute - Interest Rate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3616803"/>
            <a:ext cx="5181600" cy="196281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1205" y="3240405"/>
            <a:ext cx="4693285" cy="2768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5500" y="1574800"/>
            <a:ext cx="103574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sym typeface="+mn-ea"/>
              </a:rPr>
              <a:t>Distribution indicates that most of the issued loans are with interest rate below 15%.</a:t>
            </a:r>
            <a:endParaRPr lang="en-US" altLang="en-IN" b="1" dirty="0"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Also, 25% of the borrowers defaults loan when interest rate is more than 15%.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LC should </a:t>
            </a:r>
            <a:r>
              <a:rPr lang="en-US" altLang="en-IN" b="1" dirty="0"/>
              <a:t>avoid issuing loans at rates higher than 15%</a:t>
            </a:r>
            <a:r>
              <a:rPr lang="en-US" altLang="en-IN" dirty="0"/>
              <a:t>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00" y="770341"/>
            <a:ext cx="10095600" cy="442105"/>
          </a:xfrm>
        </p:spPr>
        <p:txBody>
          <a:bodyPr/>
          <a:lstStyle/>
          <a:p>
            <a:pPr algn="ctr"/>
            <a:r>
              <a:rPr lang="en-US" altLang="en-IN" sz="2400" b="1" dirty="0"/>
              <a:t>Loan Attribute - Term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5500" y="4124843"/>
            <a:ext cx="5181600" cy="196281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2091" y="4001294"/>
            <a:ext cx="2667137" cy="2209914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5500" y="1676333"/>
            <a:ext cx="103574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sym typeface="+mn-ea"/>
              </a:rPr>
              <a:t>75% of the loans are issued for a term of 36 months. </a:t>
            </a:r>
            <a:endParaRPr lang="en-US" altLang="en-IN" b="1" dirty="0"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25% of the borrowers defaults loan when term is 60 months.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LC only issues 25% of their loans for 60 months term. There is still a need to </a:t>
            </a:r>
            <a:r>
              <a:rPr lang="en-US" altLang="en-IN" b="1" dirty="0"/>
              <a:t>scrutinized these 60 months term loans</a:t>
            </a:r>
            <a:r>
              <a:rPr lang="en-US" altLang="en-IN" dirty="0"/>
              <a:t>, as one fourth of them are defaulted. </a:t>
            </a:r>
            <a:r>
              <a:rPr lang="en-US" altLang="en-IN" b="1" dirty="0"/>
              <a:t>Other factors </a:t>
            </a:r>
            <a:r>
              <a:rPr lang="en-US" altLang="en-IN" dirty="0"/>
              <a:t>that can be considered along with term are </a:t>
            </a:r>
            <a:r>
              <a:rPr lang="en-US" altLang="en-IN" b="1" dirty="0"/>
              <a:t>explained later </a:t>
            </a:r>
            <a:r>
              <a:rPr lang="en-US" altLang="en-IN" dirty="0"/>
              <a:t>in this presentation.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00" y="750666"/>
            <a:ext cx="10095600" cy="459860"/>
          </a:xfrm>
        </p:spPr>
        <p:txBody>
          <a:bodyPr/>
          <a:lstStyle/>
          <a:p>
            <a:pPr algn="ctr"/>
            <a:r>
              <a:rPr lang="en-US" altLang="en-IN" sz="2400" b="1" dirty="0"/>
              <a:t>Loan Attribute - Grade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200" y="3371119"/>
            <a:ext cx="3302000" cy="27362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96088" y="3371119"/>
            <a:ext cx="5976620" cy="27362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5500" y="1441450"/>
            <a:ext cx="103574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sym typeface="+mn-ea"/>
              </a:rPr>
              <a:t>More than 75% of the loans are issued for grades A, B or C.</a:t>
            </a:r>
            <a:endParaRPr lang="en-US" altLang="en-IN" b="1" dirty="0"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>
                <a:sym typeface="+mn-ea"/>
              </a:rPr>
              <a:t>Grade D or below </a:t>
            </a:r>
            <a:r>
              <a:rPr lang="en-US" altLang="en-IN" dirty="0"/>
              <a:t>are having higher chances (&gt;20%) of defaulting.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LC should </a:t>
            </a:r>
            <a:r>
              <a:rPr lang="en-US" altLang="en-IN" b="1" dirty="0"/>
              <a:t>get rid of issuing grades F and G loans</a:t>
            </a:r>
            <a:r>
              <a:rPr lang="en-US" altLang="en-IN" dirty="0"/>
              <a:t>, as it's less than 3% of business, with over 30% default rate.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They should also take precautionary measures while issuing a grade D and grade E loans.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24" y="662158"/>
            <a:ext cx="9313817" cy="546307"/>
          </a:xfrm>
        </p:spPr>
        <p:txBody>
          <a:bodyPr/>
          <a:lstStyle/>
          <a:p>
            <a:pPr algn="ctr"/>
            <a:r>
              <a:rPr lang="en-US" altLang="en-IN" sz="2400" b="1" dirty="0"/>
              <a:t>Term and Grade Relationship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975" y="3326130"/>
            <a:ext cx="7315200" cy="28727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5500" y="1574800"/>
            <a:ext cx="10357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For 36 months, grades D and below averages 20% default rate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For 60 months, grades D and below averages 30% default rate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As mentioned in previous slide that LC should get rid of grade F and G, and proceed with caution on grades D and E.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Chart below clarifies that LC should</a:t>
            </a:r>
            <a:r>
              <a:rPr lang="en-US" altLang="en-IN" b="1" dirty="0"/>
              <a:t> stop issuing grade D and E loans for 60 months term</a:t>
            </a:r>
            <a:r>
              <a:rPr lang="en-US" altLang="en-IN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00" y="712630"/>
            <a:ext cx="10095600" cy="505787"/>
          </a:xfrm>
        </p:spPr>
        <p:txBody>
          <a:bodyPr/>
          <a:lstStyle/>
          <a:p>
            <a:pPr algn="ctr"/>
            <a:r>
              <a:rPr lang="en-US" altLang="en-IN" sz="2400" b="1" dirty="0"/>
              <a:t>Customer Attribute - Home Ownership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47842" y="3722370"/>
            <a:ext cx="3218658" cy="25050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5500" y="3722370"/>
            <a:ext cx="6569599" cy="25050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5500" y="1574800"/>
            <a:ext cx="70694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Trend: </a:t>
            </a:r>
            <a:r>
              <a:rPr lang="en-US" altLang="en-IN" dirty="0"/>
              <a:t> 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0.3% of the borrowers define their home ownership as 'OTHER'.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Default rate is almost 20%, when home ownerships is selected a 'OTHER'.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en-IN" dirty="0"/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b="1" dirty="0">
                <a:sym typeface="+mn-ea"/>
              </a:rPr>
              <a:t>Recommendation:</a:t>
            </a: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en-IN" dirty="0"/>
              <a:t>LC should</a:t>
            </a:r>
            <a:r>
              <a:rPr lang="en-US" altLang="en-IN" b="1" dirty="0"/>
              <a:t> remove </a:t>
            </a:r>
            <a:r>
              <a:rPr lang="en-US" altLang="en-IN" b="1" dirty="0">
                <a:sym typeface="+mn-ea"/>
              </a:rPr>
              <a:t>'OTHER' </a:t>
            </a:r>
            <a:r>
              <a:rPr lang="en-US" altLang="en-IN" b="1" dirty="0"/>
              <a:t>option from application</a:t>
            </a:r>
            <a:r>
              <a:rPr lang="en-US" altLang="en-IN" dirty="0"/>
              <a:t>, as it's only 0.3% of business but with a high default 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1177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Roboto Slab</vt:lpstr>
      <vt:lpstr>Source Sans Pro</vt:lpstr>
      <vt:lpstr>Cordelia template</vt:lpstr>
      <vt:lpstr>RISK ASSESSMENT OF LOAN APPLICATIONS</vt:lpstr>
      <vt:lpstr> Abstract</vt:lpstr>
      <vt:lpstr>Approach</vt:lpstr>
      <vt:lpstr>Loan Attribute - Funded Amount</vt:lpstr>
      <vt:lpstr>Loan Attribute - Interest Rate</vt:lpstr>
      <vt:lpstr>Loan Attribute - Term</vt:lpstr>
      <vt:lpstr>Loan Attribute - Grade</vt:lpstr>
      <vt:lpstr>Term and Grade Relationship</vt:lpstr>
      <vt:lpstr>Customer Attribute - Home Ownership</vt:lpstr>
      <vt:lpstr>Home Ownership and Loan Amount Relationship</vt:lpstr>
      <vt:lpstr>Customer Attributes - Bankruptcy Records</vt:lpstr>
      <vt:lpstr>Customer Attribute - Purpose of Loan Application</vt:lpstr>
      <vt:lpstr>Purpose and Loan Amount Relationship</vt:lpstr>
      <vt:lpstr>Customer Attribute - Credit Inquiry in Last 6 Months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Utkarsh Kumar</cp:lastModifiedBy>
  <cp:revision>96</cp:revision>
  <dcterms:created xsi:type="dcterms:W3CDTF">2016-06-09T08:16:00Z</dcterms:created>
  <dcterms:modified xsi:type="dcterms:W3CDTF">2021-06-11T20:58:45Z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