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15"/>
  </p:notesMasterIdLst>
  <p:handoutMasterIdLst>
    <p:handoutMasterId r:id="rId16"/>
  </p:handoutMasterIdLst>
  <p:sldIdLst>
    <p:sldId id="291" r:id="rId2"/>
    <p:sldId id="292" r:id="rId3"/>
    <p:sldId id="294" r:id="rId4"/>
    <p:sldId id="295" r:id="rId5"/>
    <p:sldId id="296" r:id="rId6"/>
    <p:sldId id="297" r:id="rId7"/>
    <p:sldId id="298" r:id="rId8"/>
    <p:sldId id="302" r:id="rId9"/>
    <p:sldId id="303" r:id="rId10"/>
    <p:sldId id="304" r:id="rId11"/>
    <p:sldId id="305" r:id="rId12"/>
    <p:sldId id="286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383"/>
    <a:srgbClr val="666666"/>
    <a:srgbClr val="005BBB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/>
    <p:restoredTop sz="95872"/>
  </p:normalViewPr>
  <p:slideViewPr>
    <p:cSldViewPr snapToGrid="0" snapToObjects="1">
      <p:cViewPr varScale="1">
        <p:scale>
          <a:sx n="68" d="100"/>
          <a:sy n="68" d="100"/>
        </p:scale>
        <p:origin x="672" y="72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5/5/2020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91877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48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8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18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0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845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4" r:id="rId2"/>
    <p:sldLayoutId id="2147483895" r:id="rId3"/>
    <p:sldLayoutId id="2147483897" r:id="rId4"/>
    <p:sldLayoutId id="2147483907" r:id="rId5"/>
    <p:sldLayoutId id="2147483898" r:id="rId6"/>
    <p:sldLayoutId id="2147483900" r:id="rId7"/>
    <p:sldLayoutId id="2147483906" r:id="rId8"/>
    <p:sldLayoutId id="2147483902" r:id="rId9"/>
    <p:sldLayoutId id="214748390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8" y="1393477"/>
            <a:ext cx="6638544" cy="579702"/>
          </a:xfrm>
        </p:spPr>
        <p:txBody>
          <a:bodyPr/>
          <a:lstStyle/>
          <a:p>
            <a:r>
              <a:rPr lang="en-US" dirty="0"/>
              <a:t>Comparison of various algorithms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478595"/>
            <a:ext cx="6638544" cy="914881"/>
          </a:xfrm>
        </p:spPr>
        <p:txBody>
          <a:bodyPr/>
          <a:lstStyle/>
          <a:p>
            <a:r>
              <a:rPr lang="en-US" sz="4000" dirty="0"/>
              <a:t>Final course project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417403-220D-4C4C-BA4A-594B4F35627D}"/>
              </a:ext>
            </a:extLst>
          </p:cNvPr>
          <p:cNvSpPr txBox="1">
            <a:spLocks/>
          </p:cNvSpPr>
          <p:nvPr/>
        </p:nvSpPr>
        <p:spPr>
          <a:xfrm>
            <a:off x="658368" y="2171518"/>
            <a:ext cx="6638544" cy="8123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800" b="0" i="0" kern="12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Nikhil D Kamath</a:t>
            </a:r>
          </a:p>
          <a:p>
            <a:pPr algn="just"/>
            <a:r>
              <a:rPr lang="en-US" sz="2000" dirty="0"/>
              <a:t>Utkarsh </a:t>
            </a:r>
            <a:r>
              <a:rPr lang="en-US" sz="2000" dirty="0" err="1"/>
              <a:t>Behre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171C9D6-F2AE-4711-B9B9-A7D0592B5B18}"/>
              </a:ext>
            </a:extLst>
          </p:cNvPr>
          <p:cNvSpPr txBox="1">
            <a:spLocks/>
          </p:cNvSpPr>
          <p:nvPr/>
        </p:nvSpPr>
        <p:spPr>
          <a:xfrm>
            <a:off x="658368" y="3874169"/>
            <a:ext cx="6638544" cy="8123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800" b="0" i="0" kern="12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Introduction to Reinforcement Learning</a:t>
            </a:r>
          </a:p>
          <a:p>
            <a:pPr algn="just"/>
            <a:r>
              <a:rPr lang="en-US" sz="2000" dirty="0"/>
              <a:t>May 06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2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468" y="1320800"/>
            <a:ext cx="6432911" cy="716084"/>
          </a:xfrm>
        </p:spPr>
        <p:txBody>
          <a:bodyPr/>
          <a:lstStyle/>
          <a:p>
            <a:r>
              <a:rPr lang="en-US" dirty="0"/>
              <a:t>RESULTS REINFORCE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ECA8B-DF67-4362-9654-EB4CDC086F01}"/>
              </a:ext>
            </a:extLst>
          </p:cNvPr>
          <p:cNvSpPr txBox="1"/>
          <p:nvPr/>
        </p:nvSpPr>
        <p:spPr>
          <a:xfrm>
            <a:off x="2366906" y="557892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Cartpole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6D549-98DF-4585-A518-B9A91254325F}"/>
              </a:ext>
            </a:extLst>
          </p:cNvPr>
          <p:cNvSpPr txBox="1"/>
          <p:nvPr/>
        </p:nvSpPr>
        <p:spPr>
          <a:xfrm>
            <a:off x="8131158" y="55789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</a:rPr>
              <a:t>Acrobot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7F084-8E34-4BED-8F90-B060BF5A1E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1" y="1923883"/>
            <a:ext cx="4588041" cy="3388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00CFC-363D-411C-81A1-EF69AEED6A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036884"/>
            <a:ext cx="4588040" cy="327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8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ECA8B-DF67-4362-9654-EB4CDC086F01}"/>
              </a:ext>
            </a:extLst>
          </p:cNvPr>
          <p:cNvSpPr txBox="1"/>
          <p:nvPr/>
        </p:nvSpPr>
        <p:spPr>
          <a:xfrm>
            <a:off x="2644480" y="557892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Cartpole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6D549-98DF-4585-A518-B9A91254325F}"/>
              </a:ext>
            </a:extLst>
          </p:cNvPr>
          <p:cNvSpPr txBox="1"/>
          <p:nvPr/>
        </p:nvSpPr>
        <p:spPr>
          <a:xfrm>
            <a:off x="8131158" y="55789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</a:rPr>
              <a:t>Acrobot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306F4-E0BD-4C21-993F-BC7D55C6FE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8" y="2036884"/>
            <a:ext cx="4588041" cy="330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DBB6B-1975-422F-9F2C-37BF094CD1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036884"/>
            <a:ext cx="4588041" cy="330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2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69469" y="2189263"/>
            <a:ext cx="6721668" cy="4235600"/>
          </a:xfrm>
        </p:spPr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 the algorithms implemented reached the peak rewards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Algorithms worked better on </a:t>
            </a:r>
            <a:r>
              <a:rPr lang="en-US" sz="2000" dirty="0" err="1">
                <a:latin typeface="Georgia" panose="02040502050405020303" pitchFamily="18" charset="0"/>
              </a:rPr>
              <a:t>CartPole</a:t>
            </a:r>
            <a:r>
              <a:rPr lang="en-US" sz="2000" dirty="0">
                <a:latin typeface="Georgia" panose="02040502050405020303" pitchFamily="18" charset="0"/>
              </a:rPr>
              <a:t> than on </a:t>
            </a:r>
            <a:r>
              <a:rPr lang="en-US" sz="2000" dirty="0" err="1">
                <a:latin typeface="Georgia" panose="02040502050405020303" pitchFamily="18" charset="0"/>
              </a:rPr>
              <a:t>Acrobot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PPO was the best performing algorithm.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829048" y="5103122"/>
            <a:ext cx="172724" cy="797066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>
          <a:xfrm rot="10800000">
            <a:off x="4438485" y="5120441"/>
            <a:ext cx="172724" cy="797066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233" y="5875140"/>
            <a:ext cx="184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Note: </a:t>
            </a: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neque digni and in aliquet nisl </a:t>
            </a:r>
            <a:b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 a</a:t>
            </a:r>
            <a:r>
              <a:rPr lang="en-US" sz="1300" b="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umis varius.</a:t>
            </a:r>
          </a:p>
        </p:txBody>
      </p:sp>
      <p:sp>
        <p:nvSpPr>
          <p:cNvPr id="4" name="Arc 3"/>
          <p:cNvSpPr/>
          <p:nvPr/>
        </p:nvSpPr>
        <p:spPr>
          <a:xfrm rot="14652315" flipV="1">
            <a:off x="1158514" y="4967722"/>
            <a:ext cx="1399130" cy="1663105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bg1"/>
            </a:solidFill>
            <a:prstDash val="solid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EF8C8-6548-45D0-AF3C-C932D58705FC}"/>
              </a:ext>
            </a:extLst>
          </p:cNvPr>
          <p:cNvSpPr/>
          <p:nvPr/>
        </p:nvSpPr>
        <p:spPr>
          <a:xfrm>
            <a:off x="4660350" y="3105835"/>
            <a:ext cx="2400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5BBB"/>
                </a:solidFill>
                <a:latin typeface="Georgia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7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962610"/>
            <a:ext cx="6638544" cy="9906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2358189"/>
            <a:ext cx="6638544" cy="3825124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761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69468" y="2550211"/>
            <a:ext cx="6402832" cy="2631854"/>
          </a:xfrm>
        </p:spPr>
        <p:txBody>
          <a:bodyPr/>
          <a:lstStyle/>
          <a:p>
            <a:pPr algn="just"/>
            <a:r>
              <a:rPr lang="en-US" sz="2400" dirty="0">
                <a:latin typeface="Georgia" panose="02040502050405020303" pitchFamily="18" charset="0"/>
              </a:rPr>
              <a:t>The focus of this project was to learn the behavior of various algorithms on different environments.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468" y="1438442"/>
            <a:ext cx="10515600" cy="716084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3815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</a:t>
            </a:r>
          </a:p>
        </p:txBody>
      </p:sp>
      <p:pic>
        <p:nvPicPr>
          <p:cNvPr id="1026" name="Picture 2" descr="Gym">
            <a:extLst>
              <a:ext uri="{FF2B5EF4-FFF2-40B4-BE49-F238E27FC236}">
                <a16:creationId xmlns:a16="http://schemas.microsoft.com/office/drawing/2014/main" id="{F8B0DFBE-1CC9-4253-95F7-EC771C7E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8" y="2381795"/>
            <a:ext cx="4086820" cy="271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ym">
            <a:extLst>
              <a:ext uri="{FF2B5EF4-FFF2-40B4-BE49-F238E27FC236}">
                <a16:creationId xmlns:a16="http://schemas.microsoft.com/office/drawing/2014/main" id="{6DCE4483-9AC9-4C5C-9ABD-46C7C9691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21" y="946948"/>
            <a:ext cx="3874169" cy="38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0261E-1F64-4F35-A2ED-B62789AB2AD3}"/>
              </a:ext>
            </a:extLst>
          </p:cNvPr>
          <p:cNvSpPr txBox="1"/>
          <p:nvPr/>
        </p:nvSpPr>
        <p:spPr>
          <a:xfrm>
            <a:off x="1752706" y="5306367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Georgia" panose="02040502050405020303" pitchFamily="18" charset="0"/>
              </a:rPr>
              <a:t>CartPole</a:t>
            </a:r>
            <a:r>
              <a:rPr lang="en-US" sz="2400" dirty="0">
                <a:latin typeface="Georgia" panose="02040502050405020303" pitchFamily="18" charset="0"/>
              </a:rPr>
              <a:t> v1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B9C9D-AC95-4150-9DE1-503462C3928E}"/>
              </a:ext>
            </a:extLst>
          </p:cNvPr>
          <p:cNvSpPr txBox="1"/>
          <p:nvPr/>
        </p:nvSpPr>
        <p:spPr>
          <a:xfrm>
            <a:off x="7790533" y="5109413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Georgia" panose="02040502050405020303" pitchFamily="18" charset="0"/>
              </a:rPr>
              <a:t>Acrobot</a:t>
            </a:r>
            <a:r>
              <a:rPr lang="en-US" sz="2400" dirty="0">
                <a:latin typeface="Georgia" panose="02040502050405020303" pitchFamily="18" charset="0"/>
              </a:rPr>
              <a:t> v1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8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DQN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Double DQN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Advantage Actor Critic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Reinforce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PPO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8379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All the mentioned algorithms are implemented on the two environments specified.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The results are compared based on the reward versus the episodes graphs.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The performance of the algorithms is discussed.</a:t>
            </a:r>
          </a:p>
        </p:txBody>
      </p:sp>
    </p:spTree>
    <p:extLst>
      <p:ext uri="{BB962C8B-B14F-4D97-AF65-F5344CB8AC3E}">
        <p14:creationId xmlns:p14="http://schemas.microsoft.com/office/powerpoint/2010/main" val="17289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DQN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A585A5-C6C0-4A22-84A3-66ADE17094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7" y="1896207"/>
            <a:ext cx="4268653" cy="3446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1BBC2-8E5A-4D96-A566-AEAC242DBE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4231"/>
            <a:ext cx="4588041" cy="338830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4ECA8B-DF67-4362-9654-EB4CDC086F01}"/>
              </a:ext>
            </a:extLst>
          </p:cNvPr>
          <p:cNvSpPr txBox="1"/>
          <p:nvPr/>
        </p:nvSpPr>
        <p:spPr>
          <a:xfrm>
            <a:off x="2174641" y="557892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Cartpole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6D549-98DF-4585-A518-B9A91254325F}"/>
              </a:ext>
            </a:extLst>
          </p:cNvPr>
          <p:cNvSpPr txBox="1"/>
          <p:nvPr/>
        </p:nvSpPr>
        <p:spPr>
          <a:xfrm>
            <a:off x="8131158" y="55789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</a:rPr>
              <a:t>Acrobot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2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468" y="1320800"/>
            <a:ext cx="7202932" cy="716084"/>
          </a:xfrm>
        </p:spPr>
        <p:txBody>
          <a:bodyPr/>
          <a:lstStyle/>
          <a:p>
            <a:r>
              <a:rPr lang="en-US" dirty="0"/>
              <a:t>RESULTS  DOUBLE DQN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ECA8B-DF67-4362-9654-EB4CDC086F01}"/>
              </a:ext>
            </a:extLst>
          </p:cNvPr>
          <p:cNvSpPr txBox="1"/>
          <p:nvPr/>
        </p:nvSpPr>
        <p:spPr>
          <a:xfrm>
            <a:off x="2644480" y="557892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Cartpole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6D549-98DF-4585-A518-B9A91254325F}"/>
              </a:ext>
            </a:extLst>
          </p:cNvPr>
          <p:cNvSpPr txBox="1"/>
          <p:nvPr/>
        </p:nvSpPr>
        <p:spPr>
          <a:xfrm>
            <a:off x="8131158" y="55789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</a:rPr>
              <a:t>Acrobot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87DEA-1ABA-4289-BA1D-489C3D5E15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1" y="2040696"/>
            <a:ext cx="4588041" cy="330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5DE67-1C19-418B-A222-2EE43B1B9B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6884"/>
            <a:ext cx="4588041" cy="330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0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ECA8B-DF67-4362-9654-EB4CDC086F01}"/>
              </a:ext>
            </a:extLst>
          </p:cNvPr>
          <p:cNvSpPr txBox="1"/>
          <p:nvPr/>
        </p:nvSpPr>
        <p:spPr>
          <a:xfrm>
            <a:off x="2644480" y="557892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Cartpole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6D549-98DF-4585-A518-B9A91254325F}"/>
              </a:ext>
            </a:extLst>
          </p:cNvPr>
          <p:cNvSpPr txBox="1"/>
          <p:nvPr/>
        </p:nvSpPr>
        <p:spPr>
          <a:xfrm>
            <a:off x="8390020" y="55789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</a:rPr>
              <a:t>Acrobot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D53F8-BF52-4498-841A-EAD7B90775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8" y="2123246"/>
            <a:ext cx="4588040" cy="321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42FE3-5CEB-42B1-9A29-260B3697DF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3246"/>
            <a:ext cx="4588040" cy="321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230580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153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Georgia</vt:lpstr>
      <vt:lpstr>LucidaGrande</vt:lpstr>
      <vt:lpstr>UB Powerpoint Template</vt:lpstr>
      <vt:lpstr>Final course project</vt:lpstr>
      <vt:lpstr>topics</vt:lpstr>
      <vt:lpstr>DESCRIPTION</vt:lpstr>
      <vt:lpstr>Environments </vt:lpstr>
      <vt:lpstr>ALGORITHM</vt:lpstr>
      <vt:lpstr>Implementation</vt:lpstr>
      <vt:lpstr>RESULTS DQN</vt:lpstr>
      <vt:lpstr>RESULTS  DOUBLE DQN</vt:lpstr>
      <vt:lpstr>RESULTS A2C</vt:lpstr>
      <vt:lpstr>RESULTS REINFORCE</vt:lpstr>
      <vt:lpstr>RESULTS PPO</vt:lpstr>
      <vt:lpstr>Observations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Guest-Lenovo</cp:lastModifiedBy>
  <cp:revision>225</cp:revision>
  <cp:lastPrinted>2015-10-19T19:01:41Z</cp:lastPrinted>
  <dcterms:created xsi:type="dcterms:W3CDTF">2016-06-28T14:05:07Z</dcterms:created>
  <dcterms:modified xsi:type="dcterms:W3CDTF">2020-05-05T22:47:14Z</dcterms:modified>
  <cp:category/>
</cp:coreProperties>
</file>