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6" d="100"/>
          <a:sy n="76" d="100"/>
        </p:scale>
        <p:origin x="806"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EFDB-F961-455E-8628-887C67F5E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C6845-1F08-4307-B477-33B163210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B25FB3-139E-4EA1-98C9-292E08A670E6}"/>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392A7F96-488D-449E-ADFE-D0EAB209C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A40D4-53CF-4A12-ACB1-4BCFD611AF9D}"/>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177079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53AA-6C1D-44CC-95C8-5A89913E01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604A4-090B-4886-AE13-7A51EA1F6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87F2F-E8F6-4D7F-9C64-154AB49718B8}"/>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79F90504-8ED1-4C4E-9860-FE3694ED2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61A11-19FB-40E2-9327-DDFDBB6D81A7}"/>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368277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5453E-8F17-4CBD-90D7-8FFEB774F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364B5-A645-4C29-952D-BE6DEEE488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BF826B-275A-4798-8248-9F641FBBDE91}"/>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36E4191B-3E95-4635-8BA5-C682200DD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61459-38C6-4134-994E-A70852EF758C}"/>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217770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3114-8202-4C96-858B-C0E9529EF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45D8B-1D6E-4AF4-928F-2DC5BFDB5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81036-D2CC-4E8A-9C2C-B1A4979FB919}"/>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44CD8816-B752-49CE-88DC-1DB9363A2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617B0-56FB-48E8-9322-0B75DA2AAF7F}"/>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382759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6B3F-CC61-48A7-86BD-BD6FA1248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D44D9-8B7C-4A4A-8817-CEB243A18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ABBB5-A646-4F81-9295-56247B84F382}"/>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F55B90D6-E538-4FFB-A3CC-26CEB1D49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AB818-A4AA-4141-8D0E-4BE5F3536D35}"/>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3135657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4D5B-3240-4243-A491-08CCCA54BB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F1B70-3020-411A-B29A-55E7674F66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32C769-2787-4AC4-9F94-E183377BC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EE0ECB-0EF0-4EAC-84D7-86B5C30A7A1F}"/>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6" name="Footer Placeholder 5">
            <a:extLst>
              <a:ext uri="{FF2B5EF4-FFF2-40B4-BE49-F238E27FC236}">
                <a16:creationId xmlns:a16="http://schemas.microsoft.com/office/drawing/2014/main" id="{7AC26F86-35A2-4D24-B18F-C9FE16C10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342B73-3B16-4273-B8EE-DD10496B7256}"/>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5949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ABE9-48E7-43BF-8AC0-E008EBF25A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05F76-5846-43B9-B634-64551DC11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31940-C8F8-431A-BFC2-B9B39A50C9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6BB63D-2C48-4188-AA82-EF63E01F0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D4B22-E862-4DE0-B779-1E7F86F42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847C1E-92B8-41AB-A2AC-9AEC252490FF}"/>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8" name="Footer Placeholder 7">
            <a:extLst>
              <a:ext uri="{FF2B5EF4-FFF2-40B4-BE49-F238E27FC236}">
                <a16:creationId xmlns:a16="http://schemas.microsoft.com/office/drawing/2014/main" id="{2170DCB1-1FB5-4CD7-B07C-585ACED5AD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50949B-2D8F-46E4-ACB2-4CA599A527CB}"/>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32228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89E6-79BA-48C1-B694-B79FE8364B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6E9B62-C6ED-462F-AED4-38C603792CD6}"/>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4" name="Footer Placeholder 3">
            <a:extLst>
              <a:ext uri="{FF2B5EF4-FFF2-40B4-BE49-F238E27FC236}">
                <a16:creationId xmlns:a16="http://schemas.microsoft.com/office/drawing/2014/main" id="{62FE3E9D-AAA8-4EDC-9BBA-EDA232E96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CFE723-6068-4ACD-BAC6-248035A20E30}"/>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337352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53B35-47E4-4FE2-9464-A50EC05DD897}"/>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3" name="Footer Placeholder 2">
            <a:extLst>
              <a:ext uri="{FF2B5EF4-FFF2-40B4-BE49-F238E27FC236}">
                <a16:creationId xmlns:a16="http://schemas.microsoft.com/office/drawing/2014/main" id="{D5BAE280-729E-48B9-AF65-B0E65D2D82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865D04-E1C3-4045-9AEA-62527AC406CD}"/>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403279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0129-8EE7-4682-867B-86F75F6C6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8D38EF-938D-4104-B09B-662FCBBDB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F4A332-F974-418A-9BF8-932E61800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74C99-34C3-4E05-A900-ECF8390132B2}"/>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6" name="Footer Placeholder 5">
            <a:extLst>
              <a:ext uri="{FF2B5EF4-FFF2-40B4-BE49-F238E27FC236}">
                <a16:creationId xmlns:a16="http://schemas.microsoft.com/office/drawing/2014/main" id="{E1A27A1D-C6B3-42ED-BAC4-E51EEAEBC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27ECB-3B7F-4217-A824-FEC27A98B344}"/>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73860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228A-2A83-4AB5-8CD6-47DB814B8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5000F8-DACD-4C45-B40F-80D9112FD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D0983C-1147-494C-B477-162A71DEE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7939F-C2E1-41E1-B287-E42C7E07C48D}"/>
              </a:ext>
            </a:extLst>
          </p:cNvPr>
          <p:cNvSpPr>
            <a:spLocks noGrp="1"/>
          </p:cNvSpPr>
          <p:nvPr>
            <p:ph type="dt" sz="half" idx="10"/>
          </p:nvPr>
        </p:nvSpPr>
        <p:spPr/>
        <p:txBody>
          <a:bodyPr/>
          <a:lstStyle/>
          <a:p>
            <a:fld id="{7E89A6F2-3FA2-4903-99A8-AD02C8BAB142}" type="datetimeFigureOut">
              <a:rPr lang="en-IN" smtClean="0"/>
              <a:t>18-03-2021</a:t>
            </a:fld>
            <a:endParaRPr lang="en-IN"/>
          </a:p>
        </p:txBody>
      </p:sp>
      <p:sp>
        <p:nvSpPr>
          <p:cNvPr id="6" name="Footer Placeholder 5">
            <a:extLst>
              <a:ext uri="{FF2B5EF4-FFF2-40B4-BE49-F238E27FC236}">
                <a16:creationId xmlns:a16="http://schemas.microsoft.com/office/drawing/2014/main" id="{21A4B5BE-8EFF-4ACF-B5AA-2FC4FAA699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3DCA95-83F2-443A-A216-72389FA162DE}"/>
              </a:ext>
            </a:extLst>
          </p:cNvPr>
          <p:cNvSpPr>
            <a:spLocks noGrp="1"/>
          </p:cNvSpPr>
          <p:nvPr>
            <p:ph type="sldNum" sz="quarter" idx="12"/>
          </p:nvPr>
        </p:nvSpPr>
        <p:spPr/>
        <p:txBody>
          <a:bodyPr/>
          <a:lstStyle/>
          <a:p>
            <a:fld id="{16D62C35-5901-4E89-9581-276EA96F8C78}" type="slidenum">
              <a:rPr lang="en-IN" smtClean="0"/>
              <a:t>‹#›</a:t>
            </a:fld>
            <a:endParaRPr lang="en-IN"/>
          </a:p>
        </p:txBody>
      </p:sp>
    </p:spTree>
    <p:extLst>
      <p:ext uri="{BB962C8B-B14F-4D97-AF65-F5344CB8AC3E}">
        <p14:creationId xmlns:p14="http://schemas.microsoft.com/office/powerpoint/2010/main" val="241828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48F46-B05C-4D46-B2EA-8A2A7E932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9C41D-4CE6-4BB2-84C1-CE08D2D27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17B125-256A-4E8F-9E4F-989E3B5C2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A6F2-3FA2-4903-99A8-AD02C8BAB142}" type="datetimeFigureOut">
              <a:rPr lang="en-IN" smtClean="0"/>
              <a:t>18-03-2021</a:t>
            </a:fld>
            <a:endParaRPr lang="en-IN"/>
          </a:p>
        </p:txBody>
      </p:sp>
      <p:sp>
        <p:nvSpPr>
          <p:cNvPr id="5" name="Footer Placeholder 4">
            <a:extLst>
              <a:ext uri="{FF2B5EF4-FFF2-40B4-BE49-F238E27FC236}">
                <a16:creationId xmlns:a16="http://schemas.microsoft.com/office/drawing/2014/main" id="{DF4A7D0A-5451-4465-9545-553EF1D98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51B11A-0E3D-4854-B959-58B11AAF9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62C35-5901-4E89-9581-276EA96F8C78}" type="slidenum">
              <a:rPr lang="en-IN" smtClean="0"/>
              <a:t>‹#›</a:t>
            </a:fld>
            <a:endParaRPr lang="en-IN"/>
          </a:p>
        </p:txBody>
      </p:sp>
    </p:spTree>
    <p:extLst>
      <p:ext uri="{BB962C8B-B14F-4D97-AF65-F5344CB8AC3E}">
        <p14:creationId xmlns:p14="http://schemas.microsoft.com/office/powerpoint/2010/main" val="1352322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D195-D032-4EE0-93BF-714E8C85A908}"/>
              </a:ext>
            </a:extLst>
          </p:cNvPr>
          <p:cNvSpPr>
            <a:spLocks noGrp="1"/>
          </p:cNvSpPr>
          <p:nvPr>
            <p:ph type="ctrTitle"/>
          </p:nvPr>
        </p:nvSpPr>
        <p:spPr>
          <a:xfrm>
            <a:off x="2395330" y="635345"/>
            <a:ext cx="7401339" cy="1084124"/>
          </a:xfrm>
        </p:spPr>
        <p:txBody>
          <a:bodyPr/>
          <a:lstStyle/>
          <a:p>
            <a:r>
              <a:rPr lang="en-US" dirty="0"/>
              <a:t>Face Detection System</a:t>
            </a:r>
            <a:endParaRPr lang="en-IN" dirty="0"/>
          </a:p>
        </p:txBody>
      </p:sp>
      <p:sp>
        <p:nvSpPr>
          <p:cNvPr id="3" name="Subtitle 2">
            <a:extLst>
              <a:ext uri="{FF2B5EF4-FFF2-40B4-BE49-F238E27FC236}">
                <a16:creationId xmlns:a16="http://schemas.microsoft.com/office/drawing/2014/main" id="{17628CDA-F3F1-4AC6-BE55-1D284C775DE7}"/>
              </a:ext>
            </a:extLst>
          </p:cNvPr>
          <p:cNvSpPr>
            <a:spLocks noGrp="1"/>
          </p:cNvSpPr>
          <p:nvPr>
            <p:ph type="subTitle" idx="1"/>
          </p:nvPr>
        </p:nvSpPr>
        <p:spPr>
          <a:xfrm>
            <a:off x="1524000" y="1997766"/>
            <a:ext cx="9144000" cy="3359426"/>
          </a:xfrm>
        </p:spPr>
        <p:txBody>
          <a:bodyPr>
            <a:normAutofit/>
          </a:bodyPr>
          <a:lstStyle/>
          <a:p>
            <a:r>
              <a:rPr lang="en-US" sz="2200" dirty="0"/>
              <a:t>Mini project Presentation</a:t>
            </a:r>
          </a:p>
          <a:p>
            <a:r>
              <a:rPr lang="en-US" sz="2200" dirty="0"/>
              <a:t>Created by </a:t>
            </a:r>
          </a:p>
          <a:p>
            <a:endParaRPr lang="en-US" sz="2200" dirty="0"/>
          </a:p>
          <a:p>
            <a:r>
              <a:rPr lang="en-US" sz="2200" dirty="0"/>
              <a:t>Akash A. Nair   B-22</a:t>
            </a:r>
          </a:p>
          <a:p>
            <a:r>
              <a:rPr lang="en-US" sz="2200" dirty="0"/>
              <a:t>Utkarsh N. </a:t>
            </a:r>
            <a:r>
              <a:rPr lang="en-US" sz="2200" dirty="0" err="1"/>
              <a:t>Bhad</a:t>
            </a:r>
            <a:r>
              <a:rPr lang="en-US" sz="2200" dirty="0"/>
              <a:t>   B-26</a:t>
            </a:r>
          </a:p>
          <a:p>
            <a:r>
              <a:rPr lang="en-IN" sz="2200" dirty="0"/>
              <a:t>Abhishek R. Anchan   B-27</a:t>
            </a:r>
          </a:p>
          <a:p>
            <a:endParaRPr lang="en-IN" sz="2000" dirty="0"/>
          </a:p>
        </p:txBody>
      </p:sp>
    </p:spTree>
    <p:extLst>
      <p:ext uri="{BB962C8B-B14F-4D97-AF65-F5344CB8AC3E}">
        <p14:creationId xmlns:p14="http://schemas.microsoft.com/office/powerpoint/2010/main" val="102434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1712-297D-45EA-9658-8B51E27100E0}"/>
              </a:ext>
            </a:extLst>
          </p:cNvPr>
          <p:cNvSpPr>
            <a:spLocks noGrp="1"/>
          </p:cNvSpPr>
          <p:nvPr>
            <p:ph type="title"/>
          </p:nvPr>
        </p:nvSpPr>
        <p:spPr>
          <a:xfrm>
            <a:off x="3309676" y="381278"/>
            <a:ext cx="5572648" cy="599517"/>
          </a:xfrm>
        </p:spPr>
        <p:txBody>
          <a:bodyPr>
            <a:normAutofit/>
          </a:bodyPr>
          <a:lstStyle/>
          <a:p>
            <a:r>
              <a:rPr lang="en-US" sz="3200" b="1" kern="0" dirty="0">
                <a:effectLst/>
                <a:latin typeface="Cambria" panose="02040503050406030204" pitchFamily="18" charset="0"/>
                <a:ea typeface="Cambria" panose="02040503050406030204" pitchFamily="18" charset="0"/>
                <a:cs typeface="Cambria" panose="02040503050406030204" pitchFamily="18" charset="0"/>
              </a:rPr>
              <a:t>PURPOSE</a:t>
            </a:r>
            <a:r>
              <a:rPr lang="en-US" sz="3200" b="1" kern="0" spc="-15" dirty="0">
                <a:effectLst/>
                <a:latin typeface="Cambria" panose="02040503050406030204" pitchFamily="18" charset="0"/>
                <a:ea typeface="Cambria" panose="02040503050406030204" pitchFamily="18" charset="0"/>
                <a:cs typeface="Cambria" panose="02040503050406030204" pitchFamily="18" charset="0"/>
              </a:rPr>
              <a:t> </a:t>
            </a:r>
            <a:r>
              <a:rPr lang="en-US" sz="3200" b="1" kern="0" dirty="0">
                <a:effectLst/>
                <a:latin typeface="Cambria" panose="02040503050406030204" pitchFamily="18" charset="0"/>
                <a:ea typeface="Cambria" panose="02040503050406030204" pitchFamily="18" charset="0"/>
                <a:cs typeface="Cambria" panose="02040503050406030204" pitchFamily="18" charset="0"/>
              </a:rPr>
              <a:t>AND</a:t>
            </a:r>
            <a:r>
              <a:rPr lang="en-US" sz="3200" b="1" kern="0" spc="-5" dirty="0">
                <a:effectLst/>
                <a:latin typeface="Cambria" panose="02040503050406030204" pitchFamily="18" charset="0"/>
                <a:ea typeface="Cambria" panose="02040503050406030204" pitchFamily="18" charset="0"/>
                <a:cs typeface="Cambria" panose="02040503050406030204" pitchFamily="18" charset="0"/>
              </a:rPr>
              <a:t> </a:t>
            </a:r>
            <a:r>
              <a:rPr lang="en-US" sz="3200" b="1" kern="0" dirty="0">
                <a:effectLst/>
                <a:latin typeface="Cambria" panose="02040503050406030204" pitchFamily="18" charset="0"/>
                <a:ea typeface="Cambria" panose="02040503050406030204" pitchFamily="18" charset="0"/>
                <a:cs typeface="Cambria" panose="02040503050406030204" pitchFamily="18" charset="0"/>
              </a:rPr>
              <a:t>MOTIVATION</a:t>
            </a:r>
            <a:endParaRPr lang="en-IN" sz="3200" dirty="0"/>
          </a:p>
        </p:txBody>
      </p:sp>
      <p:sp>
        <p:nvSpPr>
          <p:cNvPr id="3" name="Content Placeholder 2">
            <a:extLst>
              <a:ext uri="{FF2B5EF4-FFF2-40B4-BE49-F238E27FC236}">
                <a16:creationId xmlns:a16="http://schemas.microsoft.com/office/drawing/2014/main" id="{E85AE515-F6CE-4C5B-B333-7520051C9219}"/>
              </a:ext>
            </a:extLst>
          </p:cNvPr>
          <p:cNvSpPr>
            <a:spLocks noGrp="1"/>
          </p:cNvSpPr>
          <p:nvPr>
            <p:ph idx="1"/>
          </p:nvPr>
        </p:nvSpPr>
        <p:spPr>
          <a:xfrm>
            <a:off x="838200" y="1132289"/>
            <a:ext cx="10515600" cy="4351338"/>
          </a:xfrm>
        </p:spPr>
        <p:txBody>
          <a:bodyPr/>
          <a:lstStyle/>
          <a:p>
            <a:pPr marL="0" indent="0" algn="just">
              <a:spcBef>
                <a:spcPts val="10"/>
              </a:spcBef>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this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project,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we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aim</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to</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build</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optimal face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that uses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collaborative filtering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provides users with</a:t>
            </a:r>
            <a:r>
              <a:rPr lang="en-US" sz="2000" spc="2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detecting</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user.</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2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advantage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this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its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speed</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and</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simplicity.</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Most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existing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services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needs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information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that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need</a:t>
            </a:r>
            <a:r>
              <a:rPr lang="en-US" sz="2000" spc="2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some</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time</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to</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provide</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users</a:t>
            </a:r>
            <a:r>
              <a:rPr lang="en-US" sz="2000" spc="26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but</a:t>
            </a:r>
            <a:r>
              <a:rPr lang="en-US" sz="2000" spc="2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a:t>
            </a:r>
            <a:r>
              <a:rPr lang="en-US" sz="2000" b="1"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facial</a:t>
            </a:r>
            <a:r>
              <a:rPr lang="en-US" sz="2000" b="1"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b="1"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detection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system</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uses</a:t>
            </a:r>
            <a:r>
              <a:rPr lang="en-US" sz="2000" spc="26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biometrics</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to</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map</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b="1"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facial</a:t>
            </a:r>
            <a:r>
              <a:rPr lang="en-US" sz="2000" b="1"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features</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from</a:t>
            </a:r>
            <a:r>
              <a:rPr lang="en-US" sz="2000" spc="26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photograph</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or</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video.</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It</a:t>
            </a:r>
            <a:r>
              <a:rPr lang="en-US" sz="2000" spc="26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compares</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the information</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with</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database of</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known</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faces</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to</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find</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match.</a:t>
            </a:r>
            <a:r>
              <a:rPr lang="en-US" sz="2000"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b="1"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Facial detection</a:t>
            </a:r>
            <a:r>
              <a:rPr lang="en-US" sz="2000" b="1" spc="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b="1"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system</a:t>
            </a:r>
            <a:r>
              <a:rPr lang="en-US" sz="2000" b="1" spc="10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can</a:t>
            </a:r>
            <a:r>
              <a:rPr lang="en-US" sz="2000" spc="8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help</a:t>
            </a:r>
            <a:r>
              <a:rPr lang="en-US" sz="2000" spc="11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verify</a:t>
            </a:r>
            <a:r>
              <a:rPr lang="en-US" sz="2000" spc="7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personal</a:t>
            </a:r>
            <a:r>
              <a:rPr lang="en-US" sz="2000" spc="12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identity.</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181396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061D-47EB-4B39-8CF4-A7187E5C51C6}"/>
              </a:ext>
            </a:extLst>
          </p:cNvPr>
          <p:cNvSpPr>
            <a:spLocks noGrp="1"/>
          </p:cNvSpPr>
          <p:nvPr>
            <p:ph type="title"/>
          </p:nvPr>
        </p:nvSpPr>
        <p:spPr>
          <a:xfrm>
            <a:off x="5053065" y="401375"/>
            <a:ext cx="2085870" cy="559323"/>
          </a:xfrm>
        </p:spPr>
        <p:txBody>
          <a:bodyPr>
            <a:normAutofit/>
          </a:bodyPr>
          <a:lstStyle/>
          <a:p>
            <a:r>
              <a:rPr lang="en-US" sz="3200" b="1" dirty="0">
                <a:effectLst/>
                <a:latin typeface="Cambria" panose="02040503050406030204" pitchFamily="18" charset="0"/>
                <a:ea typeface="Cambria" panose="02040503050406030204" pitchFamily="18" charset="0"/>
                <a:cs typeface="Cambria" panose="02040503050406030204" pitchFamily="18" charset="0"/>
              </a:rPr>
              <a:t>Reference</a:t>
            </a:r>
            <a:endParaRPr lang="en-IN" sz="3200" dirty="0"/>
          </a:p>
        </p:txBody>
      </p:sp>
      <p:sp>
        <p:nvSpPr>
          <p:cNvPr id="3" name="Content Placeholder 2">
            <a:extLst>
              <a:ext uri="{FF2B5EF4-FFF2-40B4-BE49-F238E27FC236}">
                <a16:creationId xmlns:a16="http://schemas.microsoft.com/office/drawing/2014/main" id="{69F020A4-9929-45FD-BA0F-2D641543B4C7}"/>
              </a:ext>
            </a:extLst>
          </p:cNvPr>
          <p:cNvSpPr>
            <a:spLocks noGrp="1"/>
          </p:cNvSpPr>
          <p:nvPr>
            <p:ph idx="1"/>
          </p:nvPr>
        </p:nvSpPr>
        <p:spPr>
          <a:xfrm>
            <a:off x="838200" y="960698"/>
            <a:ext cx="10515600" cy="5309473"/>
          </a:xfrm>
        </p:spPr>
        <p:txBody>
          <a:bodyPr>
            <a:normAutofit fontScale="85000" lnSpcReduction="10000"/>
          </a:bodyPr>
          <a:lstStyle/>
          <a:p>
            <a:pPr marL="342900" marR="95250" lvl="0" indent="-342900">
              <a:spcAft>
                <a:spcPts val="0"/>
              </a:spcAft>
              <a:buSzPts val="800"/>
              <a:buFont typeface="Times New Roman" panose="02020603050405020304" pitchFamily="18" charset="0"/>
              <a:buAutoNum type="arabicPeriod"/>
              <a:tabLst>
                <a:tab pos="226695" algn="l"/>
              </a:tabLst>
            </a:pPr>
            <a:r>
              <a:rPr lang="en-US" sz="1800" dirty="0" err="1">
                <a:effectLst/>
                <a:latin typeface="Cambria" panose="02040503050406030204" pitchFamily="18" charset="0"/>
                <a:ea typeface="Cambria" panose="02040503050406030204" pitchFamily="18" charset="0"/>
                <a:cs typeface="Cambria" panose="02040503050406030204" pitchFamily="18" charset="0"/>
              </a:rPr>
              <a:t>Binesh</a:t>
            </a:r>
            <a:r>
              <a:rPr lang="en-US" sz="1800" dirty="0">
                <a:effectLst/>
                <a:latin typeface="Cambria" panose="02040503050406030204" pitchFamily="18" charset="0"/>
                <a:ea typeface="Cambria" panose="02040503050406030204" pitchFamily="18" charset="0"/>
                <a:cs typeface="Cambria" panose="02040503050406030204" pitchFamily="18" charset="0"/>
              </a:rPr>
              <a:t> T.R and P. Simon, “Fast Pedestrian Detection using smart ROI separation and Integral image based Feature Extraction”, International Journal on Computer Science and Engineering (IJCSE), Vol.4, No.11,pp.1771-1779, 2012.</a:t>
            </a:r>
            <a:endParaRPr lang="en-IN" sz="1800" dirty="0">
              <a:effectLst/>
              <a:latin typeface="Times New Roman" panose="02020603050405020304" pitchFamily="18" charset="0"/>
              <a:ea typeface="Times New Roman" panose="02020603050405020304" pitchFamily="18" charset="0"/>
            </a:endParaRPr>
          </a:p>
          <a:p>
            <a:pPr marL="342900" marR="67310" lvl="0" indent="-342900">
              <a:spcBef>
                <a:spcPts val="10"/>
              </a:spcBef>
              <a:spcAft>
                <a:spcPts val="0"/>
              </a:spcAft>
              <a:buSzPts val="800"/>
              <a:buFont typeface="Times New Roman" panose="02020603050405020304" pitchFamily="18" charset="0"/>
              <a:buAutoNum type="arabicPeriod"/>
              <a:tabLst>
                <a:tab pos="214630"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H.A. Rowley, S. </a:t>
            </a:r>
            <a:r>
              <a:rPr lang="en-US" sz="1800" dirty="0" err="1">
                <a:effectLst/>
                <a:latin typeface="Cambria" panose="02040503050406030204" pitchFamily="18" charset="0"/>
                <a:ea typeface="Cambria" panose="02040503050406030204" pitchFamily="18" charset="0"/>
                <a:cs typeface="Cambria" panose="02040503050406030204" pitchFamily="18" charset="0"/>
              </a:rPr>
              <a:t>Baluja</a:t>
            </a:r>
            <a:r>
              <a:rPr lang="en-US" sz="1800" dirty="0">
                <a:effectLst/>
                <a:latin typeface="Cambria" panose="02040503050406030204" pitchFamily="18" charset="0"/>
                <a:ea typeface="Cambria" panose="02040503050406030204" pitchFamily="18" charset="0"/>
                <a:cs typeface="Cambria" panose="02040503050406030204" pitchFamily="18" charset="0"/>
              </a:rPr>
              <a:t>, and T. </a:t>
            </a:r>
            <a:r>
              <a:rPr lang="en-US" sz="1800" dirty="0" err="1">
                <a:effectLst/>
                <a:latin typeface="Cambria" panose="02040503050406030204" pitchFamily="18" charset="0"/>
                <a:ea typeface="Cambria" panose="02040503050406030204" pitchFamily="18" charset="0"/>
                <a:cs typeface="Cambria" panose="02040503050406030204" pitchFamily="18" charset="0"/>
              </a:rPr>
              <a:t>Kanade</a:t>
            </a:r>
            <a:r>
              <a:rPr lang="en-US" sz="1800" dirty="0">
                <a:effectLst/>
                <a:latin typeface="Cambria" panose="02040503050406030204" pitchFamily="18" charset="0"/>
                <a:ea typeface="Cambria" panose="02040503050406030204" pitchFamily="18" charset="0"/>
                <a:cs typeface="Cambria" panose="02040503050406030204" pitchFamily="18" charset="0"/>
              </a:rPr>
              <a:t>, “Neural Networks Based Face Detection”, IEEE Trans. Pattern Analysis an Machine Intelligence, vol. 20, no. 1, pp. 22-38, 1998.</a:t>
            </a:r>
            <a:endParaRPr lang="en-IN" sz="1800" dirty="0">
              <a:effectLst/>
              <a:latin typeface="Times New Roman" panose="02020603050405020304" pitchFamily="18" charset="0"/>
              <a:ea typeface="Times New Roman" panose="02020603050405020304" pitchFamily="18" charset="0"/>
            </a:endParaRPr>
          </a:p>
          <a:p>
            <a:pPr marL="342900" marR="93980" lvl="0" indent="-342900">
              <a:lnSpc>
                <a:spcPct val="100000"/>
              </a:lnSpc>
              <a:spcAft>
                <a:spcPts val="0"/>
              </a:spcAft>
              <a:buSzPts val="800"/>
              <a:buFont typeface="Times New Roman" panose="02020603050405020304" pitchFamily="18" charset="0"/>
              <a:buAutoNum type="arabicPeriod"/>
              <a:tabLst>
                <a:tab pos="226695"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P. Viola and M. Jones, “Rapid object detection using a boosted cascade of simple </a:t>
            </a:r>
            <a:r>
              <a:rPr lang="en-US" sz="1800" dirty="0" err="1">
                <a:effectLst/>
                <a:latin typeface="Cambria" panose="02040503050406030204" pitchFamily="18" charset="0"/>
                <a:ea typeface="Cambria" panose="02040503050406030204" pitchFamily="18" charset="0"/>
                <a:cs typeface="Cambria" panose="02040503050406030204" pitchFamily="18" charset="0"/>
              </a:rPr>
              <a:t>features”,Proceedings</a:t>
            </a:r>
            <a:r>
              <a:rPr lang="en-US" sz="1800" dirty="0">
                <a:effectLst/>
                <a:latin typeface="Cambria" panose="02040503050406030204" pitchFamily="18" charset="0"/>
                <a:ea typeface="Cambria" panose="02040503050406030204" pitchFamily="18" charset="0"/>
                <a:cs typeface="Cambria" panose="02040503050406030204" pitchFamily="18" charset="0"/>
              </a:rPr>
              <a:t> of the 2001 IEEE Computer Society Conference on Computer Vision and Pattern Recognition, CVPR , Vol.1, pp.I-511 - I-518, 2001.</a:t>
            </a:r>
            <a:endParaRPr lang="en-IN" sz="1800" dirty="0">
              <a:effectLst/>
              <a:latin typeface="Times New Roman" panose="02020603050405020304" pitchFamily="18" charset="0"/>
              <a:ea typeface="Times New Roman" panose="02020603050405020304" pitchFamily="18" charset="0"/>
            </a:endParaRPr>
          </a:p>
          <a:p>
            <a:pPr marL="342900" marR="336550" lvl="0" indent="-342900">
              <a:spcAft>
                <a:spcPts val="0"/>
              </a:spcAft>
              <a:buSzPts val="800"/>
              <a:buFont typeface="Times New Roman" panose="02020603050405020304" pitchFamily="18" charset="0"/>
              <a:buAutoNum type="arabicPeriod"/>
              <a:tabLst>
                <a:tab pos="214630"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Vandana S. </a:t>
            </a:r>
            <a:r>
              <a:rPr lang="en-US" sz="1800" dirty="0" err="1">
                <a:effectLst/>
                <a:latin typeface="Cambria" panose="02040503050406030204" pitchFamily="18" charset="0"/>
                <a:ea typeface="Cambria" panose="02040503050406030204" pitchFamily="18" charset="0"/>
                <a:cs typeface="Cambria" panose="02040503050406030204" pitchFamily="18" charset="0"/>
              </a:rPr>
              <a:t>BhatandJagadeesh</a:t>
            </a:r>
            <a:r>
              <a:rPr lang="en-US" sz="1800" dirty="0">
                <a:effectLst/>
                <a:latin typeface="Cambria" panose="02040503050406030204" pitchFamily="18" charset="0"/>
                <a:ea typeface="Cambria" panose="02040503050406030204" pitchFamily="18" charset="0"/>
                <a:cs typeface="Cambria" panose="02040503050406030204" pitchFamily="18" charset="0"/>
              </a:rPr>
              <a:t> D. Pujari, “Face detection system using HSV color model and morphing operations “,International Journal of Current Engineering and </a:t>
            </a:r>
            <a:r>
              <a:rPr lang="en-US" sz="1800" dirty="0" err="1">
                <a:effectLst/>
                <a:latin typeface="Cambria" panose="02040503050406030204" pitchFamily="18" charset="0"/>
                <a:ea typeface="Cambria" panose="02040503050406030204" pitchFamily="18" charset="0"/>
                <a:cs typeface="Cambria" panose="02040503050406030204" pitchFamily="18" charset="0"/>
              </a:rPr>
              <a:t>Technology,Proceedings</a:t>
            </a:r>
            <a:r>
              <a:rPr lang="en-US" sz="1800" dirty="0">
                <a:effectLst/>
                <a:latin typeface="Cambria" panose="02040503050406030204" pitchFamily="18" charset="0"/>
                <a:ea typeface="Cambria" panose="02040503050406030204" pitchFamily="18" charset="0"/>
                <a:cs typeface="Cambria" panose="02040503050406030204" pitchFamily="18" charset="0"/>
              </a:rPr>
              <a:t> of National Conference on ‘Women in Science &amp; Engineering, Special issue.1, pp.200- 204,2013.</a:t>
            </a:r>
          </a:p>
          <a:p>
            <a:pPr marL="342900" marR="336550" lvl="0" indent="-342900">
              <a:spcAft>
                <a:spcPts val="0"/>
              </a:spcAft>
              <a:buSzPts val="800"/>
              <a:buFont typeface="Times New Roman" panose="02020603050405020304" pitchFamily="18" charset="0"/>
              <a:buAutoNum type="arabicPeriod"/>
              <a:tabLst>
                <a:tab pos="214630" algn="l"/>
              </a:tabLst>
            </a:pPr>
            <a:r>
              <a:rPr lang="en-US" sz="1800" dirty="0" err="1">
                <a:effectLst/>
                <a:latin typeface="Cambria" panose="02040503050406030204" pitchFamily="18" charset="0"/>
                <a:ea typeface="Cambria" panose="02040503050406030204" pitchFamily="18" charset="0"/>
                <a:cs typeface="Cambria" panose="02040503050406030204" pitchFamily="18" charset="0"/>
              </a:rPr>
              <a:t>S.Chitra</a:t>
            </a:r>
            <a:r>
              <a:rPr lang="en-US" sz="1800" dirty="0">
                <a:effectLst/>
                <a:latin typeface="Cambria" panose="02040503050406030204" pitchFamily="18" charset="0"/>
                <a:ea typeface="Cambria" panose="02040503050406030204" pitchFamily="18" charset="0"/>
                <a:cs typeface="Cambria" panose="02040503050406030204" pitchFamily="18" charset="0"/>
              </a:rPr>
              <a:t>, G. Balakrishnan, “Comparative Study for Two Color Spaces </a:t>
            </a:r>
            <a:r>
              <a:rPr lang="en-US" sz="1800" dirty="0" err="1">
                <a:effectLst/>
                <a:latin typeface="Cambria" panose="02040503050406030204" pitchFamily="18" charset="0"/>
                <a:ea typeface="Cambria" panose="02040503050406030204" pitchFamily="18" charset="0"/>
                <a:cs typeface="Cambria" panose="02040503050406030204" pitchFamily="18" charset="0"/>
              </a:rPr>
              <a:t>HSCbCr</a:t>
            </a:r>
            <a:r>
              <a:rPr lang="en-US" sz="1800" dirty="0">
                <a:effectLst/>
                <a:latin typeface="Cambria" panose="02040503050406030204" pitchFamily="18" charset="0"/>
                <a:ea typeface="Cambria" panose="02040503050406030204" pitchFamily="18" charset="0"/>
                <a:cs typeface="Cambria" panose="02040503050406030204" pitchFamily="18" charset="0"/>
              </a:rPr>
              <a:t> and </a:t>
            </a:r>
            <a:r>
              <a:rPr lang="en-US" sz="1800" dirty="0" err="1">
                <a:effectLst/>
                <a:latin typeface="Cambria" panose="02040503050406030204" pitchFamily="18" charset="0"/>
                <a:ea typeface="Cambria" panose="02040503050406030204" pitchFamily="18" charset="0"/>
                <a:cs typeface="Cambria" panose="02040503050406030204" pitchFamily="18" charset="0"/>
              </a:rPr>
              <a:t>YCbCr</a:t>
            </a:r>
            <a:r>
              <a:rPr lang="en-US" sz="1800" dirty="0">
                <a:effectLst/>
                <a:latin typeface="Cambria" panose="02040503050406030204" pitchFamily="18" charset="0"/>
                <a:ea typeface="Cambria" panose="02040503050406030204" pitchFamily="18" charset="0"/>
                <a:cs typeface="Cambria" panose="02040503050406030204" pitchFamily="18" charset="0"/>
              </a:rPr>
              <a:t> in Skin Color Detection”, Applied Mathematical Sciences, Vol.6, no.85, pp.4229 - 4238, 2012.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3980" lvl="0" indent="-342900">
              <a:lnSpc>
                <a:spcPct val="97000"/>
              </a:lnSpc>
              <a:spcAft>
                <a:spcPts val="0"/>
              </a:spcAft>
              <a:buSzPts val="800"/>
              <a:buFont typeface="Times New Roman" panose="02020603050405020304" pitchFamily="18" charset="0"/>
              <a:buAutoNum type="arabicPeriod" startAt="6"/>
              <a:tabLst>
                <a:tab pos="241935"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Devendra Singh </a:t>
            </a:r>
            <a:r>
              <a:rPr lang="en-US" sz="1800" dirty="0" err="1">
                <a:effectLst/>
                <a:latin typeface="Cambria" panose="02040503050406030204" pitchFamily="18" charset="0"/>
                <a:ea typeface="Cambria" panose="02040503050406030204" pitchFamily="18" charset="0"/>
                <a:cs typeface="Cambria" panose="02040503050406030204" pitchFamily="18" charset="0"/>
              </a:rPr>
              <a:t>Raghuvanshi,Dheeraj</a:t>
            </a:r>
            <a:r>
              <a:rPr lang="en-US" sz="1800" dirty="0">
                <a:effectLst/>
                <a:latin typeface="Cambria" panose="02040503050406030204" pitchFamily="18" charset="0"/>
                <a:ea typeface="Cambria" panose="02040503050406030204" pitchFamily="18" charset="0"/>
                <a:cs typeface="Cambria" panose="02040503050406030204" pitchFamily="18" charset="0"/>
              </a:rPr>
              <a:t> Agrawal, “Human Face Detection by using Skin Color Segmentation, Face Features and Regions Properties”, International Journal of Computer Applications, Vol. 38, No.9,pp.14-17,2012.</a:t>
            </a:r>
            <a:endParaRPr lang="en-IN" sz="1800" dirty="0">
              <a:latin typeface="Calibri" panose="020F0502020204030204" pitchFamily="34" charset="0"/>
              <a:ea typeface="Cambria" panose="02040503050406030204" pitchFamily="18" charset="0"/>
              <a:cs typeface="Times New Roman" panose="02020603050405020304" pitchFamily="18" charset="0"/>
            </a:endParaRPr>
          </a:p>
          <a:p>
            <a:pPr marL="342900" marR="93980" lvl="0" indent="-342900">
              <a:lnSpc>
                <a:spcPct val="97000"/>
              </a:lnSpc>
              <a:spcAft>
                <a:spcPts val="0"/>
              </a:spcAft>
              <a:buSzPts val="800"/>
              <a:buFont typeface="Times New Roman" panose="02020603050405020304" pitchFamily="18" charset="0"/>
              <a:buAutoNum type="arabicPeriod" startAt="6"/>
              <a:tabLst>
                <a:tab pos="241935" algn="l"/>
              </a:tabLst>
            </a:pPr>
            <a:r>
              <a:rPr lang="en-US" sz="1800" dirty="0" err="1">
                <a:effectLst/>
                <a:latin typeface="Cambria" panose="02040503050406030204" pitchFamily="18" charset="0"/>
                <a:ea typeface="Cambria" panose="02040503050406030204" pitchFamily="18" charset="0"/>
                <a:cs typeface="Cambria" panose="02040503050406030204" pitchFamily="18" charset="0"/>
              </a:rPr>
              <a:t>SmitaTripathi</a:t>
            </a:r>
            <a:r>
              <a:rPr lang="en-US" sz="1800" dirty="0">
                <a:effectLst/>
                <a:latin typeface="Cambria" panose="02040503050406030204" pitchFamily="18" charset="0"/>
                <a:ea typeface="Cambria" panose="02040503050406030204" pitchFamily="18" charset="0"/>
                <a:cs typeface="Cambria" panose="02040503050406030204" pitchFamily="18" charset="0"/>
              </a:rPr>
              <a:t> ,Varsha Sharma ,Sanjeev Sharma, “Face Detection using Combined Skin Color Detector and Template Matching Method”,</a:t>
            </a:r>
            <a:r>
              <a:rPr lang="en-IN" sz="1800" dirty="0">
                <a:latin typeface="Times New Roman" panose="020206030504050203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International Journal of Computer Applications,Vol.26,No.7,pp.5-8,2011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92710" lvl="0" indent="-342900">
              <a:lnSpc>
                <a:spcPct val="100000"/>
              </a:lnSpc>
              <a:spcAft>
                <a:spcPts val="0"/>
              </a:spcAft>
              <a:buSzPts val="800"/>
              <a:buFont typeface="Times New Roman" panose="02020603050405020304" pitchFamily="18" charset="0"/>
              <a:buAutoNum type="arabicPeriod" startAt="6"/>
              <a:tabLst>
                <a:tab pos="214630"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R. E. </a:t>
            </a:r>
            <a:r>
              <a:rPr lang="en-US" sz="1800" dirty="0" err="1">
                <a:effectLst/>
                <a:latin typeface="Cambria" panose="02040503050406030204" pitchFamily="18" charset="0"/>
                <a:ea typeface="Cambria" panose="02040503050406030204" pitchFamily="18" charset="0"/>
                <a:cs typeface="Cambria" panose="02040503050406030204" pitchFamily="18" charset="0"/>
              </a:rPr>
              <a:t>Schapire</a:t>
            </a:r>
            <a:r>
              <a:rPr lang="en-US" sz="1800" dirty="0">
                <a:effectLst/>
                <a:latin typeface="Cambria" panose="02040503050406030204" pitchFamily="18" charset="0"/>
                <a:ea typeface="Cambria" panose="02040503050406030204" pitchFamily="18" charset="0"/>
                <a:cs typeface="Cambria" panose="02040503050406030204" pitchFamily="18" charset="0"/>
              </a:rPr>
              <a:t>, Y. Freund, P. Bartlett, and W. S. Lee, “Boosting the margin: a new explanation for the effectiveness of voting </a:t>
            </a:r>
            <a:r>
              <a:rPr lang="en-US" sz="1800" dirty="0" err="1">
                <a:effectLst/>
                <a:latin typeface="Cambria" panose="02040503050406030204" pitchFamily="18" charset="0"/>
                <a:ea typeface="Cambria" panose="02040503050406030204" pitchFamily="18" charset="0"/>
                <a:cs typeface="Cambria" panose="02040503050406030204" pitchFamily="18" charset="0"/>
              </a:rPr>
              <a:t>methods”,Annals</a:t>
            </a:r>
            <a:r>
              <a:rPr lang="en-US" sz="1800" dirty="0">
                <a:effectLst/>
                <a:latin typeface="Cambria" panose="02040503050406030204" pitchFamily="18" charset="0"/>
                <a:ea typeface="Cambria" panose="02040503050406030204" pitchFamily="18" charset="0"/>
                <a:cs typeface="Cambria" panose="02040503050406030204" pitchFamily="18" charset="0"/>
              </a:rPr>
              <a:t> of Statistics, Vol. 26, No.5, pp.1651-1686, 1998.</a:t>
            </a:r>
            <a:endParaRPr lang="en-IN" sz="1800" dirty="0">
              <a:effectLst/>
              <a:latin typeface="Times New Roman" panose="02020603050405020304" pitchFamily="18" charset="0"/>
              <a:ea typeface="Times New Roman" panose="02020603050405020304" pitchFamily="18" charset="0"/>
            </a:endParaRPr>
          </a:p>
          <a:p>
            <a:pPr marL="342900" marR="94615" lvl="0" indent="-342900">
              <a:lnSpc>
                <a:spcPct val="97000"/>
              </a:lnSpc>
              <a:spcAft>
                <a:spcPts val="0"/>
              </a:spcAft>
              <a:buSzPts val="800"/>
              <a:buFont typeface="Times New Roman" panose="02020603050405020304" pitchFamily="18" charset="0"/>
              <a:buAutoNum type="arabicPeriod" startAt="6"/>
              <a:tabLst>
                <a:tab pos="220980"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Y. Amit, D. </a:t>
            </a:r>
            <a:r>
              <a:rPr lang="en-US" sz="1800" dirty="0" err="1">
                <a:effectLst/>
                <a:latin typeface="Cambria" panose="02040503050406030204" pitchFamily="18" charset="0"/>
                <a:ea typeface="Cambria" panose="02040503050406030204" pitchFamily="18" charset="0"/>
                <a:cs typeface="Cambria" panose="02040503050406030204" pitchFamily="18" charset="0"/>
              </a:rPr>
              <a:t>Geman</a:t>
            </a:r>
            <a:r>
              <a:rPr lang="en-US" sz="1800" dirty="0">
                <a:effectLst/>
                <a:latin typeface="Cambria" panose="02040503050406030204" pitchFamily="18" charset="0"/>
                <a:ea typeface="Cambria" panose="02040503050406030204" pitchFamily="18" charset="0"/>
                <a:cs typeface="Cambria" panose="02040503050406030204" pitchFamily="18" charset="0"/>
              </a:rPr>
              <a:t>, and K. </a:t>
            </a:r>
            <a:r>
              <a:rPr lang="en-US" sz="1800" dirty="0" err="1">
                <a:effectLst/>
                <a:latin typeface="Cambria" panose="02040503050406030204" pitchFamily="18" charset="0"/>
                <a:ea typeface="Cambria" panose="02040503050406030204" pitchFamily="18" charset="0"/>
                <a:cs typeface="Cambria" panose="02040503050406030204" pitchFamily="18" charset="0"/>
              </a:rPr>
              <a:t>Wilder,“Joint</a:t>
            </a:r>
            <a:r>
              <a:rPr lang="en-US" sz="1800" dirty="0">
                <a:effectLst/>
                <a:latin typeface="Cambria" panose="02040503050406030204" pitchFamily="18" charset="0"/>
                <a:ea typeface="Cambria" panose="02040503050406030204" pitchFamily="18" charset="0"/>
                <a:cs typeface="Cambria" panose="02040503050406030204" pitchFamily="18" charset="0"/>
              </a:rPr>
              <a:t> induction of shape features and tree </a:t>
            </a:r>
            <a:r>
              <a:rPr lang="en-US" sz="1800" dirty="0" err="1">
                <a:effectLst/>
                <a:latin typeface="Cambria" panose="02040503050406030204" pitchFamily="18" charset="0"/>
                <a:ea typeface="Cambria" panose="02040503050406030204" pitchFamily="18" charset="0"/>
                <a:cs typeface="Cambria" panose="02040503050406030204" pitchFamily="18" charset="0"/>
              </a:rPr>
              <a:t>classifiers”,IEEE</a:t>
            </a:r>
            <a:r>
              <a:rPr lang="en-US" sz="1800" dirty="0">
                <a:effectLst/>
                <a:latin typeface="Cambria" panose="02040503050406030204" pitchFamily="18" charset="0"/>
                <a:ea typeface="Cambria" panose="02040503050406030204" pitchFamily="18" charset="0"/>
                <a:cs typeface="Cambria" panose="02040503050406030204" pitchFamily="18" charset="0"/>
              </a:rPr>
              <a:t> Transactions on Pattern Analysis and Machine Intelligence, Vol. 19 ,Issue 11,pp.1300-1305,1997.</a:t>
            </a:r>
            <a:endParaRPr lang="en-IN" sz="1800" dirty="0">
              <a:effectLst/>
              <a:latin typeface="Times New Roman" panose="02020603050405020304" pitchFamily="18" charset="0"/>
              <a:ea typeface="Times New Roman" panose="02020603050405020304" pitchFamily="18" charset="0"/>
            </a:endParaRPr>
          </a:p>
          <a:p>
            <a:pPr marL="342900" marR="94615" lvl="0" indent="-342900">
              <a:spcAft>
                <a:spcPts val="0"/>
              </a:spcAft>
              <a:buSzPts val="800"/>
              <a:buFont typeface="Times New Roman" panose="02020603050405020304" pitchFamily="18" charset="0"/>
              <a:buAutoNum type="arabicPeriod" startAt="6"/>
              <a:tabLst>
                <a:tab pos="269240" algn="l"/>
              </a:tabLst>
            </a:pPr>
            <a:r>
              <a:rPr lang="en-US" sz="1800" dirty="0">
                <a:effectLst/>
                <a:latin typeface="Cambria" panose="02040503050406030204" pitchFamily="18" charset="0"/>
                <a:ea typeface="Cambria" panose="02040503050406030204" pitchFamily="18" charset="0"/>
                <a:cs typeface="Cambria" panose="02040503050406030204" pitchFamily="18" charset="0"/>
              </a:rPr>
              <a:t>M.H. Yang, D. J. Kriegman, N. Ahuja, “Detecting faces in images: A survey”, IEEE Transaction on Pattern Analysis and Machine Intelligence, Vol. 24 (1), pp.34-58,2002.</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6302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2D60-ED49-4FC8-B76C-D735F180E291}"/>
              </a:ext>
            </a:extLst>
          </p:cNvPr>
          <p:cNvSpPr>
            <a:spLocks noGrp="1"/>
          </p:cNvSpPr>
          <p:nvPr>
            <p:ph type="title"/>
          </p:nvPr>
        </p:nvSpPr>
        <p:spPr>
          <a:xfrm>
            <a:off x="4409970" y="365127"/>
            <a:ext cx="3372059" cy="612776"/>
          </a:xfrm>
        </p:spPr>
        <p:txBody>
          <a:bodyPr>
            <a:normAutofit/>
          </a:bodyPr>
          <a:lstStyle/>
          <a:p>
            <a:pPr algn="ctr"/>
            <a:r>
              <a:rPr lang="en-IN" sz="3200" dirty="0">
                <a:effectLst/>
                <a:latin typeface="Calibri" panose="020F0502020204030204" pitchFamily="34" charset="0"/>
                <a:ea typeface="Calibri" panose="020F0502020204030204" pitchFamily="34" charset="0"/>
                <a:cs typeface="Times New Roman" panose="02020603050405020304" pitchFamily="18" charset="0"/>
              </a:rPr>
              <a:t>Table of contents</a:t>
            </a:r>
            <a:endParaRPr lang="en-IN" sz="3200" dirty="0"/>
          </a:p>
        </p:txBody>
      </p:sp>
      <p:graphicFrame>
        <p:nvGraphicFramePr>
          <p:cNvPr id="5" name="Table 5">
            <a:extLst>
              <a:ext uri="{FF2B5EF4-FFF2-40B4-BE49-F238E27FC236}">
                <a16:creationId xmlns:a16="http://schemas.microsoft.com/office/drawing/2014/main" id="{D578F989-8E46-4ACD-B7A2-91BBE826F4E8}"/>
              </a:ext>
            </a:extLst>
          </p:cNvPr>
          <p:cNvGraphicFramePr>
            <a:graphicFrameLocks noGrp="1"/>
          </p:cNvGraphicFramePr>
          <p:nvPr>
            <p:ph idx="1"/>
            <p:extLst>
              <p:ext uri="{D42A27DB-BD31-4B8C-83A1-F6EECF244321}">
                <p14:modId xmlns:p14="http://schemas.microsoft.com/office/powerpoint/2010/main" val="4156092583"/>
              </p:ext>
            </p:extLst>
          </p:nvPr>
        </p:nvGraphicFramePr>
        <p:xfrm>
          <a:off x="1646674" y="1263091"/>
          <a:ext cx="8898652" cy="4836260"/>
        </p:xfrm>
        <a:graphic>
          <a:graphicData uri="http://schemas.openxmlformats.org/drawingml/2006/table">
            <a:tbl>
              <a:tblPr firstRow="1" bandRow="1">
                <a:tableStyleId>{073A0DAA-6AF3-43AB-8588-CEC1D06C72B9}</a:tableStyleId>
              </a:tblPr>
              <a:tblGrid>
                <a:gridCol w="1143823">
                  <a:extLst>
                    <a:ext uri="{9D8B030D-6E8A-4147-A177-3AD203B41FA5}">
                      <a16:colId xmlns:a16="http://schemas.microsoft.com/office/drawing/2014/main" val="1600991792"/>
                    </a:ext>
                  </a:extLst>
                </a:gridCol>
                <a:gridCol w="6306033">
                  <a:extLst>
                    <a:ext uri="{9D8B030D-6E8A-4147-A177-3AD203B41FA5}">
                      <a16:colId xmlns:a16="http://schemas.microsoft.com/office/drawing/2014/main" val="897422578"/>
                    </a:ext>
                  </a:extLst>
                </a:gridCol>
                <a:gridCol w="1448796">
                  <a:extLst>
                    <a:ext uri="{9D8B030D-6E8A-4147-A177-3AD203B41FA5}">
                      <a16:colId xmlns:a16="http://schemas.microsoft.com/office/drawing/2014/main" val="2026878397"/>
                    </a:ext>
                  </a:extLst>
                </a:gridCol>
              </a:tblGrid>
              <a:tr h="483626">
                <a:tc>
                  <a:txBody>
                    <a:bodyPr/>
                    <a:lstStyle/>
                    <a:p>
                      <a:pPr algn="ctr"/>
                      <a:r>
                        <a:rPr lang="en-US" dirty="0" err="1"/>
                        <a:t>Sr.No</a:t>
                      </a:r>
                      <a:r>
                        <a:rPr lang="en-US" dirty="0"/>
                        <a:t>.</a:t>
                      </a:r>
                      <a:endParaRPr lang="en-IN" dirty="0"/>
                    </a:p>
                  </a:txBody>
                  <a:tcPr/>
                </a:tc>
                <a:tc>
                  <a:txBody>
                    <a:bodyPr/>
                    <a:lstStyle/>
                    <a:p>
                      <a:pPr algn="ctr"/>
                      <a:r>
                        <a:rPr lang="en-US" dirty="0"/>
                        <a:t>Content</a:t>
                      </a:r>
                      <a:endParaRPr lang="en-IN" dirty="0"/>
                    </a:p>
                  </a:txBody>
                  <a:tcPr/>
                </a:tc>
                <a:tc>
                  <a:txBody>
                    <a:bodyPr/>
                    <a:lstStyle/>
                    <a:p>
                      <a:pPr algn="ctr"/>
                      <a:r>
                        <a:rPr lang="en-US" dirty="0"/>
                        <a:t>Page No.</a:t>
                      </a:r>
                      <a:endParaRPr lang="en-IN" dirty="0"/>
                    </a:p>
                  </a:txBody>
                  <a:tcPr/>
                </a:tc>
                <a:extLst>
                  <a:ext uri="{0D108BD9-81ED-4DB2-BD59-A6C34878D82A}">
                    <a16:rowId xmlns:a16="http://schemas.microsoft.com/office/drawing/2014/main" val="3304038010"/>
                  </a:ext>
                </a:extLst>
              </a:tr>
              <a:tr h="483626">
                <a:tc>
                  <a:txBody>
                    <a:bodyPr/>
                    <a:lstStyle/>
                    <a:p>
                      <a:pPr algn="ctr"/>
                      <a:r>
                        <a:rPr lang="en-US" dirty="0"/>
                        <a:t>1.</a:t>
                      </a:r>
                      <a:endParaRPr lang="en-IN" dirty="0"/>
                    </a:p>
                  </a:txBody>
                  <a:tcPr/>
                </a:tc>
                <a:tc>
                  <a:txBody>
                    <a:bodyPr/>
                    <a:lstStyle/>
                    <a:p>
                      <a:pPr algn="ctr"/>
                      <a:r>
                        <a:rPr lang="en-US" dirty="0"/>
                        <a:t>Problem Statement</a:t>
                      </a:r>
                      <a:endParaRPr lang="en-IN" dirty="0"/>
                    </a:p>
                  </a:txBody>
                  <a:tcPr/>
                </a:tc>
                <a:tc>
                  <a:txBody>
                    <a:bodyPr/>
                    <a:lstStyle/>
                    <a:p>
                      <a:pPr algn="ctr"/>
                      <a:endParaRPr lang="en-IN"/>
                    </a:p>
                  </a:txBody>
                  <a:tcPr/>
                </a:tc>
                <a:extLst>
                  <a:ext uri="{0D108BD9-81ED-4DB2-BD59-A6C34878D82A}">
                    <a16:rowId xmlns:a16="http://schemas.microsoft.com/office/drawing/2014/main" val="798882947"/>
                  </a:ext>
                </a:extLst>
              </a:tr>
              <a:tr h="483626">
                <a:tc>
                  <a:txBody>
                    <a:bodyPr/>
                    <a:lstStyle/>
                    <a:p>
                      <a:pPr algn="ctr"/>
                      <a:r>
                        <a:rPr lang="en-US" dirty="0"/>
                        <a:t>2.</a:t>
                      </a:r>
                      <a:endParaRPr lang="en-IN" dirty="0"/>
                    </a:p>
                  </a:txBody>
                  <a:tcPr/>
                </a:tc>
                <a:tc>
                  <a:txBody>
                    <a:bodyPr/>
                    <a:lstStyle/>
                    <a:p>
                      <a:pPr algn="ctr"/>
                      <a:r>
                        <a:rPr lang="en-US" dirty="0"/>
                        <a:t>Abstract</a:t>
                      </a:r>
                      <a:endParaRPr lang="en-IN" dirty="0"/>
                    </a:p>
                  </a:txBody>
                  <a:tcPr/>
                </a:tc>
                <a:tc>
                  <a:txBody>
                    <a:bodyPr/>
                    <a:lstStyle/>
                    <a:p>
                      <a:pPr algn="ctr"/>
                      <a:endParaRPr lang="en-IN"/>
                    </a:p>
                  </a:txBody>
                  <a:tcPr/>
                </a:tc>
                <a:extLst>
                  <a:ext uri="{0D108BD9-81ED-4DB2-BD59-A6C34878D82A}">
                    <a16:rowId xmlns:a16="http://schemas.microsoft.com/office/drawing/2014/main" val="764058868"/>
                  </a:ext>
                </a:extLst>
              </a:tr>
              <a:tr h="483626">
                <a:tc>
                  <a:txBody>
                    <a:bodyPr/>
                    <a:lstStyle/>
                    <a:p>
                      <a:pPr algn="ctr"/>
                      <a:r>
                        <a:rPr lang="en-US" dirty="0"/>
                        <a:t>3.</a:t>
                      </a:r>
                      <a:endParaRPr lang="en-IN" dirty="0"/>
                    </a:p>
                  </a:txBody>
                  <a:tcPr/>
                </a:tc>
                <a:tc>
                  <a:txBody>
                    <a:bodyPr/>
                    <a:lstStyle/>
                    <a:p>
                      <a:pPr algn="ctr"/>
                      <a:r>
                        <a:rPr lang="en-US" dirty="0"/>
                        <a:t>Introduction</a:t>
                      </a:r>
                      <a:endParaRPr lang="en-IN" dirty="0"/>
                    </a:p>
                  </a:txBody>
                  <a:tcPr/>
                </a:tc>
                <a:tc>
                  <a:txBody>
                    <a:bodyPr/>
                    <a:lstStyle/>
                    <a:p>
                      <a:pPr algn="ctr"/>
                      <a:endParaRPr lang="en-IN"/>
                    </a:p>
                  </a:txBody>
                  <a:tcPr/>
                </a:tc>
                <a:extLst>
                  <a:ext uri="{0D108BD9-81ED-4DB2-BD59-A6C34878D82A}">
                    <a16:rowId xmlns:a16="http://schemas.microsoft.com/office/drawing/2014/main" val="1419237267"/>
                  </a:ext>
                </a:extLst>
              </a:tr>
              <a:tr h="483626">
                <a:tc>
                  <a:txBody>
                    <a:bodyPr/>
                    <a:lstStyle/>
                    <a:p>
                      <a:pPr algn="ctr"/>
                      <a:r>
                        <a:rPr lang="en-US" dirty="0"/>
                        <a:t>4.</a:t>
                      </a:r>
                      <a:endParaRPr lang="en-IN" dirty="0"/>
                    </a:p>
                  </a:txBody>
                  <a:tcPr/>
                </a:tc>
                <a:tc>
                  <a:txBody>
                    <a:bodyPr/>
                    <a:lstStyle/>
                    <a:p>
                      <a:pPr algn="ctr"/>
                      <a:r>
                        <a:rPr lang="en-US" dirty="0"/>
                        <a:t>Facts and Figure</a:t>
                      </a:r>
                      <a:endParaRPr lang="en-IN" dirty="0"/>
                    </a:p>
                  </a:txBody>
                  <a:tcPr/>
                </a:tc>
                <a:tc>
                  <a:txBody>
                    <a:bodyPr/>
                    <a:lstStyle/>
                    <a:p>
                      <a:pPr algn="ctr"/>
                      <a:endParaRPr lang="en-IN" dirty="0"/>
                    </a:p>
                  </a:txBody>
                  <a:tcPr/>
                </a:tc>
                <a:extLst>
                  <a:ext uri="{0D108BD9-81ED-4DB2-BD59-A6C34878D82A}">
                    <a16:rowId xmlns:a16="http://schemas.microsoft.com/office/drawing/2014/main" val="909329090"/>
                  </a:ext>
                </a:extLst>
              </a:tr>
              <a:tr h="483626">
                <a:tc>
                  <a:txBody>
                    <a:bodyPr/>
                    <a:lstStyle/>
                    <a:p>
                      <a:pPr algn="ctr"/>
                      <a:r>
                        <a:rPr lang="en-US" dirty="0"/>
                        <a:t>5.</a:t>
                      </a:r>
                      <a:endParaRPr lang="en-IN" dirty="0"/>
                    </a:p>
                  </a:txBody>
                  <a:tcPr/>
                </a:tc>
                <a:tc>
                  <a:txBody>
                    <a:bodyPr/>
                    <a:lstStyle/>
                    <a:p>
                      <a:pPr algn="ctr"/>
                      <a:r>
                        <a:rPr lang="en-US" dirty="0"/>
                        <a:t>Tools to be used</a:t>
                      </a:r>
                      <a:endParaRPr lang="en-IN" dirty="0"/>
                    </a:p>
                  </a:txBody>
                  <a:tcPr/>
                </a:tc>
                <a:tc>
                  <a:txBody>
                    <a:bodyPr/>
                    <a:lstStyle/>
                    <a:p>
                      <a:pPr algn="ctr"/>
                      <a:endParaRPr lang="en-IN"/>
                    </a:p>
                  </a:txBody>
                  <a:tcPr/>
                </a:tc>
                <a:extLst>
                  <a:ext uri="{0D108BD9-81ED-4DB2-BD59-A6C34878D82A}">
                    <a16:rowId xmlns:a16="http://schemas.microsoft.com/office/drawing/2014/main" val="2294524647"/>
                  </a:ext>
                </a:extLst>
              </a:tr>
              <a:tr h="483626">
                <a:tc>
                  <a:txBody>
                    <a:bodyPr/>
                    <a:lstStyle/>
                    <a:p>
                      <a:pPr algn="ctr"/>
                      <a:r>
                        <a:rPr lang="en-US" dirty="0"/>
                        <a:t>6.</a:t>
                      </a:r>
                      <a:endParaRPr lang="en-IN" dirty="0"/>
                    </a:p>
                  </a:txBody>
                  <a:tcPr/>
                </a:tc>
                <a:tc>
                  <a:txBody>
                    <a:bodyPr/>
                    <a:lstStyle/>
                    <a:p>
                      <a:pPr algn="ctr"/>
                      <a:r>
                        <a:rPr lang="en-US" dirty="0"/>
                        <a:t>Expected Outcomes</a:t>
                      </a:r>
                      <a:endParaRPr lang="en-IN" dirty="0"/>
                    </a:p>
                  </a:txBody>
                  <a:tcPr/>
                </a:tc>
                <a:tc>
                  <a:txBody>
                    <a:bodyPr/>
                    <a:lstStyle/>
                    <a:p>
                      <a:pPr algn="ctr"/>
                      <a:endParaRPr lang="en-IN" dirty="0"/>
                    </a:p>
                  </a:txBody>
                  <a:tcPr/>
                </a:tc>
                <a:extLst>
                  <a:ext uri="{0D108BD9-81ED-4DB2-BD59-A6C34878D82A}">
                    <a16:rowId xmlns:a16="http://schemas.microsoft.com/office/drawing/2014/main" val="1462862822"/>
                  </a:ext>
                </a:extLst>
              </a:tr>
              <a:tr h="483626">
                <a:tc>
                  <a:txBody>
                    <a:bodyPr/>
                    <a:lstStyle/>
                    <a:p>
                      <a:pPr algn="ctr"/>
                      <a:r>
                        <a:rPr lang="en-US" dirty="0"/>
                        <a:t>7.</a:t>
                      </a:r>
                      <a:endParaRPr lang="en-IN" dirty="0"/>
                    </a:p>
                  </a:txBody>
                  <a:tcPr/>
                </a:tc>
                <a:tc>
                  <a:txBody>
                    <a:bodyPr/>
                    <a:lstStyle/>
                    <a:p>
                      <a:pPr algn="ctr"/>
                      <a:r>
                        <a:rPr lang="en-US" dirty="0"/>
                        <a:t>Purpose and Motivation</a:t>
                      </a:r>
                      <a:endParaRPr lang="en-IN" dirty="0"/>
                    </a:p>
                  </a:txBody>
                  <a:tcPr/>
                </a:tc>
                <a:tc>
                  <a:txBody>
                    <a:bodyPr/>
                    <a:lstStyle/>
                    <a:p>
                      <a:pPr algn="ctr"/>
                      <a:endParaRPr lang="en-IN" dirty="0"/>
                    </a:p>
                  </a:txBody>
                  <a:tcPr/>
                </a:tc>
                <a:extLst>
                  <a:ext uri="{0D108BD9-81ED-4DB2-BD59-A6C34878D82A}">
                    <a16:rowId xmlns:a16="http://schemas.microsoft.com/office/drawing/2014/main" val="1066247629"/>
                  </a:ext>
                </a:extLst>
              </a:tr>
              <a:tr h="483626">
                <a:tc>
                  <a:txBody>
                    <a:bodyPr/>
                    <a:lstStyle/>
                    <a:p>
                      <a:pPr algn="ctr"/>
                      <a:r>
                        <a:rPr lang="en-US" dirty="0"/>
                        <a:t>8.</a:t>
                      </a:r>
                      <a:endParaRPr lang="en-IN" dirty="0"/>
                    </a:p>
                  </a:txBody>
                  <a:tcPr/>
                </a:tc>
                <a:tc>
                  <a:txBody>
                    <a:bodyPr/>
                    <a:lstStyle/>
                    <a:p>
                      <a:pPr algn="ctr"/>
                      <a:r>
                        <a:rPr lang="en-US" dirty="0"/>
                        <a:t>Reference</a:t>
                      </a:r>
                      <a:endParaRPr lang="en-IN" dirty="0"/>
                    </a:p>
                  </a:txBody>
                  <a:tcPr/>
                </a:tc>
                <a:tc>
                  <a:txBody>
                    <a:bodyPr/>
                    <a:lstStyle/>
                    <a:p>
                      <a:pPr algn="ctr"/>
                      <a:endParaRPr lang="en-IN" dirty="0"/>
                    </a:p>
                  </a:txBody>
                  <a:tcPr/>
                </a:tc>
                <a:extLst>
                  <a:ext uri="{0D108BD9-81ED-4DB2-BD59-A6C34878D82A}">
                    <a16:rowId xmlns:a16="http://schemas.microsoft.com/office/drawing/2014/main" val="747230958"/>
                  </a:ext>
                </a:extLst>
              </a:tr>
              <a:tr h="483626">
                <a:tc>
                  <a:txBody>
                    <a:bodyPr/>
                    <a:lstStyle/>
                    <a:p>
                      <a:pPr algn="ctr"/>
                      <a:r>
                        <a:rPr lang="en-US" dirty="0"/>
                        <a:t>9.</a:t>
                      </a:r>
                      <a:endParaRPr lang="en-IN" dirty="0"/>
                    </a:p>
                  </a:txBody>
                  <a:tcPr/>
                </a:tc>
                <a:tc>
                  <a:txBody>
                    <a:bodyPr/>
                    <a:lstStyle/>
                    <a:p>
                      <a:pPr algn="ctr"/>
                      <a:r>
                        <a:rPr lang="en-US" dirty="0"/>
                        <a:t>Timeline</a:t>
                      </a:r>
                      <a:endParaRPr lang="en-IN" dirty="0"/>
                    </a:p>
                  </a:txBody>
                  <a:tcPr/>
                </a:tc>
                <a:tc>
                  <a:txBody>
                    <a:bodyPr/>
                    <a:lstStyle/>
                    <a:p>
                      <a:pPr algn="ctr"/>
                      <a:endParaRPr lang="en-IN" dirty="0"/>
                    </a:p>
                  </a:txBody>
                  <a:tcPr/>
                </a:tc>
                <a:extLst>
                  <a:ext uri="{0D108BD9-81ED-4DB2-BD59-A6C34878D82A}">
                    <a16:rowId xmlns:a16="http://schemas.microsoft.com/office/drawing/2014/main" val="3311824214"/>
                  </a:ext>
                </a:extLst>
              </a:tr>
            </a:tbl>
          </a:graphicData>
        </a:graphic>
      </p:graphicFrame>
    </p:spTree>
    <p:extLst>
      <p:ext uri="{BB962C8B-B14F-4D97-AF65-F5344CB8AC3E}">
        <p14:creationId xmlns:p14="http://schemas.microsoft.com/office/powerpoint/2010/main" val="151028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844-0B41-49B7-B28B-663F9053C8A7}"/>
              </a:ext>
            </a:extLst>
          </p:cNvPr>
          <p:cNvSpPr>
            <a:spLocks noGrp="1"/>
          </p:cNvSpPr>
          <p:nvPr>
            <p:ph type="title"/>
          </p:nvPr>
        </p:nvSpPr>
        <p:spPr>
          <a:xfrm>
            <a:off x="4128616" y="270747"/>
            <a:ext cx="3934767" cy="820580"/>
          </a:xfrm>
        </p:spPr>
        <p:txBody>
          <a:bodyPr>
            <a:normAutofit/>
          </a:bodyPr>
          <a:lstStyle/>
          <a:p>
            <a:pPr algn="ctr"/>
            <a:r>
              <a:rPr lang="en-US" sz="3200" b="1" dirty="0">
                <a:effectLst/>
                <a:latin typeface="Cambria" panose="02040503050406030204" pitchFamily="18" charset="0"/>
                <a:ea typeface="Cambria" panose="02040503050406030204" pitchFamily="18" charset="0"/>
                <a:cs typeface="Cambria" panose="02040503050406030204" pitchFamily="18" charset="0"/>
              </a:rPr>
              <a:t>Problem Statement</a:t>
            </a:r>
            <a:endParaRPr lang="en-IN" dirty="0"/>
          </a:p>
        </p:txBody>
      </p:sp>
      <p:sp>
        <p:nvSpPr>
          <p:cNvPr id="3" name="Content Placeholder 2">
            <a:extLst>
              <a:ext uri="{FF2B5EF4-FFF2-40B4-BE49-F238E27FC236}">
                <a16:creationId xmlns:a16="http://schemas.microsoft.com/office/drawing/2014/main" id="{3B910B4A-FA85-445F-9607-B67ADC53DE7D}"/>
              </a:ext>
            </a:extLst>
          </p:cNvPr>
          <p:cNvSpPr>
            <a:spLocks noGrp="1"/>
          </p:cNvSpPr>
          <p:nvPr>
            <p:ph idx="1"/>
          </p:nvPr>
        </p:nvSpPr>
        <p:spPr>
          <a:xfrm>
            <a:off x="838200" y="1091327"/>
            <a:ext cx="10515600" cy="5085636"/>
          </a:xfrm>
        </p:spPr>
        <p:txBody>
          <a:bodyPr/>
          <a:lstStyle/>
          <a:p>
            <a:pPr marL="0" marR="144780" indent="0">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p>
          <a:p>
            <a:pPr marL="0" marR="144780" indent="0">
              <a:spcAft>
                <a:spcPts val="0"/>
              </a:spcAft>
              <a:buNone/>
            </a:pPr>
            <a:r>
              <a:rPr lang="en-US" sz="1800" dirty="0">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 detection is a method of identifying or verifying the identity of an individual using their face. Face detection systems can be used to identify people in photos, video, or in real-time. Law enforcement may also use mobile devices to identify people during police stops.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139700" marR="71120" indent="0" algn="just">
              <a:lnSpc>
                <a:spcPct val="115000"/>
              </a:lnSpc>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In this project, we aim to build </a:t>
            </a:r>
            <a:r>
              <a:rPr lang="en-US" sz="2000" spc="15" dirty="0">
                <a:effectLst/>
                <a:latin typeface="Cambria" panose="02040503050406030204" pitchFamily="18" charset="0"/>
                <a:ea typeface="Cambria" panose="02040503050406030204" pitchFamily="18" charset="0"/>
                <a:cs typeface="Cambria" panose="02040503050406030204" pitchFamily="18" charset="0"/>
              </a:rPr>
              <a:t>the </a:t>
            </a:r>
            <a:r>
              <a:rPr lang="en-US" sz="2000" dirty="0">
                <a:effectLst/>
                <a:latin typeface="Cambria" panose="02040503050406030204" pitchFamily="18" charset="0"/>
                <a:ea typeface="Cambria" panose="02040503050406030204" pitchFamily="18" charset="0"/>
                <a:cs typeface="Cambria" panose="02040503050406030204" pitchFamily="18" charset="0"/>
              </a:rPr>
              <a:t>optimal face detection system that </a:t>
            </a:r>
            <a:r>
              <a:rPr lang="en-US" sz="2000" spc="15" dirty="0">
                <a:effectLst/>
                <a:latin typeface="Cambria" panose="02040503050406030204" pitchFamily="18" charset="0"/>
                <a:ea typeface="Cambria" panose="02040503050406030204" pitchFamily="18" charset="0"/>
                <a:cs typeface="Cambria" panose="02040503050406030204" pitchFamily="18" charset="0"/>
              </a:rPr>
              <a:t>uses </a:t>
            </a:r>
            <a:r>
              <a:rPr lang="en-US" sz="2000" dirty="0">
                <a:effectLst/>
                <a:latin typeface="Cambria" panose="02040503050406030204" pitchFamily="18" charset="0"/>
                <a:ea typeface="Cambria" panose="02040503050406030204" pitchFamily="18" charset="0"/>
                <a:cs typeface="Cambria" panose="02040503050406030204" pitchFamily="18" charset="0"/>
              </a:rPr>
              <a:t>collaborative filtering provides users with detecting face</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 the</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spc="10" dirty="0">
                <a:effectLst/>
                <a:latin typeface="Cambria" panose="02040503050406030204" pitchFamily="18" charset="0"/>
                <a:ea typeface="Cambria" panose="02040503050406030204" pitchFamily="18" charset="0"/>
                <a:cs typeface="Cambria" panose="02040503050406030204" pitchFamily="18" charset="0"/>
              </a:rPr>
              <a:t>user.  The advantage</a:t>
            </a:r>
            <a:r>
              <a:rPr lang="en-US" sz="2000" dirty="0">
                <a:effectLst/>
                <a:latin typeface="Cambria" panose="02040503050406030204" pitchFamily="18" charset="0"/>
                <a:ea typeface="Cambria" panose="02040503050406030204" pitchFamily="18" charset="0"/>
                <a:cs typeface="Cambria" panose="02040503050406030204" pitchFamily="18" charset="0"/>
              </a:rPr>
              <a:t> of this system is in its speed and simplicity. Most of the existing services needs information that need some </a:t>
            </a:r>
            <a:r>
              <a:rPr lang="en-US" sz="2000" spc="10" dirty="0">
                <a:effectLst/>
                <a:latin typeface="Cambria" panose="02040503050406030204" pitchFamily="18" charset="0"/>
                <a:ea typeface="Cambria" panose="02040503050406030204" pitchFamily="18" charset="0"/>
                <a:cs typeface="Cambria" panose="02040503050406030204" pitchFamily="18" charset="0"/>
              </a:rPr>
              <a:t>time </a:t>
            </a:r>
            <a:r>
              <a:rPr lang="en-US" sz="2000" dirty="0">
                <a:effectLst/>
                <a:latin typeface="Cambria" panose="02040503050406030204" pitchFamily="18" charset="0"/>
                <a:ea typeface="Cambria" panose="02040503050406030204" pitchFamily="18" charset="0"/>
                <a:cs typeface="Cambria" panose="02040503050406030204" pitchFamily="18" charset="0"/>
              </a:rPr>
              <a:t>to provide users but</a:t>
            </a:r>
            <a:r>
              <a:rPr lang="en-US" sz="2000" spc="2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facial</a:t>
            </a:r>
            <a:r>
              <a:rPr lang="en-US" sz="2000" spc="3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detection</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system</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uses biometrics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to </a:t>
            </a:r>
            <a:r>
              <a:rPr lang="en-US" sz="2000" spc="2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map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facial</a:t>
            </a:r>
            <a:r>
              <a:rPr lang="en-US" sz="2000" b="1"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features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from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photograph </a:t>
            </a:r>
            <a:r>
              <a:rPr lang="en-US" sz="2000" spc="1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or video</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It compares</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the information with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database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of known faces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to </a:t>
            </a:r>
            <a:r>
              <a:rPr lang="en-US" sz="2000" spc="2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find </a:t>
            </a:r>
            <a:r>
              <a:rPr lang="en-US" sz="200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a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match. </a:t>
            </a:r>
            <a:r>
              <a:rPr lang="en-US" sz="2000" spc="3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Facial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detection system</a:t>
            </a:r>
            <a:r>
              <a:rPr lang="en-US" sz="2000" b="1"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can </a:t>
            </a:r>
            <a:r>
              <a:rPr lang="en-US" sz="2000" spc="2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help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verify </a:t>
            </a:r>
            <a:r>
              <a:rPr lang="en-US" sz="2000" spc="25"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personal </a:t>
            </a:r>
            <a:r>
              <a:rPr lang="en-US" sz="2000" spc="30" dirty="0">
                <a:solidFill>
                  <a:srgbClr val="1F2023"/>
                </a:solidFill>
                <a:effectLst/>
                <a:latin typeface="Cambria" panose="02040503050406030204" pitchFamily="18" charset="0"/>
                <a:ea typeface="Cambria" panose="02040503050406030204" pitchFamily="18" charset="0"/>
                <a:cs typeface="Cambria" panose="02040503050406030204" pitchFamily="18" charset="0"/>
              </a:rPr>
              <a:t>identity.</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indent="0" algn="ctr">
              <a:buNone/>
            </a:pPr>
            <a:endParaRPr lang="en-IN" dirty="0"/>
          </a:p>
        </p:txBody>
      </p:sp>
    </p:spTree>
    <p:extLst>
      <p:ext uri="{BB962C8B-B14F-4D97-AF65-F5344CB8AC3E}">
        <p14:creationId xmlns:p14="http://schemas.microsoft.com/office/powerpoint/2010/main" val="21421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C3D6-1186-4A2A-B0AD-B910467BB998}"/>
              </a:ext>
            </a:extLst>
          </p:cNvPr>
          <p:cNvSpPr>
            <a:spLocks noGrp="1"/>
          </p:cNvSpPr>
          <p:nvPr>
            <p:ph type="title"/>
          </p:nvPr>
        </p:nvSpPr>
        <p:spPr>
          <a:xfrm>
            <a:off x="4962629" y="242294"/>
            <a:ext cx="2266741" cy="438743"/>
          </a:xfrm>
        </p:spPr>
        <p:txBody>
          <a:bodyPr>
            <a:normAutofit fontScale="90000"/>
          </a:bodyPr>
          <a:lstStyle/>
          <a:p>
            <a:pPr algn="ctr"/>
            <a:r>
              <a:rPr lang="en-US" sz="3200" b="1" kern="0" dirty="0">
                <a:effectLst/>
                <a:latin typeface="Cambria" panose="02040503050406030204" pitchFamily="18" charset="0"/>
                <a:ea typeface="Cambria" panose="02040503050406030204" pitchFamily="18" charset="0"/>
                <a:cs typeface="Cambria" panose="02040503050406030204" pitchFamily="18" charset="0"/>
              </a:rPr>
              <a:t>ABSTRACT</a:t>
            </a:r>
            <a:endParaRPr lang="en-IN" sz="3200" dirty="0"/>
          </a:p>
        </p:txBody>
      </p:sp>
      <p:sp>
        <p:nvSpPr>
          <p:cNvPr id="3" name="Content Placeholder 2">
            <a:extLst>
              <a:ext uri="{FF2B5EF4-FFF2-40B4-BE49-F238E27FC236}">
                <a16:creationId xmlns:a16="http://schemas.microsoft.com/office/drawing/2014/main" id="{94AD7725-B666-4D82-AA52-CC7FDA150B54}"/>
              </a:ext>
            </a:extLst>
          </p:cNvPr>
          <p:cNvSpPr>
            <a:spLocks noGrp="1"/>
          </p:cNvSpPr>
          <p:nvPr>
            <p:ph idx="1"/>
          </p:nvPr>
        </p:nvSpPr>
        <p:spPr>
          <a:xfrm>
            <a:off x="838200" y="813916"/>
            <a:ext cx="10515600" cy="5363047"/>
          </a:xfrm>
        </p:spPr>
        <p:txBody>
          <a:bodyPr>
            <a:normAutofit lnSpcReduction="10000"/>
          </a:bodyPr>
          <a:lstStyle/>
          <a:p>
            <a:pPr marL="0" marR="90805" indent="0" algn="just">
              <a:lnSpc>
                <a:spcPct val="100000"/>
              </a:lnSpc>
              <a:spcBef>
                <a:spcPts val="5"/>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p>
          <a:p>
            <a:pPr marL="0" marR="90805" indent="0" algn="just">
              <a:lnSpc>
                <a:spcPct val="100000"/>
              </a:lnSpc>
              <a:spcBef>
                <a:spcPts val="5"/>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Face perception is currently an active research area in the computer vision literature, not only because of</a:t>
            </a:r>
            <a:r>
              <a:rPr lang="en-US" sz="2000" spc="-23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 challenging nature of face as an object, but also due to the countless applications that require the application of face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detection as a first step. The goal of this paper is to present a critical survey of existing literatures on human face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detection systems. Face detection is a difficult task in image analysis which has each day more and more applications.</a:t>
            </a:r>
          </a:p>
          <a:p>
            <a:pPr marL="0" marR="90805" indent="0" algn="just">
              <a:lnSpc>
                <a:spcPct val="100000"/>
              </a:lnSpc>
              <a:spcBef>
                <a:spcPts val="5"/>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marR="90805" indent="0" algn="just">
              <a:lnSpc>
                <a:spcPct val="100000"/>
              </a:lnSpc>
              <a:spcBef>
                <a:spcPts val="5"/>
              </a:spcBef>
              <a:spcAft>
                <a:spcPts val="0"/>
              </a:spcAft>
              <a:buNone/>
            </a:pP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We can define the face detection problem as a computer vision task which consists in detecting one or several human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faces in an image. It is one of the first and the most important steps of Face analysis. Face detection is not Straight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forward because it has lots of variations of image appearance, such as pose variation (front, Non-front), occlusion,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image orientation, illuminating condition and facial expressions</a:t>
            </a:r>
            <a:r>
              <a:rPr lang="en-US" sz="2000" dirty="0">
                <a:latin typeface="Courier New" panose="02070309020205020404" pitchFamily="49"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 this paper we presented three methods of face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detection, which are commonly used. As the number of proposed techniques increases, survey and evaluation becomes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important.</a:t>
            </a:r>
          </a:p>
          <a:p>
            <a:pPr marL="0" marR="90805" indent="0" algn="just">
              <a:lnSpc>
                <a:spcPct val="100000"/>
              </a:lnSpc>
              <a:spcBef>
                <a:spcPts val="5"/>
              </a:spcBef>
              <a:spcAft>
                <a:spcPts val="0"/>
              </a:spcAft>
              <a:buNone/>
            </a:pPr>
            <a:endParaRPr lang="en-IN" sz="2000" dirty="0">
              <a:latin typeface="Cambria" panose="02040503050406030204" pitchFamily="18" charset="0"/>
              <a:ea typeface="Cambria" panose="02040503050406030204" pitchFamily="18" charset="0"/>
              <a:cs typeface="Cambria" panose="02040503050406030204" pitchFamily="18" charset="0"/>
            </a:endParaRPr>
          </a:p>
          <a:p>
            <a:pPr marL="0" marR="90805" indent="0" algn="just">
              <a:lnSpc>
                <a:spcPct val="100000"/>
              </a:lnSpc>
              <a:spcBef>
                <a:spcPts val="5"/>
              </a:spcBef>
              <a:spcAft>
                <a:spcPts val="0"/>
              </a:spcAft>
              <a:buNone/>
            </a:pPr>
            <a:r>
              <a:rPr lang="en-IN" sz="200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 detection is a method of identifying or verifying the identity of an individual using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their face. Face detection systems can be used to identify people in photos, video, or in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real-time.</a:t>
            </a:r>
            <a:r>
              <a:rPr lang="en-US" sz="2000" spc="-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Law</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enforcement</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may</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also</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use</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mobile</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devices</a:t>
            </a:r>
            <a:r>
              <a:rPr lang="en-US" sz="2000" spc="-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to</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identify</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people</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during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police</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stops.</a:t>
            </a:r>
            <a:endParaRPr lang="en-IN" sz="2000" dirty="0">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63503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E74B1-F78A-4102-B61C-3B03FD54F0ED}"/>
              </a:ext>
            </a:extLst>
          </p:cNvPr>
          <p:cNvSpPr>
            <a:spLocks noGrp="1"/>
          </p:cNvSpPr>
          <p:nvPr>
            <p:ph idx="1"/>
          </p:nvPr>
        </p:nvSpPr>
        <p:spPr>
          <a:xfrm>
            <a:off x="838200" y="663191"/>
            <a:ext cx="10515600" cy="5513772"/>
          </a:xfrm>
        </p:spPr>
        <p:txBody>
          <a:bodyPr>
            <a:normAutofit/>
          </a:bodyPr>
          <a:lstStyle/>
          <a:p>
            <a:pPr marL="0" indent="0" algn="just">
              <a:buNone/>
            </a:pPr>
            <a:r>
              <a:rPr lang="en-US" sz="2000" dirty="0">
                <a:effectLst/>
                <a:latin typeface="Cambria" panose="02040503050406030204" pitchFamily="18" charset="0"/>
                <a:ea typeface="Cambria" panose="02040503050406030204" pitchFamily="18" charset="0"/>
                <a:cs typeface="Cambria" panose="02040503050406030204" pitchFamily="18" charset="0"/>
              </a:rPr>
              <a:t>	But</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recognition</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data</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can</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be</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prone</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to error,</a:t>
            </a:r>
            <a:r>
              <a:rPr lang="en-US" sz="2000" spc="-4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which</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can</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implicate</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people</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for crimes</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they haven’t committed. Facial recognition software is particularly bad at recognizing</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African Americans and other ethnic minorities, women, and young people, often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misidentifying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or</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failing to identify</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them,</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disparately</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impacting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certain</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groups.</a:t>
            </a:r>
          </a:p>
          <a:p>
            <a:pPr marL="0" indent="0" algn="just">
              <a:buNone/>
            </a:pPr>
            <a:endParaRPr lang="en-IN" sz="2000" dirty="0">
              <a:latin typeface="Cambria" panose="02040503050406030204" pitchFamily="18" charset="0"/>
              <a:ea typeface="Cambria" panose="02040503050406030204" pitchFamily="18" charset="0"/>
              <a:cs typeface="Cambria" panose="02040503050406030204" pitchFamily="18" charset="0"/>
            </a:endParaRPr>
          </a:p>
          <a:p>
            <a:pPr marL="0" indent="0" algn="jus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Additionally, face detection has been used to target people </a:t>
            </a:r>
            <a:r>
              <a:rPr lang="en-IN" sz="2000" u="none" strike="noStrike" dirty="0">
                <a:effectLst/>
                <a:latin typeface="Calibri" panose="020F0502020204030204" pitchFamily="34" charset="0"/>
                <a:ea typeface="Calibri" panose="020F0502020204030204" pitchFamily="34" charset="0"/>
                <a:cs typeface="Times New Roman" panose="02020603050405020304" pitchFamily="18" charset="0"/>
              </a:rPr>
              <a:t>engaging in protected speech.</a:t>
            </a:r>
            <a:r>
              <a:rPr lang="en-IN" sz="2000" spc="-25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In the near future, detection technology will likely become more ubiquitous. It may be</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used to track individuals’ movements out in the world like automated license plate</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readers track vehicles by plate numbers. Real-time face detection is already being used</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in</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dirty="0">
                <a:effectLst/>
                <a:latin typeface="Calibri" panose="020F0502020204030204" pitchFamily="34" charset="0"/>
                <a:ea typeface="Calibri" panose="020F0502020204030204" pitchFamily="34" charset="0"/>
                <a:cs typeface="Times New Roman" panose="02020603050405020304" pitchFamily="18" charset="0"/>
              </a:rPr>
              <a:t>other</a:t>
            </a:r>
            <a:r>
              <a:rPr lang="en-IN" sz="2000" u="none" strike="noStrike" spc="10" dirty="0">
                <a:effectLst/>
                <a:latin typeface="Calibri" panose="020F0502020204030204" pitchFamily="34" charset="0"/>
                <a:ea typeface="Calibri" panose="020F0502020204030204" pitchFamily="34" charset="0"/>
                <a:cs typeface="Times New Roman" panose="02020603050405020304" pitchFamily="18" charset="0"/>
              </a:rPr>
              <a:t> </a:t>
            </a:r>
            <a:r>
              <a:rPr lang="en-IN" sz="2000" u="none" strike="noStrike" dirty="0">
                <a:effectLst/>
                <a:latin typeface="Calibri" panose="020F0502020204030204" pitchFamily="34" charset="0"/>
                <a:ea typeface="Calibri" panose="020F0502020204030204" pitchFamily="34" charset="0"/>
                <a:cs typeface="Times New Roman" panose="02020603050405020304" pitchFamily="18" charset="0"/>
              </a:rPr>
              <a:t>countries.</a:t>
            </a:r>
            <a:endParaRPr lang="en-IN" sz="2000" dirty="0"/>
          </a:p>
        </p:txBody>
      </p:sp>
    </p:spTree>
    <p:extLst>
      <p:ext uri="{BB962C8B-B14F-4D97-AF65-F5344CB8AC3E}">
        <p14:creationId xmlns:p14="http://schemas.microsoft.com/office/powerpoint/2010/main" val="36775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AE2D-595F-4DEC-8C5C-E23FA929369B}"/>
              </a:ext>
            </a:extLst>
          </p:cNvPr>
          <p:cNvSpPr>
            <a:spLocks noGrp="1"/>
          </p:cNvSpPr>
          <p:nvPr>
            <p:ph type="title"/>
          </p:nvPr>
        </p:nvSpPr>
        <p:spPr>
          <a:xfrm>
            <a:off x="4570744" y="375173"/>
            <a:ext cx="3050512" cy="388501"/>
          </a:xfrm>
        </p:spPr>
        <p:txBody>
          <a:bodyPr>
            <a:normAutofit fontScale="90000"/>
          </a:bodyPr>
          <a:lstStyle/>
          <a:p>
            <a:pPr algn="ctr"/>
            <a:r>
              <a:rPr lang="en-US" sz="3200" b="1" dirty="0">
                <a:effectLst/>
                <a:latin typeface="Cambria" panose="02040503050406030204" pitchFamily="18" charset="0"/>
                <a:ea typeface="Cambria" panose="02040503050406030204" pitchFamily="18" charset="0"/>
                <a:cs typeface="Cambria" panose="02040503050406030204" pitchFamily="18" charset="0"/>
              </a:rPr>
              <a:t>INTRODUCTION</a:t>
            </a:r>
            <a:endParaRPr lang="en-IN" sz="3200" dirty="0"/>
          </a:p>
        </p:txBody>
      </p:sp>
      <p:sp>
        <p:nvSpPr>
          <p:cNvPr id="3" name="Content Placeholder 2">
            <a:extLst>
              <a:ext uri="{FF2B5EF4-FFF2-40B4-BE49-F238E27FC236}">
                <a16:creationId xmlns:a16="http://schemas.microsoft.com/office/drawing/2014/main" id="{841A097D-246D-4A32-8FFF-DC49181D4093}"/>
              </a:ext>
            </a:extLst>
          </p:cNvPr>
          <p:cNvSpPr>
            <a:spLocks noGrp="1"/>
          </p:cNvSpPr>
          <p:nvPr>
            <p:ph idx="1"/>
          </p:nvPr>
        </p:nvSpPr>
        <p:spPr>
          <a:xfrm>
            <a:off x="838200" y="1024932"/>
            <a:ext cx="10515600" cy="5152031"/>
          </a:xfrm>
        </p:spPr>
        <p:txBody>
          <a:bodyPr/>
          <a:lstStyle/>
          <a:p>
            <a:pPr marL="0" marR="89535" indent="0" algn="just">
              <a:spcBef>
                <a:spcPts val="5"/>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p>
          <a:p>
            <a:pPr marL="0" marR="89535" indent="0" algn="just">
              <a:spcBef>
                <a:spcPts val="5"/>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Face detection is becoming an active research area spanning several disciplines such as image processing, pattern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recognition, computer vision, neural networks, cognitive science, neuroscience, psychology and physiology. It is a</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dedicated process, not merely an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application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 the general object recognition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process. It is also the representation</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most</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splendid</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capacities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human</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vision.</a:t>
            </a:r>
            <a:endParaRPr lang="en-IN" sz="2000" dirty="0">
              <a:latin typeface="Cambria" panose="02040503050406030204" pitchFamily="18" charset="0"/>
              <a:ea typeface="Cambria" panose="02040503050406030204" pitchFamily="18" charset="0"/>
              <a:cs typeface="Cambria" panose="02040503050406030204" pitchFamily="18" charset="0"/>
            </a:endParaRPr>
          </a:p>
          <a:p>
            <a:pPr marL="0" marR="89535" indent="0" algn="just">
              <a:spcBef>
                <a:spcPts val="5"/>
              </a:spcBef>
              <a:spcAft>
                <a:spcPts val="0"/>
              </a:spcAft>
              <a:buNone/>
            </a:pP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marR="89535" indent="0" algn="just">
              <a:spcBef>
                <a:spcPts val="5"/>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Automatic face detection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is the cornerstone of all applications revolving around automatic facial image analysis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including face recognition and verification, face tracking for surveillance, facial </a:t>
            </a:r>
            <a:r>
              <a:rPr lang="en-US" sz="2000" dirty="0" err="1">
                <a:effectLst/>
                <a:latin typeface="Cambria" panose="02040503050406030204" pitchFamily="18" charset="0"/>
                <a:ea typeface="Cambria" panose="02040503050406030204" pitchFamily="18" charset="0"/>
                <a:cs typeface="Cambria" panose="02040503050406030204" pitchFamily="18" charset="0"/>
              </a:rPr>
              <a:t>behaviour</a:t>
            </a:r>
            <a:r>
              <a:rPr lang="en-US" sz="2000" dirty="0">
                <a:effectLst/>
                <a:latin typeface="Cambria" panose="02040503050406030204" pitchFamily="18" charset="0"/>
                <a:ea typeface="Cambria" panose="02040503050406030204" pitchFamily="18" charset="0"/>
                <a:cs typeface="Cambria" panose="02040503050406030204" pitchFamily="18" charset="0"/>
              </a:rPr>
              <a:t> analysis, facial attribute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recognition,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gender/age</a:t>
            </a:r>
            <a:r>
              <a:rPr lang="en-US" sz="2000" spc="-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recognition</a:t>
            </a:r>
            <a:r>
              <a:rPr lang="en-US" sz="2000" spc="4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etc.</a:t>
            </a:r>
            <a:endParaRPr lang="en-IN" sz="2000" dirty="0">
              <a:latin typeface="Cambria" panose="02040503050406030204" pitchFamily="18" charset="0"/>
              <a:ea typeface="Cambria" panose="02040503050406030204" pitchFamily="18" charset="0"/>
              <a:cs typeface="Cambria" panose="02040503050406030204" pitchFamily="18" charset="0"/>
            </a:endParaRPr>
          </a:p>
          <a:p>
            <a:pPr marL="0" marR="89535" indent="0" algn="just">
              <a:spcBef>
                <a:spcPts val="5"/>
              </a:spcBef>
              <a:spcAft>
                <a:spcPts val="0"/>
              </a:spcAft>
              <a:buNone/>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marL="0" marR="89535" indent="0" algn="just">
              <a:spcBef>
                <a:spcPts val="5"/>
              </a:spcBef>
              <a:spcAft>
                <a:spcPts val="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The goal of face detection is to determine whether or not there are any faces in the image and if the image is present</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then it return the image location and extent of each face. While this appears as a trivial task for human beings, it is an</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extremely</a:t>
            </a:r>
            <a:r>
              <a:rPr lang="en-IN" sz="20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tough</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task</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for</a:t>
            </a:r>
            <a:r>
              <a:rPr lang="en-IN" sz="20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computers,</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and</a:t>
            </a:r>
            <a:r>
              <a:rPr lang="en-IN" sz="2000" spc="-1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has been</a:t>
            </a:r>
            <a:r>
              <a:rPr lang="en-IN" sz="20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one</a:t>
            </a:r>
            <a:r>
              <a:rPr lang="en-IN" sz="20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of</a:t>
            </a:r>
            <a:r>
              <a:rPr lang="en-IN" sz="20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a:t>
            </a:r>
            <a:r>
              <a:rPr lang="en-IN" sz="20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top</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studied</a:t>
            </a:r>
            <a:r>
              <a:rPr lang="en-IN" sz="20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research</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topics in</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the</a:t>
            </a:r>
            <a:r>
              <a:rPr lang="en-IN" sz="2000" spc="-3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past</a:t>
            </a:r>
            <a:r>
              <a:rPr lang="en-IN" sz="20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few</a:t>
            </a:r>
            <a:r>
              <a:rPr lang="en-IN" sz="20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decades.</a:t>
            </a:r>
            <a:endParaRPr lang="en-IN" sz="2000" dirty="0"/>
          </a:p>
        </p:txBody>
      </p:sp>
    </p:spTree>
    <p:extLst>
      <p:ext uri="{BB962C8B-B14F-4D97-AF65-F5344CB8AC3E}">
        <p14:creationId xmlns:p14="http://schemas.microsoft.com/office/powerpoint/2010/main" val="115288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ABE0-B049-418C-921B-6AA3E348096A}"/>
              </a:ext>
            </a:extLst>
          </p:cNvPr>
          <p:cNvSpPr>
            <a:spLocks noGrp="1"/>
          </p:cNvSpPr>
          <p:nvPr>
            <p:ph type="title"/>
          </p:nvPr>
        </p:nvSpPr>
        <p:spPr>
          <a:xfrm>
            <a:off x="4445139" y="386303"/>
            <a:ext cx="3301721" cy="589468"/>
          </a:xfrm>
        </p:spPr>
        <p:txBody>
          <a:bodyPr>
            <a:normAutofit/>
          </a:bodyPr>
          <a:lstStyle/>
          <a:p>
            <a:pPr algn="ctr"/>
            <a:r>
              <a:rPr lang="en-US" sz="3200" b="1" dirty="0">
                <a:effectLst/>
                <a:latin typeface="Cambria" panose="02040503050406030204" pitchFamily="18" charset="0"/>
                <a:ea typeface="Cambria" panose="02040503050406030204" pitchFamily="18" charset="0"/>
                <a:cs typeface="Cambria" panose="02040503050406030204" pitchFamily="18" charset="0"/>
              </a:rPr>
              <a:t>Facts and Figure</a:t>
            </a:r>
            <a:endParaRPr lang="en-IN" sz="3200" dirty="0"/>
          </a:p>
        </p:txBody>
      </p:sp>
      <p:sp>
        <p:nvSpPr>
          <p:cNvPr id="3" name="Content Placeholder 2">
            <a:extLst>
              <a:ext uri="{FF2B5EF4-FFF2-40B4-BE49-F238E27FC236}">
                <a16:creationId xmlns:a16="http://schemas.microsoft.com/office/drawing/2014/main" id="{D6D5BBEC-60AC-40B1-BA7F-6C23D914BF39}"/>
              </a:ext>
            </a:extLst>
          </p:cNvPr>
          <p:cNvSpPr>
            <a:spLocks noGrp="1"/>
          </p:cNvSpPr>
          <p:nvPr>
            <p:ph idx="1"/>
          </p:nvPr>
        </p:nvSpPr>
        <p:spPr>
          <a:xfrm>
            <a:off x="838199" y="1082047"/>
            <a:ext cx="10515600" cy="5067544"/>
          </a:xfrm>
        </p:spPr>
        <p:txBody>
          <a:bodyPr/>
          <a:lstStyle/>
          <a:p>
            <a:pPr marL="0" marR="89535" indent="0" algn="just">
              <a:spcBef>
                <a:spcPts val="5"/>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 detection is basically an image segmentation problem as the image is to be segmented into two parts: one</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containing faces and the other representing non-face regions. Face detection takes images/video sequences as input and</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locates face areas within these images. This is done by separating face areas from non-face background regions. Facial</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feature</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extraction locates important</a:t>
            </a:r>
            <a:r>
              <a:rPr lang="en-US" sz="2000" spc="-1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feature</a:t>
            </a:r>
            <a:r>
              <a:rPr lang="en-US" sz="2000" spc="-3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(eyes,</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mouth,</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nose</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and</a:t>
            </a:r>
            <a:r>
              <a:rPr lang="en-US" sz="2000" spc="-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eye-brows)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positions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within a</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detected face.</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marR="89535" indent="0" algn="just">
              <a:spcBef>
                <a:spcPts val="470"/>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In General face detection</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system input image is passed to the system for</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pre-processing.</a:t>
            </a:r>
            <a:r>
              <a:rPr lang="en-US" sz="2000" spc="25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Image may vary in format,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size</a:t>
            </a:r>
            <a:r>
              <a:rPr lang="en-US" sz="2000" spc="1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and</a:t>
            </a:r>
            <a:r>
              <a:rPr lang="en-US" sz="2000" spc="10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resolution</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and</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can</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include</a:t>
            </a:r>
            <a:r>
              <a:rPr lang="en-US" sz="2000" spc="1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frames</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of</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video.</a:t>
            </a:r>
            <a:r>
              <a:rPr lang="en-US" sz="2000" spc="16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In</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a:t>
            </a:r>
            <a:r>
              <a:rPr lang="en-US" sz="2000" spc="1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next</a:t>
            </a:r>
            <a:r>
              <a:rPr lang="en-US" sz="2000" spc="13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step</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pre-processing</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is</a:t>
            </a:r>
            <a:r>
              <a:rPr lang="en-US" sz="2000" spc="1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done,</a:t>
            </a:r>
            <a:r>
              <a:rPr lang="en-US" sz="2000" spc="14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which</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normalized</a:t>
            </a:r>
            <a:r>
              <a:rPr lang="en-US" sz="2000" spc="12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 image and also remove noise. The classifier decides face and non-face class based on information learned from during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training.</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Finally,</a:t>
            </a:r>
            <a:r>
              <a:rPr lang="en-US" sz="2000" spc="2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the output</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locates</a:t>
            </a:r>
            <a:r>
              <a:rPr lang="en-US" sz="2000" spc="5"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face</a:t>
            </a:r>
            <a:r>
              <a:rPr lang="en-US" sz="2000" spc="-1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region.</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dirty="0"/>
          </a:p>
        </p:txBody>
      </p:sp>
      <p:pic>
        <p:nvPicPr>
          <p:cNvPr id="4" name="image2.jpeg">
            <a:extLst>
              <a:ext uri="{FF2B5EF4-FFF2-40B4-BE49-F238E27FC236}">
                <a16:creationId xmlns:a16="http://schemas.microsoft.com/office/drawing/2014/main" id="{7B53096B-10E1-4F70-A9A4-7C96D2D6B2DD}"/>
              </a:ext>
            </a:extLst>
          </p:cNvPr>
          <p:cNvPicPr/>
          <p:nvPr/>
        </p:nvPicPr>
        <p:blipFill>
          <a:blip r:embed="rId2" cstate="print"/>
          <a:stretch>
            <a:fillRect/>
          </a:stretch>
        </p:blipFill>
        <p:spPr>
          <a:xfrm>
            <a:off x="1939765" y="4444546"/>
            <a:ext cx="8312468" cy="1956254"/>
          </a:xfrm>
          <a:prstGeom prst="rect">
            <a:avLst/>
          </a:prstGeom>
        </p:spPr>
      </p:pic>
    </p:spTree>
    <p:extLst>
      <p:ext uri="{BB962C8B-B14F-4D97-AF65-F5344CB8AC3E}">
        <p14:creationId xmlns:p14="http://schemas.microsoft.com/office/powerpoint/2010/main" val="180659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B933E-3B6B-40B8-9DC3-B8CBB74E7DCD}"/>
              </a:ext>
            </a:extLst>
          </p:cNvPr>
          <p:cNvSpPr>
            <a:spLocks noGrp="1"/>
          </p:cNvSpPr>
          <p:nvPr>
            <p:ph idx="1"/>
          </p:nvPr>
        </p:nvSpPr>
        <p:spPr>
          <a:xfrm>
            <a:off x="838200" y="693336"/>
            <a:ext cx="10515600" cy="5483627"/>
          </a:xfrm>
        </p:spPr>
        <p:txBody>
          <a:bodyPr/>
          <a:lstStyle/>
          <a:p>
            <a:pPr marL="0" indent="0">
              <a:lnSpc>
                <a:spcPct val="107000"/>
              </a:lnSpc>
              <a:spcAft>
                <a:spcPts val="800"/>
              </a:spcAft>
              <a:buNone/>
              <a:tabLst>
                <a:tab pos="457200" algn="l"/>
              </a:tabLst>
            </a:pPr>
            <a:r>
              <a:rPr lang="en-US" b="1" dirty="0">
                <a:effectLst/>
                <a:latin typeface="Cambria" panose="02040503050406030204" pitchFamily="18" charset="0"/>
                <a:ea typeface="Cambria" panose="02040503050406030204" pitchFamily="18" charset="0"/>
                <a:cs typeface="Cambria" panose="02040503050406030204" pitchFamily="18" charset="0"/>
              </a:rPr>
              <a:t>Technology/Tools to be used</a:t>
            </a:r>
            <a:endParaRPr lang="en-IN"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tabLst>
                <a:tab pos="457200" algn="l"/>
              </a:tabLst>
            </a:pPr>
            <a:r>
              <a:rPr lang="en-IN" sz="2000" dirty="0">
                <a:solidFill>
                  <a:srgbClr val="222222"/>
                </a:solidFill>
                <a:effectLst/>
                <a:latin typeface="Cambria" panose="02040503050406030204" pitchFamily="18" charset="0"/>
                <a:ea typeface="Cambria" panose="02040503050406030204" pitchFamily="18" charset="0"/>
                <a:cs typeface="Times New Roman" panose="02020603050405020304" pitchFamily="18" charset="0"/>
              </a:rPr>
              <a:t>OpenCV  </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tabLst>
                <a:tab pos="457200" algn="l"/>
              </a:tabLst>
            </a:pPr>
            <a:r>
              <a:rPr lang="en-IN" sz="2000" dirty="0">
                <a:solidFill>
                  <a:srgbClr val="222222"/>
                </a:solidFill>
                <a:effectLst/>
                <a:latin typeface="Cambria" panose="02040503050406030204" pitchFamily="18" charset="0"/>
                <a:ea typeface="Cambria" panose="02040503050406030204" pitchFamily="18" charset="0"/>
                <a:cs typeface="Times New Roman" panose="02020603050405020304" pitchFamily="18" charset="0"/>
              </a:rPr>
              <a:t>A working webcam</a:t>
            </a:r>
          </a:p>
          <a:p>
            <a:pPr marL="0" lvl="0" indent="0">
              <a:lnSpc>
                <a:spcPct val="107000"/>
              </a:lnSpc>
              <a:spcAft>
                <a:spcPts val="800"/>
              </a:spcAft>
              <a:buNone/>
              <a:tabLst>
                <a:tab pos="457200" algn="l"/>
              </a:tabLst>
            </a:pPr>
            <a:endParaRPr lang="en-US" sz="1800" b="1" dirty="0">
              <a:effectLst/>
              <a:latin typeface="Cambria" panose="02040503050406030204" pitchFamily="18" charset="0"/>
              <a:ea typeface="Cambria" panose="02040503050406030204" pitchFamily="18" charset="0"/>
              <a:cs typeface="Cambria" panose="02040503050406030204" pitchFamily="18" charset="0"/>
            </a:endParaRPr>
          </a:p>
          <a:p>
            <a:pPr marL="0" lvl="0" indent="0">
              <a:lnSpc>
                <a:spcPct val="107000"/>
              </a:lnSpc>
              <a:spcAft>
                <a:spcPts val="800"/>
              </a:spcAft>
              <a:buNone/>
              <a:tabLst>
                <a:tab pos="457200" algn="l"/>
              </a:tabLst>
            </a:pPr>
            <a:r>
              <a:rPr lang="en-US" b="1" dirty="0">
                <a:effectLst/>
                <a:latin typeface="Cambria" panose="02040503050406030204" pitchFamily="18" charset="0"/>
                <a:ea typeface="Cambria" panose="02040503050406030204" pitchFamily="18" charset="0"/>
                <a:cs typeface="Cambria" panose="02040503050406030204" pitchFamily="18" charset="0"/>
              </a:rPr>
              <a:t>Software and Hardware Requirements </a:t>
            </a:r>
            <a:endParaRPr lang="en-IN" dirty="0">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07000"/>
              </a:lnSpc>
              <a:spcAft>
                <a:spcPts val="800"/>
              </a:spcAft>
              <a:tabLst>
                <a:tab pos="457200" algn="l"/>
              </a:tabLst>
            </a:pPr>
            <a:r>
              <a:rPr lang="en-US" sz="2000" dirty="0">
                <a:effectLst/>
                <a:latin typeface="Cambria" panose="02040503050406030204" pitchFamily="18" charset="0"/>
                <a:ea typeface="Cambria" panose="02040503050406030204" pitchFamily="18" charset="0"/>
                <a:cs typeface="Cambria" panose="02040503050406030204" pitchFamily="18" charset="0"/>
              </a:rPr>
              <a:t>Python</a:t>
            </a:r>
            <a:endParaRPr lang="en-IN" sz="2000" dirty="0">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07000"/>
              </a:lnSpc>
              <a:spcAft>
                <a:spcPts val="800"/>
              </a:spcAft>
              <a:tabLst>
                <a:tab pos="457200" algn="l"/>
              </a:tabLst>
            </a:pPr>
            <a:r>
              <a:rPr lang="en-US" sz="2000" dirty="0">
                <a:effectLst/>
                <a:latin typeface="Cambria" panose="02040503050406030204" pitchFamily="18" charset="0"/>
                <a:ea typeface="Cambria" panose="02040503050406030204" pitchFamily="18" charset="0"/>
                <a:cs typeface="Cambria" panose="02040503050406030204" pitchFamily="18" charset="0"/>
              </a:rPr>
              <a:t>Pyqt5(GUI)</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396905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9482-934A-481E-8A35-2C0C2DBF9249}"/>
              </a:ext>
            </a:extLst>
          </p:cNvPr>
          <p:cNvSpPr>
            <a:spLocks noGrp="1"/>
          </p:cNvSpPr>
          <p:nvPr>
            <p:ph type="title"/>
          </p:nvPr>
        </p:nvSpPr>
        <p:spPr>
          <a:xfrm>
            <a:off x="4173834" y="391327"/>
            <a:ext cx="3844332" cy="579420"/>
          </a:xfrm>
        </p:spPr>
        <p:txBody>
          <a:bodyPr>
            <a:normAutofit/>
          </a:bodyPr>
          <a:lstStyle/>
          <a:p>
            <a:pPr algn="ctr"/>
            <a:r>
              <a:rPr lang="en-US" sz="3200" b="1" kern="0" dirty="0">
                <a:effectLst/>
                <a:latin typeface="Cambria" panose="02040503050406030204" pitchFamily="18" charset="0"/>
                <a:ea typeface="Cambria" panose="02040503050406030204" pitchFamily="18" charset="0"/>
                <a:cs typeface="Cambria" panose="02040503050406030204" pitchFamily="18" charset="0"/>
              </a:rPr>
              <a:t>Expected outcomes</a:t>
            </a:r>
            <a:endParaRPr lang="en-IN" sz="3200" dirty="0"/>
          </a:p>
        </p:txBody>
      </p:sp>
      <p:sp>
        <p:nvSpPr>
          <p:cNvPr id="3" name="Content Placeholder 2">
            <a:extLst>
              <a:ext uri="{FF2B5EF4-FFF2-40B4-BE49-F238E27FC236}">
                <a16:creationId xmlns:a16="http://schemas.microsoft.com/office/drawing/2014/main" id="{013AA8CD-4B0D-43CF-9063-5271E1CE9072}"/>
              </a:ext>
            </a:extLst>
          </p:cNvPr>
          <p:cNvSpPr>
            <a:spLocks noGrp="1"/>
          </p:cNvSpPr>
          <p:nvPr>
            <p:ph idx="1"/>
          </p:nvPr>
        </p:nvSpPr>
        <p:spPr>
          <a:xfrm>
            <a:off x="838200" y="970748"/>
            <a:ext cx="10515600" cy="5206216"/>
          </a:xfrm>
        </p:spPr>
        <p:txBody>
          <a:bodyPr/>
          <a:lstStyle/>
          <a:p>
            <a:pPr marL="1696720" marR="1860550" indent="0" algn="ctr">
              <a:spcBef>
                <a:spcPts val="495"/>
              </a:spcBef>
              <a:spcAft>
                <a:spcPts val="0"/>
              </a:spcAft>
              <a:buNone/>
            </a:pPr>
            <a:r>
              <a:rPr lang="en-US" sz="1800" b="1" kern="0" dirty="0">
                <a:effectLst/>
                <a:latin typeface="Cambria" panose="02040503050406030204" pitchFamily="18" charset="0"/>
                <a:ea typeface="Cambria" panose="02040503050406030204" pitchFamily="18" charset="0"/>
                <a:cs typeface="Cambria" panose="02040503050406030204" pitchFamily="18" charset="0"/>
              </a:rPr>
              <a:t> </a:t>
            </a:r>
            <a:endParaRPr lang="en-IN" sz="1800" b="1" kern="0" dirty="0">
              <a:effectLst/>
              <a:latin typeface="Cambria" panose="02040503050406030204" pitchFamily="18" charset="0"/>
              <a:ea typeface="Cambria" panose="02040503050406030204" pitchFamily="18" charset="0"/>
              <a:cs typeface="Cambria" panose="02040503050406030204" pitchFamily="18" charset="0"/>
            </a:endParaRPr>
          </a:p>
          <a:p>
            <a:pPr marL="0" marR="87630" indent="0" algn="just">
              <a:spcBef>
                <a:spcPts val="5"/>
              </a:spcBef>
              <a:spcAft>
                <a:spcPts val="0"/>
              </a:spcAft>
              <a:buNone/>
            </a:pPr>
            <a:r>
              <a:rPr lang="en-US" sz="1800" dirty="0">
                <a:effectLst/>
                <a:latin typeface="Cambria" panose="02040503050406030204" pitchFamily="18" charset="0"/>
                <a:ea typeface="Cambria" panose="02040503050406030204" pitchFamily="18" charset="0"/>
                <a:cs typeface="Cambria" panose="02040503050406030204" pitchFamily="18" charset="0"/>
              </a:rPr>
              <a:t>	</a:t>
            </a:r>
            <a:r>
              <a:rPr lang="en-US" sz="2000" dirty="0">
                <a:effectLst/>
                <a:latin typeface="Cambria" panose="02040503050406030204" pitchFamily="18" charset="0"/>
                <a:ea typeface="Cambria" panose="02040503050406030204" pitchFamily="18" charset="0"/>
                <a:cs typeface="Cambria" panose="02040503050406030204" pitchFamily="18" charset="0"/>
              </a:rPr>
              <a:t>On referring various methods we come to understand the challenges faced in Face Detection. From this Literature Survey we have conclude that, it is very important to remove background information. Removing irrelevant information, such as noise, non-face part and background would make face detection less complicated.</a:t>
            </a:r>
          </a:p>
          <a:p>
            <a:pPr marL="0" marR="87630" indent="0" algn="just">
              <a:spcBef>
                <a:spcPts val="5"/>
              </a:spcBef>
              <a:spcAft>
                <a:spcPts val="0"/>
              </a:spcAft>
              <a:buNone/>
            </a:pP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indent="0" algn="just">
              <a:spcBef>
                <a:spcPts val="5"/>
              </a:spcBef>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We also conclude that following things make face detection more complicated.</a:t>
            </a:r>
            <a:endParaRPr lang="en-IN" sz="2000" dirty="0">
              <a:latin typeface="Cambria" panose="02040503050406030204" pitchFamily="18" charset="0"/>
              <a:ea typeface="Cambria" panose="02040503050406030204" pitchFamily="18" charset="0"/>
              <a:cs typeface="Cambria" panose="02040503050406030204" pitchFamily="18" charset="0"/>
            </a:endParaRPr>
          </a:p>
          <a:p>
            <a:pPr marL="342900" indent="-342900" algn="just">
              <a:spcBef>
                <a:spcPts val="5"/>
              </a:spcBef>
              <a:spcAft>
                <a:spcPts val="0"/>
              </a:spcAft>
              <a:buFont typeface="+mj-lt"/>
              <a:buAutoNum type="arabicPeriod"/>
            </a:pPr>
            <a:r>
              <a:rPr lang="en-US" sz="2000" dirty="0">
                <a:effectLst/>
                <a:latin typeface="Cambria" panose="02040503050406030204" pitchFamily="18" charset="0"/>
                <a:ea typeface="Cambria" panose="02040503050406030204" pitchFamily="18" charset="0"/>
                <a:cs typeface="Cambria" panose="02040503050406030204" pitchFamily="18" charset="0"/>
              </a:rPr>
              <a:t>Different Facial poses</a:t>
            </a:r>
            <a:endParaRPr lang="en-IN" sz="2000" dirty="0">
              <a:latin typeface="Times New Roman" panose="02020603050405020304" pitchFamily="18" charset="0"/>
              <a:ea typeface="Cambria" panose="02040503050406030204" pitchFamily="18" charset="0"/>
            </a:endParaRPr>
          </a:p>
          <a:p>
            <a:pPr marL="342900" indent="-342900" algn="just">
              <a:spcBef>
                <a:spcPts val="5"/>
              </a:spcBef>
              <a:spcAft>
                <a:spcPts val="0"/>
              </a:spcAft>
              <a:buFont typeface="+mj-lt"/>
              <a:buAutoNum type="arabicPeriod"/>
            </a:pPr>
            <a:r>
              <a:rPr lang="en-US" sz="2000" dirty="0">
                <a:effectLst/>
                <a:latin typeface="Cambria" panose="02040503050406030204" pitchFamily="18" charset="0"/>
                <a:ea typeface="Cambria" panose="02040503050406030204" pitchFamily="18" charset="0"/>
                <a:cs typeface="Cambria" panose="02040503050406030204" pitchFamily="18" charset="0"/>
              </a:rPr>
              <a:t>Complex background</a:t>
            </a:r>
            <a:endParaRPr lang="en-IN" sz="2000" dirty="0">
              <a:latin typeface="Times New Roman" panose="02020603050405020304" pitchFamily="18" charset="0"/>
              <a:ea typeface="Cambria" panose="02040503050406030204" pitchFamily="18" charset="0"/>
            </a:endParaRPr>
          </a:p>
          <a:p>
            <a:pPr marL="342900" indent="-342900" algn="just">
              <a:spcBef>
                <a:spcPts val="5"/>
              </a:spcBef>
              <a:spcAft>
                <a:spcPts val="0"/>
              </a:spcAft>
              <a:buFont typeface="+mj-lt"/>
              <a:buAutoNum type="arabicPeriod"/>
            </a:pPr>
            <a:r>
              <a:rPr lang="en-US" sz="2000" dirty="0">
                <a:effectLst/>
                <a:latin typeface="Cambria" panose="02040503050406030204" pitchFamily="18" charset="0"/>
                <a:ea typeface="Cambria" panose="02040503050406030204" pitchFamily="18" charset="0"/>
                <a:cs typeface="Cambria" panose="02040503050406030204" pitchFamily="18" charset="0"/>
              </a:rPr>
              <a:t>Varied facial expression</a:t>
            </a:r>
            <a:endParaRPr lang="en-IN" sz="2000" dirty="0">
              <a:latin typeface="Times New Roman" panose="02020603050405020304" pitchFamily="18" charset="0"/>
              <a:ea typeface="Cambria" panose="02040503050406030204" pitchFamily="18" charset="0"/>
            </a:endParaRPr>
          </a:p>
          <a:p>
            <a:pPr marL="342900" indent="-342900" algn="just">
              <a:spcBef>
                <a:spcPts val="5"/>
              </a:spcBef>
              <a:spcAft>
                <a:spcPts val="0"/>
              </a:spcAft>
              <a:buFont typeface="+mj-lt"/>
              <a:buAutoNum type="arabicPeriod"/>
            </a:pPr>
            <a:r>
              <a:rPr lang="en-US" sz="2000" dirty="0">
                <a:effectLst/>
                <a:latin typeface="Cambria" panose="02040503050406030204" pitchFamily="18" charset="0"/>
                <a:ea typeface="Cambria" panose="02040503050406030204" pitchFamily="18" charset="0"/>
                <a:cs typeface="Cambria" panose="02040503050406030204" pitchFamily="18" charset="0"/>
              </a:rPr>
              <a:t>Overlapping Faces</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0" marR="93345" indent="0" algn="just">
              <a:spcAft>
                <a:spcPts val="0"/>
              </a:spcAft>
              <a:buNone/>
            </a:pPr>
            <a:r>
              <a:rPr lang="en-US" sz="2000" dirty="0">
                <a:effectLst/>
                <a:latin typeface="Cambria" panose="02040503050406030204" pitchFamily="18" charset="0"/>
                <a:ea typeface="Cambria" panose="02040503050406030204" pitchFamily="18" charset="0"/>
                <a:cs typeface="Cambria" panose="02040503050406030204" pitchFamily="18" charset="0"/>
              </a:rPr>
              <a:t>	Face detection system based on skin color gives the effectiveness of used algorithm in the images with simple or complex background. The algorithm is able to correctly detect all faces in the images.</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endParaRPr lang="en-IN" dirty="0"/>
          </a:p>
        </p:txBody>
      </p:sp>
    </p:spTree>
    <p:extLst>
      <p:ext uri="{BB962C8B-B14F-4D97-AF65-F5344CB8AC3E}">
        <p14:creationId xmlns:p14="http://schemas.microsoft.com/office/powerpoint/2010/main" val="313007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1607</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Courier New</vt:lpstr>
      <vt:lpstr>Segoe UI</vt:lpstr>
      <vt:lpstr>Times New Roman</vt:lpstr>
      <vt:lpstr>Office Theme</vt:lpstr>
      <vt:lpstr>Face Detection System</vt:lpstr>
      <vt:lpstr>Table of contents</vt:lpstr>
      <vt:lpstr>Problem Statement</vt:lpstr>
      <vt:lpstr>ABSTRACT</vt:lpstr>
      <vt:lpstr>PowerPoint Presentation</vt:lpstr>
      <vt:lpstr>INTRODUCTION</vt:lpstr>
      <vt:lpstr>Facts and Figure</vt:lpstr>
      <vt:lpstr>PowerPoint Presentation</vt:lpstr>
      <vt:lpstr>Expected outcomes</vt:lpstr>
      <vt:lpstr>PURPOSE AND MOTIVATION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System</dc:title>
  <dc:creator>Abhishek</dc:creator>
  <cp:lastModifiedBy>Abhishek</cp:lastModifiedBy>
  <cp:revision>9</cp:revision>
  <dcterms:created xsi:type="dcterms:W3CDTF">2021-03-17T18:30:05Z</dcterms:created>
  <dcterms:modified xsi:type="dcterms:W3CDTF">2021-03-17T19:53:43Z</dcterms:modified>
</cp:coreProperties>
</file>