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Open Sauce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5F17C-5A1B-4B30-B1D0-26BF721766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7EF75C2-391E-41FD-AAD4-118AE367A9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DA1435-912B-4C06-9A6D-473C85CFBD9D}" type="datetimeFigureOut">
              <a:rPr lang="en-IN" smtClean="0"/>
              <a:t>25-08-2021</a:t>
            </a:fld>
            <a:endParaRPr lang="en-IN"/>
          </a:p>
        </p:txBody>
      </p:sp>
      <p:sp>
        <p:nvSpPr>
          <p:cNvPr id="4" name="Footer Placeholder 3">
            <a:extLst>
              <a:ext uri="{FF2B5EF4-FFF2-40B4-BE49-F238E27FC236}">
                <a16:creationId xmlns:a16="http://schemas.microsoft.com/office/drawing/2014/main" id="{02C3C12A-3AD3-4CBD-A7EA-61E3E0F75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DAF3B2E-E0C3-4747-9363-7D2877B8BE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B42CF-DAE4-4AA9-A60F-D6B24F917F87}" type="slidenum">
              <a:rPr lang="en-IN" smtClean="0"/>
              <a:t>‹#›</a:t>
            </a:fld>
            <a:endParaRPr lang="en-IN"/>
          </a:p>
        </p:txBody>
      </p:sp>
    </p:spTree>
    <p:extLst>
      <p:ext uri="{BB962C8B-B14F-4D97-AF65-F5344CB8AC3E}">
        <p14:creationId xmlns:p14="http://schemas.microsoft.com/office/powerpoint/2010/main" val="17711156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EEA13-97AF-4104-91DE-87EF343C05DD}" type="datetimeFigureOut">
              <a:rPr lang="en-IN" smtClean="0"/>
              <a:t>25-08-2021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28776-86C0-4DF7-8FB5-3C587909E3EB}" type="slidenum">
              <a:rPr lang="en-IN" smtClean="0"/>
              <a:t>‹#›</a:t>
            </a:fld>
            <a:endParaRPr lang="en-IN"/>
          </a:p>
        </p:txBody>
      </p:sp>
    </p:spTree>
    <p:extLst>
      <p:ext uri="{BB962C8B-B14F-4D97-AF65-F5344CB8AC3E}">
        <p14:creationId xmlns:p14="http://schemas.microsoft.com/office/powerpoint/2010/main" val="22814141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512D7C-2DC9-4287-97D2-F78F19F202D4}"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CCBBB-804B-46E0-B527-22808A5A6984}"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22662-786F-4728-8153-3A920C69B068}"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B4D315-CB45-473D-BC17-BE780720201C}"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05EA2E-0071-4170-9B2A-F3367C35C2B4}" type="datetime1">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433BD-8E0E-4778-9E13-EF309B7C008C}"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04A155-27D0-4703-BD5B-9992CCBF3A59}" type="datetime1">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E3AA26-F17E-4555-8464-FFBBFC14DBBA}" type="datetime1">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D5528-EAF2-42CD-A282-69F0DB112728}" type="datetime1">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DA872-A39C-4423-9037-2EB058ED8C37}"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E42FC-4690-4BDD-A5D9-99AB1F2376FD}" type="datetime1">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2C5C0-B585-499B-99FA-ABD936DE0FF4}" type="datetime1">
              <a:rPr lang="en-US" smtClean="0"/>
              <a:t>8/25/2021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1028700" y="2657475"/>
            <a:ext cx="12429218" cy="5076825"/>
          </a:xfrm>
          <a:prstGeom prst="rect">
            <a:avLst/>
          </a:prstGeom>
        </p:spPr>
        <p:txBody>
          <a:bodyPr lIns="0" tIns="0" rIns="0" bIns="0" rtlCol="0" anchor="t">
            <a:spAutoFit/>
          </a:bodyPr>
          <a:lstStyle/>
          <a:p>
            <a:pPr>
              <a:lnSpc>
                <a:spcPts val="13200"/>
              </a:lnSpc>
            </a:pPr>
            <a:r>
              <a:rPr lang="en-US" sz="12000" dirty="0">
                <a:solidFill>
                  <a:srgbClr val="FFFFFF"/>
                </a:solidFill>
                <a:latin typeface="Arial" panose="020B0604020202020204" pitchFamily="34" charset="0"/>
                <a:cs typeface="Arial" panose="020B0604020202020204" pitchFamily="34" charset="0"/>
              </a:rPr>
              <a:t>Power BI dashboard for data analytics</a:t>
            </a:r>
          </a:p>
        </p:txBody>
      </p:sp>
      <p:sp>
        <p:nvSpPr>
          <p:cNvPr id="3" name="TextBox 3"/>
          <p:cNvSpPr txBox="1"/>
          <p:nvPr/>
        </p:nvSpPr>
        <p:spPr>
          <a:xfrm>
            <a:off x="1028700" y="8642985"/>
            <a:ext cx="12429218" cy="597664"/>
          </a:xfrm>
          <a:prstGeom prst="rect">
            <a:avLst/>
          </a:prstGeom>
        </p:spPr>
        <p:txBody>
          <a:bodyPr lIns="0" tIns="0" rIns="0" bIns="0" rtlCol="0" anchor="t">
            <a:spAutoFit/>
          </a:bodyPr>
          <a:lstStyle/>
          <a:p>
            <a:pPr>
              <a:lnSpc>
                <a:spcPts val="5040"/>
              </a:lnSpc>
              <a:spcBef>
                <a:spcPct val="0"/>
              </a:spcBef>
            </a:pPr>
            <a:r>
              <a:rPr lang="en-US" sz="4000" dirty="0">
                <a:solidFill>
                  <a:srgbClr val="FFFFFF"/>
                </a:solidFill>
                <a:latin typeface="Arial" panose="020B0604020202020204" pitchFamily="34" charset="0"/>
                <a:cs typeface="Arial" panose="020B0604020202020204" pitchFamily="34" charset="0"/>
              </a:rPr>
              <a:t>By - Utkarsh Bhardwaj</a:t>
            </a:r>
          </a:p>
        </p:txBody>
      </p:sp>
      <p:sp>
        <p:nvSpPr>
          <p:cNvPr id="4" name="TextBox 4"/>
          <p:cNvSpPr txBox="1"/>
          <p:nvPr/>
        </p:nvSpPr>
        <p:spPr>
          <a:xfrm>
            <a:off x="17737440" y="9475764"/>
            <a:ext cx="319760" cy="615315"/>
          </a:xfrm>
          <a:prstGeom prst="rect">
            <a:avLst/>
          </a:prstGeom>
        </p:spPr>
        <p:txBody>
          <a:bodyPr lIns="0" tIns="0" rIns="0" bIns="0" rtlCol="0" anchor="t">
            <a:spAutoFit/>
          </a:bodyPr>
          <a:lstStyle/>
          <a:p>
            <a:pPr>
              <a:lnSpc>
                <a:spcPts val="5040"/>
              </a:lnSpc>
              <a:spcBef>
                <a:spcPct val="0"/>
              </a:spcBef>
            </a:pPr>
            <a:r>
              <a:rPr lang="en-US" sz="3600" dirty="0">
                <a:solidFill>
                  <a:srgbClr val="FFFFFF"/>
                </a:solidFill>
                <a:latin typeface="Open Sauce SemiBold"/>
              </a:rPr>
              <a:t>1</a:t>
            </a:r>
          </a:p>
        </p:txBody>
      </p:sp>
      <p:sp>
        <p:nvSpPr>
          <p:cNvPr id="5" name="Rectangle 4">
            <a:extLst>
              <a:ext uri="{FF2B5EF4-FFF2-40B4-BE49-F238E27FC236}">
                <a16:creationId xmlns:a16="http://schemas.microsoft.com/office/drawing/2014/main" id="{45C663B5-A0C7-4681-87A0-11ABDF44ECB4}"/>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526000" y="9475764"/>
            <a:ext cx="531200" cy="587020"/>
          </a:xfrm>
          <a:prstGeom prst="rect">
            <a:avLst/>
          </a:prstGeom>
        </p:spPr>
        <p:txBody>
          <a:bodyPr wrap="square" lIns="0" tIns="0" rIns="0" bIns="0" rtlCol="0" anchor="t">
            <a:spAutoFit/>
          </a:bodyPr>
          <a:lstStyle/>
          <a:p>
            <a:pPr>
              <a:lnSpc>
                <a:spcPts val="5040"/>
              </a:lnSpc>
              <a:spcBef>
                <a:spcPct val="0"/>
              </a:spcBef>
            </a:pPr>
            <a:r>
              <a:rPr lang="en-US" sz="3600" dirty="0">
                <a:solidFill>
                  <a:srgbClr val="D25525"/>
                </a:solidFill>
                <a:latin typeface="Open Sauce SemiBold"/>
              </a:rPr>
              <a:t>10</a:t>
            </a:r>
          </a:p>
        </p:txBody>
      </p:sp>
      <p:sp>
        <p:nvSpPr>
          <p:cNvPr id="4" name="TextBox 4"/>
          <p:cNvSpPr txBox="1"/>
          <p:nvPr/>
        </p:nvSpPr>
        <p:spPr>
          <a:xfrm>
            <a:off x="1729535" y="463258"/>
            <a:ext cx="14828929" cy="854658"/>
          </a:xfrm>
          <a:prstGeom prst="rect">
            <a:avLst/>
          </a:prstGeom>
        </p:spPr>
        <p:txBody>
          <a:bodyPr wrap="square" lIns="0" tIns="0" rIns="0" bIns="0" rtlCol="0" anchor="t">
            <a:spAutoFit/>
          </a:bodyPr>
          <a:lstStyle/>
          <a:p>
            <a:pPr marL="0" lvl="0" indent="0" algn="ctr">
              <a:lnSpc>
                <a:spcPts val="7150"/>
              </a:lnSpc>
            </a:pPr>
            <a:r>
              <a:rPr lang="en-US" sz="5500" dirty="0">
                <a:solidFill>
                  <a:srgbClr val="D25525"/>
                </a:solidFill>
                <a:latin typeface="Open Sauce SemiBold"/>
              </a:rPr>
              <a:t>Report’s view after selecting accessories</a:t>
            </a:r>
          </a:p>
        </p:txBody>
      </p:sp>
      <p:sp>
        <p:nvSpPr>
          <p:cNvPr id="5" name="Rectangle 4">
            <a:extLst>
              <a:ext uri="{FF2B5EF4-FFF2-40B4-BE49-F238E27FC236}">
                <a16:creationId xmlns:a16="http://schemas.microsoft.com/office/drawing/2014/main" id="{99BCB924-CEB9-4777-807A-1CEFB549459F}"/>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Graphical user interface, application&#10;&#10;Description automatically generated">
            <a:extLst>
              <a:ext uri="{FF2B5EF4-FFF2-40B4-BE49-F238E27FC236}">
                <a16:creationId xmlns:a16="http://schemas.microsoft.com/office/drawing/2014/main" id="{7303507D-05DF-45E4-A24C-1E6805402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14500"/>
            <a:ext cx="16152200" cy="79962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531697" y="9475764"/>
            <a:ext cx="525503"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11</a:t>
            </a:r>
          </a:p>
        </p:txBody>
      </p:sp>
      <p:sp>
        <p:nvSpPr>
          <p:cNvPr id="4" name="TextBox 4"/>
          <p:cNvSpPr txBox="1"/>
          <p:nvPr/>
        </p:nvSpPr>
        <p:spPr>
          <a:xfrm>
            <a:off x="1866900" y="317278"/>
            <a:ext cx="14554200" cy="785151"/>
          </a:xfrm>
          <a:prstGeom prst="rect">
            <a:avLst/>
          </a:prstGeom>
        </p:spPr>
        <p:txBody>
          <a:bodyPr wrap="square" lIns="0" tIns="0" rIns="0" bIns="0" rtlCol="0" anchor="t">
            <a:spAutoFit/>
          </a:bodyPr>
          <a:lstStyle/>
          <a:p>
            <a:pPr marL="0" lvl="0" indent="0" algn="ctr">
              <a:lnSpc>
                <a:spcPts val="6630"/>
              </a:lnSpc>
            </a:pPr>
            <a:r>
              <a:rPr lang="en-US" sz="5100" dirty="0">
                <a:solidFill>
                  <a:srgbClr val="D25525"/>
                </a:solidFill>
                <a:latin typeface="Open Sauce SemiBold"/>
              </a:rPr>
              <a:t>Report’s view with date slider set</a:t>
            </a:r>
          </a:p>
        </p:txBody>
      </p:sp>
      <p:sp>
        <p:nvSpPr>
          <p:cNvPr id="5" name="Rectangle 4">
            <a:extLst>
              <a:ext uri="{FF2B5EF4-FFF2-40B4-BE49-F238E27FC236}">
                <a16:creationId xmlns:a16="http://schemas.microsoft.com/office/drawing/2014/main" id="{7C863F7B-CBCB-4F76-92D6-8E07395B466E}"/>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Graphical user interface, application&#10;&#10;Description automatically generated">
            <a:extLst>
              <a:ext uri="{FF2B5EF4-FFF2-40B4-BE49-F238E27FC236}">
                <a16:creationId xmlns:a16="http://schemas.microsoft.com/office/drawing/2014/main" id="{A9315F25-ABA6-486D-AE2C-151E52EF2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54511"/>
            <a:ext cx="16078200" cy="82498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526000" y="9475764"/>
            <a:ext cx="531201" cy="587020"/>
          </a:xfrm>
          <a:prstGeom prst="rect">
            <a:avLst/>
          </a:prstGeom>
        </p:spPr>
        <p:txBody>
          <a:bodyPr wrap="square" lIns="0" tIns="0" rIns="0" bIns="0" rtlCol="0" anchor="t">
            <a:spAutoFit/>
          </a:bodyPr>
          <a:lstStyle/>
          <a:p>
            <a:pPr>
              <a:lnSpc>
                <a:spcPts val="5040"/>
              </a:lnSpc>
              <a:spcBef>
                <a:spcPct val="0"/>
              </a:spcBef>
            </a:pPr>
            <a:r>
              <a:rPr lang="en-US" sz="3600" dirty="0">
                <a:solidFill>
                  <a:srgbClr val="D25525"/>
                </a:solidFill>
                <a:latin typeface="Open Sauce SemiBold"/>
              </a:rPr>
              <a:t>12</a:t>
            </a:r>
          </a:p>
        </p:txBody>
      </p:sp>
      <p:sp>
        <p:nvSpPr>
          <p:cNvPr id="4" name="TextBox 4"/>
          <p:cNvSpPr txBox="1"/>
          <p:nvPr/>
        </p:nvSpPr>
        <p:spPr>
          <a:xfrm>
            <a:off x="2209799" y="245497"/>
            <a:ext cx="13868401" cy="782265"/>
          </a:xfrm>
          <a:prstGeom prst="rect">
            <a:avLst/>
          </a:prstGeom>
        </p:spPr>
        <p:txBody>
          <a:bodyPr wrap="square" lIns="0" tIns="0" rIns="0" bIns="0" rtlCol="0" anchor="t">
            <a:spAutoFit/>
          </a:bodyPr>
          <a:lstStyle/>
          <a:p>
            <a:pPr marL="0" lvl="0" indent="0" algn="ctr">
              <a:lnSpc>
                <a:spcPts val="6110"/>
              </a:lnSpc>
            </a:pPr>
            <a:r>
              <a:rPr lang="en-US" sz="5200" dirty="0">
                <a:solidFill>
                  <a:srgbClr val="D25525"/>
                </a:solidFill>
                <a:latin typeface="Arial" panose="020B0604020202020204" pitchFamily="34" charset="0"/>
                <a:cs typeface="Arial" panose="020B0604020202020204" pitchFamily="34" charset="0"/>
              </a:rPr>
              <a:t>Product details page with a product selected</a:t>
            </a:r>
          </a:p>
        </p:txBody>
      </p:sp>
      <p:sp>
        <p:nvSpPr>
          <p:cNvPr id="5" name="Rectangle 4">
            <a:extLst>
              <a:ext uri="{FF2B5EF4-FFF2-40B4-BE49-F238E27FC236}">
                <a16:creationId xmlns:a16="http://schemas.microsoft.com/office/drawing/2014/main" id="{37E9ADB2-BBC3-4A55-886A-DA3B17A59970}"/>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Graphical user interface&#10;&#10;Description automatically generated">
            <a:extLst>
              <a:ext uri="{FF2B5EF4-FFF2-40B4-BE49-F238E27FC236}">
                <a16:creationId xmlns:a16="http://schemas.microsoft.com/office/drawing/2014/main" id="{75530660-0A95-4F4C-B3B7-747490605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68495"/>
            <a:ext cx="16304600" cy="84821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3"/>
          <p:cNvSpPr txBox="1"/>
          <p:nvPr/>
        </p:nvSpPr>
        <p:spPr>
          <a:xfrm>
            <a:off x="17526000" y="9475764"/>
            <a:ext cx="531201" cy="587020"/>
          </a:xfrm>
          <a:prstGeom prst="rect">
            <a:avLst/>
          </a:prstGeom>
        </p:spPr>
        <p:txBody>
          <a:bodyPr wrap="square" lIns="0" tIns="0" rIns="0" bIns="0" rtlCol="0" anchor="t">
            <a:spAutoFit/>
          </a:bodyPr>
          <a:lstStyle/>
          <a:p>
            <a:pPr>
              <a:lnSpc>
                <a:spcPts val="5040"/>
              </a:lnSpc>
              <a:spcBef>
                <a:spcPct val="0"/>
              </a:spcBef>
            </a:pPr>
            <a:r>
              <a:rPr lang="en-US" sz="3600" dirty="0">
                <a:solidFill>
                  <a:schemeClr val="bg1"/>
                </a:solidFill>
                <a:latin typeface="Open Sauce SemiBold"/>
              </a:rPr>
              <a:t>13</a:t>
            </a:r>
          </a:p>
        </p:txBody>
      </p:sp>
      <p:sp>
        <p:nvSpPr>
          <p:cNvPr id="4" name="TextBox 4"/>
          <p:cNvSpPr txBox="1"/>
          <p:nvPr/>
        </p:nvSpPr>
        <p:spPr>
          <a:xfrm>
            <a:off x="2209799" y="4299936"/>
            <a:ext cx="13868401" cy="843564"/>
          </a:xfrm>
          <a:prstGeom prst="rect">
            <a:avLst/>
          </a:prstGeom>
        </p:spPr>
        <p:txBody>
          <a:bodyPr wrap="square" lIns="0" tIns="0" rIns="0" bIns="0" rtlCol="0" anchor="t">
            <a:spAutoFit/>
          </a:bodyPr>
          <a:lstStyle/>
          <a:p>
            <a:pPr marL="0" lvl="0" indent="0" algn="ctr">
              <a:lnSpc>
                <a:spcPts val="6110"/>
              </a:lnSpc>
            </a:pPr>
            <a:r>
              <a:rPr lang="en-US" sz="8800" dirty="0">
                <a:solidFill>
                  <a:schemeClr val="bg1"/>
                </a:solidFill>
                <a:latin typeface="Arial" panose="020B0604020202020204" pitchFamily="34" charset="0"/>
                <a:cs typeface="Arial" panose="020B0604020202020204" pitchFamily="34" charset="0"/>
              </a:rPr>
              <a:t>Thank you</a:t>
            </a:r>
          </a:p>
        </p:txBody>
      </p:sp>
      <p:sp>
        <p:nvSpPr>
          <p:cNvPr id="5" name="Rectangle 4">
            <a:extLst>
              <a:ext uri="{FF2B5EF4-FFF2-40B4-BE49-F238E27FC236}">
                <a16:creationId xmlns:a16="http://schemas.microsoft.com/office/drawing/2014/main" id="{37E9ADB2-BBC3-4A55-886A-DA3B17A59970}"/>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551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6667500" y="429965"/>
            <a:ext cx="4953000" cy="1692771"/>
          </a:xfrm>
          <a:prstGeom prst="rect">
            <a:avLst/>
          </a:prstGeom>
        </p:spPr>
        <p:txBody>
          <a:bodyPr wrap="square" lIns="0" tIns="0" rIns="0" bIns="0" rtlCol="0" anchor="t">
            <a:spAutoFit/>
          </a:bodyPr>
          <a:lstStyle/>
          <a:p>
            <a:pPr>
              <a:lnSpc>
                <a:spcPts val="13200"/>
              </a:lnSpc>
            </a:pPr>
            <a:r>
              <a:rPr lang="en-US" sz="12000" dirty="0">
                <a:solidFill>
                  <a:srgbClr val="FFFFFF"/>
                </a:solidFill>
                <a:latin typeface="Arial" panose="020B0604020202020204" pitchFamily="34" charset="0"/>
                <a:cs typeface="Arial" panose="020B0604020202020204" pitchFamily="34" charset="0"/>
              </a:rPr>
              <a:t>INDEX</a:t>
            </a:r>
          </a:p>
        </p:txBody>
      </p:sp>
      <p:sp>
        <p:nvSpPr>
          <p:cNvPr id="3" name="TextBox 3"/>
          <p:cNvSpPr txBox="1"/>
          <p:nvPr/>
        </p:nvSpPr>
        <p:spPr>
          <a:xfrm>
            <a:off x="1447800" y="2552700"/>
            <a:ext cx="12429218" cy="5716630"/>
          </a:xfrm>
          <a:prstGeom prst="rect">
            <a:avLst/>
          </a:prstGeom>
        </p:spPr>
        <p:txBody>
          <a:bodyPr lIns="0" tIns="0" rIns="0" bIns="0" rtlCol="0" anchor="t">
            <a:spAutoFit/>
          </a:bodyPr>
          <a:lstStyle/>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Objective</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Power BI</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Data</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Data Import</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Data Modelling</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Data Engineering</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Reporting (Power BI dashboard)</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Snapshots of the Dashboard</a:t>
            </a:r>
          </a:p>
          <a:p>
            <a:pPr marL="571500" indent="-571500">
              <a:lnSpc>
                <a:spcPts val="5040"/>
              </a:lnSpc>
              <a:spcBef>
                <a:spcPct val="0"/>
              </a:spcBef>
              <a:buFont typeface="Arial" panose="020B0604020202020204" pitchFamily="34" charset="0"/>
              <a:buChar char="•"/>
            </a:pPr>
            <a:r>
              <a:rPr lang="en-US" sz="4000" dirty="0">
                <a:solidFill>
                  <a:srgbClr val="FFFFFF"/>
                </a:solidFill>
                <a:latin typeface="Arial" panose="020B0604020202020204" pitchFamily="34" charset="0"/>
                <a:cs typeface="Arial" panose="020B0604020202020204" pitchFamily="34" charset="0"/>
              </a:rPr>
              <a:t>Thank you</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FFFFFF"/>
                </a:solidFill>
                <a:latin typeface="Open Sauce SemiBold"/>
              </a:rPr>
              <a:t>2</a:t>
            </a:r>
          </a:p>
        </p:txBody>
      </p:sp>
      <p:sp>
        <p:nvSpPr>
          <p:cNvPr id="5" name="Rectangle 4">
            <a:extLst>
              <a:ext uri="{FF2B5EF4-FFF2-40B4-BE49-F238E27FC236}">
                <a16:creationId xmlns:a16="http://schemas.microsoft.com/office/drawing/2014/main" id="{45C663B5-A0C7-4681-87A0-11ABDF44ECB4}"/>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501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51544" y="1095375"/>
            <a:ext cx="5973535"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Objective</a:t>
            </a:r>
          </a:p>
        </p:txBody>
      </p:sp>
      <p:sp>
        <p:nvSpPr>
          <p:cNvPr id="3" name="TextBox 3"/>
          <p:cNvSpPr txBox="1"/>
          <p:nvPr/>
        </p:nvSpPr>
        <p:spPr>
          <a:xfrm>
            <a:off x="2251544" y="3417352"/>
            <a:ext cx="13685347" cy="3436133"/>
          </a:xfrm>
          <a:prstGeom prst="rect">
            <a:avLst/>
          </a:prstGeom>
        </p:spPr>
        <p:txBody>
          <a:bodyPr lIns="0" tIns="0" rIns="0" bIns="0" rtlCol="0" anchor="t">
            <a:spAutoFit/>
          </a:bodyPr>
          <a:lstStyle/>
          <a:p>
            <a:pPr algn="l">
              <a:lnSpc>
                <a:spcPts val="6856"/>
              </a:lnSpc>
            </a:pPr>
            <a:r>
              <a:rPr lang="en-US" sz="4000" dirty="0">
                <a:solidFill>
                  <a:srgbClr val="000000"/>
                </a:solidFill>
                <a:latin typeface="Arial" panose="020B0604020202020204" pitchFamily="34" charset="0"/>
                <a:cs typeface="Arial" panose="020B0604020202020204" pitchFamily="34" charset="0"/>
              </a:rPr>
              <a:t>To derive insights like total orders, total orders by category, by subcategory, by individual product, by territory and the return rates associated with the products, the revenue target and the actual revenue generated at all levels of hierarchies.</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3</a:t>
            </a:r>
          </a:p>
        </p:txBody>
      </p:sp>
      <p:sp>
        <p:nvSpPr>
          <p:cNvPr id="5" name="Rectangle 4">
            <a:extLst>
              <a:ext uri="{FF2B5EF4-FFF2-40B4-BE49-F238E27FC236}">
                <a16:creationId xmlns:a16="http://schemas.microsoft.com/office/drawing/2014/main" id="{96D4574D-C23E-4921-9DFB-4A93D2B8861B}"/>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454438" y="6828055"/>
            <a:ext cx="5379123" cy="2681046"/>
          </a:xfrm>
          <a:prstGeom prst="rect">
            <a:avLst/>
          </a:prstGeom>
        </p:spPr>
      </p:pic>
      <p:sp>
        <p:nvSpPr>
          <p:cNvPr id="3" name="TextBox 3"/>
          <p:cNvSpPr txBox="1"/>
          <p:nvPr/>
        </p:nvSpPr>
        <p:spPr>
          <a:xfrm>
            <a:off x="2251544" y="1095375"/>
            <a:ext cx="5973535"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Power BI</a:t>
            </a:r>
          </a:p>
        </p:txBody>
      </p:sp>
      <p:sp>
        <p:nvSpPr>
          <p:cNvPr id="4" name="TextBox 4"/>
          <p:cNvSpPr txBox="1"/>
          <p:nvPr/>
        </p:nvSpPr>
        <p:spPr>
          <a:xfrm>
            <a:off x="2362200" y="3056770"/>
            <a:ext cx="13902856" cy="3231654"/>
          </a:xfrm>
          <a:prstGeom prst="rect">
            <a:avLst/>
          </a:prstGeom>
        </p:spPr>
        <p:txBody>
          <a:bodyPr wrap="square" lIns="0" tIns="0" rIns="0" bIns="0" rtlCol="0" anchor="t">
            <a:spAutoFit/>
          </a:bodyPr>
          <a:lstStyle/>
          <a:p>
            <a:pPr marL="0" lvl="0" indent="0" algn="l">
              <a:lnSpc>
                <a:spcPts val="4199"/>
              </a:lnSpc>
              <a:spcBef>
                <a:spcPct val="0"/>
              </a:spcBef>
            </a:pPr>
            <a:r>
              <a:rPr lang="en-US" sz="4000" dirty="0">
                <a:solidFill>
                  <a:srgbClr val="000000"/>
                </a:solidFill>
                <a:latin typeface="Arial" panose="020B0604020202020204" pitchFamily="34" charset="0"/>
                <a:cs typeface="Arial" panose="020B0604020202020204" pitchFamily="34" charset="0"/>
              </a:rPr>
              <a:t>Power BI provides a set of software services, applications, and connections that work together to transform data sources into logical, visually engaging, and interactive insights. The data may be in the form of an Excel spreadsheet or a collection of hybrid data warehouses that are both cloud-based and on-premises.</a:t>
            </a:r>
          </a:p>
        </p:txBody>
      </p:sp>
      <p:sp>
        <p:nvSpPr>
          <p:cNvPr id="5" name="TextBox 5"/>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4</a:t>
            </a:r>
          </a:p>
        </p:txBody>
      </p:sp>
      <p:sp>
        <p:nvSpPr>
          <p:cNvPr id="6" name="Rectangle 5">
            <a:extLst>
              <a:ext uri="{FF2B5EF4-FFF2-40B4-BE49-F238E27FC236}">
                <a16:creationId xmlns:a16="http://schemas.microsoft.com/office/drawing/2014/main" id="{061F0C82-426E-4D39-A8BA-BA0DDABDCBFD}"/>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51544" y="1095375"/>
            <a:ext cx="5973535"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Data</a:t>
            </a:r>
          </a:p>
        </p:txBody>
      </p:sp>
      <p:sp>
        <p:nvSpPr>
          <p:cNvPr id="3" name="TextBox 3"/>
          <p:cNvSpPr txBox="1"/>
          <p:nvPr/>
        </p:nvSpPr>
        <p:spPr>
          <a:xfrm>
            <a:off x="2251544" y="3024898"/>
            <a:ext cx="13685347" cy="5616217"/>
          </a:xfrm>
          <a:prstGeom prst="rect">
            <a:avLst/>
          </a:prstGeom>
        </p:spPr>
        <p:txBody>
          <a:bodyPr lIns="0" tIns="0" rIns="0" bIns="0" rtlCol="0" anchor="t">
            <a:spAutoFit/>
          </a:bodyPr>
          <a:lstStyle/>
          <a:p>
            <a:pPr>
              <a:lnSpc>
                <a:spcPts val="4896"/>
              </a:lnSpc>
            </a:pPr>
            <a:r>
              <a:rPr lang="en-US" sz="4000" dirty="0">
                <a:solidFill>
                  <a:srgbClr val="000000"/>
                </a:solidFill>
                <a:latin typeface="Arial" panose="020B0604020202020204" pitchFamily="34" charset="0"/>
                <a:cs typeface="Arial" panose="020B0604020202020204" pitchFamily="34" charset="0"/>
              </a:rPr>
              <a:t>The data used for the project was in the form of csv files containing information of a bike manufacturing company about -</a:t>
            </a:r>
          </a:p>
          <a:p>
            <a:pPr marL="755144" lvl="1" indent="-377572">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Customers</a:t>
            </a:r>
          </a:p>
          <a:p>
            <a:pPr marL="755144" lvl="1" indent="-377572">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Sales</a:t>
            </a:r>
          </a:p>
          <a:p>
            <a:pPr marL="755144" lvl="1" indent="-377572">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Returns</a:t>
            </a:r>
          </a:p>
          <a:p>
            <a:pPr marL="755144" lvl="1" indent="-377572">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Products</a:t>
            </a:r>
          </a:p>
          <a:p>
            <a:pPr marL="755144" lvl="1" indent="-377572">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Product Categories</a:t>
            </a:r>
          </a:p>
          <a:p>
            <a:pPr marL="755144" lvl="1" indent="-377572" algn="l">
              <a:lnSpc>
                <a:spcPts val="4896"/>
              </a:lnSpc>
              <a:buFont typeface="Arial"/>
              <a:buChar char="•"/>
            </a:pPr>
            <a:r>
              <a:rPr lang="en-US" sz="4000" dirty="0">
                <a:solidFill>
                  <a:srgbClr val="000000"/>
                </a:solidFill>
                <a:latin typeface="Arial" panose="020B0604020202020204" pitchFamily="34" charset="0"/>
                <a:cs typeface="Arial" panose="020B0604020202020204" pitchFamily="34" charset="0"/>
              </a:rPr>
              <a:t>Product Subcategories</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5</a:t>
            </a:r>
          </a:p>
        </p:txBody>
      </p:sp>
      <p:sp>
        <p:nvSpPr>
          <p:cNvPr id="5" name="Rectangle 4">
            <a:extLst>
              <a:ext uri="{FF2B5EF4-FFF2-40B4-BE49-F238E27FC236}">
                <a16:creationId xmlns:a16="http://schemas.microsoft.com/office/drawing/2014/main" id="{00EE6CCE-D8EC-46BD-888D-00296C032A41}"/>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51544" y="1095375"/>
            <a:ext cx="6892456"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Data Import</a:t>
            </a:r>
          </a:p>
        </p:txBody>
      </p:sp>
      <p:sp>
        <p:nvSpPr>
          <p:cNvPr id="3" name="TextBox 3"/>
          <p:cNvSpPr txBox="1"/>
          <p:nvPr/>
        </p:nvSpPr>
        <p:spPr>
          <a:xfrm>
            <a:off x="2251544" y="3086100"/>
            <a:ext cx="13685347" cy="5051960"/>
          </a:xfrm>
          <a:prstGeom prst="rect">
            <a:avLst/>
          </a:prstGeom>
        </p:spPr>
        <p:txBody>
          <a:bodyPr lIns="0" tIns="0" rIns="0" bIns="0" rtlCol="0" anchor="t">
            <a:spAutoFit/>
          </a:bodyPr>
          <a:lstStyle/>
          <a:p>
            <a:pPr algn="l">
              <a:lnSpc>
                <a:spcPts val="5736"/>
              </a:lnSpc>
            </a:pPr>
            <a:r>
              <a:rPr lang="en-US" sz="4000" dirty="0">
                <a:solidFill>
                  <a:srgbClr val="000000"/>
                </a:solidFill>
                <a:latin typeface="Arial" panose="020B0604020202020204" pitchFamily="34" charset="0"/>
                <a:cs typeface="Arial" panose="020B0604020202020204" pitchFamily="34" charset="0"/>
              </a:rPr>
              <a:t>Most of the tables were imported using the simple import csv functionality of Power BI other than the sales data. Since the sales data was dynamic and a new file needs to be added for the sales of that particular year, the sales data was imported dynamically as a folder meaning that adding new files to the folder would automatically reflect new data in the Power BI report.</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6</a:t>
            </a:r>
          </a:p>
        </p:txBody>
      </p:sp>
      <p:sp>
        <p:nvSpPr>
          <p:cNvPr id="5" name="Rectangle 4">
            <a:extLst>
              <a:ext uri="{FF2B5EF4-FFF2-40B4-BE49-F238E27FC236}">
                <a16:creationId xmlns:a16="http://schemas.microsoft.com/office/drawing/2014/main" id="{2D98C650-59D6-4770-9A36-5EC72F06F5D9}"/>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984402" y="2476500"/>
            <a:ext cx="7122362" cy="6478633"/>
          </a:xfrm>
          <a:prstGeom prst="rect">
            <a:avLst/>
          </a:prstGeom>
        </p:spPr>
      </p:pic>
      <p:sp>
        <p:nvSpPr>
          <p:cNvPr id="3" name="TextBox 3"/>
          <p:cNvSpPr txBox="1"/>
          <p:nvPr/>
        </p:nvSpPr>
        <p:spPr>
          <a:xfrm>
            <a:off x="1984402" y="574058"/>
            <a:ext cx="8832321"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Data Modelling</a:t>
            </a:r>
          </a:p>
        </p:txBody>
      </p:sp>
      <p:sp>
        <p:nvSpPr>
          <p:cNvPr id="4" name="TextBox 4"/>
          <p:cNvSpPr txBox="1"/>
          <p:nvPr/>
        </p:nvSpPr>
        <p:spPr>
          <a:xfrm>
            <a:off x="10210800" y="2476500"/>
            <a:ext cx="6677712" cy="5656741"/>
          </a:xfrm>
          <a:prstGeom prst="rect">
            <a:avLst/>
          </a:prstGeom>
        </p:spPr>
        <p:txBody>
          <a:bodyPr lIns="0" tIns="0" rIns="0" bIns="0" rtlCol="0" anchor="t">
            <a:spAutoFit/>
          </a:bodyPr>
          <a:lstStyle/>
          <a:p>
            <a:pPr algn="l">
              <a:lnSpc>
                <a:spcPts val="6376"/>
              </a:lnSpc>
            </a:pPr>
            <a:r>
              <a:rPr lang="en-US" sz="4000" dirty="0">
                <a:solidFill>
                  <a:srgbClr val="000000"/>
                </a:solidFill>
                <a:latin typeface="Arial" panose="020B0604020202020204" pitchFamily="34" charset="0"/>
                <a:cs typeface="Arial" panose="020B0604020202020204" pitchFamily="34" charset="0"/>
              </a:rPr>
              <a:t>Data modelling was done to establish relationships between the various tables present in the data set based on the identified primary and foreign keys in Power BI' s relationship view.</a:t>
            </a:r>
          </a:p>
        </p:txBody>
      </p:sp>
      <p:sp>
        <p:nvSpPr>
          <p:cNvPr id="5" name="TextBox 5"/>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7</a:t>
            </a:r>
          </a:p>
        </p:txBody>
      </p:sp>
      <p:sp>
        <p:nvSpPr>
          <p:cNvPr id="6" name="Rectangle 5">
            <a:extLst>
              <a:ext uri="{FF2B5EF4-FFF2-40B4-BE49-F238E27FC236}">
                <a16:creationId xmlns:a16="http://schemas.microsoft.com/office/drawing/2014/main" id="{BEA0003D-2DCB-41C5-BA58-CC9F44FEA8FE}"/>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51544" y="1095375"/>
            <a:ext cx="9714078"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Data Engineering</a:t>
            </a:r>
          </a:p>
        </p:txBody>
      </p:sp>
      <p:sp>
        <p:nvSpPr>
          <p:cNvPr id="3" name="TextBox 3"/>
          <p:cNvSpPr txBox="1"/>
          <p:nvPr/>
        </p:nvSpPr>
        <p:spPr>
          <a:xfrm>
            <a:off x="2251544" y="3467100"/>
            <a:ext cx="13685347" cy="2868670"/>
          </a:xfrm>
          <a:prstGeom prst="rect">
            <a:avLst/>
          </a:prstGeom>
        </p:spPr>
        <p:txBody>
          <a:bodyPr lIns="0" tIns="0" rIns="0" bIns="0" rtlCol="0" anchor="t">
            <a:spAutoFit/>
          </a:bodyPr>
          <a:lstStyle/>
          <a:p>
            <a:pPr algn="l">
              <a:lnSpc>
                <a:spcPts val="7836"/>
              </a:lnSpc>
            </a:pPr>
            <a:r>
              <a:rPr lang="en-US" sz="4000" dirty="0">
                <a:solidFill>
                  <a:srgbClr val="000000"/>
                </a:solidFill>
                <a:latin typeface="Arial" panose="020B0604020202020204" pitchFamily="34" charset="0"/>
                <a:cs typeface="Arial" panose="020B0604020202020204" pitchFamily="34" charset="0"/>
              </a:rPr>
              <a:t>Some aggregates and measures like total orders, total returns, return rates were engineered using DAX queries and aggregator functions available in Power BI.</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8</a:t>
            </a:r>
          </a:p>
        </p:txBody>
      </p:sp>
      <p:sp>
        <p:nvSpPr>
          <p:cNvPr id="5" name="Rectangle 4">
            <a:extLst>
              <a:ext uri="{FF2B5EF4-FFF2-40B4-BE49-F238E27FC236}">
                <a16:creationId xmlns:a16="http://schemas.microsoft.com/office/drawing/2014/main" id="{4FF72712-4654-4D08-9FF0-32B22ED50634}"/>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51544" y="1095375"/>
            <a:ext cx="9714078" cy="1353319"/>
          </a:xfrm>
          <a:prstGeom prst="rect">
            <a:avLst/>
          </a:prstGeom>
        </p:spPr>
        <p:txBody>
          <a:bodyPr lIns="0" tIns="0" rIns="0" bIns="0" rtlCol="0" anchor="t">
            <a:spAutoFit/>
          </a:bodyPr>
          <a:lstStyle/>
          <a:p>
            <a:pPr marL="0" lvl="0" indent="0">
              <a:lnSpc>
                <a:spcPts val="11440"/>
              </a:lnSpc>
            </a:pPr>
            <a:r>
              <a:rPr lang="en-US" sz="8800" dirty="0">
                <a:solidFill>
                  <a:srgbClr val="D25525"/>
                </a:solidFill>
                <a:latin typeface="Arial" panose="020B0604020202020204" pitchFamily="34" charset="0"/>
                <a:cs typeface="Arial" panose="020B0604020202020204" pitchFamily="34" charset="0"/>
              </a:rPr>
              <a:t>Reporting</a:t>
            </a:r>
          </a:p>
        </p:txBody>
      </p:sp>
      <p:sp>
        <p:nvSpPr>
          <p:cNvPr id="3" name="TextBox 3"/>
          <p:cNvSpPr txBox="1"/>
          <p:nvPr/>
        </p:nvSpPr>
        <p:spPr>
          <a:xfrm>
            <a:off x="2251544" y="2761188"/>
            <a:ext cx="13685347" cy="5917582"/>
          </a:xfrm>
          <a:prstGeom prst="rect">
            <a:avLst/>
          </a:prstGeom>
        </p:spPr>
        <p:txBody>
          <a:bodyPr lIns="0" tIns="0" rIns="0" bIns="0" rtlCol="0" anchor="t">
            <a:spAutoFit/>
          </a:bodyPr>
          <a:lstStyle/>
          <a:p>
            <a:pPr>
              <a:lnSpc>
                <a:spcPts val="6716"/>
              </a:lnSpc>
            </a:pPr>
            <a:r>
              <a:rPr lang="en-US" sz="4000" dirty="0">
                <a:solidFill>
                  <a:srgbClr val="000000"/>
                </a:solidFill>
                <a:latin typeface="Arial" panose="020B0604020202020204" pitchFamily="34" charset="0"/>
                <a:cs typeface="Arial" panose="020B0604020202020204" pitchFamily="34" charset="0"/>
              </a:rPr>
              <a:t>A report was made using the tools and visualization available in Power BI. There are drill through options available in the reports as well as clicking on fields changes the filter context. Some conditional formatting was also done to get more information out of the report without it becoming too overwhelming.</a:t>
            </a:r>
          </a:p>
          <a:p>
            <a:pPr algn="l">
              <a:lnSpc>
                <a:spcPts val="6716"/>
              </a:lnSpc>
            </a:pPr>
            <a:r>
              <a:rPr lang="en-US" sz="4000" dirty="0">
                <a:solidFill>
                  <a:srgbClr val="000000"/>
                </a:solidFill>
                <a:latin typeface="Arial" panose="020B0604020202020204" pitchFamily="34" charset="0"/>
                <a:cs typeface="Arial" panose="020B0604020202020204" pitchFamily="34" charset="0"/>
              </a:rPr>
              <a:t>Following are a few snapshots - </a:t>
            </a:r>
          </a:p>
        </p:txBody>
      </p:sp>
      <p:sp>
        <p:nvSpPr>
          <p:cNvPr id="4" name="TextBox 4"/>
          <p:cNvSpPr txBox="1"/>
          <p:nvPr/>
        </p:nvSpPr>
        <p:spPr>
          <a:xfrm>
            <a:off x="17737440" y="9475764"/>
            <a:ext cx="319760" cy="587020"/>
          </a:xfrm>
          <a:prstGeom prst="rect">
            <a:avLst/>
          </a:prstGeom>
        </p:spPr>
        <p:txBody>
          <a:bodyPr lIns="0" tIns="0" rIns="0" bIns="0" rtlCol="0" anchor="t">
            <a:spAutoFit/>
          </a:bodyPr>
          <a:lstStyle/>
          <a:p>
            <a:pPr>
              <a:lnSpc>
                <a:spcPts val="5040"/>
              </a:lnSpc>
              <a:spcBef>
                <a:spcPct val="0"/>
              </a:spcBef>
            </a:pPr>
            <a:r>
              <a:rPr lang="en-US" sz="3600" dirty="0">
                <a:solidFill>
                  <a:srgbClr val="D25525"/>
                </a:solidFill>
                <a:latin typeface="Open Sauce SemiBold"/>
              </a:rPr>
              <a:t>9</a:t>
            </a:r>
          </a:p>
        </p:txBody>
      </p:sp>
      <p:sp>
        <p:nvSpPr>
          <p:cNvPr id="5" name="Rectangle 4">
            <a:extLst>
              <a:ext uri="{FF2B5EF4-FFF2-40B4-BE49-F238E27FC236}">
                <a16:creationId xmlns:a16="http://schemas.microsoft.com/office/drawing/2014/main" id="{8BFD8769-6367-498C-B7F4-25F6BD6FE67F}"/>
              </a:ext>
            </a:extLst>
          </p:cNvPr>
          <p:cNvSpPr/>
          <p:nvPr/>
        </p:nvSpPr>
        <p:spPr>
          <a:xfrm>
            <a:off x="0" y="0"/>
            <a:ext cx="18288000" cy="10287000"/>
          </a:xfrm>
          <a:prstGeom prst="rect">
            <a:avLst/>
          </a:prstGeom>
          <a:noFill/>
          <a:ln w="1016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395</Words>
  <Application>Microsoft Office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Open Sauce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dashboard for data analytics</dc:title>
  <cp:lastModifiedBy>Utkarsh Bhardwaj</cp:lastModifiedBy>
  <cp:revision>15</cp:revision>
  <dcterms:created xsi:type="dcterms:W3CDTF">2006-08-16T00:00:00Z</dcterms:created>
  <dcterms:modified xsi:type="dcterms:W3CDTF">2021-08-25T08:28:02Z</dcterms:modified>
  <dc:identifier>DAEj-deEVZw</dc:identifier>
</cp:coreProperties>
</file>