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327ea777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327ea777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27ea777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327ea777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27ea777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27ea777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1d93bb1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1d93bb1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1d93bb1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31d93bb1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1d93bb14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1d93bb1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1d93bb14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1d93bb1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1ece7cb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1ece7cb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27ea777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27ea777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27ea777b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27ea777b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16ed17e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16ed17e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27ea777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27ea777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27ea777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27ea777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27ea777b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27ea777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27ea777b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27ea777b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27ea777b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27ea777b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27ea777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27ea777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27ea777b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27ea777b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16ed17e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16ed17e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1ece7cb2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1ece7cb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16ed17e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16ed17e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16ed17e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16ed17e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1ece7cb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1ece7cb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27ea777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27ea777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27ea777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27ea777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DATABASE MANAGEMENT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NAME:UTKARSH BHATT</a:t>
            </a:r>
            <a:endParaRPr/>
          </a:p>
          <a:p>
            <a:pPr indent="0" lvl="0" marL="0" rtl="0" algn="ctr">
              <a:spcBef>
                <a:spcPts val="0"/>
              </a:spcBef>
              <a:spcAft>
                <a:spcPts val="0"/>
              </a:spcAft>
              <a:buNone/>
            </a:pPr>
            <a:r>
              <a:rPr lang="en"/>
              <a:t>ROLL NO:21IE10041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RDBMS are vertically scalable whereas NoSQL are </a:t>
            </a:r>
            <a:r>
              <a:rPr lang="en"/>
              <a:t>horizontally</a:t>
            </a:r>
            <a:r>
              <a:rPr lang="en"/>
              <a:t> scalable</a:t>
            </a:r>
            <a:endParaRPr/>
          </a:p>
        </p:txBody>
      </p:sp>
      <p:sp>
        <p:nvSpPr>
          <p:cNvPr id="113" name="Google Shape;113;p22"/>
          <p:cNvSpPr txBox="1"/>
          <p:nvPr>
            <p:ph idx="1" type="body"/>
          </p:nvPr>
        </p:nvSpPr>
        <p:spPr>
          <a:xfrm>
            <a:off x="311700" y="1373050"/>
            <a:ext cx="8520600" cy="31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Vertical Scaling is Expensive</a:t>
            </a:r>
            <a:endParaRPr/>
          </a:p>
        </p:txBody>
      </p:sp>
      <p:pic>
        <p:nvPicPr>
          <p:cNvPr id="114" name="Google Shape;114;p22"/>
          <p:cNvPicPr preferRelativeResize="0"/>
          <p:nvPr/>
        </p:nvPicPr>
        <p:blipFill>
          <a:blip r:embed="rId3">
            <a:alphaModFix/>
          </a:blip>
          <a:stretch>
            <a:fillRect/>
          </a:stretch>
        </p:blipFill>
        <p:spPr>
          <a:xfrm>
            <a:off x="38750" y="2085525"/>
            <a:ext cx="9066498" cy="267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NoSQL over Relational Database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NoSQL are generally larger than SQL </a:t>
            </a:r>
            <a:r>
              <a:rPr lang="en"/>
              <a:t>databases</a:t>
            </a:r>
            <a:r>
              <a:rPr lang="en"/>
              <a:t> </a:t>
            </a:r>
            <a:r>
              <a:rPr lang="en"/>
              <a:t>because</a:t>
            </a:r>
            <a:r>
              <a:rPr lang="en"/>
              <a:t> of data duplication.</a:t>
            </a:r>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entities represent all the tables of the database,attributes are the columns of the table and the relationship represents the association among the tables of a database.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230125" y="2163250"/>
            <a:ext cx="9374125" cy="289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ER DIAGRAM</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Entity</a:t>
            </a:r>
            <a:endParaRPr/>
          </a:p>
          <a:p>
            <a:pPr indent="-342900" lvl="0" marL="457200" rtl="0" algn="l">
              <a:spcBef>
                <a:spcPts val="0"/>
              </a:spcBef>
              <a:spcAft>
                <a:spcPts val="0"/>
              </a:spcAft>
              <a:buSzPts val="1800"/>
              <a:buChar char="●"/>
            </a:pPr>
            <a:r>
              <a:rPr lang="en"/>
              <a:t>Attribute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a:t>
            </a:r>
            <a:endParaRPr/>
          </a:p>
        </p:txBody>
      </p:sp>
      <p:sp>
        <p:nvSpPr>
          <p:cNvPr id="139" name="Google Shape;139;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ENTITY</a:t>
            </a:r>
            <a:endParaRPr/>
          </a:p>
        </p:txBody>
      </p:sp>
      <p:sp>
        <p:nvSpPr>
          <p:cNvPr id="140" name="Google Shape;140;p26"/>
          <p:cNvSpPr txBox="1"/>
          <p:nvPr>
            <p:ph idx="2" type="body"/>
          </p:nvPr>
        </p:nvSpPr>
        <p:spPr>
          <a:xfrm>
            <a:off x="5038525"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WEAK ENTITY</a:t>
            </a:r>
            <a:endParaRPr/>
          </a:p>
        </p:txBody>
      </p:sp>
      <p:pic>
        <p:nvPicPr>
          <p:cNvPr id="141" name="Google Shape;141;p26"/>
          <p:cNvPicPr preferRelativeResize="0"/>
          <p:nvPr/>
        </p:nvPicPr>
        <p:blipFill>
          <a:blip r:embed="rId3">
            <a:alphaModFix/>
          </a:blip>
          <a:stretch>
            <a:fillRect/>
          </a:stretch>
        </p:blipFill>
        <p:spPr>
          <a:xfrm>
            <a:off x="4687625" y="2163125"/>
            <a:ext cx="3999900" cy="817244"/>
          </a:xfrm>
          <a:prstGeom prst="rect">
            <a:avLst/>
          </a:prstGeom>
          <a:noFill/>
          <a:ln>
            <a:noFill/>
          </a:ln>
        </p:spPr>
      </p:pic>
      <p:pic>
        <p:nvPicPr>
          <p:cNvPr id="142" name="Google Shape;142;p26"/>
          <p:cNvPicPr preferRelativeResize="0"/>
          <p:nvPr/>
        </p:nvPicPr>
        <p:blipFill>
          <a:blip r:embed="rId4">
            <a:alphaModFix/>
          </a:blip>
          <a:stretch>
            <a:fillRect/>
          </a:stretch>
        </p:blipFill>
        <p:spPr>
          <a:xfrm>
            <a:off x="199925" y="2163125"/>
            <a:ext cx="3999900" cy="142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ATTRIBUTE</a:t>
            </a:r>
            <a:endParaRPr/>
          </a:p>
        </p:txBody>
      </p:sp>
      <p:sp>
        <p:nvSpPr>
          <p:cNvPr id="148" name="Google Shape;148;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Composite Attribute</a:t>
            </a:r>
            <a:endParaRPr/>
          </a:p>
        </p:txBody>
      </p:sp>
      <p:sp>
        <p:nvSpPr>
          <p:cNvPr id="149" name="Google Shape;149;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Derived attribute</a:t>
            </a:r>
            <a:endParaRPr/>
          </a:p>
        </p:txBody>
      </p:sp>
      <p:pic>
        <p:nvPicPr>
          <p:cNvPr id="150" name="Google Shape;150;p27"/>
          <p:cNvPicPr preferRelativeResize="0"/>
          <p:nvPr/>
        </p:nvPicPr>
        <p:blipFill>
          <a:blip r:embed="rId3">
            <a:alphaModFix/>
          </a:blip>
          <a:stretch>
            <a:fillRect/>
          </a:stretch>
        </p:blipFill>
        <p:spPr>
          <a:xfrm>
            <a:off x="4832400" y="1807250"/>
            <a:ext cx="3754001" cy="2433625"/>
          </a:xfrm>
          <a:prstGeom prst="rect">
            <a:avLst/>
          </a:prstGeom>
          <a:noFill/>
          <a:ln>
            <a:noFill/>
          </a:ln>
        </p:spPr>
      </p:pic>
      <p:pic>
        <p:nvPicPr>
          <p:cNvPr id="151" name="Google Shape;151;p27"/>
          <p:cNvPicPr preferRelativeResize="0"/>
          <p:nvPr/>
        </p:nvPicPr>
        <p:blipFill>
          <a:blip r:embed="rId4">
            <a:alphaModFix/>
          </a:blip>
          <a:stretch>
            <a:fillRect/>
          </a:stretch>
        </p:blipFill>
        <p:spPr>
          <a:xfrm>
            <a:off x="-3" y="1887925"/>
            <a:ext cx="4786999" cy="227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Multivalued  Attribute</a:t>
            </a:r>
            <a:endParaRPr/>
          </a:p>
        </p:txBody>
      </p:sp>
      <p:sp>
        <p:nvSpPr>
          <p:cNvPr id="158" name="Google Shape;158;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Key Attribute</a:t>
            </a:r>
            <a:endParaRPr/>
          </a:p>
        </p:txBody>
      </p:sp>
      <p:pic>
        <p:nvPicPr>
          <p:cNvPr id="159" name="Google Shape;159;p28"/>
          <p:cNvPicPr preferRelativeResize="0"/>
          <p:nvPr/>
        </p:nvPicPr>
        <p:blipFill>
          <a:blip r:embed="rId3">
            <a:alphaModFix/>
          </a:blip>
          <a:stretch>
            <a:fillRect/>
          </a:stretch>
        </p:blipFill>
        <p:spPr>
          <a:xfrm>
            <a:off x="4752050" y="1837075"/>
            <a:ext cx="4160600" cy="2330157"/>
          </a:xfrm>
          <a:prstGeom prst="rect">
            <a:avLst/>
          </a:prstGeom>
          <a:noFill/>
          <a:ln>
            <a:noFill/>
          </a:ln>
        </p:spPr>
      </p:pic>
      <p:pic>
        <p:nvPicPr>
          <p:cNvPr id="160" name="Google Shape;160;p28"/>
          <p:cNvPicPr preferRelativeResize="0"/>
          <p:nvPr/>
        </p:nvPicPr>
        <p:blipFill>
          <a:blip r:embed="rId4">
            <a:alphaModFix/>
          </a:blip>
          <a:stretch>
            <a:fillRect/>
          </a:stretch>
        </p:blipFill>
        <p:spPr>
          <a:xfrm>
            <a:off x="616200" y="1836738"/>
            <a:ext cx="3390900" cy="2047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KEYS</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Key is an attribute or a set of attributes that uniquely identifies any record from the table.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KEYS:</a:t>
            </a:r>
            <a:endParaRPr/>
          </a:p>
        </p:txBody>
      </p:sp>
      <p:sp>
        <p:nvSpPr>
          <p:cNvPr id="172" name="Google Shape;172;p30"/>
          <p:cNvSpPr txBox="1"/>
          <p:nvPr>
            <p:ph idx="1" type="body"/>
          </p:nvPr>
        </p:nvSpPr>
        <p:spPr>
          <a:xfrm>
            <a:off x="311700" y="1152475"/>
            <a:ext cx="8520600" cy="3795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PRIMARY KEY</a:t>
            </a:r>
            <a:endParaRPr/>
          </a:p>
          <a:p>
            <a:pPr indent="0" lvl="0" marL="457200" marR="25400" rtl="0" algn="l">
              <a:lnSpc>
                <a:spcPct val="156250"/>
              </a:lnSpc>
              <a:spcBef>
                <a:spcPts val="1500"/>
              </a:spcBef>
              <a:spcAft>
                <a:spcPts val="0"/>
              </a:spcAft>
              <a:buNone/>
            </a:pPr>
            <a:r>
              <a:rPr lang="en" sz="1200">
                <a:solidFill>
                  <a:schemeClr val="dk1"/>
                </a:solidFill>
                <a:highlight>
                  <a:srgbClr val="FFFFFF"/>
                </a:highlight>
                <a:latin typeface="Roboto"/>
                <a:ea typeface="Roboto"/>
                <a:cs typeface="Roboto"/>
                <a:sym typeface="Roboto"/>
              </a:rPr>
              <a:t>It is the first key used to identify one and only one instance of an entity uniquely. An entity can contain multiple keys.. The key which is most suitable from those lists becomes a primary key.</a:t>
            </a:r>
            <a:endParaRPr sz="1200">
              <a:solidFill>
                <a:schemeClr val="dk1"/>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73" name="Google Shape;173;p30"/>
          <p:cNvPicPr preferRelativeResize="0"/>
          <p:nvPr/>
        </p:nvPicPr>
        <p:blipFill>
          <a:blip r:embed="rId3">
            <a:alphaModFix/>
          </a:blip>
          <a:stretch>
            <a:fillRect/>
          </a:stretch>
        </p:blipFill>
        <p:spPr>
          <a:xfrm>
            <a:off x="1118100" y="2296150"/>
            <a:ext cx="6429425" cy="314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9" name="Google Shape;179;p31"/>
          <p:cNvSpPr txBox="1"/>
          <p:nvPr>
            <p:ph idx="1" type="body"/>
          </p:nvPr>
        </p:nvSpPr>
        <p:spPr>
          <a:xfrm>
            <a:off x="257225" y="1017725"/>
            <a:ext cx="8520600" cy="360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CANDIDATE KEY</a:t>
            </a:r>
            <a:endParaRPr/>
          </a:p>
          <a:p>
            <a:pPr indent="0" lvl="0" marL="457200" marR="25400" rtl="0" algn="l">
              <a:lnSpc>
                <a:spcPct val="156250"/>
              </a:lnSpc>
              <a:spcBef>
                <a:spcPts val="1500"/>
              </a:spcBef>
              <a:spcAft>
                <a:spcPts val="0"/>
              </a:spcAft>
              <a:buNone/>
            </a:pPr>
            <a:r>
              <a:rPr lang="en" sz="1200">
                <a:solidFill>
                  <a:schemeClr val="dk1"/>
                </a:solidFill>
                <a:highlight>
                  <a:srgbClr val="FFFFFF"/>
                </a:highlight>
                <a:latin typeface="Roboto"/>
                <a:ea typeface="Roboto"/>
                <a:cs typeface="Roboto"/>
                <a:sym typeface="Roboto"/>
              </a:rPr>
              <a:t>Except for the primary key, the remaining attributes are considered a candidate key. The candidate keys are as strong as the primary key.</a:t>
            </a:r>
            <a:endParaRPr sz="1200">
              <a:solidFill>
                <a:schemeClr val="dk1"/>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80" name="Google Shape;180;p31"/>
          <p:cNvPicPr preferRelativeResize="0"/>
          <p:nvPr/>
        </p:nvPicPr>
        <p:blipFill>
          <a:blip r:embed="rId3">
            <a:alphaModFix/>
          </a:blip>
          <a:stretch>
            <a:fillRect/>
          </a:stretch>
        </p:blipFill>
        <p:spPr>
          <a:xfrm>
            <a:off x="52400" y="2201250"/>
            <a:ext cx="9039225" cy="294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DBMS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Organized collection of interrelated data of an enterprise.</a:t>
            </a:r>
            <a:endParaRPr/>
          </a:p>
          <a:p>
            <a:pPr indent="-342900" lvl="0" marL="457200" rtl="0" algn="l">
              <a:spcBef>
                <a:spcPts val="0"/>
              </a:spcBef>
              <a:spcAft>
                <a:spcPts val="0"/>
              </a:spcAft>
              <a:buSzPts val="1800"/>
              <a:buChar char="●"/>
            </a:pPr>
            <a:r>
              <a:rPr lang="en"/>
              <a:t>Set of programs to access and manage data.</a:t>
            </a:r>
            <a:endParaRPr/>
          </a:p>
          <a:p>
            <a:pPr indent="-342900" lvl="0" marL="457200" rtl="0" algn="l">
              <a:spcBef>
                <a:spcPts val="0"/>
              </a:spcBef>
              <a:spcAft>
                <a:spcPts val="0"/>
              </a:spcAft>
              <a:buSzPts val="1800"/>
              <a:buChar char="●"/>
            </a:pPr>
            <a:r>
              <a:rPr lang="en"/>
              <a:t>Environment that is convenient and efficient to use.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2"/>
          <p:cNvSpPr txBox="1"/>
          <p:nvPr>
            <p:ph idx="1" type="body"/>
          </p:nvPr>
        </p:nvSpPr>
        <p:spPr>
          <a:xfrm>
            <a:off x="311700" y="1684425"/>
            <a:ext cx="8520600" cy="2987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FOREIGN KEY</a:t>
            </a:r>
            <a:endParaRPr/>
          </a:p>
          <a:p>
            <a:pPr indent="0" lvl="0" marL="457200" rtl="0" algn="l">
              <a:spcBef>
                <a:spcPts val="1200"/>
              </a:spcBef>
              <a:spcAft>
                <a:spcPts val="0"/>
              </a:spcAft>
              <a:buNone/>
            </a:pPr>
            <a:r>
              <a:rPr lang="en" sz="1200">
                <a:solidFill>
                  <a:schemeClr val="dk1"/>
                </a:solidFill>
                <a:highlight>
                  <a:srgbClr val="FFFFFF"/>
                </a:highlight>
                <a:latin typeface="Roboto"/>
                <a:ea typeface="Roboto"/>
                <a:cs typeface="Roboto"/>
                <a:sym typeface="Roboto"/>
              </a:rPr>
              <a:t>Foreign keys are the column of the table used to point to the primary key of another table.</a:t>
            </a:r>
            <a:endParaRPr sz="1200">
              <a:solidFill>
                <a:schemeClr val="dk1"/>
              </a:solidFill>
              <a:highlight>
                <a:srgbClr val="FFFFFF"/>
              </a:highlight>
              <a:latin typeface="Roboto"/>
              <a:ea typeface="Roboto"/>
              <a:cs typeface="Roboto"/>
              <a:sym typeface="Roboto"/>
            </a:endParaRPr>
          </a:p>
          <a:p>
            <a:pPr indent="-342900" lvl="0" marL="457200" rtl="0" algn="l">
              <a:spcBef>
                <a:spcPts val="1200"/>
              </a:spcBef>
              <a:spcAft>
                <a:spcPts val="0"/>
              </a:spcAft>
              <a:buSzPts val="1800"/>
              <a:buChar char="●"/>
            </a:pPr>
            <a:r>
              <a:t/>
            </a:r>
            <a:endParaRPr/>
          </a:p>
          <a:p>
            <a:pPr indent="0" lvl="0" marL="457200" rtl="0" algn="l">
              <a:spcBef>
                <a:spcPts val="120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0" y="2648050"/>
            <a:ext cx="9143999" cy="268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64285"/>
              <a:buChar char="●"/>
            </a:pPr>
            <a:r>
              <a:rPr lang="en" sz="2800">
                <a:solidFill>
                  <a:schemeClr val="dk1"/>
                </a:solidFill>
              </a:rPr>
              <a:t>ALTERNATE KEY</a:t>
            </a:r>
            <a:endParaRPr sz="2800">
              <a:solidFill>
                <a:schemeClr val="dk1"/>
              </a:solidFill>
            </a:endParaRPr>
          </a:p>
          <a:p>
            <a:pPr indent="0" lvl="0" marL="457200" rtl="0" algn="l">
              <a:spcBef>
                <a:spcPts val="1200"/>
              </a:spcBef>
              <a:spcAft>
                <a:spcPts val="0"/>
              </a:spcAft>
              <a:buNone/>
            </a:pPr>
            <a:r>
              <a:rPr lang="en" sz="2800">
                <a:solidFill>
                  <a:schemeClr val="dk1"/>
                </a:solidFill>
              </a:rPr>
              <a:t>All the candidate keys </a:t>
            </a:r>
            <a:r>
              <a:rPr lang="en" sz="2800">
                <a:solidFill>
                  <a:schemeClr val="dk1"/>
                </a:solidFill>
              </a:rPr>
              <a:t>except</a:t>
            </a:r>
            <a:r>
              <a:rPr lang="en" sz="2800">
                <a:solidFill>
                  <a:schemeClr val="dk1"/>
                </a:solidFill>
              </a:rPr>
              <a:t> the primary key are known as alternate keys.</a:t>
            </a:r>
            <a:endParaRPr sz="2800">
              <a:solidFill>
                <a:schemeClr val="dk1"/>
              </a:solidFill>
            </a:endParaRPr>
          </a:p>
          <a:p>
            <a:pPr indent="-379730" lvl="0" marL="457200" rtl="0" algn="l">
              <a:spcBef>
                <a:spcPts val="1200"/>
              </a:spcBef>
              <a:spcAft>
                <a:spcPts val="0"/>
              </a:spcAft>
              <a:buClr>
                <a:schemeClr val="dk1"/>
              </a:buClr>
              <a:buSzPct val="100000"/>
              <a:buChar char="●"/>
            </a:pPr>
            <a:r>
              <a:rPr lang="en" sz="2800">
                <a:solidFill>
                  <a:schemeClr val="dk1"/>
                </a:solidFill>
              </a:rPr>
              <a:t>SUPER KEY</a:t>
            </a:r>
            <a:endParaRPr sz="2800">
              <a:solidFill>
                <a:schemeClr val="dk1"/>
              </a:solidFill>
            </a:endParaRPr>
          </a:p>
          <a:p>
            <a:pPr indent="0" lvl="0" marL="0" rtl="0" algn="l">
              <a:spcBef>
                <a:spcPts val="1200"/>
              </a:spcBef>
              <a:spcAft>
                <a:spcPts val="0"/>
              </a:spcAft>
              <a:buNone/>
            </a:pPr>
            <a:r>
              <a:rPr lang="en" sz="2800">
                <a:solidFill>
                  <a:schemeClr val="dk1"/>
                </a:solidFill>
              </a:rPr>
              <a:t>    It is an attribute set that can uniquely identify a record.</a:t>
            </a:r>
            <a:endParaRPr sz="2800">
              <a:solidFill>
                <a:schemeClr val="dk1"/>
              </a:solidFill>
            </a:endParaRPr>
          </a:p>
          <a:p>
            <a:pPr indent="0" lvl="0" marL="914400" rtl="0" algn="l">
              <a:spcBef>
                <a:spcPts val="1200"/>
              </a:spcBef>
              <a:spcAft>
                <a:spcPts val="0"/>
              </a:spcAft>
              <a:buNone/>
            </a:pPr>
            <a:r>
              <a:t/>
            </a:r>
            <a:endParaRPr sz="2800">
              <a:solidFill>
                <a:schemeClr val="dk1"/>
              </a:solidFill>
            </a:endParaRPr>
          </a:p>
          <a:p>
            <a:pPr indent="0" lvl="0" marL="457200" rtl="0" algn="l">
              <a:spcBef>
                <a:spcPts val="1200"/>
              </a:spcBef>
              <a:spcAft>
                <a:spcPts val="1200"/>
              </a:spcAft>
              <a:buNone/>
            </a:pPr>
            <a:r>
              <a:t/>
            </a:r>
            <a:endParaRPr sz="2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RELATIONS IN A DATABASE TABLE</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ONE TO ONE</a:t>
            </a:r>
            <a:endParaRPr/>
          </a:p>
          <a:p>
            <a:pPr indent="-342900" lvl="0" marL="457200" rtl="0" algn="l">
              <a:spcBef>
                <a:spcPts val="0"/>
              </a:spcBef>
              <a:spcAft>
                <a:spcPts val="0"/>
              </a:spcAft>
              <a:buSzPts val="1800"/>
              <a:buChar char="●"/>
            </a:pPr>
            <a:r>
              <a:rPr lang="en"/>
              <a:t>ONE TO MANY</a:t>
            </a:r>
            <a:endParaRPr/>
          </a:p>
          <a:p>
            <a:pPr indent="-342900" lvl="0" marL="457200" rtl="0" algn="l">
              <a:spcBef>
                <a:spcPts val="0"/>
              </a:spcBef>
              <a:spcAft>
                <a:spcPts val="0"/>
              </a:spcAft>
              <a:buSzPts val="1800"/>
              <a:buChar char="●"/>
            </a:pPr>
            <a:r>
              <a:rPr lang="en"/>
              <a:t>MANY TO ONE </a:t>
            </a:r>
            <a:endParaRPr/>
          </a:p>
          <a:p>
            <a:pPr indent="-342900" lvl="0" marL="457200" rtl="0" algn="l">
              <a:spcBef>
                <a:spcPts val="0"/>
              </a:spcBef>
              <a:spcAft>
                <a:spcPts val="0"/>
              </a:spcAft>
              <a:buSzPts val="1800"/>
              <a:buChar char="●"/>
            </a:pPr>
            <a:r>
              <a:rPr lang="en"/>
              <a:t>MANY TO MANY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TO ONE</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5"/>
          <p:cNvPicPr preferRelativeResize="0"/>
          <p:nvPr/>
        </p:nvPicPr>
        <p:blipFill>
          <a:blip r:embed="rId3">
            <a:alphaModFix/>
          </a:blip>
          <a:stretch>
            <a:fillRect/>
          </a:stretch>
        </p:blipFill>
        <p:spPr>
          <a:xfrm>
            <a:off x="604838" y="1290638"/>
            <a:ext cx="7934325" cy="256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TO MANY</a:t>
            </a:r>
            <a:endParaRPr/>
          </a:p>
          <a:p>
            <a:pPr indent="0" lvl="0" marL="0" rtl="0" algn="l">
              <a:spcBef>
                <a:spcPts val="0"/>
              </a:spcBef>
              <a:spcAft>
                <a:spcPts val="0"/>
              </a:spcAft>
              <a:buNone/>
            </a:pPr>
            <a:r>
              <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383275" y="1152475"/>
            <a:ext cx="8449025" cy="3105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 TO ONE</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7"/>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MANY TO MANY</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311704" y="1152475"/>
            <a:ext cx="8520600" cy="359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 OF </a:t>
            </a:r>
            <a:r>
              <a:rPr lang="en"/>
              <a:t>FILE SYSTEM</a:t>
            </a:r>
            <a:r>
              <a:rPr lang="en"/>
              <a:t> OVER DBMS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Atomicity of updates</a:t>
            </a:r>
            <a:endParaRPr/>
          </a:p>
          <a:p>
            <a:pPr indent="-342900" lvl="0" marL="457200" rtl="0" algn="l">
              <a:spcBef>
                <a:spcPts val="0"/>
              </a:spcBef>
              <a:spcAft>
                <a:spcPts val="0"/>
              </a:spcAft>
              <a:buSzPts val="1800"/>
              <a:buChar char="●"/>
            </a:pPr>
            <a:r>
              <a:rPr lang="en"/>
              <a:t>Redundancy</a:t>
            </a:r>
            <a:endParaRPr/>
          </a:p>
          <a:p>
            <a:pPr indent="-342900" lvl="0" marL="457200" rtl="0" algn="l">
              <a:spcBef>
                <a:spcPts val="0"/>
              </a:spcBef>
              <a:spcAft>
                <a:spcPts val="0"/>
              </a:spcAft>
              <a:buSzPts val="1800"/>
              <a:buChar char="●"/>
            </a:pPr>
            <a:r>
              <a:rPr lang="en"/>
              <a:t>Inconsistency</a:t>
            </a:r>
            <a:endParaRPr/>
          </a:p>
          <a:p>
            <a:pPr indent="-342900" lvl="0" marL="457200" rtl="0" algn="l">
              <a:spcBef>
                <a:spcPts val="0"/>
              </a:spcBef>
              <a:spcAft>
                <a:spcPts val="0"/>
              </a:spcAft>
              <a:buSzPts val="1800"/>
              <a:buChar char="●"/>
            </a:pPr>
            <a:r>
              <a:rPr lang="en"/>
              <a:t>Difficulty in accessing data</a:t>
            </a:r>
            <a:endParaRPr/>
          </a:p>
          <a:p>
            <a:pPr indent="-342900" lvl="0" marL="457200" rtl="0" algn="l">
              <a:spcBef>
                <a:spcPts val="0"/>
              </a:spcBef>
              <a:spcAft>
                <a:spcPts val="0"/>
              </a:spcAft>
              <a:buSzPts val="1800"/>
              <a:buChar char="●"/>
            </a:pPr>
            <a:r>
              <a:rPr lang="en"/>
              <a:t>Data isolation problem</a:t>
            </a:r>
            <a:endParaRPr/>
          </a:p>
          <a:p>
            <a:pPr indent="-342900" lvl="0" marL="457200" rtl="0" algn="l">
              <a:spcBef>
                <a:spcPts val="0"/>
              </a:spcBef>
              <a:spcAft>
                <a:spcPts val="0"/>
              </a:spcAft>
              <a:buSzPts val="1800"/>
              <a:buChar char="●"/>
            </a:pPr>
            <a:r>
              <a:rPr lang="en"/>
              <a:t>Integrity problems</a:t>
            </a:r>
            <a:endParaRPr/>
          </a:p>
          <a:p>
            <a:pPr indent="-342900" lvl="0" marL="457200" rtl="0" algn="l">
              <a:spcBef>
                <a:spcPts val="0"/>
              </a:spcBef>
              <a:spcAft>
                <a:spcPts val="0"/>
              </a:spcAft>
              <a:buSzPts val="1800"/>
              <a:buChar char="●"/>
            </a:pPr>
            <a:r>
              <a:rPr lang="en"/>
              <a:t>Concurrent access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There are many types of Databases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going to focus on two</a:t>
            </a:r>
            <a:endParaRPr/>
          </a:p>
          <a:p>
            <a:pPr indent="-342900" lvl="0" marL="457200" rtl="0" algn="l">
              <a:spcBef>
                <a:spcPts val="1200"/>
              </a:spcBef>
              <a:spcAft>
                <a:spcPts val="0"/>
              </a:spcAft>
              <a:buSzPts val="1800"/>
              <a:buChar char="●"/>
            </a:pPr>
            <a:r>
              <a:rPr lang="en"/>
              <a:t>RDBMS</a:t>
            </a:r>
            <a:endParaRPr/>
          </a:p>
          <a:p>
            <a:pPr indent="-342900" lvl="0" marL="457200" rtl="0" algn="l">
              <a:spcBef>
                <a:spcPts val="0"/>
              </a:spcBef>
              <a:spcAft>
                <a:spcPts val="0"/>
              </a:spcAft>
              <a:buSzPts val="1800"/>
              <a:buChar char="●"/>
            </a:pPr>
            <a:r>
              <a:rPr lang="en"/>
              <a:t>NoSQL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RELATIONAL DATABASES</a:t>
            </a:r>
            <a:endParaRPr/>
          </a:p>
        </p:txBody>
      </p:sp>
      <p:sp>
        <p:nvSpPr>
          <p:cNvPr id="79" name="Google Shape;79;p17"/>
          <p:cNvSpPr txBox="1"/>
          <p:nvPr>
            <p:ph idx="1" type="body"/>
          </p:nvPr>
        </p:nvSpPr>
        <p:spPr>
          <a:xfrm>
            <a:off x="311700" y="1948475"/>
            <a:ext cx="8520600" cy="26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 : Oracle,MySQL,PostgreSQL</a:t>
            </a:r>
            <a:endParaRPr/>
          </a:p>
        </p:txBody>
      </p:sp>
      <p:pic>
        <p:nvPicPr>
          <p:cNvPr id="80" name="Google Shape;80;p17"/>
          <p:cNvPicPr preferRelativeResize="0"/>
          <p:nvPr/>
        </p:nvPicPr>
        <p:blipFill>
          <a:blip r:embed="rId3">
            <a:alphaModFix/>
          </a:blip>
          <a:stretch>
            <a:fillRect/>
          </a:stretch>
        </p:blipFill>
        <p:spPr>
          <a:xfrm>
            <a:off x="0" y="2571750"/>
            <a:ext cx="9144001" cy="262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NoSQL database</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Examples : MongoDB,CouchDB,Graph,Amazon Neptune</a:t>
            </a:r>
            <a:endParaRPr/>
          </a:p>
        </p:txBody>
      </p:sp>
      <p:pic>
        <p:nvPicPr>
          <p:cNvPr id="87" name="Google Shape;87;p18"/>
          <p:cNvPicPr preferRelativeResize="0"/>
          <p:nvPr/>
        </p:nvPicPr>
        <p:blipFill rotWithShape="1">
          <a:blip r:embed="rId3">
            <a:alphaModFix/>
          </a:blip>
          <a:srcRect b="0" l="0" r="842" t="0"/>
          <a:stretch/>
        </p:blipFill>
        <p:spPr>
          <a:xfrm>
            <a:off x="38750" y="1887100"/>
            <a:ext cx="9066501" cy="309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14200" y="1017725"/>
            <a:ext cx="8515601" cy="35580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83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STUDY BETWEEN RELATIONAL DATABASE AND noSQL DATABASE</a:t>
            </a:r>
            <a:endParaRPr/>
          </a:p>
        </p:txBody>
      </p:sp>
      <p:sp>
        <p:nvSpPr>
          <p:cNvPr id="100" name="Google Shape;100;p20"/>
          <p:cNvSpPr txBox="1"/>
          <p:nvPr>
            <p:ph idx="1" type="body"/>
          </p:nvPr>
        </p:nvSpPr>
        <p:spPr>
          <a:xfrm>
            <a:off x="311700" y="1678175"/>
            <a:ext cx="8520600" cy="289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303775" y="1721775"/>
            <a:ext cx="8520599" cy="342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06850"/>
            <a:ext cx="8520600" cy="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NoSQL over Relational Database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NoSQL can work with both structured and unstructured complex data.</a:t>
            </a:r>
            <a:endParaRPr/>
          </a:p>
          <a:p>
            <a:pPr indent="-342900" lvl="0" marL="457200" rtl="0" algn="l">
              <a:spcBef>
                <a:spcPts val="0"/>
              </a:spcBef>
              <a:spcAft>
                <a:spcPts val="0"/>
              </a:spcAft>
              <a:buSzPts val="1800"/>
              <a:buChar char="●"/>
            </a:pPr>
            <a:r>
              <a:rPr lang="en"/>
              <a:t>NoSQL</a:t>
            </a:r>
            <a:r>
              <a:rPr lang="en"/>
              <a:t> have a dynamic schema thereby much easier to update.</a:t>
            </a:r>
            <a:endParaRPr/>
          </a:p>
          <a:p>
            <a:pPr indent="-342900" lvl="0" marL="457200" rtl="0" algn="l">
              <a:spcBef>
                <a:spcPts val="0"/>
              </a:spcBef>
              <a:spcAft>
                <a:spcPts val="0"/>
              </a:spcAft>
              <a:buSzPts val="1800"/>
              <a:buChar char="●"/>
            </a:pPr>
            <a:r>
              <a:rPr lang="en"/>
              <a:t>Relational databases are expensive to scale. </a:t>
            </a:r>
            <a:endParaRPr/>
          </a:p>
          <a:p>
            <a:pPr indent="-342900" lvl="0" marL="457200" rtl="0" algn="l">
              <a:spcBef>
                <a:spcPts val="0"/>
              </a:spcBef>
              <a:spcAft>
                <a:spcPts val="0"/>
              </a:spcAft>
              <a:buSzPts val="1800"/>
              <a:buChar char="●"/>
            </a:pPr>
            <a:r>
              <a:rPr lang="en"/>
              <a:t>Queries are generally faster in NoSQL Databases.</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