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31"/>
  </p:notesMasterIdLst>
  <p:sldIdLst>
    <p:sldId id="257" r:id="rId2"/>
    <p:sldId id="291" r:id="rId3"/>
    <p:sldId id="284" r:id="rId4"/>
    <p:sldId id="309" r:id="rId5"/>
    <p:sldId id="260" r:id="rId6"/>
    <p:sldId id="304" r:id="rId7"/>
    <p:sldId id="290" r:id="rId8"/>
    <p:sldId id="312" r:id="rId9"/>
    <p:sldId id="305" r:id="rId10"/>
    <p:sldId id="306" r:id="rId11"/>
    <p:sldId id="310" r:id="rId12"/>
    <p:sldId id="311" r:id="rId13"/>
    <p:sldId id="264" r:id="rId14"/>
    <p:sldId id="307" r:id="rId15"/>
    <p:sldId id="295" r:id="rId16"/>
    <p:sldId id="308" r:id="rId17"/>
    <p:sldId id="296" r:id="rId18"/>
    <p:sldId id="297" r:id="rId19"/>
    <p:sldId id="298" r:id="rId20"/>
    <p:sldId id="299" r:id="rId21"/>
    <p:sldId id="300" r:id="rId22"/>
    <p:sldId id="303" r:id="rId23"/>
    <p:sldId id="301" r:id="rId24"/>
    <p:sldId id="287" r:id="rId25"/>
    <p:sldId id="293" r:id="rId26"/>
    <p:sldId id="294" r:id="rId27"/>
    <p:sldId id="289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2EF8-5B88-4D85-AB4E-11DB994C8AC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5031-0226-405C-B965-38432085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5031-0226-405C-B965-38432085B0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194D2E-88A5-40AB-A355-F1A7D0EA62E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EA6E9-BE64-4F6A-B141-DABBAFA031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" TargetMode="External"/><Relationship Id="rId2" Type="http://schemas.openxmlformats.org/officeDocument/2006/relationships/hyperlink" Target="https://developer.ibm.com/courses/all/blockchain-essentials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927" y="762000"/>
            <a:ext cx="9137073" cy="28956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sz="6000" u="sng" dirty="0" smtClean="0">
                <a:latin typeface="Berlin Sans FB" panose="020E0602020502020306" pitchFamily="34" charset="0"/>
              </a:rPr>
              <a:t>Distributed</a:t>
            </a:r>
            <a:r>
              <a:rPr lang="en-IN" sz="6000" b="1" u="sng" dirty="0" smtClean="0">
                <a:latin typeface="Berlin Sans FB" panose="020E0602020502020306" pitchFamily="34" charset="0"/>
              </a:rPr>
              <a:t> </a:t>
            </a:r>
            <a:r>
              <a:rPr lang="en-IN" sz="6000" u="sng" dirty="0" smtClean="0">
                <a:latin typeface="Berlin Sans FB" panose="020E0602020502020306" pitchFamily="34" charset="0"/>
              </a:rPr>
              <a:t>Graded</a:t>
            </a:r>
            <a:r>
              <a:rPr lang="en-IN" sz="6000" b="1" u="sng" dirty="0" smtClean="0">
                <a:latin typeface="Berlin Sans FB" panose="020E0602020502020306" pitchFamily="34" charset="0"/>
              </a:rPr>
              <a:t> </a:t>
            </a:r>
            <a:r>
              <a:rPr lang="en-IN" sz="6000" u="sng" dirty="0" smtClean="0">
                <a:latin typeface="Berlin Sans FB" panose="020E0602020502020306" pitchFamily="34" charset="0"/>
              </a:rPr>
              <a:t>System </a:t>
            </a:r>
            <a:endParaRPr lang="en-IN" sz="6000" dirty="0">
              <a:latin typeface="Berlin Sans FB" panose="020E0602020502020306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13158" y="2286000"/>
            <a:ext cx="6400800" cy="412886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Bookman Old Style" panose="02050604050505020204" pitchFamily="18" charset="0"/>
              </a:rPr>
              <a:t>A </a:t>
            </a:r>
            <a:r>
              <a:rPr lang="en-IN" sz="2000" b="1" dirty="0" smtClean="0">
                <a:latin typeface="Bookman Old Style" panose="02050604050505020204" pitchFamily="18" charset="0"/>
              </a:rPr>
              <a:t>FINAL year Project by:</a:t>
            </a:r>
            <a:endParaRPr lang="en-IN" sz="2000" b="1" dirty="0" smtClean="0">
              <a:latin typeface="Bookman Old Style" panose="02050604050505020204" pitchFamily="18" charset="0"/>
            </a:endParaRPr>
          </a:p>
          <a:p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Utkarsh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bist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(20140653)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POONAM MORE (20140627)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engg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 rot="10800000" flipV="1">
            <a:off x="6925" y="3810000"/>
            <a:ext cx="9060871" cy="9144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UNDER THE GUIDANCE OF</a:t>
            </a:r>
            <a:r>
              <a:rPr lang="en-IN" dirty="0" smtClean="0">
                <a:latin typeface="Bookman Old Style" panose="02050604050505020204" pitchFamily="18" charset="0"/>
              </a:rPr>
              <a:t/>
            </a:r>
            <a:br>
              <a:rPr lang="en-IN" dirty="0" smtClean="0">
                <a:latin typeface="Bookman Old Style" panose="02050604050505020204" pitchFamily="18" charset="0"/>
              </a:rPr>
            </a:br>
            <a:r>
              <a:rPr lang="en-IN" sz="2400" dirty="0" err="1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Dr.</a:t>
            </a:r>
            <a:r>
              <a:rPr lang="en-IN" sz="2400" dirty="0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 Arvind </a:t>
            </a:r>
            <a:r>
              <a:rPr lang="en-IN" sz="2400" dirty="0" err="1" smtClean="0">
                <a:solidFill>
                  <a:schemeClr val="tx1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Kiwelekar</a:t>
            </a:r>
            <a:r>
              <a:rPr lang="en-IN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</a:p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-13855"/>
            <a:ext cx="9144000" cy="1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3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IN" b="1" u="sng" dirty="0"/>
              <a:t>common features of </a:t>
            </a:r>
            <a:r>
              <a:rPr lang="en-IN" b="1" u="sng" dirty="0" err="1"/>
              <a:t>Dapps</a:t>
            </a:r>
            <a:endParaRPr lang="en-IN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3158" y="1676400"/>
            <a:ext cx="8249841" cy="41148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Decentralized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Incentivized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Protocol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152399"/>
            <a:ext cx="8381999" cy="1143000"/>
          </a:xfrm>
        </p:spPr>
        <p:txBody>
          <a:bodyPr/>
          <a:lstStyle/>
          <a:p>
            <a:r>
              <a:rPr lang="en-IN" b="1" u="sng" dirty="0" smtClean="0"/>
              <a:t>BLOCKCHAIN vs DATABASE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219200"/>
            <a:ext cx="8249842" cy="5181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data structure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administrator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Placement of new data</a:t>
            </a:r>
            <a:br>
              <a:rPr lang="en-IN" sz="2400" dirty="0" smtClean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usea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743200"/>
            <a:ext cx="6476999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586" y="6381295"/>
            <a:ext cx="678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Credit: courses.edx.org/courses/course-v1:LinuxFoundation</a:t>
            </a:r>
          </a:p>
        </p:txBody>
      </p:sp>
    </p:spTree>
    <p:extLst>
      <p:ext uri="{BB962C8B-B14F-4D97-AF65-F5344CB8AC3E}">
        <p14:creationId xmlns:p14="http://schemas.microsoft.com/office/powerpoint/2010/main" val="5991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228601"/>
            <a:ext cx="8097442" cy="914400"/>
          </a:xfrm>
        </p:spPr>
        <p:txBody>
          <a:bodyPr/>
          <a:lstStyle/>
          <a:p>
            <a:pPr algn="ctr"/>
            <a:r>
              <a:rPr lang="en-IN" b="1" u="sng" dirty="0" smtClean="0"/>
              <a:t>TYPES OF BLOCKCHAIN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676400"/>
            <a:ext cx="7792641" cy="41148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tx1"/>
                </a:solidFill>
              </a:rPr>
              <a:t>Permissionless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Permissioned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2290" name="Picture 2" descr="C:\Users\usear\Deskto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8404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10600" cy="91439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 smtClean="0"/>
              <a:t>Hyperledger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86799" cy="426720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“Umbrella” for developer communities building open- source </a:t>
            </a:r>
            <a:r>
              <a:rPr lang="en-US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blockchain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 Collaboration, hosted by Linux Foundation</a:t>
            </a:r>
            <a:endParaRPr lang="en-US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Founded in December 2015, first meeting  in March 2016 and released its beta version in August 2017. </a:t>
            </a: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usear\Desktop\hyperledger_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400" y="8610599"/>
            <a:ext cx="34890076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ar\Desktop\hyperledger_logo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94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86800" cy="914401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PROJECTS ON HYPERLEDGER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D:\Phase2\hyperledger\hype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9263"/>
            <a:ext cx="8711493" cy="4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4783" y="64886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Credit: hyperledger.org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3158" y="304801"/>
            <a:ext cx="8249841" cy="1066799"/>
          </a:xfrm>
        </p:spPr>
        <p:txBody>
          <a:bodyPr/>
          <a:lstStyle/>
          <a:p>
            <a:r>
              <a:rPr lang="en-IN" b="1" u="sng" dirty="0" smtClean="0"/>
              <a:t>HYPERLEDGER COMPOSER</a:t>
            </a:r>
            <a:endParaRPr lang="en-IN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3158" y="1905000"/>
            <a:ext cx="8173641" cy="3886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Programming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Easy way to deploy business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Constructs Business Network Archive (.</a:t>
            </a:r>
            <a:r>
              <a:rPr lang="en-IN" sz="2800" dirty="0" err="1" smtClean="0">
                <a:solidFill>
                  <a:schemeClr val="tx1"/>
                </a:solidFill>
              </a:rPr>
              <a:t>bna</a:t>
            </a:r>
            <a:r>
              <a:rPr lang="en-IN" sz="2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Entities: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1. Participant(s)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2. Asset(s)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3. Transaction(s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2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/>
              <a:t>Composer Components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D:\Phase2\Figures\hyperled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447800"/>
            <a:ext cx="8229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6616" y="6318224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Credit: </a:t>
            </a:r>
            <a:r>
              <a:rPr lang="en-IN" dirty="0" smtClean="0"/>
              <a:t>hyperledger.org/composer/introduction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3158" y="304801"/>
            <a:ext cx="8326041" cy="914400"/>
          </a:xfrm>
        </p:spPr>
        <p:txBody>
          <a:bodyPr/>
          <a:lstStyle/>
          <a:p>
            <a:pPr algn="ctr"/>
            <a:r>
              <a:rPr lang="en-IN" b="1" u="sng" dirty="0" smtClean="0"/>
              <a:t>CTO file</a:t>
            </a:r>
            <a:endParaRPr lang="en-IN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3158" y="1447800"/>
            <a:ext cx="7411642" cy="5105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Composer Modelling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Closely related to Object Oriented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Comprises of: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1. A single namespace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2. Set of resources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3. import declarations 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E</a:t>
            </a:r>
            <a:r>
              <a:rPr lang="en-IN" sz="2800" dirty="0" smtClean="0">
                <a:solidFill>
                  <a:schemeClr val="tx1"/>
                </a:solidFill>
              </a:rPr>
              <a:t>xtension of .</a:t>
            </a:r>
            <a:r>
              <a:rPr lang="en-IN" sz="2800" dirty="0" err="1" smtClean="0">
                <a:solidFill>
                  <a:schemeClr val="tx1"/>
                </a:solidFill>
              </a:rPr>
              <a:t>cto</a:t>
            </a:r>
            <a:endParaRPr lang="en-IN" sz="28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D:\Phase2\hyperledger\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4006561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600200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/>
              <a:t>Transaction Processor Function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28800"/>
            <a:ext cx="8610600" cy="3962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Smart Contract of </a:t>
            </a:r>
            <a:r>
              <a:rPr lang="en-IN" sz="2800" dirty="0" err="1" smtClean="0">
                <a:solidFill>
                  <a:schemeClr val="tx1"/>
                </a:solidFill>
              </a:rPr>
              <a:t>Hyperledger</a:t>
            </a:r>
            <a:r>
              <a:rPr lang="en-IN" sz="2800" dirty="0" smtClean="0">
                <a:solidFill>
                  <a:schemeClr val="tx1"/>
                </a:solidFill>
              </a:rPr>
              <a:t> Composer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Structure of TPF includes decorators and metadata followed by </a:t>
            </a:r>
            <a:r>
              <a:rPr lang="en-IN" sz="2800" dirty="0" err="1" smtClean="0">
                <a:solidFill>
                  <a:schemeClr val="tx1"/>
                </a:solidFill>
              </a:rPr>
              <a:t>javascript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*First Line : Human readable Comment</a:t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*Second line: parameter </a:t>
            </a:r>
            <a:r>
              <a:rPr lang="en-IN" sz="2800" dirty="0" err="1" smtClean="0">
                <a:solidFill>
                  <a:schemeClr val="tx1"/>
                </a:solidFill>
              </a:rPr>
              <a:t>defination</a:t>
            </a:r>
            <a:r>
              <a:rPr lang="en-IN" sz="2800" dirty="0" smtClean="0">
                <a:solidFill>
                  <a:schemeClr val="tx1"/>
                </a:solidFill>
              </a:rPr>
              <a:t/>
            </a:r>
            <a:br>
              <a:rPr lang="en-IN" sz="2800" dirty="0" smtClean="0">
                <a:solidFill>
                  <a:schemeClr val="tx1"/>
                </a:solidFill>
              </a:rPr>
            </a:br>
            <a:r>
              <a:rPr lang="en-IN" sz="2800" dirty="0" smtClean="0">
                <a:solidFill>
                  <a:schemeClr val="tx1"/>
                </a:solidFill>
              </a:rPr>
              <a:t>*Third line: Transaction tag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Phase2\hyperledger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724400"/>
            <a:ext cx="8305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304800"/>
            <a:ext cx="7945041" cy="990599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/>
              <a:t>ACL Permission File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600200"/>
            <a:ext cx="7945041" cy="4191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Access Control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P</a:t>
            </a:r>
            <a:r>
              <a:rPr lang="en-IN" sz="2800" dirty="0" smtClean="0">
                <a:solidFill>
                  <a:schemeClr val="tx1"/>
                </a:solidFill>
              </a:rPr>
              <a:t>rovides declarative access control over elements of domain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Determines user/roles to CREATE, READ,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Extension of .</a:t>
            </a:r>
            <a:r>
              <a:rPr lang="en-IN" sz="2800" dirty="0" err="1" smtClean="0">
                <a:solidFill>
                  <a:schemeClr val="tx1"/>
                </a:solidFill>
              </a:rPr>
              <a:t>acl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Phase2\hyperledger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14800"/>
            <a:ext cx="4724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6546272" cy="10109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u="sng" dirty="0" smtClean="0"/>
              <a:t>CONTENTS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721217"/>
            <a:ext cx="8799490" cy="6136783"/>
          </a:xfrm>
        </p:spPr>
        <p:txBody>
          <a:bodyPr>
            <a:noAutofit/>
          </a:bodyPr>
          <a:lstStyle/>
          <a:p>
            <a:endParaRPr lang="en-IN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Why </a:t>
            </a:r>
            <a:r>
              <a:rPr lang="en-IN" sz="20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Blockchain</a:t>
            </a: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Blockchain</a:t>
            </a: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Chains of </a:t>
            </a: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Blocks</a:t>
            </a:r>
            <a:endParaRPr lang="en-IN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Hyperledger</a:t>
            </a:r>
            <a:endParaRPr lang="en-IN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Proble</a:t>
            </a: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Demostration</a:t>
            </a:r>
            <a:endParaRPr lang="en-IN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Why </a:t>
            </a:r>
            <a:r>
              <a:rPr lang="en-IN" sz="20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Blockchain</a:t>
            </a: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excites us?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Limitations</a:t>
            </a:r>
            <a:endParaRPr lang="en-IN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44583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106679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Problem statement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600200"/>
            <a:ext cx="8173641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Conventional </a:t>
            </a:r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What’s “Distributed in it”.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ar\Desktop\Phase1\Figures\beforeblock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124200"/>
            <a:ext cx="40671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ar\Desktop\Phase1\Figures\afterblockch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236" y="3110345"/>
            <a:ext cx="4495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381001"/>
            <a:ext cx="7945041" cy="9906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USE case diagram</a:t>
            </a:r>
            <a:endParaRPr lang="en-IN" b="1" u="sng" dirty="0"/>
          </a:p>
        </p:txBody>
      </p:sp>
      <p:pic>
        <p:nvPicPr>
          <p:cNvPr id="4098" name="Picture 2" descr="D:\Phase2\hyperledger\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447800"/>
            <a:ext cx="6762750" cy="55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1"/>
            <a:ext cx="6400800" cy="1447800"/>
          </a:xfrm>
        </p:spPr>
        <p:txBody>
          <a:bodyPr>
            <a:normAutofit/>
          </a:bodyPr>
          <a:lstStyle/>
          <a:p>
            <a:r>
              <a:rPr lang="en-IN" sz="4800" b="1" u="sng" dirty="0" smtClean="0"/>
              <a:t>SEQUENCE DIAGRAM</a:t>
            </a:r>
            <a:endParaRPr lang="en-IN" sz="4800" dirty="0"/>
          </a:p>
        </p:txBody>
      </p:sp>
      <p:pic>
        <p:nvPicPr>
          <p:cNvPr id="5122" name="Picture 2" descr="D:\Phase2\hyperledger\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71600"/>
            <a:ext cx="80962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1"/>
            <a:ext cx="7487842" cy="2209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DEMOSTRATION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95400"/>
          </a:xfrm>
        </p:spPr>
        <p:txBody>
          <a:bodyPr/>
          <a:lstStyle/>
          <a:p>
            <a:r>
              <a:rPr lang="en-IN" b="1" u="sng" dirty="0" smtClean="0"/>
              <a:t>Why </a:t>
            </a:r>
            <a:r>
              <a:rPr lang="en-IN" b="1" u="sng" dirty="0" err="1" smtClean="0"/>
              <a:t>Blockchain</a:t>
            </a:r>
            <a:r>
              <a:rPr lang="en-IN" b="1" u="sng" dirty="0" smtClean="0"/>
              <a:t> Excites US!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676400"/>
            <a:ext cx="8249841" cy="41148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 Contract</a:t>
            </a:r>
            <a:endParaRPr lang="en-IN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1"/>
            <a:ext cx="9143999" cy="990600"/>
          </a:xfrm>
        </p:spPr>
        <p:txBody>
          <a:bodyPr/>
          <a:lstStyle/>
          <a:p>
            <a:pPr algn="ctr"/>
            <a:r>
              <a:rPr lang="en-IN" b="1" u="sng" dirty="0" smtClean="0"/>
              <a:t>ADVANTAGES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600200"/>
            <a:ext cx="8249841" cy="495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Finality</a:t>
            </a:r>
            <a:endParaRPr lang="en-IN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2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457201"/>
            <a:ext cx="8173641" cy="11430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Limitations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981200"/>
            <a:ext cx="8249841" cy="4495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 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Adoption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Capital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 Concerns</a:t>
            </a:r>
            <a:endParaRPr lang="en-IN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8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228601"/>
            <a:ext cx="8097441" cy="1371600"/>
          </a:xfrm>
        </p:spPr>
        <p:txBody>
          <a:bodyPr/>
          <a:lstStyle/>
          <a:p>
            <a:pPr algn="ctr"/>
            <a:r>
              <a:rPr lang="en-IN" b="1" u="sng" dirty="0" err="1" smtClean="0"/>
              <a:t>ConCLUSION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14400" y="4038600"/>
            <a:ext cx="10896600" cy="1752601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Arial Narrow" panose="020B0606020202030204" pitchFamily="34" charset="0"/>
              </a:rPr>
              <a:t>What Internet did for communication, </a:t>
            </a:r>
            <a:r>
              <a:rPr lang="en-IN" sz="4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Blockchain</a:t>
            </a:r>
            <a:r>
              <a:rPr lang="en-IN" sz="4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will </a:t>
            </a:r>
            <a:r>
              <a:rPr lang="en-IN" sz="4800" dirty="0">
                <a:solidFill>
                  <a:schemeClr val="tx1"/>
                </a:solidFill>
                <a:latin typeface="Arial Narrow" panose="020B0606020202030204" pitchFamily="34" charset="0"/>
              </a:rPr>
              <a:t>do for transaction!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4537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Whole new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Future</a:t>
            </a:r>
            <a:endParaRPr lang="en-IN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9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685801"/>
            <a:ext cx="7487841" cy="990600"/>
          </a:xfrm>
        </p:spPr>
        <p:txBody>
          <a:bodyPr/>
          <a:lstStyle/>
          <a:p>
            <a:pPr algn="ctr"/>
            <a:r>
              <a:rPr lang="en-US" b="1" u="sng" dirty="0" smtClean="0"/>
              <a:t>References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981200"/>
            <a:ext cx="8326041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2"/>
              </a:rPr>
              <a:t>https://developer.ibm.com/courses/all/blockchain-essentials/</a:t>
            </a:r>
            <a:endParaRPr lang="en-IN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Blockchain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Dummies by Laurence</a:t>
            </a: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Online </a:t>
            </a:r>
            <a:r>
              <a:rPr lang="en-IN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Course On: "</a:t>
            </a:r>
            <a:r>
              <a:rPr lang="en-IN" sz="28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Blockchain</a:t>
            </a:r>
            <a:r>
              <a:rPr lang="en-IN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Business - An Introduction to </a:t>
            </a:r>
            <a:r>
              <a:rPr lang="en-IN" sz="28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Hyperledger</a:t>
            </a:r>
            <a:r>
              <a:rPr lang="en-IN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Technologies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“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https</a:t>
            </a:r>
            <a:r>
              <a:rPr lang="en-IN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://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courses.edx.org/</a:t>
            </a:r>
            <a:endParaRPr lang="en-IN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</a:t>
            </a:r>
            <a:r>
              <a:rPr lang="en-IN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://</a:t>
            </a:r>
            <a:r>
              <a:rPr lang="en-IN" sz="3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hyperledger.github.io/composer/installing/getting-started-with-playground.html/</a:t>
            </a:r>
            <a:endParaRPr lang="en-IN" sz="3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 smtClean="0"/>
              <a:t>WHY BLOCKCHAIN?</a:t>
            </a:r>
            <a:endParaRPr lang="en-IN" sz="48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59" y="2057400"/>
            <a:ext cx="6400800" cy="4038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3159" y="2057401"/>
            <a:ext cx="8326041" cy="393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Functioning of World changing.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Flow of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Short coming  of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Homecoming  of  </a:t>
            </a:r>
            <a:r>
              <a:rPr lang="en-IN" sz="28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Blockchain</a:t>
            </a:r>
            <a:endParaRPr lang="en-IN" sz="2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610600" cy="990600"/>
          </a:xfrm>
        </p:spPr>
        <p:txBody>
          <a:bodyPr/>
          <a:lstStyle/>
          <a:p>
            <a:pPr algn="ctr"/>
            <a:r>
              <a:rPr lang="en-IN" b="1" u="sng" dirty="0" smtClean="0"/>
              <a:t>Distributed ledger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1447800"/>
            <a:ext cx="7716441" cy="4343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type of data </a:t>
            </a:r>
            <a:r>
              <a:rPr lang="en-IN" sz="2400" dirty="0" smtClean="0">
                <a:solidFill>
                  <a:schemeClr val="tx1"/>
                </a:solidFill>
              </a:rPr>
              <a:t>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residing </a:t>
            </a:r>
            <a:r>
              <a:rPr lang="en-IN" sz="2400" dirty="0">
                <a:solidFill>
                  <a:schemeClr val="tx1"/>
                </a:solidFill>
              </a:rPr>
              <a:t>across multiple computer </a:t>
            </a:r>
            <a:r>
              <a:rPr lang="en-IN" sz="2400" dirty="0" smtClean="0">
                <a:solidFill>
                  <a:schemeClr val="tx1"/>
                </a:solidFill>
              </a:rPr>
              <a:t>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Distributed Ledger Technology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includes: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1. </a:t>
            </a:r>
            <a:r>
              <a:rPr lang="en-IN" sz="2400" dirty="0" err="1" smtClean="0">
                <a:solidFill>
                  <a:schemeClr val="tx1"/>
                </a:solidFill>
              </a:rPr>
              <a:t>Blockchain</a:t>
            </a:r>
            <a:r>
              <a:rPr lang="en-IN" sz="2400" dirty="0" smtClean="0">
                <a:solidFill>
                  <a:schemeClr val="tx1"/>
                </a:solidFill>
              </a:rPr>
              <a:t> Technology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2. Smart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 consists of 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1. Data Models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2. Language of Transaction</a:t>
            </a: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3. Protocol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534400" cy="99059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 smtClean="0"/>
              <a:t>Blockchain</a:t>
            </a:r>
            <a:r>
              <a:rPr lang="en-US" b="1" u="sng" dirty="0" smtClean="0"/>
              <a:t> technology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4038600"/>
            <a:ext cx="8249841" cy="2362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Shared, Distributed ledger of </a:t>
            </a:r>
            <a:r>
              <a:rPr lang="en-US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transaction</a:t>
            </a:r>
            <a:endParaRPr lang="en-US" sz="2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backbone of a new type of internet</a:t>
            </a:r>
            <a:endParaRPr lang="en-US" sz="2800" dirty="0" smtClean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Records are efficiently stored in a verifiable and permanent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3276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838199"/>
          </a:xfrm>
        </p:spPr>
        <p:txBody>
          <a:bodyPr/>
          <a:lstStyle/>
          <a:p>
            <a:pPr algn="ctr"/>
            <a:r>
              <a:rPr lang="en-IN" b="1" u="sng" dirty="0" err="1" smtClean="0"/>
              <a:t>HoW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BLOCKchain</a:t>
            </a:r>
            <a:r>
              <a:rPr lang="en-IN" b="1" u="sng" dirty="0" smtClean="0"/>
              <a:t> works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 descr="C:\Users\usear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0600"/>
            <a:ext cx="91370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1178" y="6553200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Credit: https://</a:t>
            </a:r>
            <a:r>
              <a:rPr lang="en-IN" dirty="0" smtClean="0"/>
              <a:t>blockgeeks.com/guides/blockchain/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1"/>
            <a:ext cx="9144000" cy="1066799"/>
          </a:xfrm>
        </p:spPr>
        <p:txBody>
          <a:bodyPr/>
          <a:lstStyle/>
          <a:p>
            <a:pPr algn="ctr"/>
            <a:r>
              <a:rPr lang="en-IN" b="1" u="sng" dirty="0" smtClean="0"/>
              <a:t>Chains of Blocks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9124"/>
            <a:ext cx="8381999" cy="14580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Hashing prevents any block being altered.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Making It Tamper-free</a:t>
            </a:r>
            <a:r>
              <a:rPr lang="en-IN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IN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C:\Users\usear\Desktop\h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1999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4453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credit: </a:t>
            </a:r>
            <a:r>
              <a:rPr lang="en-IN" dirty="0" err="1"/>
              <a:t>Blockchain</a:t>
            </a:r>
            <a:r>
              <a:rPr lang="en-IN" dirty="0"/>
              <a:t> for Dummies- IBM limited Edition- edition 2017, Page 19.</a:t>
            </a:r>
          </a:p>
        </p:txBody>
      </p:sp>
    </p:spTree>
    <p:extLst>
      <p:ext uri="{BB962C8B-B14F-4D97-AF65-F5344CB8AC3E}">
        <p14:creationId xmlns:p14="http://schemas.microsoft.com/office/powerpoint/2010/main" val="13031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152401"/>
            <a:ext cx="8173641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err="1" smtClean="0"/>
              <a:t>Blockchain</a:t>
            </a:r>
            <a:r>
              <a:rPr lang="en-IN" b="1" u="sng" dirty="0" smtClean="0"/>
              <a:t> immutability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2057400"/>
            <a:ext cx="8097441" cy="37338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266" name="Picture 2" descr="C:\Users\usear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9709"/>
            <a:ext cx="7121769" cy="5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4772" y="6400799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Credit: courses.edx.org/courses/course-v1:LinuxFoundation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3999" cy="990600"/>
          </a:xfrm>
        </p:spPr>
        <p:txBody>
          <a:bodyPr/>
          <a:lstStyle/>
          <a:p>
            <a:pPr algn="ctr"/>
            <a:r>
              <a:rPr lang="en-IN" b="1" u="sng" dirty="0" smtClean="0"/>
              <a:t>THE IDEA OF DECENTRALISED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3999" cy="42672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 descr="D:\Phase2\hyperledger\coindes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58" y="1018309"/>
            <a:ext cx="6488113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Phase2\hyperledger\coindes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1" y="3919105"/>
            <a:ext cx="667861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20140653</Template>
  <TotalTime>7960</TotalTime>
  <Words>414</Words>
  <Application>Microsoft Office PowerPoint</Application>
  <PresentationFormat>On-screen Show (4:3)</PresentationFormat>
  <Paragraphs>113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Slice</vt:lpstr>
      <vt:lpstr> Distributed Graded System </vt:lpstr>
      <vt:lpstr>CONTENTS </vt:lpstr>
      <vt:lpstr>WHY BLOCKCHAIN?</vt:lpstr>
      <vt:lpstr>Distributed ledger</vt:lpstr>
      <vt:lpstr>Blockchain technology</vt:lpstr>
      <vt:lpstr>HoW BLOCKchain works</vt:lpstr>
      <vt:lpstr>Chains of Blocks</vt:lpstr>
      <vt:lpstr>Blockchain immutability</vt:lpstr>
      <vt:lpstr>THE IDEA OF DECENTRALISED</vt:lpstr>
      <vt:lpstr>common features of Dapps</vt:lpstr>
      <vt:lpstr>BLOCKCHAIN vs DATABASE</vt:lpstr>
      <vt:lpstr>TYPES OF BLOCKCHAIN</vt:lpstr>
      <vt:lpstr>Hyperledger</vt:lpstr>
      <vt:lpstr>PROJECTS ON HYPERLEDGER</vt:lpstr>
      <vt:lpstr>HYPERLEDGER COMPOSER</vt:lpstr>
      <vt:lpstr>Composer Components</vt:lpstr>
      <vt:lpstr>CTO file</vt:lpstr>
      <vt:lpstr>Transaction Processor Function</vt:lpstr>
      <vt:lpstr>ACL Permission File</vt:lpstr>
      <vt:lpstr>Problem statement</vt:lpstr>
      <vt:lpstr>USE case diagram</vt:lpstr>
      <vt:lpstr>SEQUENCE DIAGRAM</vt:lpstr>
      <vt:lpstr>DEMOSTRATION</vt:lpstr>
      <vt:lpstr>Why Blockchain Excites US!</vt:lpstr>
      <vt:lpstr>ADVANTAGES</vt:lpstr>
      <vt:lpstr>Limitations</vt:lpstr>
      <vt:lpstr>ConCLUSION</vt:lpstr>
      <vt:lpstr>References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BIST</dc:creator>
  <cp:lastModifiedBy>usear</cp:lastModifiedBy>
  <cp:revision>100</cp:revision>
  <dcterms:created xsi:type="dcterms:W3CDTF">2016-10-07T13:34:21Z</dcterms:created>
  <dcterms:modified xsi:type="dcterms:W3CDTF">2018-05-03T20:35:09Z</dcterms:modified>
</cp:coreProperties>
</file>