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962f6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962f6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809d9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809d9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c809d9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c809d9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962f67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962f67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c809d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c809d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c809d9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c809d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c809d9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c809d9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c809d9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4c809d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c809d9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c809d9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ivermetabolism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tthiaskoenig/sbmlsim" TargetMode="External"/><Relationship Id="rId4" Type="http://schemas.openxmlformats.org/officeDocument/2006/relationships/hyperlink" Target="https://sbmlsim.readthedocs.io" TargetMode="External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bml.org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tthiaskoenig/sbmlutils/" TargetMode="External"/><Relationship Id="rId4" Type="http://schemas.openxmlformats.org/officeDocument/2006/relationships/hyperlink" Target="https://sbmlutils.readthedocs.io/en/latest/introduction.html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atthiaskoenig/cysbml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sbmlutils: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r>
              <a:rPr lang="en"/>
              <a:t>utilities for SBML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Matthias König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@konigmatt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https://livermetabolism.com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425" y="1509050"/>
            <a:ext cx="882600" cy="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sbmlsim?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/>
              <a:t>Collection of python utilities for </a:t>
            </a:r>
            <a:r>
              <a:rPr b="1" lang="en" sz="1787" u="sng"/>
              <a:t>simulating</a:t>
            </a:r>
            <a:r>
              <a:rPr b="1" lang="en" sz="1787"/>
              <a:t> SBML models (ODE)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3"/>
              </a:rPr>
              <a:t>https://github.com/matthiaskoenig/sbmlsim</a:t>
            </a:r>
            <a:br>
              <a:rPr lang="en" sz="1787"/>
            </a:br>
            <a:r>
              <a:rPr lang="en" sz="1787" u="sng">
                <a:solidFill>
                  <a:schemeClr val="hlink"/>
                </a:solidFill>
                <a:hlinkClick r:id="rId4"/>
              </a:rPr>
              <a:t>https://sbmlsim.readthedocs.io</a:t>
            </a:r>
            <a:r>
              <a:rPr lang="en" sz="1787"/>
              <a:t> </a:t>
            </a:r>
            <a:endParaRPr sz="17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model simulation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support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unit support (&amp; conversion)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multi-core execution (ray)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simulation experiments (publications)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scans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parameter fitting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775" y="4463801"/>
            <a:ext cx="6935952" cy="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025" y="2174500"/>
            <a:ext cx="2177474" cy="21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7">
            <a:alphaModFix/>
          </a:blip>
          <a:srcRect b="49099" l="0" r="0" t="0"/>
          <a:stretch/>
        </p:blipFill>
        <p:spPr>
          <a:xfrm>
            <a:off x="4531675" y="708750"/>
            <a:ext cx="2456625" cy="14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8624" y="708750"/>
            <a:ext cx="1852600" cy="22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0795" y="2345875"/>
            <a:ext cx="1981400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037725"/>
            <a:ext cx="491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Biology Markup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packages for additional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exchange format for computational models in biology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 300 tools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ecosystem: model building, visualization, simulation,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http://sbml.org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175" y="145250"/>
            <a:ext cx="3601125" cy="3730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15125" y="3939125"/>
            <a:ext cx="21411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62425" y="4081075"/>
            <a:ext cx="681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1700" y="3759275"/>
            <a:ext cx="681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SBML Level 3: an extensible format for the exchange and reuse of biological models.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Keating SM, Waltemath D, </a:t>
            </a: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König M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, Zhang F, ... Hucka M; SBML Level 3 Community members. 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Mol Syst Biol. 2020 Aug;16(8):e9110. doi: 10.15252/msb.20199110. PMID: 32845085.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The Systems Biology Markup Language (SBML): Language Specification for Level 3 Version 2 Core Release 2.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Hucka M, Bergmann FT, Chaouiya C, Dräger A, Hoops S, Keating SM, </a:t>
            </a: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König M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, Novère NL, Myers CJ, Olivier BG, Sahle S, Schaff JC, Sheriff R, Smith LP, Waltemath D, Wilkinson DJ, Zhang F.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J Integr Bioinform. 2019 Jun 20;16(2):20190021. doi: 10.1515/jib-2019-0021. PMID: 31219795; PMCID: PMC6798823.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225" y="715902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SBML model?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antimony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b="1" lang="en" sz="1220"/>
              <a:t>text-based format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no validation</a:t>
            </a:r>
            <a:endParaRPr sz="1220"/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no type hinting</a:t>
            </a:r>
            <a:endParaRPr sz="1220"/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SBML core &amp; distrib</a:t>
            </a:r>
            <a:endParaRPr sz="122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75" y="1152425"/>
            <a:ext cx="2783551" cy="24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200" y="1152425"/>
            <a:ext cx="2783549" cy="172167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29355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COPASI (CellDesigner)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b="1" lang="en" sz="1220"/>
              <a:t>GUI-based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no/difficult programmatic interaction</a:t>
            </a:r>
            <a:endParaRPr sz="122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450" y="1152426"/>
            <a:ext cx="2632725" cy="2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275400" y="3818650"/>
            <a:ext cx="2818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libSBML (JSBML)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b="1" lang="en" sz="1220"/>
              <a:t>very </a:t>
            </a:r>
            <a:r>
              <a:rPr b="1" lang="en" sz="1220"/>
              <a:t>low level</a:t>
            </a:r>
            <a:endParaRPr b="1" sz="1220"/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many silent failures (return code handling)</a:t>
            </a:r>
            <a:endParaRPr sz="1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sbmlutils?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13775"/>
            <a:ext cx="39999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Collection of python utilities for </a:t>
            </a:r>
            <a:br>
              <a:rPr b="1" lang="en" sz="1300"/>
            </a:br>
            <a:r>
              <a:rPr b="1" lang="en" sz="1300" u="sng"/>
              <a:t>programmatically developing SBML models</a:t>
            </a:r>
            <a:br>
              <a:rPr lang="en" sz="1300"/>
            </a:br>
            <a:r>
              <a:rPr lang="en" sz="1300" u="sng">
                <a:solidFill>
                  <a:schemeClr val="hlink"/>
                </a:solidFill>
                <a:hlinkClick r:id="rId3"/>
              </a:rPr>
              <a:t>https://github.com/matthiaskoenig/sbmlutils/</a:t>
            </a:r>
            <a:br>
              <a:rPr lang="en" sz="1300"/>
            </a:br>
            <a:r>
              <a:rPr lang="en" sz="1300" u="sng">
                <a:solidFill>
                  <a:schemeClr val="hlink"/>
                </a:solidFill>
                <a:hlinkClick r:id="rId4"/>
              </a:rPr>
              <a:t>https://sbmlutils.readthedocs.io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Features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model creation, manipulation &amp; merging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unit support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type annotations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annotation support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reports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interpolations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converters (XPP)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Packages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core, fbc, comp, distrib, layout</a:t>
            </a:r>
            <a:endParaRPr sz="13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392" y="4532475"/>
            <a:ext cx="5180459" cy="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859" y="988250"/>
            <a:ext cx="1339520" cy="100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6848" y="2443846"/>
            <a:ext cx="1985536" cy="117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379" y="1404888"/>
            <a:ext cx="1256175" cy="90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8775" y="1866180"/>
            <a:ext cx="1608394" cy="12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4061" y="2443845"/>
            <a:ext cx="1104688" cy="100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with sbmlutils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66325"/>
            <a:ext cx="442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around libsbml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programmatic</a:t>
            </a:r>
            <a:r>
              <a:rPr lang="en"/>
              <a:t> generation 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annotations, type hinting, auto-completion,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with warnings/errors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reports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0" y="1304825"/>
            <a:ext cx="4098601" cy="200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annotations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916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level annotations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every SBase can be annotation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restricted set of MIRIAM qualifiers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pattern based annotations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match objects based on regular expressions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against identifiers.org resources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regular expressions patterns</a:t>
            </a:r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50" y="3303100"/>
            <a:ext cx="6797727" cy="16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971" y="221575"/>
            <a:ext cx="3842500" cy="299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interpolation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data to add spline functions to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driving model by input; clamping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5" y="2336876"/>
            <a:ext cx="2268933" cy="232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669" y="2265520"/>
            <a:ext cx="2268933" cy="232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942" y="2297872"/>
            <a:ext cx="2268933" cy="233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59838"/>
            <a:ext cx="3285574" cy="16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497350" y="551188"/>
            <a:ext cx="38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sbmlutils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25" y="1162637"/>
            <a:ext cx="2231350" cy="19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5">
            <a:alphaModFix/>
          </a:blip>
          <a:srcRect b="49099" l="0" r="0" t="0"/>
          <a:stretch/>
        </p:blipFill>
        <p:spPr>
          <a:xfrm>
            <a:off x="3358850" y="3686400"/>
            <a:ext cx="2456625" cy="14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176350" y="551188"/>
            <a:ext cx="38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cysbml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Model visualization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720163" y="2732100"/>
            <a:ext cx="38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sbmlsim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Model simulation &amp; analysis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0"/>
          <p:cNvSpPr/>
          <p:nvPr/>
        </p:nvSpPr>
        <p:spPr>
          <a:xfrm rot="3599887">
            <a:off x="4035494" y="1538704"/>
            <a:ext cx="1103337" cy="95427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750" y="753700"/>
            <a:ext cx="882600" cy="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7350" y="551201"/>
            <a:ext cx="611425" cy="6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cysbml?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66175"/>
            <a:ext cx="337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Cytoscape app for </a:t>
            </a:r>
            <a:r>
              <a:rPr b="1" lang="en" sz="1350" u="sng"/>
              <a:t>visualizing</a:t>
            </a:r>
            <a:r>
              <a:rPr b="1" lang="en" sz="1350"/>
              <a:t> SBML models (ODE)</a:t>
            </a:r>
            <a:br>
              <a:rPr lang="en" sz="1350"/>
            </a:br>
            <a:r>
              <a:rPr lang="en" sz="1350" u="sng">
                <a:solidFill>
                  <a:schemeClr val="hlink"/>
                </a:solidFill>
                <a:hlinkClick r:id="rId3"/>
              </a:rPr>
              <a:t>https://github.com/matthiaskoenig/cysbml</a:t>
            </a:r>
            <a:r>
              <a:rPr lang="en" sz="1350"/>
              <a:t>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/>
              <a:t>Features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subgraphs &amp; filtering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kinetic &amp; reaction-species view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annotation support</a:t>
            </a:r>
            <a:endParaRPr sz="1350"/>
          </a:p>
        </p:txBody>
      </p:sp>
      <p:pic>
        <p:nvPicPr>
          <p:cNvPr descr="cy3sbml-v0.2.1_screenshot.png"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680" y="1266175"/>
            <a:ext cx="528432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