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T Sans Narrow"/>
      <p:regular r:id="rId14"/>
      <p:bold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ansNarrow-bold.fntdata"/><Relationship Id="rId14" Type="http://schemas.openxmlformats.org/officeDocument/2006/relationships/font" Target="fonts/PTSansNarrow-regular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4c809d97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4c809d97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4c809d97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4c809d97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7962f67c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7962f67c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4c809d9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4c809d9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4c809d97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4c809d97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4c809d97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4c809d97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7962f67c0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7962f67c0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Relationship Id="rId5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matthiaskoenig/sbmlutils/" TargetMode="External"/><Relationship Id="rId4" Type="http://schemas.openxmlformats.org/officeDocument/2006/relationships/hyperlink" Target="https://sbmlutils.readthedocs.io/en/latest/introduction.html" TargetMode="External"/><Relationship Id="rId10" Type="http://schemas.openxmlformats.org/officeDocument/2006/relationships/image" Target="../media/image4.png"/><Relationship Id="rId9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1.png"/><Relationship Id="rId7" Type="http://schemas.openxmlformats.org/officeDocument/2006/relationships/image" Target="../media/image13.png"/><Relationship Id="rId8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matthiaskoenig/cysbml" TargetMode="External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matthiaskoenig/sbmlsim" TargetMode="External"/><Relationship Id="rId4" Type="http://schemas.openxmlformats.org/officeDocument/2006/relationships/hyperlink" Target="https://sbmlsim.readthedocs.io" TargetMode="External"/><Relationship Id="rId9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sbmlutils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utilities for SBML</a:t>
            </a:r>
            <a:endParaRPr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0750" y="2277950"/>
            <a:ext cx="882600" cy="37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SBML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create SBML models?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3818650"/>
            <a:ext cx="2818200" cy="10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en" sz="1020"/>
              <a:t>antimony</a:t>
            </a:r>
            <a:endParaRPr b="1" sz="1020"/>
          </a:p>
          <a:p>
            <a:pPr indent="-29337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20"/>
              <a:buChar char="●"/>
            </a:pPr>
            <a:r>
              <a:rPr b="1" lang="en" sz="1020"/>
              <a:t>text-based format</a:t>
            </a:r>
            <a:endParaRPr b="1" sz="1020"/>
          </a:p>
          <a:p>
            <a:pPr indent="-29337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20"/>
              <a:buChar char="●"/>
            </a:pPr>
            <a:r>
              <a:rPr lang="en" sz="1020"/>
              <a:t>no validation</a:t>
            </a:r>
            <a:endParaRPr sz="1020"/>
          </a:p>
          <a:p>
            <a:pPr indent="-29337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20"/>
              <a:buChar char="●"/>
            </a:pPr>
            <a:r>
              <a:rPr lang="en" sz="1020"/>
              <a:t>no type hinting</a:t>
            </a:r>
            <a:endParaRPr sz="1020"/>
          </a:p>
          <a:p>
            <a:pPr indent="-29337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20"/>
              <a:buChar char="●"/>
            </a:pPr>
            <a:r>
              <a:rPr lang="en" sz="1020"/>
              <a:t>SBML core &amp; distrib</a:t>
            </a:r>
            <a:endParaRPr sz="1020"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375" y="1152425"/>
            <a:ext cx="2783551" cy="2448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8200" y="1152425"/>
            <a:ext cx="2783549" cy="1721678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3293550" y="3818650"/>
            <a:ext cx="2818200" cy="10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en" sz="1020"/>
              <a:t>COPASI (CellDesigner)</a:t>
            </a:r>
            <a:endParaRPr b="1" sz="1020"/>
          </a:p>
          <a:p>
            <a:pPr indent="-29337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20"/>
              <a:buChar char="●"/>
            </a:pPr>
            <a:r>
              <a:rPr b="1" lang="en" sz="1020"/>
              <a:t>GUI-based</a:t>
            </a:r>
            <a:endParaRPr b="1" sz="1020"/>
          </a:p>
          <a:p>
            <a:pPr indent="-29337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20"/>
              <a:buChar char="●"/>
            </a:pPr>
            <a:r>
              <a:rPr lang="en" sz="1020"/>
              <a:t>no/difficult programmatic interaction</a:t>
            </a:r>
            <a:endParaRPr sz="1020"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76450" y="1152426"/>
            <a:ext cx="2632725" cy="25275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6275400" y="3818650"/>
            <a:ext cx="2818200" cy="10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en" sz="1020"/>
              <a:t>libSBML (JSBML)</a:t>
            </a:r>
            <a:endParaRPr b="1" sz="1020"/>
          </a:p>
          <a:p>
            <a:pPr indent="-29337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20"/>
              <a:buChar char="●"/>
            </a:pPr>
            <a:r>
              <a:rPr b="1" lang="en" sz="1020"/>
              <a:t>very </a:t>
            </a:r>
            <a:r>
              <a:rPr b="1" lang="en" sz="1020"/>
              <a:t>low level</a:t>
            </a:r>
            <a:endParaRPr b="1" sz="1020"/>
          </a:p>
          <a:p>
            <a:pPr indent="-29337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20"/>
              <a:buChar char="●"/>
            </a:pPr>
            <a:r>
              <a:rPr lang="en" sz="1020"/>
              <a:t>many silent failures (return code handling)</a:t>
            </a:r>
            <a:endParaRPr sz="102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sbmlutils?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311700" y="11137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87"/>
              <a:t>Collection of python utilities for </a:t>
            </a:r>
            <a:br>
              <a:rPr b="1" lang="en" sz="1787"/>
            </a:br>
            <a:r>
              <a:rPr b="1" lang="en" sz="1787" u="sng"/>
              <a:t>programmatically</a:t>
            </a:r>
            <a:r>
              <a:rPr b="1" lang="en" sz="1787" u="sng"/>
              <a:t> </a:t>
            </a:r>
            <a:r>
              <a:rPr b="1" lang="en" sz="1787" u="sng"/>
              <a:t>developing</a:t>
            </a:r>
            <a:r>
              <a:rPr b="1" lang="en" sz="1787" u="sng"/>
              <a:t> </a:t>
            </a:r>
            <a:r>
              <a:rPr b="1" lang="en" sz="1787" u="sng"/>
              <a:t>SBML models</a:t>
            </a:r>
            <a:br>
              <a:rPr lang="en" sz="1787"/>
            </a:br>
            <a:r>
              <a:rPr lang="en" sz="1787" u="sng">
                <a:solidFill>
                  <a:schemeClr val="hlink"/>
                </a:solidFill>
                <a:hlinkClick r:id="rId3"/>
              </a:rPr>
              <a:t>https://github.com/matthiaskoenig/sbmlutils/</a:t>
            </a:r>
            <a:br>
              <a:rPr lang="en" sz="1787"/>
            </a:br>
            <a:r>
              <a:rPr lang="en" sz="1787" u="sng">
                <a:solidFill>
                  <a:schemeClr val="hlink"/>
                </a:solidFill>
                <a:hlinkClick r:id="rId4"/>
              </a:rPr>
              <a:t>https://sbmlutils.readthedocs.io</a:t>
            </a:r>
            <a:endParaRPr sz="178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/>
              <a:t>Features</a:t>
            </a:r>
            <a:endParaRPr b="1" sz="1800"/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" sz="1800"/>
              <a:t>model creation, manipulation &amp; merging</a:t>
            </a:r>
            <a:endParaRPr b="1" sz="1800"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unit support</a:t>
            </a:r>
            <a:endParaRPr sz="1800"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type annotations</a:t>
            </a:r>
            <a:endParaRPr sz="1800"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annotation support</a:t>
            </a:r>
            <a:endParaRPr sz="1800"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model reports</a:t>
            </a:r>
            <a:endParaRPr sz="1800"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interpolations</a:t>
            </a:r>
            <a:endParaRPr sz="1800"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file converters (XPP)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/>
              <a:t>Packages</a:t>
            </a:r>
            <a:endParaRPr b="1" sz="1800"/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core, fbc, comp, distrib, layout</a:t>
            </a:r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24392" y="4532475"/>
            <a:ext cx="5180459" cy="45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89859" y="988250"/>
            <a:ext cx="1339520" cy="1008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66848" y="2443846"/>
            <a:ext cx="1985536" cy="1175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29379" y="1404888"/>
            <a:ext cx="1256175" cy="906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218775" y="1866180"/>
            <a:ext cx="1608394" cy="1297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564061" y="2443845"/>
            <a:ext cx="1104688" cy="1008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creation with sbmlutils</a:t>
            </a:r>
            <a:endParaRPr/>
          </a:p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311700" y="1266325"/>
            <a:ext cx="4428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layer around libsbml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programatic generation (python)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 annotations, type hinting, auto-completion, documentation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validation with warnings/errors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reports</a:t>
            </a:r>
            <a:endParaRPr/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3000" y="1304825"/>
            <a:ext cx="4098601" cy="2008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annotations</a:t>
            </a:r>
            <a:endParaRPr/>
          </a:p>
        </p:txBody>
      </p:sp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object level annotations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every SBase can be annotation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restricted set of MIRIAM qualifiers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pattern based annotations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allowing to match objects based on regular expressions)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validation against MIRIAM resources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all identifiers are checked against MIRIAM regular expressions</a:t>
            </a:r>
            <a:endParaRPr/>
          </a:p>
        </p:txBody>
      </p:sp>
      <p:sp>
        <p:nvSpPr>
          <p:cNvPr id="111" name="Google Shape;111;p18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cysbml?</a:t>
            </a:r>
            <a:endParaRPr/>
          </a:p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311700" y="1266175"/>
            <a:ext cx="33771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/>
              <a:t>Cytoscape app for </a:t>
            </a:r>
            <a:r>
              <a:rPr b="1" lang="en" sz="1350" u="sng"/>
              <a:t>visualizing</a:t>
            </a:r>
            <a:r>
              <a:rPr b="1" lang="en" sz="1350"/>
              <a:t> SBML models (ODE)</a:t>
            </a:r>
            <a:br>
              <a:rPr lang="en" sz="1350"/>
            </a:br>
            <a:r>
              <a:rPr lang="en" sz="1350" u="sng">
                <a:solidFill>
                  <a:schemeClr val="hlink"/>
                </a:solidFill>
                <a:hlinkClick r:id="rId3"/>
              </a:rPr>
              <a:t>https://github.com/matthiaskoenig/cysbml</a:t>
            </a:r>
            <a:r>
              <a:rPr lang="en" sz="1350"/>
              <a:t> </a:t>
            </a:r>
            <a:endParaRPr sz="13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50"/>
              <a:t>Features</a:t>
            </a:r>
            <a:endParaRPr b="1" sz="1350"/>
          </a:p>
          <a:p>
            <a:pPr indent="-314325" lvl="0" marL="457200" rtl="0" algn="l">
              <a:spcBef>
                <a:spcPts val="1200"/>
              </a:spcBef>
              <a:spcAft>
                <a:spcPts val="0"/>
              </a:spcAft>
              <a:buSzPts val="1350"/>
              <a:buChar char="●"/>
            </a:pPr>
            <a:r>
              <a:rPr lang="en" sz="1350"/>
              <a:t>subgraphs &amp; filtering</a:t>
            </a:r>
            <a:endParaRPr sz="1350"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 sz="1350"/>
              <a:t>kinetic &amp; reaction-species view</a:t>
            </a:r>
            <a:endParaRPr sz="1350"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 sz="1350"/>
              <a:t>annotation support</a:t>
            </a:r>
            <a:endParaRPr sz="1350"/>
          </a:p>
        </p:txBody>
      </p:sp>
      <p:pic>
        <p:nvPicPr>
          <p:cNvPr descr="cy3sbml-v0.2.1_screenshot.png" id="118" name="Google Shape;11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9680" y="1266175"/>
            <a:ext cx="5284321" cy="33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sbmlsim?</a:t>
            </a:r>
            <a:endParaRPr/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87"/>
              <a:t>Collection of python utilities for </a:t>
            </a:r>
            <a:r>
              <a:rPr b="1" lang="en" sz="1787" u="sng"/>
              <a:t>simulating</a:t>
            </a:r>
            <a:r>
              <a:rPr b="1" lang="en" sz="1787"/>
              <a:t> SBML models (ODE)</a:t>
            </a:r>
            <a:br>
              <a:rPr lang="en" sz="1787"/>
            </a:br>
            <a:r>
              <a:rPr lang="en" sz="1787" u="sng">
                <a:solidFill>
                  <a:schemeClr val="hlink"/>
                </a:solidFill>
                <a:hlinkClick r:id="rId3"/>
              </a:rPr>
              <a:t>https://github.com/matthiaskoenig/sbmlsim</a:t>
            </a:r>
            <a:br>
              <a:rPr lang="en" sz="1787"/>
            </a:br>
            <a:r>
              <a:rPr lang="en" sz="1787" u="sng">
                <a:solidFill>
                  <a:schemeClr val="hlink"/>
                </a:solidFill>
                <a:hlinkClick r:id="rId4"/>
              </a:rPr>
              <a:t>https://sbmlsim.readthedocs.io</a:t>
            </a:r>
            <a:r>
              <a:rPr lang="en" sz="1787"/>
              <a:t> </a:t>
            </a:r>
            <a:endParaRPr sz="178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/>
              <a:t>Features</a:t>
            </a:r>
            <a:endParaRPr b="1" sz="1800"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model simulation</a:t>
            </a:r>
            <a:endParaRPr sz="1800"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data support</a:t>
            </a:r>
            <a:endParaRPr sz="1800"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unit support (&amp; conversion)</a:t>
            </a:r>
            <a:endParaRPr sz="1800"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multi-core execution (ray)</a:t>
            </a:r>
            <a:endParaRPr sz="1800"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simulation experiments (publications)</a:t>
            </a:r>
            <a:endParaRPr sz="1800"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parameter scans</a:t>
            </a:r>
            <a:endParaRPr sz="1800"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parameter fitting</a:t>
            </a:r>
            <a:endParaRPr/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01775" y="4463801"/>
            <a:ext cx="6935952" cy="60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02025" y="2174500"/>
            <a:ext cx="2177474" cy="2177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 rotWithShape="1">
          <a:blip r:embed="rId7">
            <a:alphaModFix/>
          </a:blip>
          <a:srcRect b="49099" l="0" r="0" t="0"/>
          <a:stretch/>
        </p:blipFill>
        <p:spPr>
          <a:xfrm>
            <a:off x="4531675" y="708750"/>
            <a:ext cx="2456625" cy="146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28624" y="708750"/>
            <a:ext cx="1852600" cy="2281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710795" y="2345875"/>
            <a:ext cx="1981400" cy="194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