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png" ContentType="image/png"/>
  <Override PartName="/ppt/media/image2.jpeg" ContentType="image/jpeg"/>
  <Override PartName="/ppt/media/image4.png" ContentType="image/png"/>
  <Override PartName="/ppt/media/image3.jpeg" ContentType="image/jpeg"/>
  <Override PartName="/ppt/media/image5.png" ContentType="image/png"/>
  <Override PartName="/ppt/media/image6.png" ContentType="image/png"/>
  <Override PartName="/ppt/media/image7.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_rels/notesSlide8.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 name="PlaceHolder 1"/>
          <p:cNvSpPr>
            <a:spLocks noGrp="1"/>
          </p:cNvSpPr>
          <p:nvPr>
            <p:ph type="sldImg"/>
          </p:nvPr>
        </p:nvSpPr>
        <p:spPr>
          <a:xfrm>
            <a:off x="0" y="764280"/>
            <a:ext cx="0" cy="0"/>
          </a:xfrm>
          <a:prstGeom prst="rect">
            <a:avLst/>
          </a:prstGeom>
          <a:noFill/>
          <a:ln w="0">
            <a:noFill/>
          </a:ln>
        </p:spPr>
        <p:txBody>
          <a:bodyPr lIns="0" rIns="0" tIns="0" bIns="0" anchor="ctr">
            <a:noAutofit/>
          </a:bodyPr>
          <a:p>
            <a:r>
              <a:rPr b="0" lang="en-US" sz="1870" strike="noStrike" u="none">
                <a:solidFill>
                  <a:srgbClr val="000000"/>
                </a:solidFill>
                <a:uFillTx/>
                <a:latin typeface="Arial"/>
              </a:rPr>
              <a:t>Click to move the slide</a:t>
            </a:r>
            <a:endParaRPr b="0" lang="en-US" sz="1870" strike="noStrike" u="none">
              <a:solidFill>
                <a:srgbClr val="000000"/>
              </a:solidFill>
              <a:uFillTx/>
              <a:latin typeface="Arial"/>
            </a:endParaRPr>
          </a:p>
        </p:txBody>
      </p:sp>
      <p:sp>
        <p:nvSpPr>
          <p:cNvPr id="20"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trike="noStrike" u="none">
                <a:solidFill>
                  <a:srgbClr val="000000"/>
                </a:solidFill>
                <a:uFillTx/>
                <a:latin typeface="Arial"/>
              </a:rPr>
              <a:t>Click to edit the notes format</a:t>
            </a:r>
            <a:endParaRPr b="0" lang="en-US" sz="2000" strike="noStrike" u="none">
              <a:solidFill>
                <a:srgbClr val="000000"/>
              </a:solidFill>
              <a:uFillTx/>
              <a:latin typeface="Arial"/>
            </a:endParaRPr>
          </a:p>
        </p:txBody>
      </p:sp>
      <p:sp>
        <p:nvSpPr>
          <p:cNvPr id="21"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trike="noStrike" u="none">
                <a:solidFill>
                  <a:srgbClr val="000000"/>
                </a:solidFill>
                <a:uFillTx/>
                <a:latin typeface="Times New Roman"/>
              </a:rPr>
              <a:t>&lt;header&gt;</a:t>
            </a:r>
            <a:endParaRPr b="0" lang="en-US" sz="1400" strike="noStrike" u="none">
              <a:solidFill>
                <a:srgbClr val="000000"/>
              </a:solidFill>
              <a:uFillTx/>
              <a:latin typeface="Times New Roman"/>
            </a:endParaRPr>
          </a:p>
        </p:txBody>
      </p:sp>
      <p:sp>
        <p:nvSpPr>
          <p:cNvPr id="22"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Times New Roman"/>
              </a:defRPr>
            </a:lvl1pPr>
          </a:lstStyle>
          <a:p>
            <a:pPr indent="0" algn="r">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
        <p:nvSpPr>
          <p:cNvPr id="23"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24"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trike="noStrike" u="none">
                <a:solidFill>
                  <a:srgbClr val="000000"/>
                </a:solidFill>
                <a:uFillTx/>
                <a:latin typeface="Times New Roman"/>
              </a:defRPr>
            </a:lvl1pPr>
          </a:lstStyle>
          <a:p>
            <a:pPr indent="0" algn="r">
              <a:buNone/>
            </a:pPr>
            <a:fld id="{5AF97FD2-0662-4C99-9FEC-2B7ECB5F660A}"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sldImg"/>
          </p:nvPr>
        </p:nvSpPr>
        <p:spPr>
          <a:xfrm>
            <a:off x="533520" y="763560"/>
            <a:ext cx="6703560" cy="3771720"/>
          </a:xfrm>
          <a:prstGeom prst="rect">
            <a:avLst/>
          </a:prstGeom>
          <a:ln w="0">
            <a:noFill/>
          </a:ln>
        </p:spPr>
      </p:sp>
      <p:sp>
        <p:nvSpPr>
          <p:cNvPr id="59"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marL="216000" indent="-216000">
              <a:buNone/>
            </a:pPr>
            <a:endParaRPr b="0" lang="en-US" sz="1100" strike="noStrike" u="none">
              <a:solidFill>
                <a:srgbClr val="000000"/>
              </a:solidFill>
              <a:uFillTx/>
              <a:latin typeface="Arial"/>
              <a:ea typeface="Arial"/>
            </a:endParaRPr>
          </a:p>
        </p:txBody>
      </p:sp>
      <p:sp>
        <p:nvSpPr>
          <p:cNvPr id="60" name="PlaceHolder 3"/>
          <p:cNvSpPr>
            <a:spLocks noGrp="1"/>
          </p:cNvSpPr>
          <p:nvPr>
            <p:ph type="sldNum" idx="4"/>
          </p:nvPr>
        </p:nvSpPr>
        <p:spPr>
          <a:xfrm>
            <a:off x="0" y="0"/>
            <a:ext cx="0" cy="0"/>
          </a:xfrm>
          <a:prstGeom prst="rect">
            <a:avLst/>
          </a:prstGeom>
          <a:noFill/>
          <a:ln w="0">
            <a:noFill/>
          </a:ln>
        </p:spPr>
        <p:txBody>
          <a:bodyPr lIns="90000" rIns="90000" tIns="-45000" bIns="-45000" anchor="t">
            <a:noAutofit/>
          </a:bodyPr>
          <a:lstStyle>
            <a:lvl1pPr indent="0" algn="r">
              <a:lnSpc>
                <a:spcPct val="100000"/>
              </a:lnSpc>
              <a:buNone/>
              <a:defRPr b="0" lang="en-US" sz="1400" strike="noStrike" u="none">
                <a:solidFill>
                  <a:srgbClr val="000000"/>
                </a:solidFill>
                <a:uFillTx/>
                <a:latin typeface="Times New Roman"/>
                <a:ea typeface="Arial"/>
              </a:defRPr>
            </a:lvl1pPr>
          </a:lstStyle>
          <a:p>
            <a:pPr indent="0" algn="r">
              <a:lnSpc>
                <a:spcPct val="100000"/>
              </a:lnSpc>
              <a:buNone/>
            </a:pPr>
            <a:fld id="{FA2CA7F7-29B8-4C2B-B572-3FB5F92E4048}" type="slidenum">
              <a:rPr b="0" lang="en-US" sz="1400" strike="noStrike" u="none">
                <a:solidFill>
                  <a:srgbClr val="000000"/>
                </a:solidFill>
                <a:uFillTx/>
                <a:latin typeface="Times New Roman"/>
                <a:ea typeface="Arial"/>
              </a:rPr>
              <a:t>&lt;number&gt;</a:t>
            </a:fld>
            <a:endParaRPr b="0" lang="en-US" sz="1400" strike="noStrike" u="none">
              <a:solidFill>
                <a:srgbClr val="000000"/>
              </a:solidFill>
              <a:uFillTx/>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sldImg"/>
          </p:nvPr>
        </p:nvSpPr>
        <p:spPr>
          <a:xfrm>
            <a:off x="380880" y="685800"/>
            <a:ext cx="6095520" cy="3428640"/>
          </a:xfrm>
          <a:prstGeom prst="rect">
            <a:avLst/>
          </a:prstGeom>
          <a:ln w="0">
            <a:noFill/>
          </a:ln>
        </p:spPr>
      </p:sp>
      <p:sp>
        <p:nvSpPr>
          <p:cNvPr id="62"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1" lang="en-US" sz="1100" spc="-6" strike="noStrike" u="none">
                <a:solidFill>
                  <a:srgbClr val="223366"/>
                </a:solidFill>
                <a:uFillTx/>
                <a:latin typeface="Arial"/>
                <a:ea typeface="Arial"/>
              </a:rPr>
              <a:t>Thank You !!</a:t>
            </a:r>
            <a:endParaRPr b="0" lang="en-US" sz="1100" strike="noStrike" u="none">
              <a:solidFill>
                <a:srgbClr val="000000"/>
              </a:solidFill>
              <a:uFillTx/>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ontent">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body">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1_Title Slide">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slideLayout" Target="../slideLayouts/slideLayout3.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0" name="Google Shape;110;p4" descr="A close up of a sign&#10;&#10;Description automatically generated"/>
          <p:cNvPicPr/>
          <p:nvPr/>
        </p:nvPicPr>
        <p:blipFill>
          <a:blip r:embed="rId2"/>
          <a:stretch/>
        </p:blipFill>
        <p:spPr>
          <a:xfrm>
            <a:off x="10072800" y="78120"/>
            <a:ext cx="1800000" cy="575280"/>
          </a:xfrm>
          <a:prstGeom prst="rect">
            <a:avLst/>
          </a:prstGeom>
          <a:noFill/>
          <a:ln w="0">
            <a:noFill/>
          </a:ln>
        </p:spPr>
      </p:pic>
      <p:sp>
        <p:nvSpPr>
          <p:cNvPr id="1" name="Rectangle 14"/>
          <p:cNvSpPr/>
          <p:nvPr/>
        </p:nvSpPr>
        <p:spPr>
          <a:xfrm>
            <a:off x="0" y="0"/>
            <a:ext cx="9829440" cy="717120"/>
          </a:xfrm>
          <a:prstGeom prst="rect">
            <a:avLst/>
          </a:prstGeom>
          <a:solidFill>
            <a:srgbClr val="213264"/>
          </a:solidFill>
          <a:ln>
            <a:solidFill>
              <a:srgbClr val="213264"/>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70" strike="noStrike" u="none">
              <a:solidFill>
                <a:schemeClr val="lt1"/>
              </a:solidFill>
              <a:uFillTx/>
              <a:latin typeface="Arial"/>
              <a:ea typeface="Arial"/>
            </a:endParaRPr>
          </a:p>
        </p:txBody>
      </p:sp>
      <p:sp>
        <p:nvSpPr>
          <p:cNvPr id="2" name="Rectangle 18"/>
          <p:cNvSpPr/>
          <p:nvPr/>
        </p:nvSpPr>
        <p:spPr>
          <a:xfrm>
            <a:off x="9888840" y="-360"/>
            <a:ext cx="111960" cy="731880"/>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70" strike="noStrike" u="none">
              <a:solidFill>
                <a:schemeClr val="lt1"/>
              </a:solidFill>
              <a:uFillTx/>
              <a:latin typeface="Arial"/>
              <a:ea typeface="Arial"/>
            </a:endParaRPr>
          </a:p>
        </p:txBody>
      </p:sp>
      <p:pic>
        <p:nvPicPr>
          <p:cNvPr id="3" name="Picture 30" descr="A blue and white background&#10;&#10;Description automatically generated with medium confidence"/>
          <p:cNvPicPr/>
          <p:nvPr/>
        </p:nvPicPr>
        <p:blipFill>
          <a:blip r:embed="rId3">
            <a:alphaModFix amt="16000"/>
          </a:blip>
          <a:srcRect l="0" t="24723" r="1620" b="63695"/>
          <a:stretch/>
        </p:blipFill>
        <p:spPr>
          <a:xfrm>
            <a:off x="0" y="0"/>
            <a:ext cx="9838800" cy="723600"/>
          </a:xfrm>
          <a:prstGeom prst="rect">
            <a:avLst/>
          </a:prstGeom>
          <a:noFill/>
          <a:ln w="0">
            <a:noFill/>
          </a:ln>
        </p:spPr>
      </p:pic>
      <p:sp>
        <p:nvSpPr>
          <p:cNvPr id="4" name="Rectangle 1"/>
          <p:cNvSpPr/>
          <p:nvPr/>
        </p:nvSpPr>
        <p:spPr>
          <a:xfrm>
            <a:off x="11925360" y="-360"/>
            <a:ext cx="266400" cy="731880"/>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70" strike="noStrike" u="none">
              <a:solidFill>
                <a:schemeClr val="lt1"/>
              </a:solidFill>
              <a:uFillTx/>
              <a:latin typeface="Arial"/>
              <a:ea typeface="Arial"/>
            </a:endParaRPr>
          </a:p>
        </p:txBody>
      </p:sp>
    </p:spTree>
  </p:cSld>
  <p:clrMap bg1="lt1" tx1="dk1" bg2="dk2" tx2="lt2" accent1="accent1" accent2="accent2" accent3="accent3" accent4="accent4" accent5="accent5" accent6="accent6" hlink="hlink" folHlink="folHlink"/>
  <p:sldLayoutIdLst>
    <p:sldLayoutId id="2147483649"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5" name="Google Shape;110;p4" descr="A close up of a sign&#10;&#10;Description automatically generated"/>
          <p:cNvPicPr/>
          <p:nvPr/>
        </p:nvPicPr>
        <p:blipFill>
          <a:blip r:embed="rId2"/>
          <a:stretch/>
        </p:blipFill>
        <p:spPr>
          <a:xfrm>
            <a:off x="10072800" y="78120"/>
            <a:ext cx="1800000" cy="575280"/>
          </a:xfrm>
          <a:prstGeom prst="rect">
            <a:avLst/>
          </a:prstGeom>
          <a:noFill/>
          <a:ln w="0">
            <a:noFill/>
          </a:ln>
        </p:spPr>
      </p:pic>
      <p:sp>
        <p:nvSpPr>
          <p:cNvPr id="6" name="Rectangle 14"/>
          <p:cNvSpPr/>
          <p:nvPr/>
        </p:nvSpPr>
        <p:spPr>
          <a:xfrm>
            <a:off x="0" y="0"/>
            <a:ext cx="9829440" cy="717120"/>
          </a:xfrm>
          <a:prstGeom prst="rect">
            <a:avLst/>
          </a:prstGeom>
          <a:solidFill>
            <a:srgbClr val="213264"/>
          </a:solidFill>
          <a:ln>
            <a:solidFill>
              <a:srgbClr val="213264"/>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70" strike="noStrike" u="none">
              <a:solidFill>
                <a:schemeClr val="lt1"/>
              </a:solidFill>
              <a:uFillTx/>
              <a:latin typeface="Arial"/>
              <a:ea typeface="Arial"/>
            </a:endParaRPr>
          </a:p>
        </p:txBody>
      </p:sp>
      <p:sp>
        <p:nvSpPr>
          <p:cNvPr id="7" name="Rectangle 18"/>
          <p:cNvSpPr/>
          <p:nvPr/>
        </p:nvSpPr>
        <p:spPr>
          <a:xfrm>
            <a:off x="9888840" y="-360"/>
            <a:ext cx="111960" cy="731880"/>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70" strike="noStrike" u="none">
              <a:solidFill>
                <a:schemeClr val="lt1"/>
              </a:solidFill>
              <a:uFillTx/>
              <a:latin typeface="Arial"/>
              <a:ea typeface="Arial"/>
            </a:endParaRPr>
          </a:p>
        </p:txBody>
      </p:sp>
      <p:pic>
        <p:nvPicPr>
          <p:cNvPr id="8" name="Picture 30" descr="A blue and white background&#10;&#10;Description automatically generated with medium confidence"/>
          <p:cNvPicPr/>
          <p:nvPr/>
        </p:nvPicPr>
        <p:blipFill>
          <a:blip r:embed="rId3">
            <a:alphaModFix amt="16000"/>
          </a:blip>
          <a:srcRect l="0" t="24723" r="1620" b="63695"/>
          <a:stretch/>
        </p:blipFill>
        <p:spPr>
          <a:xfrm>
            <a:off x="0" y="0"/>
            <a:ext cx="9838800" cy="723600"/>
          </a:xfrm>
          <a:prstGeom prst="rect">
            <a:avLst/>
          </a:prstGeom>
          <a:noFill/>
          <a:ln w="0">
            <a:noFill/>
          </a:ln>
        </p:spPr>
      </p:pic>
      <p:sp>
        <p:nvSpPr>
          <p:cNvPr id="9" name="Rectangle 1"/>
          <p:cNvSpPr/>
          <p:nvPr/>
        </p:nvSpPr>
        <p:spPr>
          <a:xfrm>
            <a:off x="11925360" y="-360"/>
            <a:ext cx="266400" cy="731880"/>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70" strike="noStrike" u="none">
              <a:solidFill>
                <a:schemeClr val="lt1"/>
              </a:solidFill>
              <a:uFillTx/>
              <a:latin typeface="Arial"/>
              <a:ea typeface="Arial"/>
            </a:endParaRPr>
          </a:p>
        </p:txBody>
      </p:sp>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70" strike="noStrike" u="none">
                <a:solidFill>
                  <a:srgbClr val="000000"/>
                </a:solidFill>
                <a:uFillTx/>
                <a:latin typeface="Arial"/>
              </a:rPr>
              <a:t>Click to edit the title text format</a:t>
            </a:r>
            <a:endParaRPr b="0" lang="en-US" sz="1870" strike="noStrike" u="none">
              <a:solidFill>
                <a:srgbClr val="000000"/>
              </a:solidFill>
              <a:uFillTx/>
              <a:latin typeface="Arial"/>
            </a:endParaRPr>
          </a:p>
        </p:txBody>
      </p:sp>
      <p:sp>
        <p:nvSpPr>
          <p:cNvPr id="1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70" strike="noStrike" u="none">
                <a:solidFill>
                  <a:srgbClr val="000000"/>
                </a:solidFill>
                <a:uFillTx/>
                <a:latin typeface="Arial"/>
              </a:rPr>
              <a:t>Click to edit the outline text format</a:t>
            </a:r>
            <a:endParaRPr b="0" lang="en-US" sz="187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70" strike="noStrike" u="none">
                <a:solidFill>
                  <a:srgbClr val="000000"/>
                </a:solidFill>
                <a:uFillTx/>
                <a:latin typeface="Arial"/>
              </a:rPr>
              <a:t>Second Outline Level</a:t>
            </a:r>
            <a:endParaRPr b="0" lang="en-US" sz="187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70" strike="noStrike" u="none">
                <a:solidFill>
                  <a:srgbClr val="000000"/>
                </a:solidFill>
                <a:uFillTx/>
                <a:latin typeface="Arial"/>
              </a:rPr>
              <a:t>Third Outline Level</a:t>
            </a:r>
            <a:endParaRPr b="0" lang="en-US" sz="187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70" strike="noStrike" u="none">
                <a:solidFill>
                  <a:srgbClr val="000000"/>
                </a:solidFill>
                <a:uFillTx/>
                <a:latin typeface="Arial"/>
              </a:rPr>
              <a:t>Fourth Outline Level</a:t>
            </a:r>
            <a:endParaRPr b="0" lang="en-US" sz="187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dk2" tx2="lt2" accent1="accent1" accent2="accent2" accent3="accent3" accent4="accent4" accent5="accent5" accent6="accent6" hlink="hlink" folHlink="folHlink"/>
  <p:sldLayoutIdLst>
    <p:sldLayoutId id="2147483651" r:id="rId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pic>
        <p:nvPicPr>
          <p:cNvPr id="12" name="Google Shape;110;p4" descr="A close up of a sign&#10;&#10;Description automatically generated"/>
          <p:cNvPicPr/>
          <p:nvPr/>
        </p:nvPicPr>
        <p:blipFill>
          <a:blip r:embed="rId2"/>
          <a:stretch/>
        </p:blipFill>
        <p:spPr>
          <a:xfrm>
            <a:off x="10072800" y="78120"/>
            <a:ext cx="1800000" cy="575280"/>
          </a:xfrm>
          <a:prstGeom prst="rect">
            <a:avLst/>
          </a:prstGeom>
          <a:noFill/>
          <a:ln w="0">
            <a:noFill/>
          </a:ln>
        </p:spPr>
      </p:pic>
      <p:sp>
        <p:nvSpPr>
          <p:cNvPr id="13" name="Rectangle 14"/>
          <p:cNvSpPr/>
          <p:nvPr/>
        </p:nvSpPr>
        <p:spPr>
          <a:xfrm>
            <a:off x="0" y="0"/>
            <a:ext cx="9829440" cy="717120"/>
          </a:xfrm>
          <a:prstGeom prst="rect">
            <a:avLst/>
          </a:prstGeom>
          <a:solidFill>
            <a:srgbClr val="213264"/>
          </a:solidFill>
          <a:ln>
            <a:solidFill>
              <a:srgbClr val="213264"/>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70" strike="noStrike" u="none">
              <a:solidFill>
                <a:schemeClr val="lt1"/>
              </a:solidFill>
              <a:uFillTx/>
              <a:latin typeface="Arial"/>
              <a:ea typeface="Arial"/>
            </a:endParaRPr>
          </a:p>
        </p:txBody>
      </p:sp>
      <p:sp>
        <p:nvSpPr>
          <p:cNvPr id="14" name="Rectangle 18"/>
          <p:cNvSpPr/>
          <p:nvPr/>
        </p:nvSpPr>
        <p:spPr>
          <a:xfrm>
            <a:off x="9888840" y="-360"/>
            <a:ext cx="111960" cy="731880"/>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70" strike="noStrike" u="none">
              <a:solidFill>
                <a:schemeClr val="lt1"/>
              </a:solidFill>
              <a:uFillTx/>
              <a:latin typeface="Arial"/>
              <a:ea typeface="Arial"/>
            </a:endParaRPr>
          </a:p>
        </p:txBody>
      </p:sp>
      <p:pic>
        <p:nvPicPr>
          <p:cNvPr id="15" name="Picture 30" descr="A blue and white background&#10;&#10;Description automatically generated with medium confidence"/>
          <p:cNvPicPr/>
          <p:nvPr/>
        </p:nvPicPr>
        <p:blipFill>
          <a:blip r:embed="rId3">
            <a:alphaModFix amt="16000"/>
          </a:blip>
          <a:srcRect l="0" t="24723" r="1620" b="63695"/>
          <a:stretch/>
        </p:blipFill>
        <p:spPr>
          <a:xfrm>
            <a:off x="0" y="0"/>
            <a:ext cx="9838800" cy="723600"/>
          </a:xfrm>
          <a:prstGeom prst="rect">
            <a:avLst/>
          </a:prstGeom>
          <a:noFill/>
          <a:ln w="0">
            <a:noFill/>
          </a:ln>
        </p:spPr>
      </p:pic>
      <p:sp>
        <p:nvSpPr>
          <p:cNvPr id="16" name="Rectangle 1"/>
          <p:cNvSpPr/>
          <p:nvPr/>
        </p:nvSpPr>
        <p:spPr>
          <a:xfrm>
            <a:off x="11925360" y="-360"/>
            <a:ext cx="266400" cy="731880"/>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70" strike="noStrike" u="none">
              <a:solidFill>
                <a:schemeClr val="lt1"/>
              </a:solidFill>
              <a:uFillTx/>
              <a:latin typeface="Arial"/>
              <a:ea typeface="Arial"/>
            </a:endParaRPr>
          </a:p>
        </p:txBody>
      </p:sp>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70" strike="noStrike" u="none">
                <a:solidFill>
                  <a:srgbClr val="000000"/>
                </a:solidFill>
                <a:uFillTx/>
                <a:latin typeface="Arial"/>
              </a:rPr>
              <a:t>Click to edit the title text format</a:t>
            </a:r>
            <a:endParaRPr b="0" lang="en-US" sz="1870" strike="noStrike" u="none">
              <a:solidFill>
                <a:srgbClr val="000000"/>
              </a:solidFill>
              <a:uFillTx/>
              <a:latin typeface="Arial"/>
            </a:endParaRPr>
          </a:p>
        </p:txBody>
      </p:sp>
      <p:sp>
        <p:nvSpPr>
          <p:cNvPr id="1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70" strike="noStrike" u="none">
                <a:solidFill>
                  <a:srgbClr val="000000"/>
                </a:solidFill>
                <a:uFillTx/>
                <a:latin typeface="Arial"/>
              </a:rPr>
              <a:t>Click to edit the outline text format</a:t>
            </a:r>
            <a:endParaRPr b="0" lang="en-US" sz="187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70" strike="noStrike" u="none">
                <a:solidFill>
                  <a:srgbClr val="000000"/>
                </a:solidFill>
                <a:uFillTx/>
                <a:latin typeface="Arial"/>
              </a:rPr>
              <a:t>Second Outline Level</a:t>
            </a:r>
            <a:endParaRPr b="0" lang="en-US" sz="187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70" strike="noStrike" u="none">
                <a:solidFill>
                  <a:srgbClr val="000000"/>
                </a:solidFill>
                <a:uFillTx/>
                <a:latin typeface="Arial"/>
              </a:rPr>
              <a:t>Third Outline Level</a:t>
            </a:r>
            <a:endParaRPr b="0" lang="en-US" sz="187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70" strike="noStrike" u="none">
                <a:solidFill>
                  <a:srgbClr val="000000"/>
                </a:solidFill>
                <a:uFillTx/>
                <a:latin typeface="Arial"/>
              </a:rPr>
              <a:t>Fourth Outline Level</a:t>
            </a:r>
            <a:endParaRPr b="0" lang="en-US" sz="187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dk2" tx2="lt2" accent1="accent1" accent2="accent2" accent3="accent3" accent4="accent4" accent5="accent5" accent6="accent6" hlink="hlink" folHlink="folHlink"/>
  <p:sldLayoutIdLst>
    <p:sldLayoutId id="2147483653" r:id="rId4"/>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3.xml"/><Relationship Id="rId5"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hyperlink" Target="https://www.freepik.com/" TargetMode="External"/><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hyperlink" Target="https://www.freepik.com/" TargetMode="External"/><Relationship Id="rId2"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hyperlink" Target="https://www.freepik.com/" TargetMode="External"/><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hyperlink" Target="https://www.freepik.com/" TargetMode="External"/><Relationship Id="rId2" Type="http://schemas.openxmlformats.org/officeDocument/2006/relationships/image" Target="../media/image7.png"/><Relationship Id="rId3"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hyperlink" Target="https://archive.ics.uci.edu/" TargetMode="External"/><Relationship Id="rId2" Type="http://schemas.openxmlformats.org/officeDocument/2006/relationships/hyperlink" Target="https://www.kaggle.com/search?q=crop+yield+prediction" TargetMode="External"/><Relationship Id="rId3" Type="http://schemas.openxmlformats.org/officeDocument/2006/relationships/hyperlink" Target="https://github.com/UtkarshK22/Crop-Yield-Prediction.git" TargetMode="External"/><Relationship Id="rId4"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 name="Picture 5" descr="A person sitting at a desk with a computer&#10;&#10;Description automatically generated"/>
          <p:cNvPicPr/>
          <p:nvPr/>
        </p:nvPicPr>
        <p:blipFill>
          <a:blip r:embed="rId1"/>
          <a:stretch/>
        </p:blipFill>
        <p:spPr>
          <a:xfrm>
            <a:off x="0" y="0"/>
            <a:ext cx="12191760" cy="6857640"/>
          </a:xfrm>
          <a:prstGeom prst="rect">
            <a:avLst/>
          </a:prstGeom>
          <a:noFill/>
          <a:ln w="0">
            <a:noFill/>
          </a:ln>
        </p:spPr>
      </p:pic>
      <p:sp>
        <p:nvSpPr>
          <p:cNvPr id="26" name="Rectangle: Rounded Corners 4"/>
          <p:cNvSpPr/>
          <p:nvPr/>
        </p:nvSpPr>
        <p:spPr>
          <a:xfrm>
            <a:off x="5873760" y="584280"/>
            <a:ext cx="4673160" cy="977400"/>
          </a:xfrm>
          <a:prstGeom prst="roundRect">
            <a:avLst>
              <a:gd name="adj" fmla="val 16667"/>
            </a:avLst>
          </a:prstGeom>
          <a:solidFill>
            <a:srgbClr val="ebeef9"/>
          </a:solidFill>
          <a:ln>
            <a:solidFill>
              <a:srgbClr val="ffffff">
                <a:lumMod val="85000"/>
              </a:srgbClr>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70" strike="noStrike" u="none">
              <a:solidFill>
                <a:schemeClr val="lt1"/>
              </a:solidFill>
              <a:uFillTx/>
              <a:latin typeface="Arial"/>
              <a:ea typeface="Arial"/>
            </a:endParaRPr>
          </a:p>
        </p:txBody>
      </p:sp>
      <p:sp>
        <p:nvSpPr>
          <p:cNvPr id="27" name="TextBox 17"/>
          <p:cNvSpPr/>
          <p:nvPr/>
        </p:nvSpPr>
        <p:spPr>
          <a:xfrm>
            <a:off x="6208560" y="3429000"/>
            <a:ext cx="5409360" cy="699120"/>
          </a:xfrm>
          <a:prstGeom prst="rect">
            <a:avLst/>
          </a:prstGeom>
          <a:noFill/>
          <a:ln w="0">
            <a:noFill/>
          </a:ln>
        </p:spPr>
        <p:style>
          <a:lnRef idx="0"/>
          <a:fillRef idx="0"/>
          <a:effectRef idx="0"/>
          <a:fontRef idx="minor"/>
        </p:style>
        <p:txBody>
          <a:bodyPr lIns="90000" rIns="90000" tIns="45000" bIns="45000" anchor="t">
            <a:spAutoFit/>
          </a:bodyPr>
          <a:p>
            <a:pPr algn="r">
              <a:lnSpc>
                <a:spcPct val="100000"/>
              </a:lnSpc>
            </a:pPr>
            <a:r>
              <a:rPr b="1" lang="en-US" sz="4000" strike="noStrike" u="none">
                <a:solidFill>
                  <a:schemeClr val="lt1"/>
                </a:solidFill>
                <a:uFillTx/>
                <a:latin typeface="Arial"/>
                <a:ea typeface="Arial"/>
              </a:rPr>
              <a:t>Crop yield prediction</a:t>
            </a:r>
            <a:endParaRPr b="0" lang="en-US" sz="4000" strike="noStrike" u="none">
              <a:solidFill>
                <a:srgbClr val="000000"/>
              </a:solidFill>
              <a:uFillTx/>
              <a:latin typeface="Arial"/>
            </a:endParaRPr>
          </a:p>
        </p:txBody>
      </p:sp>
      <p:grpSp>
        <p:nvGrpSpPr>
          <p:cNvPr id="28" name="Group 3"/>
          <p:cNvGrpSpPr/>
          <p:nvPr/>
        </p:nvGrpSpPr>
        <p:grpSpPr>
          <a:xfrm>
            <a:off x="6095880" y="707760"/>
            <a:ext cx="4218480" cy="663840"/>
            <a:chOff x="6095880" y="707760"/>
            <a:chExt cx="4218480" cy="663840"/>
          </a:xfrm>
        </p:grpSpPr>
        <p:pic>
          <p:nvPicPr>
            <p:cNvPr id="29" name="Picture 18" descr="A close up of a logo&#10;&#10;Description automatically generated"/>
            <p:cNvPicPr/>
            <p:nvPr/>
          </p:nvPicPr>
          <p:blipFill>
            <a:blip r:embed="rId2"/>
            <a:stretch/>
          </p:blipFill>
          <p:spPr>
            <a:xfrm>
              <a:off x="9051480" y="834480"/>
              <a:ext cx="1262880" cy="410400"/>
            </a:xfrm>
            <a:prstGeom prst="rect">
              <a:avLst/>
            </a:prstGeom>
            <a:noFill/>
            <a:ln w="0">
              <a:noFill/>
            </a:ln>
          </p:spPr>
        </p:pic>
        <p:pic>
          <p:nvPicPr>
            <p:cNvPr id="30" name="Picture 20" descr="A yellow and red shell logo&#10;&#10;Description automatically generated"/>
            <p:cNvPicPr/>
            <p:nvPr/>
          </p:nvPicPr>
          <p:blipFill>
            <a:blip r:embed="rId3"/>
            <a:stretch/>
          </p:blipFill>
          <p:spPr>
            <a:xfrm>
              <a:off x="6095880" y="707760"/>
              <a:ext cx="789840" cy="663840"/>
            </a:xfrm>
            <a:prstGeom prst="rect">
              <a:avLst/>
            </a:prstGeom>
            <a:noFill/>
            <a:ln w="0">
              <a:noFill/>
            </a:ln>
          </p:spPr>
        </p:pic>
      </p:grpSp>
      <p:sp>
        <p:nvSpPr>
          <p:cNvPr id="31" name="TextBox 1"/>
          <p:cNvSpPr/>
          <p:nvPr/>
        </p:nvSpPr>
        <p:spPr>
          <a:xfrm>
            <a:off x="5204160" y="4370400"/>
            <a:ext cx="6536880" cy="12272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870" strike="noStrike" u="none">
                <a:solidFill>
                  <a:schemeClr val="lt1"/>
                </a:solidFill>
                <a:uFillTx/>
                <a:latin typeface="Arial"/>
                <a:ea typeface="Arial"/>
              </a:rPr>
              <a:t>G H Raisoni College of engineering and Management ,Pune.</a:t>
            </a:r>
            <a:endParaRPr b="0" lang="en-US" sz="1870" strike="noStrike" u="none">
              <a:solidFill>
                <a:srgbClr val="000000"/>
              </a:solidFill>
              <a:uFillTx/>
              <a:latin typeface="Arial"/>
            </a:endParaRPr>
          </a:p>
          <a:p>
            <a:pPr>
              <a:lnSpc>
                <a:spcPct val="100000"/>
              </a:lnSpc>
            </a:pPr>
            <a:r>
              <a:rPr b="0" lang="en-US" sz="1870" strike="noStrike" u="none">
                <a:solidFill>
                  <a:schemeClr val="lt1"/>
                </a:solidFill>
                <a:uFillTx/>
                <a:latin typeface="Arial"/>
                <a:ea typeface="Arial"/>
              </a:rPr>
              <a:t>* Student names:</a:t>
            </a:r>
            <a:endParaRPr b="0" lang="en-US" sz="1870" strike="noStrike" u="none">
              <a:solidFill>
                <a:srgbClr val="000000"/>
              </a:solidFill>
              <a:uFillTx/>
              <a:latin typeface="Arial"/>
            </a:endParaRPr>
          </a:p>
          <a:p>
            <a:pPr>
              <a:lnSpc>
                <a:spcPct val="100000"/>
              </a:lnSpc>
            </a:pPr>
            <a:r>
              <a:rPr b="0" lang="en-US" sz="1870" strike="noStrike" u="none">
                <a:solidFill>
                  <a:schemeClr val="lt1"/>
                </a:solidFill>
                <a:uFillTx/>
                <a:latin typeface="Arial"/>
                <a:ea typeface="Arial"/>
              </a:rPr>
              <a:t>1)Utkarsh Kalinkar</a:t>
            </a:r>
            <a:endParaRPr b="0" lang="en-US" sz="1870" strike="noStrike" u="none">
              <a:solidFill>
                <a:srgbClr val="000000"/>
              </a:solidFill>
              <a:uFillTx/>
              <a:latin typeface="Arial"/>
            </a:endParaRPr>
          </a:p>
          <a:p>
            <a:pPr>
              <a:lnSpc>
                <a:spcPct val="100000"/>
              </a:lnSpc>
            </a:pPr>
            <a:r>
              <a:rPr b="0" lang="en-US" sz="1870" strike="noStrike" u="none">
                <a:solidFill>
                  <a:schemeClr val="lt1"/>
                </a:solidFill>
                <a:uFillTx/>
                <a:latin typeface="Arial"/>
                <a:ea typeface="Arial"/>
              </a:rPr>
              <a:t>2)Deepa Yadav</a:t>
            </a:r>
            <a:endParaRPr b="0" lang="en-US" sz="187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 name="TextBox 8"/>
          <p:cNvSpPr/>
          <p:nvPr/>
        </p:nvSpPr>
        <p:spPr>
          <a:xfrm>
            <a:off x="210240" y="1451520"/>
            <a:ext cx="10435680" cy="3716280"/>
          </a:xfrm>
          <a:prstGeom prst="rect">
            <a:avLst/>
          </a:prstGeom>
          <a:noFill/>
          <a:ln w="0">
            <a:noFill/>
          </a:ln>
        </p:spPr>
        <p:style>
          <a:lnRef idx="0"/>
          <a:fillRef idx="0"/>
          <a:effectRef idx="0"/>
          <a:fontRef idx="minor"/>
        </p:style>
        <p:txBody>
          <a:bodyPr lIns="90000" rIns="90000" tIns="45000" bIns="45000" anchor="t">
            <a:spAutoFit/>
          </a:bodyPr>
          <a:p>
            <a:pPr marL="231480" indent="-231480">
              <a:lnSpc>
                <a:spcPct val="100000"/>
              </a:lnSpc>
              <a:spcAft>
                <a:spcPts val="799"/>
              </a:spcAft>
              <a:buClr>
                <a:srgbClr val="000000"/>
              </a:buClr>
              <a:buFont typeface="Arial"/>
              <a:buChar char="•"/>
            </a:pPr>
            <a:r>
              <a:rPr b="0" lang="en-US" sz="1800" strike="noStrike" u="none">
                <a:solidFill>
                  <a:srgbClr val="000000"/>
                </a:solidFill>
                <a:uFillTx/>
                <a:latin typeface="Arial"/>
                <a:ea typeface="Arial"/>
              </a:rPr>
              <a:t>Brief Overview:</a:t>
            </a:r>
            <a:endParaRPr b="0" lang="en-US" sz="1800" strike="noStrike" u="none">
              <a:solidFill>
                <a:srgbClr val="000000"/>
              </a:solidFill>
              <a:uFillTx/>
              <a:latin typeface="Arial"/>
            </a:endParaRPr>
          </a:p>
          <a:p>
            <a:pPr marL="231480" indent="-231480">
              <a:lnSpc>
                <a:spcPct val="100000"/>
              </a:lnSpc>
              <a:spcAft>
                <a:spcPts val="799"/>
              </a:spcAft>
              <a:buClr>
                <a:srgbClr val="000000"/>
              </a:buClr>
              <a:buFont typeface="Arial"/>
              <a:buChar char="•"/>
            </a:pPr>
            <a:r>
              <a:rPr b="0" lang="en-US" sz="1800" strike="noStrike" u="none">
                <a:solidFill>
                  <a:srgbClr val="000000"/>
                </a:solidFill>
                <a:uFillTx/>
                <a:latin typeface="Arial"/>
                <a:ea typeface="Arial"/>
              </a:rPr>
              <a:t>    </a:t>
            </a:r>
            <a:r>
              <a:rPr b="0" lang="en-US" sz="1800" strike="noStrike" u="none">
                <a:solidFill>
                  <a:srgbClr val="000000"/>
                </a:solidFill>
                <a:uFillTx/>
                <a:latin typeface="Arial"/>
                <a:ea typeface="Arial"/>
              </a:rPr>
              <a:t>This case study addresses the challenge of predicting crop yield based on various factors such as temperature, rainfall, and pesticide use. Agriculture is a vital sector in India, and predicting crop yield accurately helps farmers and policymakers make informed decisions to increase productivity and food security.</a:t>
            </a:r>
            <a:endParaRPr b="0" lang="en-US" sz="1800" strike="noStrike" u="none">
              <a:solidFill>
                <a:srgbClr val="000000"/>
              </a:solidFill>
              <a:uFillTx/>
              <a:latin typeface="Arial"/>
            </a:endParaRPr>
          </a:p>
          <a:p>
            <a:pPr>
              <a:lnSpc>
                <a:spcPct val="100000"/>
              </a:lnSpc>
              <a:spcAft>
                <a:spcPts val="799"/>
              </a:spcAft>
            </a:pPr>
            <a:endParaRPr b="0" lang="en-US" sz="1800" strike="noStrike" u="none">
              <a:solidFill>
                <a:srgbClr val="000000"/>
              </a:solidFill>
              <a:uFillTx/>
              <a:latin typeface="Arial"/>
            </a:endParaRPr>
          </a:p>
          <a:p>
            <a:pPr marL="231480" indent="-231480">
              <a:lnSpc>
                <a:spcPct val="100000"/>
              </a:lnSpc>
              <a:spcAft>
                <a:spcPts val="799"/>
              </a:spcAft>
              <a:buClr>
                <a:srgbClr val="000000"/>
              </a:buClr>
              <a:buFont typeface="Arial"/>
              <a:buChar char="•"/>
            </a:pPr>
            <a:r>
              <a:rPr b="0" lang="en-US" sz="1800" strike="noStrike" u="none">
                <a:solidFill>
                  <a:srgbClr val="000000"/>
                </a:solidFill>
                <a:uFillTx/>
                <a:latin typeface="Arial"/>
                <a:ea typeface="Arial"/>
              </a:rPr>
              <a:t>Key Objectives:</a:t>
            </a:r>
            <a:br>
              <a:rPr sz="1800"/>
            </a:br>
            <a:r>
              <a:rPr b="0" lang="en-US" sz="1800" strike="noStrike" u="none">
                <a:solidFill>
                  <a:srgbClr val="000000"/>
                </a:solidFill>
                <a:uFillTx/>
                <a:latin typeface="Arial"/>
                <a:ea typeface="Arial"/>
              </a:rPr>
              <a:t>- To analyze agricultural data and identify key factors affecting crop yield.</a:t>
            </a:r>
            <a:endParaRPr b="0" lang="en-US" sz="1800" strike="noStrike" u="none">
              <a:solidFill>
                <a:srgbClr val="000000"/>
              </a:solidFill>
              <a:uFillTx/>
              <a:latin typeface="Arial"/>
            </a:endParaRPr>
          </a:p>
          <a:p>
            <a:pPr marL="231480" indent="-231480">
              <a:lnSpc>
                <a:spcPct val="100000"/>
              </a:lnSpc>
              <a:spcAft>
                <a:spcPts val="799"/>
              </a:spcAft>
              <a:buClr>
                <a:srgbClr val="000000"/>
              </a:buClr>
              <a:buFont typeface="Arial"/>
              <a:buChar char="•"/>
            </a:pPr>
            <a:r>
              <a:rPr b="0" lang="en-US" sz="1800" strike="noStrike" u="none">
                <a:solidFill>
                  <a:srgbClr val="000000"/>
                </a:solidFill>
                <a:uFillTx/>
                <a:latin typeface="Arial"/>
                <a:ea typeface="Arial"/>
              </a:rPr>
              <a:t>    </a:t>
            </a:r>
            <a:r>
              <a:rPr b="0" lang="en-US" sz="1800" strike="noStrike" u="none">
                <a:solidFill>
                  <a:srgbClr val="000000"/>
                </a:solidFill>
                <a:uFillTx/>
                <a:latin typeface="Arial"/>
                <a:ea typeface="Arial"/>
              </a:rPr>
              <a:t>- To apply machine learning algorithms for predicting crop yield.</a:t>
            </a:r>
            <a:endParaRPr b="0" lang="en-US" sz="1800" strike="noStrike" u="none">
              <a:solidFill>
                <a:srgbClr val="000000"/>
              </a:solidFill>
              <a:uFillTx/>
              <a:latin typeface="Arial"/>
            </a:endParaRPr>
          </a:p>
          <a:p>
            <a:pPr marL="231480" indent="-231480">
              <a:lnSpc>
                <a:spcPct val="100000"/>
              </a:lnSpc>
              <a:spcAft>
                <a:spcPts val="799"/>
              </a:spcAft>
              <a:buClr>
                <a:srgbClr val="000000"/>
              </a:buClr>
              <a:buFont typeface="Arial"/>
              <a:buChar char="•"/>
            </a:pPr>
            <a:r>
              <a:rPr b="0" lang="en-US" sz="1800" strike="noStrike" u="none">
                <a:solidFill>
                  <a:srgbClr val="000000"/>
                </a:solidFill>
                <a:uFillTx/>
                <a:latin typeface="Arial"/>
                <a:ea typeface="Arial"/>
              </a:rPr>
              <a:t>    </a:t>
            </a:r>
            <a:r>
              <a:rPr b="0" lang="en-US" sz="1800" strike="noStrike" u="none">
                <a:solidFill>
                  <a:srgbClr val="000000"/>
                </a:solidFill>
                <a:uFillTx/>
                <a:latin typeface="Arial"/>
                <a:ea typeface="Arial"/>
              </a:rPr>
              <a:t>- To compare model performance and suggest the best-fit model.</a:t>
            </a:r>
            <a:endParaRPr b="0" lang="en-US" sz="1800" strike="noStrike" u="none">
              <a:solidFill>
                <a:srgbClr val="000000"/>
              </a:solidFill>
              <a:uFillTx/>
              <a:latin typeface="Arial"/>
            </a:endParaRPr>
          </a:p>
          <a:p>
            <a:pPr>
              <a:lnSpc>
                <a:spcPct val="100000"/>
              </a:lnSpc>
              <a:spcAft>
                <a:spcPts val="799"/>
              </a:spcAft>
            </a:pPr>
            <a:r>
              <a:rPr b="0" lang="en-US" sz="1800" strike="noStrike" u="none">
                <a:solidFill>
                  <a:srgbClr val="000000"/>
                </a:solidFill>
                <a:uFillTx/>
                <a:latin typeface="Arial"/>
                <a:ea typeface="Arial"/>
              </a:rPr>
              <a:t>    </a:t>
            </a:r>
            <a:r>
              <a:rPr b="0" lang="en-US" sz="1800" strike="noStrike" u="none">
                <a:solidFill>
                  <a:srgbClr val="000000"/>
                </a:solidFill>
                <a:uFillTx/>
                <a:latin typeface="Arial"/>
                <a:ea typeface="Arial"/>
              </a:rPr>
              <a:t>- To support sustainable agricultural practices using data-driven insights</a:t>
            </a:r>
            <a:endParaRPr b="0" lang="en-US" sz="1800" strike="noStrike" u="none">
              <a:solidFill>
                <a:srgbClr val="000000"/>
              </a:solidFill>
              <a:uFillTx/>
              <a:latin typeface="Arial"/>
            </a:endParaRPr>
          </a:p>
        </p:txBody>
      </p:sp>
      <p:sp>
        <p:nvSpPr>
          <p:cNvPr id="33" name="TextBox 1"/>
          <p:cNvSpPr/>
          <p:nvPr/>
        </p:nvSpPr>
        <p:spPr>
          <a:xfrm>
            <a:off x="201960" y="972360"/>
            <a:ext cx="590364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2000" strike="noStrike" u="none">
                <a:solidFill>
                  <a:srgbClr val="213163"/>
                </a:solidFill>
                <a:uFillTx/>
                <a:latin typeface="Arial"/>
                <a:ea typeface="Arial"/>
              </a:rPr>
              <a:t>Problem Statement</a:t>
            </a:r>
            <a:endParaRPr b="0" lang="en-US" sz="2000" strike="noStrike" u="none">
              <a:solidFill>
                <a:srgbClr val="000000"/>
              </a:solidFill>
              <a:uFillTx/>
              <a:latin typeface="Arial"/>
            </a:endParaRPr>
          </a:p>
        </p:txBody>
      </p:sp>
      <p:sp>
        <p:nvSpPr>
          <p:cNvPr id="34" name="TextBox 5"/>
          <p:cNvSpPr/>
          <p:nvPr/>
        </p:nvSpPr>
        <p:spPr>
          <a:xfrm>
            <a:off x="199800" y="6135480"/>
            <a:ext cx="795600" cy="272520"/>
          </a:xfrm>
          <a:prstGeom prst="rect">
            <a:avLst/>
          </a:prstGeom>
          <a:noFill/>
          <a:ln w="0">
            <a:noFill/>
          </a:ln>
        </p:spPr>
        <p:style>
          <a:lnRef idx="0"/>
          <a:fillRef idx="0"/>
          <a:effectRef idx="0"/>
          <a:fontRef idx="minor"/>
        </p:style>
        <p:txBody>
          <a:bodyPr lIns="90000" rIns="90000" tIns="45000" bIns="45000" anchor="t">
            <a:spAutoFit/>
          </a:bodyPr>
          <a:p>
            <a:pPr>
              <a:lnSpc>
                <a:spcPct val="100000"/>
              </a:lnSpc>
              <a:spcAft>
                <a:spcPts val="799"/>
              </a:spcAft>
            </a:pPr>
            <a:r>
              <a:rPr b="1" lang="en-IN" sz="1200" strike="noStrike" u="none">
                <a:solidFill>
                  <a:srgbClr val="000000"/>
                </a:solidFill>
                <a:uFillTx/>
                <a:latin typeface="Arial"/>
                <a:ea typeface="Arial"/>
              </a:rPr>
              <a:t>Source : </a:t>
            </a:r>
            <a:endParaRPr b="0" lang="en-US" sz="1200" strike="noStrike" u="none">
              <a:solidFill>
                <a:srgbClr val="000000"/>
              </a:solidFill>
              <a:uFillTx/>
              <a:latin typeface="Arial"/>
            </a:endParaRPr>
          </a:p>
        </p:txBody>
      </p:sp>
      <p:sp>
        <p:nvSpPr>
          <p:cNvPr id="35" name="TextBox 6"/>
          <p:cNvSpPr/>
          <p:nvPr/>
        </p:nvSpPr>
        <p:spPr>
          <a:xfrm>
            <a:off x="880560" y="6135480"/>
            <a:ext cx="1842120" cy="272520"/>
          </a:xfrm>
          <a:prstGeom prst="rect">
            <a:avLst/>
          </a:prstGeom>
          <a:noFill/>
          <a:ln w="0">
            <a:noFill/>
          </a:ln>
        </p:spPr>
        <p:style>
          <a:lnRef idx="0"/>
          <a:fillRef idx="0"/>
          <a:effectRef idx="0"/>
          <a:fontRef idx="minor"/>
        </p:style>
        <p:txBody>
          <a:bodyPr lIns="90000" rIns="90000" tIns="45000" bIns="45000" anchor="t">
            <a:spAutoFit/>
          </a:bodyPr>
          <a:p>
            <a:pPr>
              <a:lnSpc>
                <a:spcPct val="100000"/>
              </a:lnSpc>
              <a:spcAft>
                <a:spcPts val="799"/>
              </a:spcAft>
            </a:pPr>
            <a:r>
              <a:rPr b="0" lang="en-IN" sz="1200" strike="noStrike" u="sng">
                <a:solidFill>
                  <a:srgbClr val="0000ff"/>
                </a:solidFill>
                <a:uFillTx/>
                <a:latin typeface="Arial"/>
                <a:ea typeface="Arial"/>
                <a:hlinkClick r:id="rId1"/>
              </a:rPr>
              <a:t>www.freepik.com/</a:t>
            </a:r>
            <a:endParaRPr b="0" lang="en-US" sz="1200" strike="noStrike" u="none">
              <a:solidFill>
                <a:srgbClr val="000000"/>
              </a:solidFill>
              <a:uFillTx/>
              <a:latin typeface="Arial"/>
            </a:endParaRPr>
          </a:p>
        </p:txBody>
      </p:sp>
      <p:cxnSp>
        <p:nvCxnSpPr>
          <p:cNvPr id="36" name="Straight Connector 11"/>
          <p:cNvCxnSpPr/>
          <p:nvPr/>
        </p:nvCxnSpPr>
        <p:spPr>
          <a:xfrm>
            <a:off x="0" y="6055200"/>
            <a:ext cx="12192120" cy="360"/>
          </a:xfrm>
          <a:prstGeom prst="straightConnector1">
            <a:avLst/>
          </a:prstGeom>
          <a:ln w="12700">
            <a:solidFill>
              <a:srgbClr val="ffffff">
                <a:lumMod val="85000"/>
              </a:srgbClr>
            </a:solidFill>
            <a:round/>
          </a:ln>
        </p:spPr>
      </p:cxn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TextBox 8"/>
          <p:cNvSpPr/>
          <p:nvPr/>
        </p:nvSpPr>
        <p:spPr>
          <a:xfrm>
            <a:off x="199800" y="1452600"/>
            <a:ext cx="10333080" cy="4580280"/>
          </a:xfrm>
          <a:prstGeom prst="rect">
            <a:avLst/>
          </a:prstGeom>
          <a:noFill/>
          <a:ln w="0">
            <a:noFill/>
          </a:ln>
        </p:spPr>
        <p:style>
          <a:lnRef idx="0"/>
          <a:fillRef idx="0"/>
          <a:effectRef idx="0"/>
          <a:fontRef idx="minor"/>
        </p:style>
        <p:txBody>
          <a:bodyPr lIns="90000" rIns="90000" tIns="45000" bIns="45000" anchor="t">
            <a:spAutoFit/>
          </a:bodyPr>
          <a:p>
            <a:pPr marL="231480" indent="-231480">
              <a:lnSpc>
                <a:spcPct val="100000"/>
              </a:lnSpc>
              <a:spcAft>
                <a:spcPts val="799"/>
              </a:spcAft>
              <a:buClr>
                <a:srgbClr val="000000"/>
              </a:buClr>
              <a:buFont typeface="Arial"/>
              <a:buChar char="•"/>
            </a:pPr>
            <a:r>
              <a:rPr b="0" lang="en-US" sz="1800" strike="noStrike" u="none">
                <a:solidFill>
                  <a:srgbClr val="000000"/>
                </a:solidFill>
                <a:uFillTx/>
                <a:latin typeface="Arial"/>
                <a:ea typeface="Arial"/>
              </a:rPr>
              <a:t>Dataset Description:</a:t>
            </a:r>
            <a:endParaRPr b="0" lang="en-US" sz="1800" strike="noStrike" u="none">
              <a:solidFill>
                <a:srgbClr val="000000"/>
              </a:solidFill>
              <a:uFillTx/>
              <a:latin typeface="Arial"/>
            </a:endParaRPr>
          </a:p>
          <a:p>
            <a:pPr>
              <a:lnSpc>
                <a:spcPct val="100000"/>
              </a:lnSpc>
            </a:pPr>
            <a:r>
              <a:rPr b="0" lang="en-IN" sz="1800" strike="noStrike" u="none">
                <a:solidFill>
                  <a:srgbClr val="000000"/>
                </a:solidFill>
                <a:uFillTx/>
                <a:latin typeface="Arial"/>
                <a:ea typeface="Arial"/>
              </a:rPr>
              <a:t>- Source: Kaggle - Crop Production Dataset</a:t>
            </a:r>
            <a:endParaRPr b="0" lang="en-US" sz="1800" strike="noStrike" u="none">
              <a:solidFill>
                <a:srgbClr val="000000"/>
              </a:solidFill>
              <a:uFillTx/>
              <a:latin typeface="Arial"/>
            </a:endParaRPr>
          </a:p>
          <a:p>
            <a:pPr>
              <a:lnSpc>
                <a:spcPct val="100000"/>
              </a:lnSpc>
            </a:pPr>
            <a:r>
              <a:rPr b="0" lang="en-IN" sz="1800" strike="noStrike" u="none">
                <a:solidFill>
                  <a:srgbClr val="000000"/>
                </a:solidFill>
                <a:uFillTx/>
                <a:latin typeface="Arial"/>
                <a:ea typeface="Arial"/>
              </a:rPr>
              <a:t>- Size: Approximately 2,500+ records from Indian states over multiple years</a:t>
            </a:r>
            <a:endParaRPr b="0" lang="en-US" sz="1800" strike="noStrike" u="none">
              <a:solidFill>
                <a:srgbClr val="000000"/>
              </a:solidFill>
              <a:uFillTx/>
              <a:latin typeface="Arial"/>
            </a:endParaRPr>
          </a:p>
          <a:p>
            <a:pPr>
              <a:lnSpc>
                <a:spcPct val="100000"/>
              </a:lnSpc>
            </a:pPr>
            <a:r>
              <a:rPr b="0" lang="en-IN" sz="1800" strike="noStrike" u="none">
                <a:solidFill>
                  <a:srgbClr val="000000"/>
                </a:solidFill>
                <a:uFillTx/>
                <a:latin typeface="Arial"/>
                <a:ea typeface="Arial"/>
              </a:rPr>
              <a:t>- Attributes:</a:t>
            </a:r>
            <a:endParaRPr b="0" lang="en-US" sz="1800" strike="noStrike" u="none">
              <a:solidFill>
                <a:srgbClr val="000000"/>
              </a:solidFill>
              <a:uFillTx/>
              <a:latin typeface="Arial"/>
            </a:endParaRPr>
          </a:p>
          <a:p>
            <a:pPr lvl="1" marL="285840" indent="-285840">
              <a:lnSpc>
                <a:spcPct val="100000"/>
              </a:lnSpc>
              <a:buClr>
                <a:srgbClr val="000000"/>
              </a:buClr>
              <a:buFont typeface="Wingdings" charset="2"/>
              <a:buChar char=""/>
            </a:pPr>
            <a:r>
              <a:rPr b="0" lang="en-IN" sz="1800" strike="noStrike" u="none">
                <a:solidFill>
                  <a:srgbClr val="000000"/>
                </a:solidFill>
                <a:uFillTx/>
                <a:latin typeface="Arial"/>
                <a:ea typeface="Arial"/>
              </a:rPr>
              <a:t>State Name – e.g., Maharashtra, Punjab</a:t>
            </a:r>
            <a:endParaRPr b="0" lang="en-US" sz="1800" strike="noStrike" u="none">
              <a:solidFill>
                <a:srgbClr val="000000"/>
              </a:solidFill>
              <a:uFillTx/>
              <a:latin typeface="Arial"/>
            </a:endParaRPr>
          </a:p>
          <a:p>
            <a:pPr lvl="1" marL="285840" indent="-285840">
              <a:lnSpc>
                <a:spcPct val="100000"/>
              </a:lnSpc>
              <a:buClr>
                <a:srgbClr val="000000"/>
              </a:buClr>
              <a:buFont typeface="Wingdings" charset="2"/>
              <a:buChar char=""/>
            </a:pPr>
            <a:r>
              <a:rPr b="0" lang="en-IN" sz="1800" strike="noStrike" u="none">
                <a:solidFill>
                  <a:srgbClr val="000000"/>
                </a:solidFill>
                <a:uFillTx/>
                <a:latin typeface="Arial"/>
                <a:ea typeface="Arial"/>
              </a:rPr>
              <a:t>District Name</a:t>
            </a:r>
            <a:endParaRPr b="0" lang="en-US" sz="1800" strike="noStrike" u="none">
              <a:solidFill>
                <a:srgbClr val="000000"/>
              </a:solidFill>
              <a:uFillTx/>
              <a:latin typeface="Arial"/>
            </a:endParaRPr>
          </a:p>
          <a:p>
            <a:pPr lvl="1" marL="285840" indent="-285840">
              <a:lnSpc>
                <a:spcPct val="100000"/>
              </a:lnSpc>
              <a:buClr>
                <a:srgbClr val="000000"/>
              </a:buClr>
              <a:buFont typeface="Wingdings" charset="2"/>
              <a:buChar char=""/>
            </a:pPr>
            <a:r>
              <a:rPr b="0" lang="en-IN" sz="1800" strike="noStrike" u="none">
                <a:solidFill>
                  <a:srgbClr val="000000"/>
                </a:solidFill>
                <a:uFillTx/>
                <a:latin typeface="Arial"/>
                <a:ea typeface="Arial"/>
              </a:rPr>
              <a:t>Crop – e.g., Rice, Wheat, Cotton</a:t>
            </a:r>
            <a:endParaRPr b="0" lang="en-US" sz="1800" strike="noStrike" u="none">
              <a:solidFill>
                <a:srgbClr val="000000"/>
              </a:solidFill>
              <a:uFillTx/>
              <a:latin typeface="Arial"/>
            </a:endParaRPr>
          </a:p>
          <a:p>
            <a:pPr lvl="1" marL="285840" indent="-285840">
              <a:lnSpc>
                <a:spcPct val="100000"/>
              </a:lnSpc>
              <a:buClr>
                <a:srgbClr val="000000"/>
              </a:buClr>
              <a:buFont typeface="Wingdings" charset="2"/>
              <a:buChar char=""/>
            </a:pPr>
            <a:r>
              <a:rPr b="0" lang="en-IN" sz="1800" strike="noStrike" u="none">
                <a:solidFill>
                  <a:srgbClr val="000000"/>
                </a:solidFill>
                <a:uFillTx/>
                <a:latin typeface="Arial"/>
                <a:ea typeface="Arial"/>
              </a:rPr>
              <a:t>Season – Kharif, Rabi, Summer, etc.</a:t>
            </a:r>
            <a:endParaRPr b="0" lang="en-US" sz="1800" strike="noStrike" u="none">
              <a:solidFill>
                <a:srgbClr val="000000"/>
              </a:solidFill>
              <a:uFillTx/>
              <a:latin typeface="Arial"/>
            </a:endParaRPr>
          </a:p>
          <a:p>
            <a:pPr lvl="1" marL="285840" indent="-285840">
              <a:lnSpc>
                <a:spcPct val="100000"/>
              </a:lnSpc>
              <a:buClr>
                <a:srgbClr val="000000"/>
              </a:buClr>
              <a:buFont typeface="Wingdings" charset="2"/>
              <a:buChar char=""/>
            </a:pPr>
            <a:r>
              <a:rPr b="0" lang="en-IN" sz="1800" strike="noStrike" u="none">
                <a:solidFill>
                  <a:srgbClr val="000000"/>
                </a:solidFill>
                <a:uFillTx/>
                <a:latin typeface="Arial"/>
                <a:ea typeface="Arial"/>
              </a:rPr>
              <a:t>Area (Hectares)</a:t>
            </a:r>
            <a:endParaRPr b="0" lang="en-US" sz="1800" strike="noStrike" u="none">
              <a:solidFill>
                <a:srgbClr val="000000"/>
              </a:solidFill>
              <a:uFillTx/>
              <a:latin typeface="Arial"/>
            </a:endParaRPr>
          </a:p>
          <a:p>
            <a:pPr lvl="1" marL="285840" indent="-285840">
              <a:lnSpc>
                <a:spcPct val="100000"/>
              </a:lnSpc>
              <a:buClr>
                <a:srgbClr val="000000"/>
              </a:buClr>
              <a:buFont typeface="Wingdings" charset="2"/>
              <a:buChar char=""/>
            </a:pPr>
            <a:r>
              <a:rPr b="0" lang="en-IN" sz="1800" strike="noStrike" u="none">
                <a:solidFill>
                  <a:srgbClr val="000000"/>
                </a:solidFill>
                <a:uFillTx/>
                <a:latin typeface="Arial"/>
                <a:ea typeface="Arial"/>
              </a:rPr>
              <a:t>Production (Tonnes)</a:t>
            </a:r>
            <a:endParaRPr b="0" lang="en-US" sz="1800" strike="noStrike" u="none">
              <a:solidFill>
                <a:srgbClr val="000000"/>
              </a:solidFill>
              <a:uFillTx/>
              <a:latin typeface="Arial"/>
            </a:endParaRPr>
          </a:p>
          <a:p>
            <a:pPr lvl="1" marL="285840" indent="-285840">
              <a:lnSpc>
                <a:spcPct val="100000"/>
              </a:lnSpc>
              <a:buClr>
                <a:srgbClr val="000000"/>
              </a:buClr>
              <a:buFont typeface="Wingdings" charset="2"/>
              <a:buChar char=""/>
            </a:pPr>
            <a:r>
              <a:rPr b="0" lang="en-IN" sz="1800" strike="noStrike" u="none">
                <a:solidFill>
                  <a:srgbClr val="000000"/>
                </a:solidFill>
                <a:uFillTx/>
                <a:latin typeface="Arial"/>
                <a:ea typeface="Arial"/>
              </a:rPr>
              <a:t>Year</a:t>
            </a:r>
            <a:endParaRPr b="0" lang="en-US" sz="1800" strike="noStrike" u="none">
              <a:solidFill>
                <a:srgbClr val="000000"/>
              </a:solidFill>
              <a:uFillTx/>
              <a:latin typeface="Arial"/>
            </a:endParaRPr>
          </a:p>
          <a:p>
            <a:pPr>
              <a:lnSpc>
                <a:spcPct val="100000"/>
              </a:lnSpc>
            </a:pPr>
            <a:r>
              <a:rPr b="0" lang="en-IN" sz="1800" strike="noStrike" u="none">
                <a:solidFill>
                  <a:srgbClr val="000000"/>
                </a:solidFill>
                <a:uFillTx/>
                <a:latin typeface="Arial"/>
                <a:ea typeface="Arial"/>
              </a:rPr>
              <a:t>-  Key Features:</a:t>
            </a:r>
            <a:endParaRPr b="0" lang="en-US" sz="1800" strike="noStrike" u="none">
              <a:solidFill>
                <a:srgbClr val="000000"/>
              </a:solidFill>
              <a:uFillTx/>
              <a:latin typeface="Arial"/>
            </a:endParaRPr>
          </a:p>
          <a:p>
            <a:pPr marL="343080" indent="-343080">
              <a:lnSpc>
                <a:spcPct val="100000"/>
              </a:lnSpc>
              <a:buClr>
                <a:srgbClr val="000000"/>
              </a:buClr>
              <a:buFont typeface="Arial"/>
              <a:buAutoNum type="arabicPeriod"/>
            </a:pPr>
            <a:r>
              <a:rPr b="0" lang="en-IN" sz="1800" strike="noStrike" u="none">
                <a:solidFill>
                  <a:srgbClr val="000000"/>
                </a:solidFill>
                <a:uFillTx/>
                <a:latin typeface="Arial"/>
                <a:ea typeface="Arial"/>
              </a:rPr>
              <a:t>Historical crop yield data helps in pattern analysis.</a:t>
            </a:r>
            <a:endParaRPr b="0" lang="en-US" sz="1800" strike="noStrike" u="none">
              <a:solidFill>
                <a:srgbClr val="000000"/>
              </a:solidFill>
              <a:uFillTx/>
              <a:latin typeface="Arial"/>
            </a:endParaRPr>
          </a:p>
          <a:p>
            <a:pPr marL="343080" indent="-343080">
              <a:lnSpc>
                <a:spcPct val="100000"/>
              </a:lnSpc>
              <a:buClr>
                <a:srgbClr val="000000"/>
              </a:buClr>
              <a:buFont typeface="Arial"/>
              <a:buAutoNum type="arabicPeriod"/>
            </a:pPr>
            <a:r>
              <a:rPr b="0" lang="en-IN" sz="1800" strike="noStrike" u="none">
                <a:solidFill>
                  <a:srgbClr val="000000"/>
                </a:solidFill>
                <a:uFillTx/>
                <a:latin typeface="Arial"/>
                <a:ea typeface="Arial"/>
              </a:rPr>
              <a:t>Useful for training regression models to predict crop productivity.</a:t>
            </a:r>
            <a:endParaRPr b="0" lang="en-US" sz="1800" strike="noStrike" u="none">
              <a:solidFill>
                <a:srgbClr val="000000"/>
              </a:solidFill>
              <a:uFillTx/>
              <a:latin typeface="Arial"/>
            </a:endParaRPr>
          </a:p>
          <a:p>
            <a:pPr marL="343080" indent="-343080">
              <a:lnSpc>
                <a:spcPct val="100000"/>
              </a:lnSpc>
              <a:buClr>
                <a:srgbClr val="000000"/>
              </a:buClr>
              <a:buFont typeface="Arial"/>
              <a:buAutoNum type="arabicPeriod"/>
            </a:pPr>
            <a:r>
              <a:rPr b="0" lang="en-IN" sz="1800" strike="noStrike" u="none">
                <a:solidFill>
                  <a:srgbClr val="000000"/>
                </a:solidFill>
                <a:uFillTx/>
                <a:latin typeface="Arial"/>
                <a:ea typeface="Arial"/>
              </a:rPr>
              <a:t>Data can be combined with external weather/rainfall data to improve predictions.</a:t>
            </a:r>
            <a:endParaRPr b="0" lang="en-US" sz="1800" strike="noStrike" u="none">
              <a:solidFill>
                <a:srgbClr val="000000"/>
              </a:solidFill>
              <a:uFillTx/>
              <a:latin typeface="Arial"/>
            </a:endParaRPr>
          </a:p>
          <a:p>
            <a:pPr>
              <a:lnSpc>
                <a:spcPct val="100000"/>
              </a:lnSpc>
              <a:spcAft>
                <a:spcPts val="799"/>
              </a:spcAft>
            </a:pPr>
            <a:endParaRPr b="0" lang="en-US" sz="1800" strike="noStrike" u="none">
              <a:solidFill>
                <a:srgbClr val="000000"/>
              </a:solidFill>
              <a:uFillTx/>
              <a:latin typeface="Arial"/>
            </a:endParaRPr>
          </a:p>
        </p:txBody>
      </p:sp>
      <p:sp>
        <p:nvSpPr>
          <p:cNvPr id="38" name="TextBox 1"/>
          <p:cNvSpPr/>
          <p:nvPr/>
        </p:nvSpPr>
        <p:spPr>
          <a:xfrm>
            <a:off x="201960" y="972360"/>
            <a:ext cx="590364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2000" strike="noStrike" u="none">
                <a:solidFill>
                  <a:srgbClr val="213163"/>
                </a:solidFill>
                <a:uFillTx/>
                <a:latin typeface="Arial"/>
                <a:ea typeface="Arial"/>
              </a:rPr>
              <a:t>Dataset Overview</a:t>
            </a:r>
            <a:endParaRPr b="0" lang="en-US" sz="2000" strike="noStrike" u="none">
              <a:solidFill>
                <a:srgbClr val="000000"/>
              </a:solidFill>
              <a:uFillTx/>
              <a:latin typeface="Arial"/>
            </a:endParaRPr>
          </a:p>
        </p:txBody>
      </p:sp>
      <p:sp>
        <p:nvSpPr>
          <p:cNvPr id="39" name="TextBox 5"/>
          <p:cNvSpPr/>
          <p:nvPr/>
        </p:nvSpPr>
        <p:spPr>
          <a:xfrm>
            <a:off x="199800" y="6135480"/>
            <a:ext cx="795600" cy="272520"/>
          </a:xfrm>
          <a:prstGeom prst="rect">
            <a:avLst/>
          </a:prstGeom>
          <a:noFill/>
          <a:ln w="0">
            <a:noFill/>
          </a:ln>
        </p:spPr>
        <p:style>
          <a:lnRef idx="0"/>
          <a:fillRef idx="0"/>
          <a:effectRef idx="0"/>
          <a:fontRef idx="minor"/>
        </p:style>
        <p:txBody>
          <a:bodyPr lIns="90000" rIns="90000" tIns="45000" bIns="45000" anchor="t">
            <a:spAutoFit/>
          </a:bodyPr>
          <a:p>
            <a:pPr>
              <a:lnSpc>
                <a:spcPct val="100000"/>
              </a:lnSpc>
              <a:spcAft>
                <a:spcPts val="799"/>
              </a:spcAft>
            </a:pPr>
            <a:r>
              <a:rPr b="1" lang="en-IN" sz="1200" strike="noStrike" u="none">
                <a:solidFill>
                  <a:srgbClr val="000000"/>
                </a:solidFill>
                <a:uFillTx/>
                <a:latin typeface="Arial"/>
                <a:ea typeface="Arial"/>
              </a:rPr>
              <a:t>Source : </a:t>
            </a:r>
            <a:endParaRPr b="0" lang="en-US" sz="1200" strike="noStrike" u="none">
              <a:solidFill>
                <a:srgbClr val="000000"/>
              </a:solidFill>
              <a:uFillTx/>
              <a:latin typeface="Arial"/>
            </a:endParaRPr>
          </a:p>
        </p:txBody>
      </p:sp>
      <p:sp>
        <p:nvSpPr>
          <p:cNvPr id="40" name="TextBox 6"/>
          <p:cNvSpPr/>
          <p:nvPr/>
        </p:nvSpPr>
        <p:spPr>
          <a:xfrm>
            <a:off x="880560" y="6135480"/>
            <a:ext cx="1842120" cy="272520"/>
          </a:xfrm>
          <a:prstGeom prst="rect">
            <a:avLst/>
          </a:prstGeom>
          <a:noFill/>
          <a:ln w="0">
            <a:noFill/>
          </a:ln>
        </p:spPr>
        <p:style>
          <a:lnRef idx="0"/>
          <a:fillRef idx="0"/>
          <a:effectRef idx="0"/>
          <a:fontRef idx="minor"/>
        </p:style>
        <p:txBody>
          <a:bodyPr lIns="90000" rIns="90000" tIns="45000" bIns="45000" anchor="t">
            <a:spAutoFit/>
          </a:bodyPr>
          <a:p>
            <a:pPr>
              <a:lnSpc>
                <a:spcPct val="100000"/>
              </a:lnSpc>
              <a:spcAft>
                <a:spcPts val="799"/>
              </a:spcAft>
            </a:pPr>
            <a:r>
              <a:rPr b="0" lang="en-IN" sz="1200" strike="noStrike" u="sng">
                <a:solidFill>
                  <a:srgbClr val="0000ff"/>
                </a:solidFill>
                <a:uFillTx/>
                <a:latin typeface="Arial"/>
                <a:ea typeface="Arial"/>
                <a:hlinkClick r:id="rId1"/>
              </a:rPr>
              <a:t>www.freepik.com/</a:t>
            </a:r>
            <a:endParaRPr b="0" lang="en-US" sz="1200" strike="noStrike" u="none">
              <a:solidFill>
                <a:srgbClr val="000000"/>
              </a:solidFill>
              <a:uFillTx/>
              <a:latin typeface="Arial"/>
            </a:endParaRPr>
          </a:p>
        </p:txBody>
      </p:sp>
      <p:cxnSp>
        <p:nvCxnSpPr>
          <p:cNvPr id="41" name="Straight Connector 11"/>
          <p:cNvCxnSpPr/>
          <p:nvPr/>
        </p:nvCxnSpPr>
        <p:spPr>
          <a:xfrm>
            <a:off x="0" y="6055200"/>
            <a:ext cx="12192120" cy="360"/>
          </a:xfrm>
          <a:prstGeom prst="straightConnector1">
            <a:avLst/>
          </a:prstGeom>
          <a:ln w="12700">
            <a:solidFill>
              <a:srgbClr val="ffffff">
                <a:lumMod val="85000"/>
              </a:srgbClr>
            </a:solidFill>
            <a:round/>
          </a:ln>
        </p:spPr>
      </p:cxn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TextBox 8"/>
          <p:cNvSpPr/>
          <p:nvPr/>
        </p:nvSpPr>
        <p:spPr>
          <a:xfrm>
            <a:off x="210240" y="1451520"/>
            <a:ext cx="10435680" cy="4396680"/>
          </a:xfrm>
          <a:prstGeom prst="rect">
            <a:avLst/>
          </a:prstGeom>
          <a:noFill/>
          <a:ln w="0">
            <a:noFill/>
          </a:ln>
        </p:spPr>
        <p:style>
          <a:lnRef idx="0"/>
          <a:fillRef idx="0"/>
          <a:effectRef idx="0"/>
          <a:fontRef idx="minor"/>
        </p:style>
        <p:txBody>
          <a:bodyPr lIns="90000" rIns="90000" tIns="45000" bIns="45000" anchor="t">
            <a:spAutoFit/>
          </a:bodyPr>
          <a:p>
            <a:pPr marL="231480" indent="-231480">
              <a:lnSpc>
                <a:spcPct val="100000"/>
              </a:lnSpc>
              <a:spcAft>
                <a:spcPts val="799"/>
              </a:spcAft>
              <a:buClr>
                <a:srgbClr val="000000"/>
              </a:buClr>
              <a:buFont typeface="Arial"/>
              <a:buChar char="•"/>
            </a:pPr>
            <a:r>
              <a:rPr b="1" lang="en-US" sz="1800" strike="noStrike" u="none">
                <a:solidFill>
                  <a:srgbClr val="000000"/>
                </a:solidFill>
                <a:uFillTx/>
                <a:latin typeface="Arial"/>
                <a:ea typeface="Arial"/>
              </a:rPr>
              <a:t>Approach:</a:t>
            </a:r>
            <a:endParaRPr b="0" lang="en-US" sz="1800" strike="noStrike" u="none">
              <a:solidFill>
                <a:srgbClr val="000000"/>
              </a:solidFill>
              <a:uFillTx/>
              <a:latin typeface="Arial"/>
            </a:endParaRPr>
          </a:p>
          <a:p>
            <a:pPr marL="231480" indent="-231480">
              <a:lnSpc>
                <a:spcPct val="100000"/>
              </a:lnSpc>
              <a:spcAft>
                <a:spcPts val="799"/>
              </a:spcAft>
              <a:buClr>
                <a:srgbClr val="000000"/>
              </a:buClr>
              <a:buFont typeface="Arial"/>
              <a:buChar char="•"/>
            </a:pPr>
            <a:r>
              <a:rPr b="0" lang="en-US" sz="1800" strike="noStrike" u="none">
                <a:solidFill>
                  <a:srgbClr val="000000"/>
                </a:solidFill>
                <a:uFillTx/>
                <a:latin typeface="Arial"/>
                <a:ea typeface="Arial"/>
              </a:rPr>
              <a:t> </a:t>
            </a:r>
            <a:r>
              <a:rPr b="0" lang="en-IN" sz="1800" strike="noStrike" u="none">
                <a:solidFill>
                  <a:srgbClr val="000000"/>
                </a:solidFill>
                <a:uFillTx/>
                <a:latin typeface="Arial"/>
                <a:ea typeface="Arial"/>
              </a:rPr>
              <a:t>1. Data preprocessing: cleaning, handling missing values, encoding categorical variables.</a:t>
            </a:r>
            <a:endParaRPr b="0" lang="en-US" sz="1800" strike="noStrike" u="none">
              <a:solidFill>
                <a:srgbClr val="000000"/>
              </a:solidFill>
              <a:uFillTx/>
              <a:latin typeface="Arial"/>
            </a:endParaRPr>
          </a:p>
          <a:p>
            <a:pPr marL="231480" indent="-231480">
              <a:lnSpc>
                <a:spcPct val="100000"/>
              </a:lnSpc>
              <a:spcAft>
                <a:spcPts val="799"/>
              </a:spcAft>
              <a:buClr>
                <a:srgbClr val="000000"/>
              </a:buClr>
              <a:buFont typeface="Arial"/>
              <a:buChar char="•"/>
            </a:pPr>
            <a:r>
              <a:rPr b="0" lang="en-IN" sz="1800" strike="noStrike" u="none">
                <a:solidFill>
                  <a:srgbClr val="000000"/>
                </a:solidFill>
                <a:uFillTx/>
                <a:latin typeface="Arial"/>
                <a:ea typeface="Arial"/>
              </a:rPr>
              <a:t>2. Exploratory Data Analysis (EDA): identifying trends, correlations.</a:t>
            </a:r>
            <a:endParaRPr b="0" lang="en-US" sz="1800" strike="noStrike" u="none">
              <a:solidFill>
                <a:srgbClr val="000000"/>
              </a:solidFill>
              <a:uFillTx/>
              <a:latin typeface="Arial"/>
            </a:endParaRPr>
          </a:p>
          <a:p>
            <a:pPr marL="231480" indent="-231480">
              <a:lnSpc>
                <a:spcPct val="100000"/>
              </a:lnSpc>
              <a:spcAft>
                <a:spcPts val="799"/>
              </a:spcAft>
              <a:buClr>
                <a:srgbClr val="000000"/>
              </a:buClr>
              <a:buFont typeface="Arial"/>
              <a:buChar char="•"/>
            </a:pPr>
            <a:r>
              <a:rPr b="0" lang="en-IN" sz="1800" strike="noStrike" u="none">
                <a:solidFill>
                  <a:srgbClr val="000000"/>
                </a:solidFill>
                <a:uFillTx/>
                <a:latin typeface="Arial"/>
                <a:ea typeface="Arial"/>
              </a:rPr>
              <a:t>3. Model building: training multiple regression models.</a:t>
            </a:r>
            <a:endParaRPr b="0" lang="en-US" sz="1800" strike="noStrike" u="none">
              <a:solidFill>
                <a:srgbClr val="000000"/>
              </a:solidFill>
              <a:uFillTx/>
              <a:latin typeface="Arial"/>
            </a:endParaRPr>
          </a:p>
          <a:p>
            <a:pPr marL="231480" indent="-231480">
              <a:lnSpc>
                <a:spcPct val="100000"/>
              </a:lnSpc>
              <a:spcAft>
                <a:spcPts val="799"/>
              </a:spcAft>
              <a:buClr>
                <a:srgbClr val="000000"/>
              </a:buClr>
              <a:buFont typeface="Arial"/>
              <a:buChar char="•"/>
            </a:pPr>
            <a:r>
              <a:rPr b="0" lang="en-IN" sz="1800" strike="noStrike" u="none">
                <a:solidFill>
                  <a:srgbClr val="000000"/>
                </a:solidFill>
                <a:uFillTx/>
                <a:latin typeface="Arial"/>
                <a:ea typeface="Arial"/>
              </a:rPr>
              <a:t>4. Evaluation: using metrics like R² score and Mean Squared Error.</a:t>
            </a:r>
            <a:endParaRPr b="0" lang="en-US" sz="1800" strike="noStrike" u="none">
              <a:solidFill>
                <a:srgbClr val="000000"/>
              </a:solidFill>
              <a:uFillTx/>
              <a:latin typeface="Arial"/>
            </a:endParaRPr>
          </a:p>
          <a:p>
            <a:pPr>
              <a:lnSpc>
                <a:spcPct val="100000"/>
              </a:lnSpc>
              <a:spcAft>
                <a:spcPts val="799"/>
              </a:spcAft>
            </a:pPr>
            <a:r>
              <a:rPr b="0" lang="en-IN" sz="1800" strike="noStrike" u="none">
                <a:solidFill>
                  <a:srgbClr val="000000"/>
                </a:solidFill>
                <a:uFillTx/>
                <a:latin typeface="Arial"/>
                <a:ea typeface="Arial"/>
              </a:rPr>
              <a:t>5. Model comparison: selecting the best performing algorithm.</a:t>
            </a:r>
            <a:endParaRPr b="0" lang="en-US" sz="1800" strike="noStrike" u="none">
              <a:solidFill>
                <a:srgbClr val="000000"/>
              </a:solidFill>
              <a:uFillTx/>
              <a:latin typeface="Arial"/>
            </a:endParaRPr>
          </a:p>
          <a:p>
            <a:pPr>
              <a:lnSpc>
                <a:spcPct val="100000"/>
              </a:lnSpc>
              <a:spcAft>
                <a:spcPts val="799"/>
              </a:spcAft>
            </a:pPr>
            <a:endParaRPr b="0" lang="en-US" sz="1800" strike="noStrike" u="none">
              <a:solidFill>
                <a:srgbClr val="000000"/>
              </a:solidFill>
              <a:uFillTx/>
              <a:latin typeface="Arial"/>
            </a:endParaRPr>
          </a:p>
          <a:p>
            <a:pPr>
              <a:lnSpc>
                <a:spcPct val="100000"/>
              </a:lnSpc>
              <a:spcAft>
                <a:spcPts val="799"/>
              </a:spcAft>
            </a:pPr>
            <a:r>
              <a:rPr b="1" lang="en-US" sz="1800" strike="noStrike" u="none">
                <a:solidFill>
                  <a:srgbClr val="000000"/>
                </a:solidFill>
                <a:uFillTx/>
                <a:latin typeface="Arial"/>
                <a:ea typeface="Arial"/>
              </a:rPr>
              <a:t>Algorithms Used:</a:t>
            </a:r>
            <a:br>
              <a:rPr sz="1800"/>
            </a:br>
            <a:r>
              <a:rPr b="0" lang="en-IN" sz="1800" strike="noStrike" u="none">
                <a:solidFill>
                  <a:srgbClr val="000000"/>
                </a:solidFill>
                <a:uFillTx/>
                <a:latin typeface="Arial"/>
                <a:ea typeface="Arial"/>
              </a:rPr>
              <a:t>- Linear Regression: baseline model.</a:t>
            </a:r>
            <a:endParaRPr b="0" lang="en-US" sz="1800" strike="noStrike" u="none">
              <a:solidFill>
                <a:srgbClr val="000000"/>
              </a:solidFill>
              <a:uFillTx/>
              <a:latin typeface="Arial"/>
            </a:endParaRPr>
          </a:p>
          <a:p>
            <a:pPr>
              <a:lnSpc>
                <a:spcPct val="100000"/>
              </a:lnSpc>
              <a:spcAft>
                <a:spcPts val="799"/>
              </a:spcAft>
            </a:pPr>
            <a:r>
              <a:rPr b="0" lang="en-IN" sz="1800" strike="noStrike" u="none">
                <a:solidFill>
                  <a:srgbClr val="000000"/>
                </a:solidFill>
                <a:uFillTx/>
                <a:latin typeface="Arial"/>
                <a:ea typeface="Arial"/>
              </a:rPr>
              <a:t>- Random Forest Regressor: better accuracy and handles non-linearity.</a:t>
            </a:r>
            <a:endParaRPr b="0" lang="en-US" sz="1800" strike="noStrike" u="none">
              <a:solidFill>
                <a:srgbClr val="000000"/>
              </a:solidFill>
              <a:uFillTx/>
              <a:latin typeface="Arial"/>
            </a:endParaRPr>
          </a:p>
          <a:p>
            <a:pPr>
              <a:lnSpc>
                <a:spcPct val="100000"/>
              </a:lnSpc>
              <a:spcAft>
                <a:spcPts val="799"/>
              </a:spcAft>
            </a:pPr>
            <a:r>
              <a:rPr b="0" lang="en-IN" sz="1800" strike="noStrike" u="none">
                <a:solidFill>
                  <a:srgbClr val="000000"/>
                </a:solidFill>
                <a:uFillTx/>
                <a:latin typeface="Arial"/>
                <a:ea typeface="Arial"/>
              </a:rPr>
              <a:t>- Support Vector Regression (optional): tested for performance.</a:t>
            </a:r>
            <a:endParaRPr b="0" lang="en-US" sz="1800" strike="noStrike" u="none">
              <a:solidFill>
                <a:srgbClr val="000000"/>
              </a:solidFill>
              <a:uFillTx/>
              <a:latin typeface="Arial"/>
            </a:endParaRPr>
          </a:p>
          <a:p>
            <a:pPr>
              <a:lnSpc>
                <a:spcPct val="100000"/>
              </a:lnSpc>
              <a:spcAft>
                <a:spcPts val="799"/>
              </a:spcAft>
            </a:pPr>
            <a:r>
              <a:rPr b="0" lang="en-IN" sz="1800" strike="noStrike" u="none">
                <a:solidFill>
                  <a:srgbClr val="000000"/>
                </a:solidFill>
                <a:uFillTx/>
                <a:latin typeface="Arial"/>
                <a:ea typeface="Arial"/>
              </a:rPr>
              <a:t>- Decision Tree Regressor: interpretable model for decision making</a:t>
            </a:r>
            <a:endParaRPr b="0" lang="en-US" sz="1800" strike="noStrike" u="none">
              <a:solidFill>
                <a:srgbClr val="000000"/>
              </a:solidFill>
              <a:uFillTx/>
              <a:latin typeface="Arial"/>
            </a:endParaRPr>
          </a:p>
        </p:txBody>
      </p:sp>
      <p:sp>
        <p:nvSpPr>
          <p:cNvPr id="43" name="TextBox 1"/>
          <p:cNvSpPr/>
          <p:nvPr/>
        </p:nvSpPr>
        <p:spPr>
          <a:xfrm>
            <a:off x="201960" y="972360"/>
            <a:ext cx="590364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2000" strike="noStrike" u="none">
                <a:solidFill>
                  <a:srgbClr val="213163"/>
                </a:solidFill>
                <a:uFillTx/>
                <a:latin typeface="Arial"/>
                <a:ea typeface="Arial"/>
              </a:rPr>
              <a:t>Methodology</a:t>
            </a:r>
            <a:endParaRPr b="0" lang="en-US" sz="2000" strike="noStrike" u="none">
              <a:solidFill>
                <a:srgbClr val="000000"/>
              </a:solidFill>
              <a:uFillTx/>
              <a:latin typeface="Arial"/>
            </a:endParaRPr>
          </a:p>
        </p:txBody>
      </p:sp>
      <p:sp>
        <p:nvSpPr>
          <p:cNvPr id="44" name="TextBox 5"/>
          <p:cNvSpPr/>
          <p:nvPr/>
        </p:nvSpPr>
        <p:spPr>
          <a:xfrm>
            <a:off x="199800" y="6135480"/>
            <a:ext cx="795600" cy="272520"/>
          </a:xfrm>
          <a:prstGeom prst="rect">
            <a:avLst/>
          </a:prstGeom>
          <a:noFill/>
          <a:ln w="0">
            <a:noFill/>
          </a:ln>
        </p:spPr>
        <p:style>
          <a:lnRef idx="0"/>
          <a:fillRef idx="0"/>
          <a:effectRef idx="0"/>
          <a:fontRef idx="minor"/>
        </p:style>
        <p:txBody>
          <a:bodyPr lIns="90000" rIns="90000" tIns="45000" bIns="45000" anchor="t">
            <a:spAutoFit/>
          </a:bodyPr>
          <a:p>
            <a:pPr>
              <a:lnSpc>
                <a:spcPct val="100000"/>
              </a:lnSpc>
              <a:spcAft>
                <a:spcPts val="799"/>
              </a:spcAft>
            </a:pPr>
            <a:r>
              <a:rPr b="1" lang="en-IN" sz="1200" strike="noStrike" u="none">
                <a:solidFill>
                  <a:srgbClr val="000000"/>
                </a:solidFill>
                <a:uFillTx/>
                <a:latin typeface="Arial"/>
                <a:ea typeface="Arial"/>
              </a:rPr>
              <a:t>Source : </a:t>
            </a:r>
            <a:endParaRPr b="0" lang="en-US" sz="1200" strike="noStrike" u="none">
              <a:solidFill>
                <a:srgbClr val="000000"/>
              </a:solidFill>
              <a:uFillTx/>
              <a:latin typeface="Arial"/>
            </a:endParaRPr>
          </a:p>
        </p:txBody>
      </p:sp>
      <p:sp>
        <p:nvSpPr>
          <p:cNvPr id="45" name="TextBox 6"/>
          <p:cNvSpPr/>
          <p:nvPr/>
        </p:nvSpPr>
        <p:spPr>
          <a:xfrm>
            <a:off x="880560" y="6135480"/>
            <a:ext cx="1842120" cy="272520"/>
          </a:xfrm>
          <a:prstGeom prst="rect">
            <a:avLst/>
          </a:prstGeom>
          <a:noFill/>
          <a:ln w="0">
            <a:noFill/>
          </a:ln>
        </p:spPr>
        <p:style>
          <a:lnRef idx="0"/>
          <a:fillRef idx="0"/>
          <a:effectRef idx="0"/>
          <a:fontRef idx="minor"/>
        </p:style>
        <p:txBody>
          <a:bodyPr lIns="90000" rIns="90000" tIns="45000" bIns="45000" anchor="t">
            <a:spAutoFit/>
          </a:bodyPr>
          <a:p>
            <a:pPr>
              <a:lnSpc>
                <a:spcPct val="100000"/>
              </a:lnSpc>
              <a:spcAft>
                <a:spcPts val="799"/>
              </a:spcAft>
            </a:pPr>
            <a:r>
              <a:rPr b="0" lang="en-IN" sz="1200" strike="noStrike" u="sng">
                <a:solidFill>
                  <a:srgbClr val="0000ff"/>
                </a:solidFill>
                <a:uFillTx/>
                <a:latin typeface="Arial"/>
                <a:ea typeface="Arial"/>
                <a:hlinkClick r:id="rId1"/>
              </a:rPr>
              <a:t>www.freepik.com/</a:t>
            </a:r>
            <a:endParaRPr b="0" lang="en-US" sz="1200" strike="noStrike" u="none">
              <a:solidFill>
                <a:srgbClr val="000000"/>
              </a:solidFill>
              <a:uFillTx/>
              <a:latin typeface="Arial"/>
            </a:endParaRPr>
          </a:p>
        </p:txBody>
      </p:sp>
      <p:cxnSp>
        <p:nvCxnSpPr>
          <p:cNvPr id="46" name="Straight Connector 11"/>
          <p:cNvCxnSpPr/>
          <p:nvPr/>
        </p:nvCxnSpPr>
        <p:spPr>
          <a:xfrm>
            <a:off x="0" y="6055200"/>
            <a:ext cx="12192120" cy="360"/>
          </a:xfrm>
          <a:prstGeom prst="straightConnector1">
            <a:avLst/>
          </a:prstGeom>
          <a:ln w="12700">
            <a:solidFill>
              <a:srgbClr val="ffffff">
                <a:lumMod val="85000"/>
              </a:srgbClr>
            </a:solidFill>
            <a:round/>
          </a:ln>
        </p:spPr>
      </p:cxn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7" name="" descr=""/>
          <p:cNvPicPr/>
          <p:nvPr/>
        </p:nvPicPr>
        <p:blipFill>
          <a:blip r:embed="rId1"/>
          <a:stretch/>
        </p:blipFill>
        <p:spPr>
          <a:xfrm>
            <a:off x="1828800" y="1653480"/>
            <a:ext cx="7819560" cy="4747320"/>
          </a:xfrm>
          <a:prstGeom prst="rect">
            <a:avLst/>
          </a:prstGeom>
          <a:noFill/>
          <a:ln w="0">
            <a:noFill/>
          </a:ln>
        </p:spPr>
      </p:pic>
      <p:sp>
        <p:nvSpPr>
          <p:cNvPr id="48" name=""/>
          <p:cNvSpPr txBox="1"/>
          <p:nvPr/>
        </p:nvSpPr>
        <p:spPr>
          <a:xfrm>
            <a:off x="457200" y="1143000"/>
            <a:ext cx="2514600" cy="457200"/>
          </a:xfrm>
          <a:prstGeom prst="rect">
            <a:avLst/>
          </a:prstGeom>
          <a:noFill/>
          <a:ln w="0">
            <a:noFill/>
          </a:ln>
        </p:spPr>
        <p:txBody>
          <a:bodyPr lIns="90000" rIns="90000" tIns="45000" bIns="45000" anchor="t">
            <a:noAutofit/>
          </a:bodyPr>
          <a:p>
            <a:r>
              <a:rPr b="1" lang="en-US" sz="2000" strike="noStrike" u="none">
                <a:solidFill>
                  <a:srgbClr val="01366d"/>
                </a:solidFill>
                <a:uFillTx/>
                <a:latin typeface="arial"/>
              </a:rPr>
              <a:t>Output</a:t>
            </a:r>
            <a:r>
              <a:rPr b="0" lang="en-US" sz="1800" strike="noStrike" u="none">
                <a:solidFill>
                  <a:srgbClr val="01366d"/>
                </a:solidFill>
                <a:uFillTx/>
                <a:latin typeface="Arial"/>
              </a:rPr>
              <a:t> </a:t>
            </a:r>
            <a:r>
              <a:rPr b="1" lang="en-US" sz="2000" strike="noStrike" u="none">
                <a:solidFill>
                  <a:srgbClr val="01366d"/>
                </a:solidFill>
                <a:uFillTx/>
                <a:latin typeface="arial"/>
              </a:rPr>
              <a:t>Graph</a:t>
            </a:r>
            <a:endParaRPr b="0" lang="en-US" sz="2000" strike="noStrike" u="none">
              <a:solidFill>
                <a:srgbClr val="01366d"/>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TextBox 2"/>
          <p:cNvSpPr/>
          <p:nvPr/>
        </p:nvSpPr>
        <p:spPr>
          <a:xfrm>
            <a:off x="212400" y="962280"/>
            <a:ext cx="590364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2000" strike="noStrike" u="none">
                <a:solidFill>
                  <a:srgbClr val="213163"/>
                </a:solidFill>
                <a:uFillTx/>
                <a:latin typeface="Arial"/>
                <a:ea typeface="Arial"/>
              </a:rPr>
              <a:t>Conclusion</a:t>
            </a:r>
            <a:endParaRPr b="0" lang="en-US" sz="2000" strike="noStrike" u="none">
              <a:solidFill>
                <a:srgbClr val="000000"/>
              </a:solidFill>
              <a:uFillTx/>
              <a:latin typeface="Arial"/>
            </a:endParaRPr>
          </a:p>
        </p:txBody>
      </p:sp>
      <p:sp>
        <p:nvSpPr>
          <p:cNvPr id="50" name="TextBox 3"/>
          <p:cNvSpPr/>
          <p:nvPr/>
        </p:nvSpPr>
        <p:spPr>
          <a:xfrm>
            <a:off x="210240" y="1461960"/>
            <a:ext cx="7513200" cy="4305960"/>
          </a:xfrm>
          <a:prstGeom prst="rect">
            <a:avLst/>
          </a:prstGeom>
          <a:noFill/>
          <a:ln w="0">
            <a:noFill/>
          </a:ln>
        </p:spPr>
        <p:style>
          <a:lnRef idx="0"/>
          <a:fillRef idx="0"/>
          <a:effectRef idx="0"/>
          <a:fontRef idx="minor"/>
        </p:style>
        <p:txBody>
          <a:bodyPr lIns="90000" rIns="90000" tIns="45000" bIns="45000" anchor="t">
            <a:spAutoFit/>
          </a:bodyPr>
          <a:p>
            <a:pPr marL="228600" indent="-228600">
              <a:lnSpc>
                <a:spcPct val="100000"/>
              </a:lnSpc>
              <a:spcAft>
                <a:spcPts val="799"/>
              </a:spcAft>
              <a:buClr>
                <a:srgbClr val="000000"/>
              </a:buClr>
              <a:buFont typeface="Arial"/>
              <a:buChar char="•"/>
            </a:pPr>
            <a:r>
              <a:rPr b="1" lang="en-US" sz="1800" strike="noStrike" u="none">
                <a:solidFill>
                  <a:srgbClr val="000000"/>
                </a:solidFill>
                <a:uFillTx/>
                <a:latin typeface="Arial"/>
                <a:ea typeface="Arial"/>
              </a:rPr>
              <a:t>Summary:</a:t>
            </a:r>
            <a:endParaRPr b="0" lang="en-US" sz="1800" strike="noStrike" u="none">
              <a:solidFill>
                <a:srgbClr val="000000"/>
              </a:solidFill>
              <a:uFillTx/>
              <a:latin typeface="Arial"/>
            </a:endParaRPr>
          </a:p>
          <a:p>
            <a:pPr>
              <a:lnSpc>
                <a:spcPct val="100000"/>
              </a:lnSpc>
            </a:pPr>
            <a:r>
              <a:rPr b="0" lang="en-US" sz="1800" strike="noStrike" u="none">
                <a:solidFill>
                  <a:srgbClr val="000000"/>
                </a:solidFill>
                <a:uFillTx/>
                <a:latin typeface="Arial"/>
                <a:ea typeface="Arial"/>
              </a:rPr>
              <a:t> </a:t>
            </a:r>
            <a:r>
              <a:rPr b="0" lang="en-US" sz="1800" strike="noStrike" u="none">
                <a:solidFill>
                  <a:srgbClr val="000000"/>
                </a:solidFill>
                <a:uFillTx/>
                <a:latin typeface="Arial"/>
                <a:ea typeface="Arial"/>
              </a:rPr>
              <a:t>The project successfully demonstrates that machine learning models, especially Random Forest, can predict crop yield with reasonable accuracy. The study highlights the importance of data quality, feature engineering, and model evaluation. Insights gained can assist agricultural stakeholders.</a:t>
            </a:r>
            <a:endParaRPr b="0" lang="en-US" sz="1800" strike="noStrike" u="none">
              <a:solidFill>
                <a:srgbClr val="000000"/>
              </a:solidFill>
              <a:uFillTx/>
              <a:latin typeface="Arial"/>
            </a:endParaRPr>
          </a:p>
          <a:p>
            <a:pPr>
              <a:lnSpc>
                <a:spcPct val="100000"/>
              </a:lnSpc>
            </a:pPr>
            <a:endParaRPr b="0" lang="en-US" sz="1800" strike="noStrike" u="none">
              <a:solidFill>
                <a:srgbClr val="000000"/>
              </a:solidFill>
              <a:uFillTx/>
              <a:latin typeface="Arial"/>
            </a:endParaRPr>
          </a:p>
          <a:p>
            <a:pPr>
              <a:lnSpc>
                <a:spcPct val="100000"/>
              </a:lnSpc>
            </a:pPr>
            <a:r>
              <a:rPr b="1" lang="en-US" sz="1800" strike="noStrike" u="none">
                <a:solidFill>
                  <a:srgbClr val="000000"/>
                </a:solidFill>
                <a:uFillTx/>
                <a:latin typeface="Arial"/>
                <a:ea typeface="Arial"/>
              </a:rPr>
              <a:t>Future Work:</a:t>
            </a:r>
            <a:br>
              <a:rPr sz="1800"/>
            </a:br>
            <a:r>
              <a:rPr b="0" lang="en-US" sz="1800" strike="noStrike" u="none">
                <a:solidFill>
                  <a:srgbClr val="000000"/>
                </a:solidFill>
                <a:uFillTx/>
                <a:latin typeface="Arial"/>
                <a:ea typeface="Arial"/>
              </a:rPr>
              <a:t>- Use satellite data and real-time weather inputs for better accuracy.</a:t>
            </a:r>
            <a:endParaRPr b="0" lang="en-US" sz="1800" strike="noStrike" u="none">
              <a:solidFill>
                <a:srgbClr val="000000"/>
              </a:solidFill>
              <a:uFillTx/>
              <a:latin typeface="Arial"/>
            </a:endParaRPr>
          </a:p>
          <a:p>
            <a:pPr>
              <a:lnSpc>
                <a:spcPct val="100000"/>
              </a:lnSpc>
            </a:pPr>
            <a:r>
              <a:rPr b="0" lang="en-US" sz="1800" strike="noStrike" u="none">
                <a:solidFill>
                  <a:srgbClr val="000000"/>
                </a:solidFill>
                <a:uFillTx/>
                <a:latin typeface="Arial"/>
                <a:ea typeface="Arial"/>
              </a:rPr>
              <a:t>- Deploy the model via a web/mobile interface for farmer access.</a:t>
            </a:r>
            <a:endParaRPr b="0" lang="en-US" sz="1800" strike="noStrike" u="none">
              <a:solidFill>
                <a:srgbClr val="000000"/>
              </a:solidFill>
              <a:uFillTx/>
              <a:latin typeface="Arial"/>
            </a:endParaRPr>
          </a:p>
          <a:p>
            <a:pPr>
              <a:lnSpc>
                <a:spcPct val="100000"/>
              </a:lnSpc>
            </a:pPr>
            <a:r>
              <a:rPr b="0" lang="en-US" sz="1800" strike="noStrike" u="none">
                <a:solidFill>
                  <a:srgbClr val="000000"/>
                </a:solidFill>
                <a:uFillTx/>
                <a:latin typeface="Arial"/>
                <a:ea typeface="Arial"/>
              </a:rPr>
              <a:t>- Incorporate soil health and pricing data for comprehensive insights.</a:t>
            </a:r>
            <a:endParaRPr b="0" lang="en-US" sz="1800" strike="noStrike" u="none">
              <a:solidFill>
                <a:srgbClr val="000000"/>
              </a:solidFill>
              <a:uFillTx/>
              <a:latin typeface="Arial"/>
            </a:endParaRPr>
          </a:p>
          <a:p>
            <a:pPr algn="just">
              <a:lnSpc>
                <a:spcPct val="100000"/>
              </a:lnSpc>
            </a:pPr>
            <a:r>
              <a:rPr b="0" lang="en-US" sz="1800" strike="noStrike" u="none">
                <a:solidFill>
                  <a:srgbClr val="000000"/>
                </a:solidFill>
                <a:uFillTx/>
                <a:latin typeface="Arial"/>
                <a:ea typeface="Arial"/>
              </a:rPr>
              <a:t>- Crop Specific Models :Train separate models for major crops like rice,      wheat, or maize for better specialization.</a:t>
            </a:r>
            <a:endParaRPr b="0" lang="en-US" sz="1800" strike="noStrike" u="none">
              <a:solidFill>
                <a:srgbClr val="000000"/>
              </a:solidFill>
              <a:uFillTx/>
              <a:latin typeface="Arial"/>
            </a:endParaRPr>
          </a:p>
          <a:p>
            <a:pPr algn="just">
              <a:lnSpc>
                <a:spcPct val="100000"/>
              </a:lnSpc>
            </a:pPr>
            <a:endParaRPr b="0" lang="en-US" sz="1800" strike="noStrike" u="none">
              <a:solidFill>
                <a:srgbClr val="000000"/>
              </a:solidFill>
              <a:uFillTx/>
              <a:latin typeface="Arial"/>
            </a:endParaRPr>
          </a:p>
          <a:p>
            <a:pPr>
              <a:lnSpc>
                <a:spcPct val="100000"/>
              </a:lnSpc>
              <a:spcAft>
                <a:spcPts val="799"/>
              </a:spcAft>
            </a:pPr>
            <a:endParaRPr b="0" lang="en-US" sz="1800" strike="noStrike" u="none">
              <a:solidFill>
                <a:srgbClr val="000000"/>
              </a:solidFill>
              <a:uFillTx/>
              <a:latin typeface="Arial"/>
            </a:endParaRPr>
          </a:p>
        </p:txBody>
      </p:sp>
      <p:sp>
        <p:nvSpPr>
          <p:cNvPr id="51" name="TextBox 7"/>
          <p:cNvSpPr/>
          <p:nvPr/>
        </p:nvSpPr>
        <p:spPr>
          <a:xfrm>
            <a:off x="199800" y="6135480"/>
            <a:ext cx="795600" cy="272520"/>
          </a:xfrm>
          <a:prstGeom prst="rect">
            <a:avLst/>
          </a:prstGeom>
          <a:noFill/>
          <a:ln w="0">
            <a:noFill/>
          </a:ln>
        </p:spPr>
        <p:style>
          <a:lnRef idx="0"/>
          <a:fillRef idx="0"/>
          <a:effectRef idx="0"/>
          <a:fontRef idx="minor"/>
        </p:style>
        <p:txBody>
          <a:bodyPr lIns="90000" rIns="90000" tIns="45000" bIns="45000" anchor="t">
            <a:spAutoFit/>
          </a:bodyPr>
          <a:p>
            <a:pPr>
              <a:lnSpc>
                <a:spcPct val="100000"/>
              </a:lnSpc>
              <a:spcAft>
                <a:spcPts val="799"/>
              </a:spcAft>
            </a:pPr>
            <a:r>
              <a:rPr b="1" lang="en-IN" sz="1200" strike="noStrike" u="none">
                <a:solidFill>
                  <a:srgbClr val="000000"/>
                </a:solidFill>
                <a:uFillTx/>
                <a:latin typeface="Arial"/>
                <a:ea typeface="Arial"/>
              </a:rPr>
              <a:t>Source : </a:t>
            </a:r>
            <a:endParaRPr b="0" lang="en-US" sz="1200" strike="noStrike" u="none">
              <a:solidFill>
                <a:srgbClr val="000000"/>
              </a:solidFill>
              <a:uFillTx/>
              <a:latin typeface="Arial"/>
            </a:endParaRPr>
          </a:p>
        </p:txBody>
      </p:sp>
      <p:sp>
        <p:nvSpPr>
          <p:cNvPr id="52" name="TextBox 8"/>
          <p:cNvSpPr/>
          <p:nvPr/>
        </p:nvSpPr>
        <p:spPr>
          <a:xfrm>
            <a:off x="880560" y="6135480"/>
            <a:ext cx="1842120" cy="272520"/>
          </a:xfrm>
          <a:prstGeom prst="rect">
            <a:avLst/>
          </a:prstGeom>
          <a:noFill/>
          <a:ln w="0">
            <a:noFill/>
          </a:ln>
        </p:spPr>
        <p:style>
          <a:lnRef idx="0"/>
          <a:fillRef idx="0"/>
          <a:effectRef idx="0"/>
          <a:fontRef idx="minor"/>
        </p:style>
        <p:txBody>
          <a:bodyPr lIns="90000" rIns="90000" tIns="45000" bIns="45000" anchor="t">
            <a:spAutoFit/>
          </a:bodyPr>
          <a:p>
            <a:pPr>
              <a:lnSpc>
                <a:spcPct val="100000"/>
              </a:lnSpc>
              <a:spcAft>
                <a:spcPts val="799"/>
              </a:spcAft>
            </a:pPr>
            <a:r>
              <a:rPr b="0" lang="en-IN" sz="1200" strike="noStrike" u="sng">
                <a:solidFill>
                  <a:srgbClr val="0000ff"/>
                </a:solidFill>
                <a:uFillTx/>
                <a:latin typeface="Arial"/>
                <a:ea typeface="Arial"/>
                <a:hlinkClick r:id="rId1"/>
              </a:rPr>
              <a:t>www.freepik.com/</a:t>
            </a:r>
            <a:endParaRPr b="0" lang="en-US" sz="1200" strike="noStrike" u="none">
              <a:solidFill>
                <a:srgbClr val="000000"/>
              </a:solidFill>
              <a:uFillTx/>
              <a:latin typeface="Arial"/>
            </a:endParaRPr>
          </a:p>
        </p:txBody>
      </p:sp>
      <p:cxnSp>
        <p:nvCxnSpPr>
          <p:cNvPr id="53" name="Straight Connector 9"/>
          <p:cNvCxnSpPr/>
          <p:nvPr/>
        </p:nvCxnSpPr>
        <p:spPr>
          <a:xfrm>
            <a:off x="0" y="6055200"/>
            <a:ext cx="12192120" cy="360"/>
          </a:xfrm>
          <a:prstGeom prst="straightConnector1">
            <a:avLst/>
          </a:prstGeom>
          <a:ln w="12700">
            <a:solidFill>
              <a:srgbClr val="ffffff">
                <a:lumMod val="85000"/>
              </a:srgbClr>
            </a:solidFill>
            <a:round/>
          </a:ln>
        </p:spPr>
      </p:cxnSp>
      <p:pic>
        <p:nvPicPr>
          <p:cNvPr id="54" name="Picture 1" descr="A light bulb with a black background&#10;&#10;Description automatically generated"/>
          <p:cNvPicPr/>
          <p:nvPr/>
        </p:nvPicPr>
        <p:blipFill>
          <a:blip r:embed="rId2"/>
          <a:srcRect l="7118" t="5428" r="7295" b="7474"/>
          <a:stretch/>
        </p:blipFill>
        <p:spPr>
          <a:xfrm>
            <a:off x="7112160" y="1092240"/>
            <a:ext cx="4551480" cy="4631760"/>
          </a:xfrm>
          <a:prstGeom prst="rect">
            <a:avLst/>
          </a:prstGeom>
          <a:noFill/>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TextBox 2"/>
          <p:cNvSpPr/>
          <p:nvPr/>
        </p:nvSpPr>
        <p:spPr>
          <a:xfrm>
            <a:off x="212400" y="962280"/>
            <a:ext cx="5903640" cy="3945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2000" strike="noStrike" u="none">
                <a:solidFill>
                  <a:srgbClr val="213163"/>
                </a:solidFill>
                <a:uFillTx/>
                <a:latin typeface="Arial"/>
                <a:ea typeface="Arial"/>
              </a:rPr>
              <a:t>References</a:t>
            </a:r>
            <a:endParaRPr b="0" lang="en-US" sz="2000" strike="noStrike" u="none">
              <a:solidFill>
                <a:srgbClr val="000000"/>
              </a:solidFill>
              <a:uFillTx/>
              <a:latin typeface="Arial"/>
            </a:endParaRPr>
          </a:p>
        </p:txBody>
      </p:sp>
      <p:sp>
        <p:nvSpPr>
          <p:cNvPr id="56" name=""/>
          <p:cNvSpPr txBox="1"/>
          <p:nvPr/>
        </p:nvSpPr>
        <p:spPr>
          <a:xfrm>
            <a:off x="826200" y="1600200"/>
            <a:ext cx="8317800" cy="1101240"/>
          </a:xfrm>
          <a:prstGeom prst="rect">
            <a:avLst/>
          </a:prstGeom>
          <a:noFill/>
          <a:ln w="0">
            <a:noFill/>
          </a:ln>
        </p:spPr>
        <p:txBody>
          <a:bodyPr lIns="90000" rIns="90000" tIns="45000" bIns="45000" anchor="t">
            <a:noAutofit/>
          </a:bodyPr>
          <a:p>
            <a:pPr marL="216000" indent="-216000">
              <a:buClr>
                <a:srgbClr val="000000"/>
              </a:buClr>
              <a:buSzPct val="45000"/>
              <a:buFont typeface="Wingdings" charset="2"/>
              <a:buChar char=""/>
            </a:pPr>
            <a:r>
              <a:rPr b="0" lang="en-US" sz="2400" strike="noStrike" u="none">
                <a:solidFill>
                  <a:srgbClr val="000000"/>
                </a:solidFill>
                <a:uFillTx/>
                <a:latin typeface="Times New Roman"/>
                <a:hlinkClick r:id="rId1"/>
              </a:rPr>
              <a:t>https://archive.ics.uci.edu/</a:t>
            </a:r>
            <a:endParaRPr b="0" lang="en-US" sz="2400" strike="noStrike" u="none">
              <a:solidFill>
                <a:srgbClr val="000000"/>
              </a:solidFill>
              <a:uFillTx/>
              <a:latin typeface="Times New Roman"/>
            </a:endParaRPr>
          </a:p>
          <a:p>
            <a:pPr marL="216000" indent="-216000">
              <a:buClr>
                <a:srgbClr val="000000"/>
              </a:buClr>
              <a:buSzPct val="45000"/>
              <a:buFont typeface="Wingdings" charset="2"/>
              <a:buChar char=""/>
            </a:pPr>
            <a:r>
              <a:rPr b="0" lang="en-US" sz="2400" strike="noStrike" u="none">
                <a:solidFill>
                  <a:srgbClr val="000000"/>
                </a:solidFill>
                <a:uFillTx/>
                <a:latin typeface="Times New Roman"/>
                <a:hlinkClick r:id="rId2"/>
              </a:rPr>
              <a:t>https://www.kaggle.com/search?q=crop+yield+prediction</a:t>
            </a:r>
            <a:endParaRPr b="0" lang="en-US" sz="2400" strike="noStrike" u="none">
              <a:solidFill>
                <a:srgbClr val="000000"/>
              </a:solidFill>
              <a:uFillTx/>
              <a:latin typeface="Times New Roman"/>
            </a:endParaRPr>
          </a:p>
          <a:p>
            <a:pPr marL="216000" indent="-216000">
              <a:buClr>
                <a:srgbClr val="000000"/>
              </a:buClr>
              <a:buSzPct val="45000"/>
              <a:buFont typeface="Wingdings" charset="2"/>
              <a:buChar char=""/>
            </a:pPr>
            <a:r>
              <a:rPr b="0" lang="en-US" sz="2400" strike="noStrike" u="none">
                <a:solidFill>
                  <a:srgbClr val="000000"/>
                </a:solidFill>
                <a:uFillTx/>
                <a:latin typeface="Times New Roman"/>
                <a:hlinkClick r:id="rId3"/>
              </a:rPr>
              <a:t>https://github.com/UtkarshK22/Crop-Yield-Prediction.git</a:t>
            </a:r>
            <a:endParaRPr b="0" lang="en-US" sz="2400" strike="noStrike" u="none">
              <a:solidFill>
                <a:srgbClr val="000000"/>
              </a:solidFill>
              <a:uFillTx/>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Google Shape;61;g5fab984687_2_0"/>
          <p:cNvSpPr/>
          <p:nvPr/>
        </p:nvSpPr>
        <p:spPr>
          <a:xfrm>
            <a:off x="4315320" y="3214440"/>
            <a:ext cx="3561120" cy="986760"/>
          </a:xfrm>
          <a:prstGeom prst="rect">
            <a:avLst/>
          </a:prstGeom>
          <a:noFill/>
          <a:ln w="0">
            <a:noFill/>
          </a:ln>
        </p:spPr>
        <p:style>
          <a:lnRef idx="0"/>
          <a:fillRef idx="0"/>
          <a:effectRef idx="0"/>
          <a:fontRef idx="minor"/>
        </p:style>
        <p:txBody>
          <a:bodyPr tIns="91440" bIns="91440" anchor="t">
            <a:noAutofit/>
          </a:bodyPr>
          <a:p>
            <a:pPr>
              <a:lnSpc>
                <a:spcPct val="100000"/>
              </a:lnSpc>
            </a:pPr>
            <a:r>
              <a:rPr b="1" lang="en-US" sz="5000" strike="noStrike" u="none">
                <a:solidFill>
                  <a:srgbClr val="213163"/>
                </a:solidFill>
                <a:uFillTx/>
                <a:latin typeface="Arial"/>
                <a:ea typeface="Arial"/>
              </a:rPr>
              <a:t>Thank You</a:t>
            </a:r>
            <a:endParaRPr b="0" lang="en-US" sz="5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3728</TotalTime>
  <Application>LibreOffice/24.8.7.2$Linux_X86_64 LibreOffice_project/480$Build-2</Application>
  <AppVersion>15.0000</AppVersion>
  <Words>524</Words>
  <Paragraphs>51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Dr Moinudeen Syed</dc:creator>
  <dc:description/>
  <dc:language>en-US</dc:language>
  <cp:lastModifiedBy/>
  <dcterms:modified xsi:type="dcterms:W3CDTF">2025-07-26T10:31:55Z</dcterms:modified>
  <cp:revision>71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otes">
    <vt:i4>7</vt:i4>
  </property>
  <property fmtid="{D5CDD505-2E9C-101B-9397-08002B2CF9AE}" pid="4" name="PresentationFormat">
    <vt:lpwstr>Widescreen</vt:lpwstr>
  </property>
  <property fmtid="{D5CDD505-2E9C-101B-9397-08002B2CF9AE}" pid="5" name="Slides">
    <vt:i4>7</vt:i4>
  </property>
</Properties>
</file>