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F98AF-7B71-4E25-923C-A872E0309C8E}" v="25" dt="2025-07-25T15:06:41.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26" Type="http://schemas.microsoft.com/office/2015/10/relationships/revisionInfo" Target="revisionInfo.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th yadav" userId="7d8a0bb8d4d165b0" providerId="LiveId" clId="{7B7F98AF-7B71-4E25-923C-A872E0309C8E}"/>
    <pc:docChg chg="undo custSel modSld">
      <pc:chgData name="Amarnath yadav" userId="7d8a0bb8d4d165b0" providerId="LiveId" clId="{7B7F98AF-7B71-4E25-923C-A872E0309C8E}" dt="2025-07-25T15:11:39.405" v="172" actId="12"/>
      <pc:docMkLst>
        <pc:docMk/>
      </pc:docMkLst>
      <pc:sldChg chg="modSp mod">
        <pc:chgData name="Amarnath yadav" userId="7d8a0bb8d4d165b0" providerId="LiveId" clId="{7B7F98AF-7B71-4E25-923C-A872E0309C8E}" dt="2025-07-25T14:44:14.359" v="20" actId="20577"/>
        <pc:sldMkLst>
          <pc:docMk/>
          <pc:sldMk cId="2746043547" sldId="1291"/>
        </pc:sldMkLst>
        <pc:spChg chg="mod">
          <ac:chgData name="Amarnath yadav" userId="7d8a0bb8d4d165b0" providerId="LiveId" clId="{7B7F98AF-7B71-4E25-923C-A872E0309C8E}" dt="2025-07-25T14:44:14.359" v="20" actId="20577"/>
          <ac:spMkLst>
            <pc:docMk/>
            <pc:sldMk cId="2746043547" sldId="1291"/>
            <ac:spMk id="9" creationId="{091B843F-6928-3290-2287-5FA1F531B685}"/>
          </ac:spMkLst>
        </pc:spChg>
      </pc:sldChg>
      <pc:sldChg chg="addSp modSp mod">
        <pc:chgData name="Amarnath yadav" userId="7d8a0bb8d4d165b0" providerId="LiveId" clId="{7B7F98AF-7B71-4E25-923C-A872E0309C8E}" dt="2025-07-25T15:05:36.004" v="149" actId="20577"/>
        <pc:sldMkLst>
          <pc:docMk/>
          <pc:sldMk cId="2046321281" sldId="1295"/>
        </pc:sldMkLst>
        <pc:spChg chg="mod">
          <ac:chgData name="Amarnath yadav" userId="7d8a0bb8d4d165b0" providerId="LiveId" clId="{7B7F98AF-7B71-4E25-923C-A872E0309C8E}" dt="2025-07-25T15:05:36.004" v="149" actId="20577"/>
          <ac:spMkLst>
            <pc:docMk/>
            <pc:sldMk cId="2046321281" sldId="1295"/>
            <ac:spMk id="4" creationId="{EC8B546F-F91E-160B-DC7F-688AFB5A50EA}"/>
          </ac:spMkLst>
        </pc:spChg>
        <pc:spChg chg="add">
          <ac:chgData name="Amarnath yadav" userId="7d8a0bb8d4d165b0" providerId="LiveId" clId="{7B7F98AF-7B71-4E25-923C-A872E0309C8E}" dt="2025-07-25T15:01:12.156" v="107"/>
          <ac:spMkLst>
            <pc:docMk/>
            <pc:sldMk cId="2046321281" sldId="1295"/>
            <ac:spMk id="5" creationId="{5AD0BB4B-9E19-AB76-D4D4-EC8D9EE897D3}"/>
          </ac:spMkLst>
        </pc:spChg>
        <pc:spChg chg="add mod">
          <ac:chgData name="Amarnath yadav" userId="7d8a0bb8d4d165b0" providerId="LiveId" clId="{7B7F98AF-7B71-4E25-923C-A872E0309C8E}" dt="2025-07-25T15:01:31.579" v="109"/>
          <ac:spMkLst>
            <pc:docMk/>
            <pc:sldMk cId="2046321281" sldId="1295"/>
            <ac:spMk id="6" creationId="{56F93373-6330-1DE5-96DE-A3AE21501599}"/>
          </ac:spMkLst>
        </pc:spChg>
      </pc:sldChg>
      <pc:sldChg chg="modSp mod">
        <pc:chgData name="Amarnath yadav" userId="7d8a0bb8d4d165b0" providerId="LiveId" clId="{7B7F98AF-7B71-4E25-923C-A872E0309C8E}" dt="2025-07-25T15:05:26.078" v="148" actId="14100"/>
        <pc:sldMkLst>
          <pc:docMk/>
          <pc:sldMk cId="1307925877" sldId="1296"/>
        </pc:sldMkLst>
        <pc:spChg chg="mod">
          <ac:chgData name="Amarnath yadav" userId="7d8a0bb8d4d165b0" providerId="LiveId" clId="{7B7F98AF-7B71-4E25-923C-A872E0309C8E}" dt="2025-07-25T15:05:26.078" v="148" actId="14100"/>
          <ac:spMkLst>
            <pc:docMk/>
            <pc:sldMk cId="1307925877" sldId="1296"/>
            <ac:spMk id="4" creationId="{EC8B546F-F91E-160B-DC7F-688AFB5A50EA}"/>
          </ac:spMkLst>
        </pc:spChg>
      </pc:sldChg>
      <pc:sldChg chg="modSp mod">
        <pc:chgData name="Amarnath yadav" userId="7d8a0bb8d4d165b0" providerId="LiveId" clId="{7B7F98AF-7B71-4E25-923C-A872E0309C8E}" dt="2025-07-25T15:07:29.550" v="171" actId="20577"/>
        <pc:sldMkLst>
          <pc:docMk/>
          <pc:sldMk cId="2000950779" sldId="1300"/>
        </pc:sldMkLst>
        <pc:spChg chg="mod">
          <ac:chgData name="Amarnath yadav" userId="7d8a0bb8d4d165b0" providerId="LiveId" clId="{7B7F98AF-7B71-4E25-923C-A872E0309C8E}" dt="2025-07-25T15:07:29.550" v="171" actId="20577"/>
          <ac:spMkLst>
            <pc:docMk/>
            <pc:sldMk cId="2000950779" sldId="1300"/>
            <ac:spMk id="2" creationId="{938525A2-49D0-AAD6-F4EE-F488AD21601D}"/>
          </ac:spMkLst>
        </pc:spChg>
        <pc:spChg chg="mod">
          <ac:chgData name="Amarnath yadav" userId="7d8a0bb8d4d165b0" providerId="LiveId" clId="{7B7F98AF-7B71-4E25-923C-A872E0309C8E}" dt="2025-07-25T15:06:14.744" v="153" actId="1076"/>
          <ac:spMkLst>
            <pc:docMk/>
            <pc:sldMk cId="2000950779" sldId="1300"/>
            <ac:spMk id="18" creationId="{E395316D-1E70-9E4D-C82D-DC6493EC4CED}"/>
          </ac:spMkLst>
        </pc:spChg>
        <pc:picChg chg="mod">
          <ac:chgData name="Amarnath yadav" userId="7d8a0bb8d4d165b0" providerId="LiveId" clId="{7B7F98AF-7B71-4E25-923C-A872E0309C8E}" dt="2025-07-25T15:06:49.138" v="168" actId="1076"/>
          <ac:picMkLst>
            <pc:docMk/>
            <pc:sldMk cId="2000950779" sldId="1300"/>
            <ac:picMk id="6" creationId="{02540B31-8123-24C6-B0F3-4444B51E9487}"/>
          </ac:picMkLst>
        </pc:picChg>
      </pc:sldChg>
      <pc:sldChg chg="modSp mod">
        <pc:chgData name="Amarnath yadav" userId="7d8a0bb8d4d165b0" providerId="LiveId" clId="{7B7F98AF-7B71-4E25-923C-A872E0309C8E}" dt="2025-07-25T15:11:39.405" v="172" actId="12"/>
        <pc:sldMkLst>
          <pc:docMk/>
          <pc:sldMk cId="1066288702" sldId="1301"/>
        </pc:sldMkLst>
        <pc:spChg chg="mod">
          <ac:chgData name="Amarnath yadav" userId="7d8a0bb8d4d165b0" providerId="LiveId" clId="{7B7F98AF-7B71-4E25-923C-A872E0309C8E}" dt="2025-07-25T15:11:39.405" v="172" actId="12"/>
          <ac:spMkLst>
            <pc:docMk/>
            <pc:sldMk cId="1066288702" sldId="1301"/>
            <ac:spMk id="9" creationId="{091B843F-6928-3290-2287-5FA1F531B685}"/>
          </ac:spMkLst>
        </pc:spChg>
      </pc:sldChg>
      <pc:sldChg chg="modSp mod">
        <pc:chgData name="Amarnath yadav" userId="7d8a0bb8d4d165b0" providerId="LiveId" clId="{7B7F98AF-7B71-4E25-923C-A872E0309C8E}" dt="2025-07-25T14:51:49.195" v="83" actId="12"/>
        <pc:sldMkLst>
          <pc:docMk/>
          <pc:sldMk cId="2025430063" sldId="1302"/>
        </pc:sldMkLst>
        <pc:spChg chg="mod">
          <ac:chgData name="Amarnath yadav" userId="7d8a0bb8d4d165b0" providerId="LiveId" clId="{7B7F98AF-7B71-4E25-923C-A872E0309C8E}" dt="2025-07-25T14:51:49.195" v="83" actId="12"/>
          <ac:spMkLst>
            <pc:docMk/>
            <pc:sldMk cId="2025430063" sldId="1302"/>
            <ac:spMk id="9" creationId="{091B843F-6928-3290-2287-5FA1F531B6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208401" y="3429000"/>
            <a:ext cx="5409858" cy="707886"/>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Crop yield prediction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166268" y="4370289"/>
            <a:ext cx="6612708" cy="1241622"/>
          </a:xfrm>
          <a:prstGeom prst="rect">
            <a:avLst/>
          </a:prstGeom>
          <a:noFill/>
        </p:spPr>
        <p:txBody>
          <a:bodyPr wrap="none" rtlCol="0">
            <a:spAutoFit/>
          </a:bodyPr>
          <a:lstStyle/>
          <a:p>
            <a:r>
              <a:rPr lang="en-US" dirty="0">
                <a:solidFill>
                  <a:schemeClr val="bg1"/>
                </a:solidFill>
              </a:rPr>
              <a:t>G H </a:t>
            </a:r>
            <a:r>
              <a:rPr lang="en-US" dirty="0" err="1">
                <a:solidFill>
                  <a:schemeClr val="bg1"/>
                </a:solidFill>
              </a:rPr>
              <a:t>Raisoni</a:t>
            </a:r>
            <a:r>
              <a:rPr lang="en-US" dirty="0">
                <a:solidFill>
                  <a:schemeClr val="bg1"/>
                </a:solidFill>
              </a:rPr>
              <a:t> College of engineering and Management ,Pune.</a:t>
            </a:r>
          </a:p>
          <a:p>
            <a:r>
              <a:rPr lang="en-US" dirty="0">
                <a:solidFill>
                  <a:schemeClr val="bg1"/>
                </a:solidFill>
              </a:rPr>
              <a:t>* Student names:</a:t>
            </a:r>
          </a:p>
          <a:p>
            <a:r>
              <a:rPr lang="en-US" dirty="0">
                <a:solidFill>
                  <a:schemeClr val="bg1"/>
                </a:solidFill>
              </a:rPr>
              <a:t>1)Utkarsh </a:t>
            </a:r>
            <a:r>
              <a:rPr lang="en-US" dirty="0" err="1">
                <a:solidFill>
                  <a:schemeClr val="bg1"/>
                </a:solidFill>
              </a:rPr>
              <a:t>Kalinkar</a:t>
            </a:r>
            <a:endParaRPr lang="en-US" dirty="0">
              <a:solidFill>
                <a:schemeClr val="bg1"/>
              </a:solidFill>
            </a:endParaRPr>
          </a:p>
          <a:p>
            <a:r>
              <a:rPr lang="en-US" dirty="0">
                <a:solidFill>
                  <a:schemeClr val="bg1"/>
                </a:solidFill>
              </a:rPr>
              <a:t>2)Deepa Yadav</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754874"/>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Brief Overview:</a:t>
            </a:r>
          </a:p>
          <a:p>
            <a:pPr>
              <a:spcAft>
                <a:spcPts val="800"/>
              </a:spcAft>
            </a:pPr>
            <a:r>
              <a:rPr lang="en-US" sz="1800" dirty="0">
                <a:latin typeface="+mn-lt"/>
              </a:rPr>
              <a:t>    </a:t>
            </a:r>
            <a:r>
              <a:rPr lang="en-US" sz="1800" dirty="0"/>
              <a:t>This case study addresses the challenge of predicting crop yield based on various factors such as temperature, rainfall, and pesticide use. Agriculture is a vital sector in India, and predicting crop yield accurately helps farmers and policymakers make informed decisions to increase productivity and food security.
</a:t>
            </a: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Key Objectives:</a:t>
            </a:r>
            <a:br>
              <a:rPr lang="en-US" sz="1800" dirty="0">
                <a:latin typeface="+mn-lt"/>
              </a:rPr>
            </a:br>
            <a:r>
              <a:rPr lang="en-US" sz="1800" dirty="0"/>
              <a:t>- To analyze agricultural data and identify key factors affecting crop yield.</a:t>
            </a:r>
          </a:p>
          <a:p>
            <a:pPr>
              <a:spcAft>
                <a:spcPts val="800"/>
              </a:spcAft>
            </a:pPr>
            <a:r>
              <a:rPr lang="en-US" sz="1800" dirty="0"/>
              <a:t>    - To apply machine learning algorithms for predicting crop yield.
    - To compare model performance and suggest the best-fit model.
    - To support sustainable agricultural practices using data-driven insights</a:t>
            </a: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452615"/>
            <a:ext cx="10333278" cy="462690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Dataset Description:</a:t>
            </a:r>
            <a:endParaRPr lang="en-IN" b="1" dirty="0"/>
          </a:p>
          <a:p>
            <a:r>
              <a:rPr lang="en-IN" sz="1800" dirty="0"/>
              <a:t>- Source: Kaggle - Crop Production Dataset</a:t>
            </a:r>
          </a:p>
          <a:p>
            <a:r>
              <a:rPr lang="en-IN" sz="1800" dirty="0"/>
              <a:t>- Size: Approximately 2,500+ records from Indian states over multiple years</a:t>
            </a:r>
          </a:p>
          <a:p>
            <a:r>
              <a:rPr lang="en-IN" sz="1800" dirty="0"/>
              <a:t>- Attributes:</a:t>
            </a:r>
          </a:p>
          <a:p>
            <a:pPr marL="285750" lvl="1" indent="-285750">
              <a:buFont typeface="Wingdings" panose="05000000000000000000" pitchFamily="2" charset="2"/>
              <a:buChar char="Ø"/>
            </a:pPr>
            <a:r>
              <a:rPr lang="en-IN" sz="1800" dirty="0"/>
              <a:t>State Name – e.g., Maharashtra, Punjab</a:t>
            </a:r>
          </a:p>
          <a:p>
            <a:pPr marL="285750" lvl="1" indent="-285750">
              <a:buFont typeface="Wingdings" panose="05000000000000000000" pitchFamily="2" charset="2"/>
              <a:buChar char="Ø"/>
            </a:pPr>
            <a:r>
              <a:rPr lang="en-IN" sz="1800" dirty="0"/>
              <a:t>District Name</a:t>
            </a:r>
          </a:p>
          <a:p>
            <a:pPr marL="285750" lvl="1" indent="-285750">
              <a:buFont typeface="Wingdings" panose="05000000000000000000" pitchFamily="2" charset="2"/>
              <a:buChar char="Ø"/>
            </a:pPr>
            <a:r>
              <a:rPr lang="en-IN" sz="1800" dirty="0"/>
              <a:t>Crop – e.g., Rice, Wheat, Cotton</a:t>
            </a:r>
          </a:p>
          <a:p>
            <a:pPr marL="285750" lvl="1" indent="-285750">
              <a:buFont typeface="Wingdings" panose="05000000000000000000" pitchFamily="2" charset="2"/>
              <a:buChar char="Ø"/>
            </a:pPr>
            <a:r>
              <a:rPr lang="en-IN" sz="1800" dirty="0"/>
              <a:t>Season – Kharif, Rabi, Summer, etc.</a:t>
            </a:r>
          </a:p>
          <a:p>
            <a:pPr marL="285750" lvl="1" indent="-285750">
              <a:buFont typeface="Wingdings" panose="05000000000000000000" pitchFamily="2" charset="2"/>
              <a:buChar char="Ø"/>
            </a:pPr>
            <a:r>
              <a:rPr lang="en-IN" sz="1800" dirty="0"/>
              <a:t>Area (Hectares)</a:t>
            </a:r>
          </a:p>
          <a:p>
            <a:pPr marL="285750" lvl="1" indent="-285750">
              <a:buFont typeface="Wingdings" panose="05000000000000000000" pitchFamily="2" charset="2"/>
              <a:buChar char="Ø"/>
            </a:pPr>
            <a:r>
              <a:rPr lang="en-IN" sz="1800" dirty="0"/>
              <a:t>Production (Tonnes)</a:t>
            </a:r>
          </a:p>
          <a:p>
            <a:pPr marL="285750" lvl="1" indent="-285750">
              <a:buFont typeface="Wingdings" panose="05000000000000000000" pitchFamily="2" charset="2"/>
              <a:buChar char="Ø"/>
            </a:pPr>
            <a:r>
              <a:rPr lang="en-IN" sz="1800" dirty="0"/>
              <a:t>Year</a:t>
            </a:r>
          </a:p>
          <a:p>
            <a:r>
              <a:rPr lang="en-IN" sz="1800" dirty="0"/>
              <a:t>-  Key Features:</a:t>
            </a:r>
          </a:p>
          <a:p>
            <a:pPr marL="342900" indent="-342900">
              <a:buFont typeface="+mj-lt"/>
              <a:buAutoNum type="arabicPeriod"/>
            </a:pPr>
            <a:r>
              <a:rPr lang="en-IN" sz="1800" dirty="0"/>
              <a:t>Historical crop yield data helps in pattern analysis.</a:t>
            </a:r>
          </a:p>
          <a:p>
            <a:pPr marL="342900" indent="-342900">
              <a:buFont typeface="+mj-lt"/>
              <a:buAutoNum type="arabicPeriod"/>
            </a:pPr>
            <a:r>
              <a:rPr lang="en-IN" sz="1800" dirty="0"/>
              <a:t>Useful for training regression models to predict crop productivity.</a:t>
            </a:r>
          </a:p>
          <a:p>
            <a:pPr marL="342900" indent="-342900">
              <a:buFont typeface="+mj-lt"/>
              <a:buAutoNum type="arabicPeriod"/>
            </a:pPr>
            <a:r>
              <a:rPr lang="en-IN" sz="1800" dirty="0"/>
              <a:t>Data can be combined with external weather/rainfall data to improve predictions.</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442242"/>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Approach:</a:t>
            </a:r>
          </a:p>
          <a:p>
            <a:pPr>
              <a:spcAft>
                <a:spcPts val="800"/>
              </a:spcAft>
            </a:pPr>
            <a:r>
              <a:rPr lang="en-US" sz="1800" dirty="0">
                <a:latin typeface="+mn-lt"/>
              </a:rPr>
              <a:t> </a:t>
            </a:r>
            <a:r>
              <a:rPr lang="en-IN" sz="1800" dirty="0"/>
              <a:t>1. Data preprocessing: cleaning, handling missing values, encoding categorical variables.
2. Exploratory Data Analysis (EDA): identifying trends, correlations.
3. Model building: training multiple regression models.
4. Evaluation: using metrics like R² score and Mean Squared Error.
5. Model comparison: selecting the best performing algorithm.</a:t>
            </a: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r>
              <a:rPr lang="en-US" sz="1800" b="1" dirty="0">
                <a:latin typeface="+mn-lt"/>
              </a:rPr>
              <a:t>Algorithms Used:</a:t>
            </a:r>
            <a:br>
              <a:rPr lang="en-US" sz="1800" dirty="0">
                <a:latin typeface="+mn-lt"/>
              </a:rPr>
            </a:br>
            <a:r>
              <a:rPr lang="en-IN" sz="1800" dirty="0"/>
              <a:t>- Linear Regression: baseline model.</a:t>
            </a:r>
          </a:p>
          <a:p>
            <a:pPr>
              <a:spcAft>
                <a:spcPts val="800"/>
              </a:spcAft>
            </a:pPr>
            <a:r>
              <a:rPr lang="en-IN" sz="1800" dirty="0"/>
              <a:t>- Random Forest Regressor: better accuracy and handles non-linearity.
- Support Vector Regression (optional): tested for performance.
- Decision Tree Regressor: interpretable model for decision making</a:t>
            </a: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513677" cy="4349909"/>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b="1" dirty="0">
                <a:latin typeface="+mn-lt"/>
              </a:rPr>
              <a:t>Summary:</a:t>
            </a:r>
          </a:p>
          <a:p>
            <a:r>
              <a:rPr lang="en-US" sz="1800" dirty="0">
                <a:latin typeface="+mn-lt"/>
              </a:rPr>
              <a:t> </a:t>
            </a:r>
            <a:r>
              <a:rPr lang="en-US" sz="1800" dirty="0"/>
              <a:t>The project successfully demonstrates that machine learning models, especially Random Forest, can predict crop yield with reasonable accuracy. The study highlights the importance of data quality, feature engineering, and model evaluation. Insights gained can assist agricultural stakeholders.</a:t>
            </a:r>
          </a:p>
          <a:p>
            <a:endParaRPr lang="en-US" sz="1800" dirty="0"/>
          </a:p>
          <a:p>
            <a:r>
              <a:rPr lang="en-US" sz="1800" b="1" dirty="0">
                <a:latin typeface="+mn-lt"/>
              </a:rPr>
              <a:t>Future Work:</a:t>
            </a:r>
            <a:br>
              <a:rPr lang="en-US" sz="1800" dirty="0">
                <a:latin typeface="+mn-lt"/>
              </a:rPr>
            </a:br>
            <a:r>
              <a:rPr lang="en-US" sz="1800" dirty="0"/>
              <a:t>- Use satellite data and real-time weather inputs for better accuracy.
- Deploy the model via a web/mobile interface for farmer access.
- Incorporate soil health and pricing data for comprehensive insights.</a:t>
            </a:r>
          </a:p>
          <a:p>
            <a:pPr algn="just"/>
            <a:r>
              <a:rPr lang="en-US" sz="1800" dirty="0"/>
              <a:t>- Crop Specific Models :Train separate models for major crops like rice,      wheat, or maize for better specialization.</a:t>
            </a:r>
          </a:p>
          <a:p>
            <a:pPr algn="just"/>
            <a:endParaRPr lang="en-US" sz="1800" dirty="0">
              <a:solidFill>
                <a:srgbClr val="213163"/>
              </a:solidFill>
            </a:endParaRP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6244274"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https://github.com/UtkarshK22/Crop-Yield-Prediction.git</a:t>
            </a: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3720</TotalTime>
  <Words>524</Words>
  <Application>Microsoft Office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Amarnath yadav</cp:lastModifiedBy>
  <cp:revision>70</cp:revision>
  <dcterms:modified xsi:type="dcterms:W3CDTF">2025-07-25T15:11:49Z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