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8" r:id="rId3"/>
    <p:sldId id="259" r:id="rId4"/>
    <p:sldId id="264" r:id="rId5"/>
    <p:sldId id="260" r:id="rId6"/>
    <p:sldId id="266" r:id="rId7"/>
    <p:sldId id="265" r:id="rId8"/>
    <p:sldId id="268" r:id="rId9"/>
    <p:sldId id="267" r:id="rId10"/>
    <p:sldId id="269" r:id="rId11"/>
    <p:sldId id="270" r:id="rId12"/>
    <p:sldId id="271"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Nl4uBTVXIiH/htvGefPgQEaRSm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jjwal Kumar" initials="UK" lastIdx="1" clrIdx="0">
    <p:extLst>
      <p:ext uri="{19B8F6BF-5375-455C-9EA6-DF929625EA0E}">
        <p15:presenceInfo xmlns:p15="http://schemas.microsoft.com/office/powerpoint/2012/main" userId="78f2cd3f974d8a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442" autoAdjust="0"/>
  </p:normalViewPr>
  <p:slideViewPr>
    <p:cSldViewPr snapToGrid="0">
      <p:cViewPr varScale="1">
        <p:scale>
          <a:sx n="85" d="100"/>
          <a:sy n="85" d="100"/>
        </p:scale>
        <p:origin x="59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theme" Target="theme/theme1.xml"/><Relationship Id="rId2" Type="http://schemas.openxmlformats.org/officeDocument/2006/relationships/slide" Target="slides/slide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27-09-2020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27-09-2020</a:t>
            </a:r>
            <a:endParaRPr/>
          </a:p>
        </p:txBody>
      </p:sp>
    </p:spTree>
    <p:extLst>
      <p:ext uri="{BB962C8B-B14F-4D97-AF65-F5344CB8AC3E}">
        <p14:creationId xmlns:p14="http://schemas.microsoft.com/office/powerpoint/2010/main" val="1835381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27-09-2020</a:t>
            </a:r>
            <a:endParaRPr/>
          </a:p>
        </p:txBody>
      </p:sp>
    </p:spTree>
    <p:extLst>
      <p:ext uri="{BB962C8B-B14F-4D97-AF65-F5344CB8AC3E}">
        <p14:creationId xmlns:p14="http://schemas.microsoft.com/office/powerpoint/2010/main" val="1496333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27-09-2020</a:t>
            </a:r>
            <a:endParaRPr/>
          </a:p>
        </p:txBody>
      </p:sp>
    </p:spTree>
    <p:extLst>
      <p:ext uri="{BB962C8B-B14F-4D97-AF65-F5344CB8AC3E}">
        <p14:creationId xmlns:p14="http://schemas.microsoft.com/office/powerpoint/2010/main" val="281752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27-09-2020</a:t>
            </a:r>
            <a:endParaRPr/>
          </a:p>
        </p:txBody>
      </p:sp>
    </p:spTree>
    <p:extLst>
      <p:ext uri="{BB962C8B-B14F-4D97-AF65-F5344CB8AC3E}">
        <p14:creationId xmlns:p14="http://schemas.microsoft.com/office/powerpoint/2010/main" val="366906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8"/>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8"/>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0"/>
          <p:cNvSpPr txBox="1">
            <a:spLocks noGrp="1"/>
          </p:cNvSpPr>
          <p:nvPr>
            <p:ph type="body" idx="2"/>
          </p:nvPr>
        </p:nvSpPr>
        <p:spPr>
          <a:xfrm>
            <a:off x="609602" y="1435102"/>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3833019" y="-1623215"/>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10688637" y="1371602"/>
            <a:ext cx="5851525" cy="3657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271838" y="-2184398"/>
            <a:ext cx="5851525" cy="1076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4" r:id="rId3"/>
    <p:sldLayoutId id="2147483655" r:id="rId4"/>
    <p:sldLayoutId id="2147483656" r:id="rId5"/>
    <p:sldLayoutId id="2147483657" r:id="rId6"/>
    <p:sldLayoutId id="2147483658" r:id="rId7"/>
    <p:sldLayoutId id="214748365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90" name="Google Shape;90;p1"/>
          <p:cNvSpPr txBox="1"/>
          <p:nvPr/>
        </p:nvSpPr>
        <p:spPr>
          <a:xfrm>
            <a:off x="1" y="0"/>
            <a:ext cx="12191999" cy="50164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US" sz="400" b="1" dirty="0">
              <a:solidFill>
                <a:schemeClr val="lt1"/>
              </a:solidFill>
              <a:latin typeface="Times New Roman"/>
              <a:ea typeface="Times New Roman"/>
              <a:cs typeface="Times New Roman"/>
              <a:sym typeface="Times New Roman"/>
            </a:endParaRPr>
          </a:p>
          <a:p>
            <a:pPr algn="ctr"/>
            <a:endParaRPr sz="2000" b="1" i="0" u="none" strike="noStrike" cap="none"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IN" sz="3200" b="1" i="0" u="none" strike="noStrike" cap="none" dirty="0">
                <a:solidFill>
                  <a:schemeClr val="lt1"/>
                </a:solidFill>
                <a:latin typeface="Times New Roman"/>
                <a:ea typeface="Times New Roman"/>
                <a:cs typeface="Times New Roman"/>
                <a:sym typeface="Times New Roman"/>
              </a:rPr>
              <a:t>                               </a:t>
            </a:r>
            <a:endParaRPr sz="3200" b="0" i="0" u="none" strike="noStrike" cap="none" dirty="0">
              <a:solidFill>
                <a:schemeClr val="lt1"/>
              </a:solidFill>
              <a:latin typeface="Times New Roman"/>
              <a:ea typeface="Times New Roman"/>
              <a:cs typeface="Times New Roman"/>
              <a:sym typeface="Times New Roman"/>
            </a:endParaRPr>
          </a:p>
        </p:txBody>
      </p:sp>
      <p:sp>
        <p:nvSpPr>
          <p:cNvPr id="91" name="Google Shape;91;p1"/>
          <p:cNvSpPr txBox="1"/>
          <p:nvPr/>
        </p:nvSpPr>
        <p:spPr>
          <a:xfrm>
            <a:off x="0" y="6422707"/>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lang="en-US" sz="16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sz="1600" b="1" i="0" u="none" strike="noStrike" cap="none" dirty="0">
              <a:solidFill>
                <a:schemeClr val="lt1"/>
              </a:solidFill>
              <a:latin typeface="Times New Roman"/>
              <a:ea typeface="Times New Roman"/>
              <a:cs typeface="Times New Roman"/>
              <a:sym typeface="Times New Roman"/>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solidFill>
                  <a:srgbClr val="FF0000"/>
                </a:solidFill>
              </a:rPr>
              <a:pPr marL="0" lvl="0" indent="0" algn="r" rtl="0">
                <a:spcBef>
                  <a:spcPts val="0"/>
                </a:spcBef>
                <a:spcAft>
                  <a:spcPts val="0"/>
                </a:spcAft>
                <a:buNone/>
              </a:pPr>
              <a:t>1</a:t>
            </a:fld>
            <a:endParaRPr lang="en-IN" dirty="0">
              <a:solidFill>
                <a:srgbClr val="FF0000"/>
              </a:solidFill>
            </a:endParaRPr>
          </a:p>
        </p:txBody>
      </p:sp>
      <p:sp>
        <p:nvSpPr>
          <p:cNvPr id="4" name="TextBox 3">
            <a:extLst>
              <a:ext uri="{FF2B5EF4-FFF2-40B4-BE49-F238E27FC236}">
                <a16:creationId xmlns:a16="http://schemas.microsoft.com/office/drawing/2014/main" id="{14462C18-4B0C-3FD2-B360-5F983AC7C6F0}"/>
              </a:ext>
            </a:extLst>
          </p:cNvPr>
          <p:cNvSpPr txBox="1"/>
          <p:nvPr/>
        </p:nvSpPr>
        <p:spPr>
          <a:xfrm>
            <a:off x="2905936" y="1258389"/>
            <a:ext cx="6094378" cy="2024400"/>
          </a:xfrm>
          <a:prstGeom prst="rect">
            <a:avLst/>
          </a:prstGeom>
          <a:noFill/>
        </p:spPr>
        <p:txBody>
          <a:bodyPr wrap="square">
            <a:spAutoFit/>
          </a:bodyPr>
          <a:lstStyle/>
          <a:p>
            <a:pPr algn="ctr">
              <a:lnSpc>
                <a:spcPct val="107000"/>
              </a:lnSpc>
              <a:spcAft>
                <a:spcPts val="800"/>
              </a:spcAft>
            </a:pPr>
            <a:r>
              <a:rPr lang="en-US" sz="6000" dirty="0">
                <a:effectLst/>
                <a:latin typeface="Calibri" panose="020F0502020204030204" pitchFamily="34" charset="0"/>
                <a:ea typeface="Calibri" panose="020F0502020204030204" pitchFamily="34" charset="0"/>
                <a:cs typeface="Times New Roman" panose="02020603050405020304" pitchFamily="18" charset="0"/>
              </a:rPr>
              <a:t>Deceptive Content Analysis</a:t>
            </a:r>
            <a:endParaRPr lang="en-IN" sz="6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5940987-A6CB-5D9A-278A-0B35CB41B56A}"/>
              </a:ext>
            </a:extLst>
          </p:cNvPr>
          <p:cNvSpPr txBox="1"/>
          <p:nvPr/>
        </p:nvSpPr>
        <p:spPr>
          <a:xfrm>
            <a:off x="2735094" y="3772106"/>
            <a:ext cx="6721812" cy="1200329"/>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	  Utkarsh </a:t>
            </a:r>
            <a:r>
              <a:rPr lang="en-IN" sz="1800" dirty="0" err="1">
                <a:latin typeface="Times New Roman" panose="02020603050405020304" pitchFamily="18" charset="0"/>
                <a:cs typeface="Times New Roman" panose="02020603050405020304" pitchFamily="18" charset="0"/>
              </a:rPr>
              <a:t>Midha</a:t>
            </a:r>
            <a:r>
              <a:rPr lang="en-IN" sz="1800" dirty="0">
                <a:latin typeface="Times New Roman" panose="02020603050405020304" pitchFamily="18" charset="0"/>
                <a:cs typeface="Times New Roman" panose="02020603050405020304" pitchFamily="18" charset="0"/>
              </a:rPr>
              <a:t>, Ujjwal Kumar, Tripti Saloni</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Department of Computer Science and Engineering,</a:t>
            </a:r>
          </a:p>
          <a:p>
            <a:r>
              <a:rPr lang="en-IN" sz="1800" dirty="0">
                <a:latin typeface="Times New Roman" panose="02020603050405020304" pitchFamily="18" charset="0"/>
                <a:cs typeface="Times New Roman" panose="02020603050405020304" pitchFamily="18" charset="0"/>
              </a:rPr>
              <a:t>	    KIET Group of Institutions, Ghaziabad, India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EF1287-A1EE-9FCB-2AE4-4FA5679E82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10</a:t>
            </a:fld>
            <a:endParaRPr lang="en-IN"/>
          </a:p>
        </p:txBody>
      </p:sp>
      <p:sp>
        <p:nvSpPr>
          <p:cNvPr id="5" name="Google Shape;91;p1">
            <a:extLst>
              <a:ext uri="{FF2B5EF4-FFF2-40B4-BE49-F238E27FC236}">
                <a16:creationId xmlns:a16="http://schemas.microsoft.com/office/drawing/2014/main" id="{FEE8C1F9-2C1C-E73B-547A-BFE1A98070D8}"/>
              </a:ext>
            </a:extLst>
          </p:cNvPr>
          <p:cNvSpPr txBox="1"/>
          <p:nvPr/>
        </p:nvSpPr>
        <p:spPr>
          <a:xfrm>
            <a:off x="0" y="6441368"/>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lang="en-US" sz="16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sz="1600" b="1" i="0" u="none" strike="noStrike" cap="none" dirty="0">
              <a:solidFill>
                <a:schemeClr val="lt1"/>
              </a:solidFill>
              <a:latin typeface="Times New Roman"/>
              <a:ea typeface="Times New Roman"/>
              <a:cs typeface="Times New Roman"/>
              <a:sym typeface="Times New Roman"/>
            </a:endParaRPr>
          </a:p>
        </p:txBody>
      </p:sp>
      <p:sp>
        <p:nvSpPr>
          <p:cNvPr id="8" name="Google Shape;90;p1">
            <a:extLst>
              <a:ext uri="{FF2B5EF4-FFF2-40B4-BE49-F238E27FC236}">
                <a16:creationId xmlns:a16="http://schemas.microsoft.com/office/drawing/2014/main" id="{739D4C68-D38B-7BB1-0E61-24FC718EE5E0}"/>
              </a:ext>
            </a:extLst>
          </p:cNvPr>
          <p:cNvSpPr txBox="1"/>
          <p:nvPr/>
        </p:nvSpPr>
        <p:spPr>
          <a:xfrm>
            <a:off x="1" y="0"/>
            <a:ext cx="12191999" cy="60511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US" sz="4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2200" b="1" i="0" dirty="0">
                <a:solidFill>
                  <a:schemeClr val="bg1"/>
                </a:solidFill>
                <a:effectLst/>
                <a:latin typeface="Times New Roman" panose="02020603050405020304" pitchFamily="18" charset="0"/>
                <a:cs typeface="Times New Roman" panose="02020603050405020304" pitchFamily="18" charset="0"/>
              </a:rPr>
              <a:t>Conclusion and Future Scope</a:t>
            </a:r>
            <a:r>
              <a:rPr lang="en-US" sz="22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endParaRPr sz="2200" b="1"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IN" sz="3200" b="1" i="0" u="none" strike="noStrike" cap="none" dirty="0">
                <a:solidFill>
                  <a:schemeClr val="lt1"/>
                </a:solidFill>
                <a:latin typeface="Times New Roman"/>
                <a:ea typeface="Times New Roman"/>
                <a:cs typeface="Times New Roman"/>
                <a:sym typeface="Times New Roman"/>
              </a:rPr>
              <a:t>                               </a:t>
            </a:r>
            <a:endParaRPr sz="3200" b="0" i="0" u="none" strike="noStrike" cap="none" dirty="0">
              <a:solidFill>
                <a:schemeClr val="lt1"/>
              </a:solidFill>
              <a:latin typeface="Times New Roman"/>
              <a:ea typeface="Times New Roman"/>
              <a:cs typeface="Times New Roman"/>
              <a:sym typeface="Times New Roman"/>
            </a:endParaRPr>
          </a:p>
        </p:txBody>
      </p:sp>
      <p:sp>
        <p:nvSpPr>
          <p:cNvPr id="13" name="TextBox 12">
            <a:extLst>
              <a:ext uri="{FF2B5EF4-FFF2-40B4-BE49-F238E27FC236}">
                <a16:creationId xmlns:a16="http://schemas.microsoft.com/office/drawing/2014/main" id="{8618A4D1-BEC4-8612-0A99-D540998EC582}"/>
              </a:ext>
            </a:extLst>
          </p:cNvPr>
          <p:cNvSpPr txBox="1"/>
          <p:nvPr/>
        </p:nvSpPr>
        <p:spPr>
          <a:xfrm>
            <a:off x="943582" y="1575882"/>
            <a:ext cx="10252953" cy="3785652"/>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Conclusion</a:t>
            </a:r>
          </a:p>
          <a:p>
            <a:endParaRPr lang="en-US" dirty="0"/>
          </a:p>
          <a:p>
            <a:pPr marL="285750" indent="-285750">
              <a:buFont typeface="Wingdings" panose="05000000000000000000" pitchFamily="2" charset="2"/>
              <a:buChar char="Ø"/>
            </a:pPr>
            <a:r>
              <a:rPr lang="en-US" dirty="0"/>
              <a:t>Our project can ring the initial alert for fake news.</a:t>
            </a:r>
          </a:p>
          <a:p>
            <a:pPr marL="285750" indent="-285750">
              <a:buFont typeface="Wingdings" panose="05000000000000000000" pitchFamily="2" charset="2"/>
              <a:buChar char="Ø"/>
            </a:pPr>
            <a:r>
              <a:rPr lang="en-US" dirty="0"/>
              <a:t>The model produces worse results if the article is written cleverly, without any </a:t>
            </a:r>
            <a:r>
              <a:rPr lang="en-US" dirty="0" err="1"/>
              <a:t>sensationalization</a:t>
            </a:r>
            <a:r>
              <a:rPr lang="en-US" dirty="0"/>
              <a:t>.</a:t>
            </a:r>
          </a:p>
          <a:p>
            <a:pPr marL="285750" indent="-285750">
              <a:buFont typeface="Wingdings" panose="05000000000000000000" pitchFamily="2" charset="2"/>
              <a:buChar char="Ø"/>
            </a:pPr>
            <a:r>
              <a:rPr lang="en-US" dirty="0"/>
              <a:t>This is a very complex problem but we tried to address it as much as we could.</a:t>
            </a:r>
          </a:p>
          <a:p>
            <a:pPr marL="285750" indent="-285750">
              <a:buFont typeface="Wingdings" panose="05000000000000000000" pitchFamily="2" charset="2"/>
              <a:buChar char="Ø"/>
            </a:pPr>
            <a:r>
              <a:rPr lang="en-US" dirty="0"/>
              <a:t>We believe the interface provides an easier way for the average person to check the authenticity of a news.</a:t>
            </a:r>
          </a:p>
          <a:p>
            <a:pPr marL="285750" indent="-285750">
              <a:buFont typeface="Wingdings" panose="05000000000000000000" pitchFamily="2" charset="2"/>
              <a:buChar char="Ø"/>
            </a:pPr>
            <a:r>
              <a:rPr lang="en-US" dirty="0"/>
              <a:t>Projects like this one with more advanced features should be integrated on social media to prevent the spread of fake news.</a:t>
            </a:r>
          </a:p>
          <a:p>
            <a:endParaRPr lang="en-US" dirty="0"/>
          </a:p>
          <a:p>
            <a:r>
              <a:rPr lang="en-US" sz="2200" b="1" dirty="0">
                <a:latin typeface="Times New Roman" panose="02020603050405020304" pitchFamily="18" charset="0"/>
                <a:cs typeface="Times New Roman" panose="02020603050405020304" pitchFamily="18" charset="0"/>
              </a:rPr>
              <a:t>Future Scope</a:t>
            </a:r>
          </a:p>
          <a:p>
            <a:endParaRPr lang="en-US" dirty="0"/>
          </a:p>
          <a:p>
            <a:pPr marL="285750" indent="-285750">
              <a:buFont typeface="Wingdings" panose="05000000000000000000" pitchFamily="2" charset="2"/>
              <a:buChar char="Ø"/>
            </a:pPr>
            <a:r>
              <a:rPr lang="en-US" dirty="0"/>
              <a:t>There are many future improvement aspects of this project.</a:t>
            </a:r>
          </a:p>
          <a:p>
            <a:pPr marL="285750" indent="-285750">
              <a:buFont typeface="Wingdings" panose="05000000000000000000" pitchFamily="2" charset="2"/>
              <a:buChar char="Ø"/>
            </a:pPr>
            <a:r>
              <a:rPr lang="en-US" dirty="0"/>
              <a:t>Introducing a cross checking feature on the machine learning model so it compares the news inputs with the reputable news sources is one way to go.</a:t>
            </a:r>
          </a:p>
          <a:p>
            <a:pPr marL="285750" indent="-285750">
              <a:buFont typeface="Wingdings" panose="05000000000000000000" pitchFamily="2" charset="2"/>
              <a:buChar char="Ø"/>
            </a:pPr>
            <a:r>
              <a:rPr lang="en-US" dirty="0"/>
              <a:t> It has to be online and done in real time, which will be very challenging.</a:t>
            </a:r>
          </a:p>
          <a:p>
            <a:pPr marL="285750" indent="-285750">
              <a:buFont typeface="Wingdings" panose="05000000000000000000" pitchFamily="2" charset="2"/>
              <a:buChar char="Ø"/>
            </a:pPr>
            <a:r>
              <a:rPr lang="en-US" dirty="0"/>
              <a:t> Improving the model accuracy using bigger and better datasets, integrating different machine learning algorithms is also something we hope to do in the future.</a:t>
            </a:r>
          </a:p>
        </p:txBody>
      </p:sp>
    </p:spTree>
    <p:extLst>
      <p:ext uri="{BB962C8B-B14F-4D97-AF65-F5344CB8AC3E}">
        <p14:creationId xmlns:p14="http://schemas.microsoft.com/office/powerpoint/2010/main" val="773521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079710-5297-9CA6-5436-1BD23DB85E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11</a:t>
            </a:fld>
            <a:endParaRPr lang="en-IN"/>
          </a:p>
        </p:txBody>
      </p:sp>
      <p:pic>
        <p:nvPicPr>
          <p:cNvPr id="10242" name="Picture 2" descr="daviddrury.com | The Wisdom of Questions - Creating Good Group Discussion  Through Questions - daviddrury.com">
            <a:extLst>
              <a:ext uri="{FF2B5EF4-FFF2-40B4-BE49-F238E27FC236}">
                <a16:creationId xmlns:a16="http://schemas.microsoft.com/office/drawing/2014/main" id="{2AA354C9-5C23-B343-B524-156F8198B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4042" y="1693867"/>
            <a:ext cx="2997956" cy="399727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1;p1">
            <a:extLst>
              <a:ext uri="{FF2B5EF4-FFF2-40B4-BE49-F238E27FC236}">
                <a16:creationId xmlns:a16="http://schemas.microsoft.com/office/drawing/2014/main" id="{D8226F9E-8224-5267-C523-D9E86948345B}"/>
              </a:ext>
            </a:extLst>
          </p:cNvPr>
          <p:cNvSpPr txBox="1"/>
          <p:nvPr/>
        </p:nvSpPr>
        <p:spPr>
          <a:xfrm>
            <a:off x="0" y="6441368"/>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lang="en-US" sz="16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sz="1600" b="1" i="0" u="none" strike="noStrike" cap="none" dirty="0">
              <a:solidFill>
                <a:schemeClr val="lt1"/>
              </a:solidFill>
              <a:latin typeface="Times New Roman"/>
              <a:ea typeface="Times New Roman"/>
              <a:cs typeface="Times New Roman"/>
              <a:sym typeface="Times New Roman"/>
            </a:endParaRPr>
          </a:p>
        </p:txBody>
      </p:sp>
      <p:sp>
        <p:nvSpPr>
          <p:cNvPr id="6" name="Google Shape;90;p1">
            <a:extLst>
              <a:ext uri="{FF2B5EF4-FFF2-40B4-BE49-F238E27FC236}">
                <a16:creationId xmlns:a16="http://schemas.microsoft.com/office/drawing/2014/main" id="{8B8B84B5-5507-18BA-6D7A-68A984772CBD}"/>
              </a:ext>
            </a:extLst>
          </p:cNvPr>
          <p:cNvSpPr txBox="1"/>
          <p:nvPr/>
        </p:nvSpPr>
        <p:spPr>
          <a:xfrm>
            <a:off x="1" y="0"/>
            <a:ext cx="12191999" cy="60511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US" sz="4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2200" b="1" dirty="0">
                <a:solidFill>
                  <a:schemeClr val="bg1"/>
                </a:solidFill>
                <a:latin typeface="Times New Roman" panose="02020603050405020304" pitchFamily="18" charset="0"/>
                <a:cs typeface="Times New Roman" panose="02020603050405020304" pitchFamily="18" charset="0"/>
              </a:rPr>
              <a:t>Questions and Discussion</a:t>
            </a:r>
            <a:endParaRPr sz="2200" b="1" dirty="0">
              <a:solidFill>
                <a:schemeClr val="bg1"/>
              </a:solidFill>
              <a:latin typeface="Times New Roman" panose="02020603050405020304" pitchFamily="18" charset="0"/>
              <a:cs typeface="Times New Roman" panose="02020603050405020304" pitchFamily="18" charset="0"/>
              <a:sym typeface="Times New Roman"/>
            </a:endParaRPr>
          </a:p>
          <a:p>
            <a:pPr marL="0" marR="0" lvl="0" indent="0" algn="l" rtl="0">
              <a:spcBef>
                <a:spcPts val="0"/>
              </a:spcBef>
              <a:spcAft>
                <a:spcPts val="0"/>
              </a:spcAft>
              <a:buNone/>
            </a:pPr>
            <a:r>
              <a:rPr lang="en-IN" sz="3200" b="1" i="0" u="none" strike="noStrike" cap="none" dirty="0">
                <a:solidFill>
                  <a:schemeClr val="lt1"/>
                </a:solidFill>
                <a:latin typeface="Times New Roman"/>
                <a:ea typeface="Times New Roman"/>
                <a:cs typeface="Times New Roman"/>
                <a:sym typeface="Times New Roman"/>
              </a:rPr>
              <a:t>                               </a:t>
            </a:r>
            <a:endParaRPr sz="3200" b="0" i="0" u="none" strike="noStrike" cap="none" dirty="0">
              <a:solidFill>
                <a:schemeClr val="lt1"/>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FEE187B6-6646-9771-5961-EB749E39AABB}"/>
              </a:ext>
            </a:extLst>
          </p:cNvPr>
          <p:cNvSpPr txBox="1"/>
          <p:nvPr/>
        </p:nvSpPr>
        <p:spPr>
          <a:xfrm>
            <a:off x="108858" y="741524"/>
            <a:ext cx="9764486" cy="5262979"/>
          </a:xfrm>
          <a:prstGeom prst="rect">
            <a:avLst/>
          </a:prstGeom>
          <a:noFill/>
        </p:spPr>
        <p:txBody>
          <a:bodyPr wrap="square">
            <a:spAutoFit/>
          </a:bodyPr>
          <a:lstStyle/>
          <a:p>
            <a:pPr algn="just">
              <a:buFont typeface="+mj-lt"/>
              <a:buAutoNum type="arabicPeriod"/>
            </a:pPr>
            <a:r>
              <a:rPr lang="en-US" b="0" i="0" dirty="0">
                <a:solidFill>
                  <a:srgbClr val="374151"/>
                </a:solidFill>
                <a:effectLst/>
                <a:latin typeface="Söhne"/>
              </a:rPr>
              <a:t>How reliable is the LSTM model in detecting fake news compared to other existing methods?</a:t>
            </a:r>
          </a:p>
          <a:p>
            <a:pPr marL="285750" indent="-285750" algn="just">
              <a:buFont typeface="Wingdings" panose="05000000000000000000" pitchFamily="2" charset="2"/>
              <a:buChar char="ü"/>
            </a:pPr>
            <a:r>
              <a:rPr lang="en-US" b="0" i="1" dirty="0">
                <a:solidFill>
                  <a:srgbClr val="374151"/>
                </a:solidFill>
                <a:effectLst/>
                <a:latin typeface="Söhne"/>
              </a:rPr>
              <a:t>The LSTM model has shown promising results in detecting fake news, outperforming some traditional methods. However, the reliability may vary depending on the dataset and specific implementation.</a:t>
            </a:r>
          </a:p>
          <a:p>
            <a:pPr algn="just"/>
            <a:endParaRPr lang="en-US" b="0" i="0" dirty="0">
              <a:solidFill>
                <a:srgbClr val="374151"/>
              </a:solidFill>
              <a:effectLst/>
              <a:latin typeface="Söhne"/>
            </a:endParaRPr>
          </a:p>
          <a:p>
            <a:pPr algn="just">
              <a:buFont typeface="+mj-lt"/>
              <a:buAutoNum type="arabicPeriod" startAt="2"/>
            </a:pPr>
            <a:r>
              <a:rPr lang="en-US" b="0" i="0" dirty="0">
                <a:solidFill>
                  <a:srgbClr val="374151"/>
                </a:solidFill>
                <a:effectLst/>
                <a:latin typeface="Söhne"/>
              </a:rPr>
              <a:t>What are the key features or factors that contribute to the accurate detection of fake news using LSTM and NLP?</a:t>
            </a:r>
          </a:p>
          <a:p>
            <a:pPr marL="285750" indent="-285750" algn="just">
              <a:buFont typeface="Wingdings" panose="05000000000000000000" pitchFamily="2" charset="2"/>
              <a:buChar char="ü"/>
            </a:pPr>
            <a:r>
              <a:rPr lang="en-US" b="0" i="1" dirty="0">
                <a:solidFill>
                  <a:srgbClr val="374151"/>
                </a:solidFill>
                <a:effectLst/>
                <a:latin typeface="Söhne"/>
              </a:rPr>
              <a:t>Key features include linguistic patterns, sentiment analysis, contextual cues, and semantic meaning extracted through NLP techniques. The LSTM model effectively captures long-term dependencies and context, enabling accurate detection.</a:t>
            </a:r>
          </a:p>
          <a:p>
            <a:pPr algn="just">
              <a:buFont typeface="Arial" panose="020B0604020202020204" pitchFamily="34" charset="0"/>
              <a:buChar char="•"/>
            </a:pPr>
            <a:endParaRPr lang="en-US" b="0" i="0" dirty="0">
              <a:solidFill>
                <a:srgbClr val="374151"/>
              </a:solidFill>
              <a:effectLst/>
              <a:latin typeface="Söhne"/>
            </a:endParaRPr>
          </a:p>
          <a:p>
            <a:pPr algn="just">
              <a:buFont typeface="+mj-lt"/>
              <a:buAutoNum type="arabicPeriod" startAt="3"/>
            </a:pPr>
            <a:r>
              <a:rPr lang="en-US" b="0" i="0" dirty="0">
                <a:solidFill>
                  <a:srgbClr val="374151"/>
                </a:solidFill>
                <a:effectLst/>
                <a:latin typeface="Söhne"/>
              </a:rPr>
              <a:t>How scalable is the proposed LSTM-based approach for detecting fake news?</a:t>
            </a:r>
          </a:p>
          <a:p>
            <a:pPr marL="285750" indent="-285750" algn="just">
              <a:buFont typeface="Wingdings" panose="05000000000000000000" pitchFamily="2" charset="2"/>
              <a:buChar char="ü"/>
            </a:pPr>
            <a:r>
              <a:rPr lang="en-US" b="0" i="1" dirty="0">
                <a:solidFill>
                  <a:srgbClr val="374151"/>
                </a:solidFill>
                <a:effectLst/>
                <a:latin typeface="Söhne"/>
              </a:rPr>
              <a:t>The scalability of the LSTM-based approach depends on factors such as dataset size, computational resources, and optimization techniques. It can be scaled up to handle larger datasets and real-time scenarios with proper considerations.</a:t>
            </a:r>
          </a:p>
          <a:p>
            <a:pPr algn="just">
              <a:buFont typeface="Arial" panose="020B0604020202020204" pitchFamily="34" charset="0"/>
              <a:buChar char="•"/>
            </a:pPr>
            <a:endParaRPr lang="en-US" b="0" i="0" dirty="0">
              <a:solidFill>
                <a:srgbClr val="374151"/>
              </a:solidFill>
              <a:effectLst/>
              <a:latin typeface="Söhne"/>
            </a:endParaRPr>
          </a:p>
          <a:p>
            <a:pPr algn="just">
              <a:buFont typeface="+mj-lt"/>
              <a:buAutoNum type="arabicPeriod" startAt="4"/>
            </a:pPr>
            <a:r>
              <a:rPr lang="en-US" b="0" i="0" dirty="0">
                <a:solidFill>
                  <a:srgbClr val="374151"/>
                </a:solidFill>
                <a:effectLst/>
                <a:latin typeface="Söhne"/>
              </a:rPr>
              <a:t>Are there any ethical implications or challenges associated with fake news detection using LSTM and NLP?</a:t>
            </a:r>
          </a:p>
          <a:p>
            <a:pPr marL="285750" indent="-285750" algn="just">
              <a:buFont typeface="Wingdings" panose="05000000000000000000" pitchFamily="2" charset="2"/>
              <a:buChar char="ü"/>
            </a:pPr>
            <a:r>
              <a:rPr lang="en-US" b="0" i="1" dirty="0">
                <a:solidFill>
                  <a:srgbClr val="374151"/>
                </a:solidFill>
                <a:effectLst/>
                <a:latin typeface="Söhne"/>
              </a:rPr>
              <a:t>Yes, there are ethical implications such as potential biases and unintended consequences in decision-making. Ensuring transparency, fairness, and addressing bias in data and model design is crucial to mitigate such challenges.</a:t>
            </a:r>
          </a:p>
          <a:p>
            <a:pPr algn="just">
              <a:buFont typeface="Arial" panose="020B0604020202020204" pitchFamily="34" charset="0"/>
              <a:buChar char="•"/>
            </a:pPr>
            <a:endParaRPr lang="en-US" b="0" i="0" dirty="0">
              <a:solidFill>
                <a:srgbClr val="374151"/>
              </a:solidFill>
              <a:effectLst/>
              <a:latin typeface="Söhne"/>
            </a:endParaRPr>
          </a:p>
          <a:p>
            <a:pPr algn="just">
              <a:buFont typeface="+mj-lt"/>
              <a:buAutoNum type="arabicPeriod" startAt="5"/>
            </a:pPr>
            <a:r>
              <a:rPr lang="en-US" b="0" i="0" dirty="0">
                <a:solidFill>
                  <a:srgbClr val="374151"/>
                </a:solidFill>
                <a:effectLst/>
                <a:latin typeface="Söhne"/>
              </a:rPr>
              <a:t>What are the potential applications and real-world implications of your research?</a:t>
            </a:r>
          </a:p>
          <a:p>
            <a:pPr marL="285750" indent="-285750" algn="just">
              <a:buFont typeface="Wingdings" panose="05000000000000000000" pitchFamily="2" charset="2"/>
              <a:buChar char="ü"/>
            </a:pPr>
            <a:r>
              <a:rPr lang="en-US" b="0" i="1" dirty="0">
                <a:solidFill>
                  <a:srgbClr val="374151"/>
                </a:solidFill>
                <a:effectLst/>
                <a:latin typeface="Söhne"/>
              </a:rPr>
              <a:t>The research findings have applications in combating fake news across various domains, including social media platforms, news organizations, and political campaigns. The LSTM-based approach can enhance existing news verification systems.</a:t>
            </a:r>
          </a:p>
          <a:p>
            <a:pPr algn="just">
              <a:buFont typeface="Arial" panose="020B0604020202020204" pitchFamily="34" charset="0"/>
              <a:buChar char="•"/>
            </a:pPr>
            <a:endParaRPr lang="en-US" b="0" i="0" dirty="0">
              <a:solidFill>
                <a:srgbClr val="374151"/>
              </a:solidFill>
              <a:effectLst/>
              <a:latin typeface="Söhne"/>
            </a:endParaRPr>
          </a:p>
          <a:p>
            <a:pPr algn="just">
              <a:buFont typeface="+mj-lt"/>
              <a:buAutoNum type="arabicPeriod" startAt="6"/>
            </a:pPr>
            <a:r>
              <a:rPr lang="en-US" b="0" i="0" dirty="0">
                <a:solidFill>
                  <a:srgbClr val="374151"/>
                </a:solidFill>
                <a:effectLst/>
                <a:latin typeface="Söhne"/>
              </a:rPr>
              <a:t>How can your research be extended or improved upon in the future?</a:t>
            </a:r>
          </a:p>
          <a:p>
            <a:pPr marL="285750" indent="-285750" algn="just">
              <a:buFont typeface="Wingdings" panose="05000000000000000000" pitchFamily="2" charset="2"/>
              <a:buChar char="ü"/>
            </a:pPr>
            <a:r>
              <a:rPr lang="en-US" b="0" i="1" dirty="0">
                <a:solidFill>
                  <a:srgbClr val="374151"/>
                </a:solidFill>
                <a:effectLst/>
                <a:latin typeface="Söhne"/>
              </a:rPr>
              <a:t>Future research can explore incorporating additional linguistic features, leveraging external knowledge sources, and exploring ensemble methods. Addressing domain-specific challenges and evaluating the model's performance on diverse datasets would also be valuable.</a:t>
            </a:r>
          </a:p>
        </p:txBody>
      </p:sp>
      <p:sp>
        <p:nvSpPr>
          <p:cNvPr id="9" name="Rectangle 8">
            <a:extLst>
              <a:ext uri="{FF2B5EF4-FFF2-40B4-BE49-F238E27FC236}">
                <a16:creationId xmlns:a16="http://schemas.microsoft.com/office/drawing/2014/main" id="{E6C3ED6B-EAD5-EDB4-72B4-653E1D1C1645}"/>
              </a:ext>
            </a:extLst>
          </p:cNvPr>
          <p:cNvSpPr/>
          <p:nvPr/>
        </p:nvSpPr>
        <p:spPr>
          <a:xfrm>
            <a:off x="70053" y="6072036"/>
            <a:ext cx="7308412" cy="369332"/>
          </a:xfrm>
          <a:prstGeom prst="rect">
            <a:avLst/>
          </a:prstGeom>
          <a:noFill/>
        </p:spPr>
        <p:txBody>
          <a:bodyPr wrap="none" lIns="91440" tIns="45720" rIns="91440" bIns="45720">
            <a:spAutoFit/>
          </a:bodyPr>
          <a:lstStyle/>
          <a:p>
            <a:pPr marL="285750" indent="-285750" algn="ctr">
              <a:buFont typeface="Wingdings" panose="05000000000000000000" pitchFamily="2" charset="2"/>
              <a:buChar char="Ø"/>
            </a:pPr>
            <a:r>
              <a:rPr lang="en-US" sz="1800" i="0" dirty="0">
                <a:solidFill>
                  <a:srgbClr val="374151"/>
                </a:solidFill>
                <a:effectLst/>
                <a:latin typeface="Times New Roman" panose="02020603050405020304" pitchFamily="18" charset="0"/>
                <a:cs typeface="Times New Roman" panose="02020603050405020304" pitchFamily="18" charset="0"/>
              </a:rPr>
              <a:t>Feel free to ask any additional questions you may have about our research</a:t>
            </a:r>
            <a:endParaRPr lang="en-US"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97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079710-5297-9CA6-5436-1BD23DB85E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12</a:t>
            </a:fld>
            <a:endParaRPr lang="en-IN"/>
          </a:p>
        </p:txBody>
      </p:sp>
      <p:sp>
        <p:nvSpPr>
          <p:cNvPr id="5" name="Google Shape;91;p1">
            <a:extLst>
              <a:ext uri="{FF2B5EF4-FFF2-40B4-BE49-F238E27FC236}">
                <a16:creationId xmlns:a16="http://schemas.microsoft.com/office/drawing/2014/main" id="{D8226F9E-8224-5267-C523-D9E86948345B}"/>
              </a:ext>
            </a:extLst>
          </p:cNvPr>
          <p:cNvSpPr txBox="1"/>
          <p:nvPr/>
        </p:nvSpPr>
        <p:spPr>
          <a:xfrm>
            <a:off x="0" y="6441368"/>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lang="en-US" sz="16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sz="1600" b="1" i="0" u="none" strike="noStrike" cap="none" dirty="0">
              <a:solidFill>
                <a:schemeClr val="lt1"/>
              </a:solidFill>
              <a:latin typeface="Times New Roman"/>
              <a:ea typeface="Times New Roman"/>
              <a:cs typeface="Times New Roman"/>
              <a:sym typeface="Times New Roman"/>
            </a:endParaRPr>
          </a:p>
        </p:txBody>
      </p:sp>
      <p:sp>
        <p:nvSpPr>
          <p:cNvPr id="6" name="Google Shape;90;p1">
            <a:extLst>
              <a:ext uri="{FF2B5EF4-FFF2-40B4-BE49-F238E27FC236}">
                <a16:creationId xmlns:a16="http://schemas.microsoft.com/office/drawing/2014/main" id="{8B8B84B5-5507-18BA-6D7A-68A984772CBD}"/>
              </a:ext>
            </a:extLst>
          </p:cNvPr>
          <p:cNvSpPr txBox="1"/>
          <p:nvPr/>
        </p:nvSpPr>
        <p:spPr>
          <a:xfrm>
            <a:off x="1" y="0"/>
            <a:ext cx="12191999" cy="60511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200" b="1" dirty="0">
              <a:solidFill>
                <a:schemeClr val="bg1"/>
              </a:solidFill>
              <a:latin typeface="Times New Roman" panose="02020603050405020304" pitchFamily="18" charset="0"/>
              <a:cs typeface="Times New Roman" panose="02020603050405020304" pitchFamily="18" charset="0"/>
              <a:sym typeface="Times New Roman"/>
            </a:endParaRPr>
          </a:p>
          <a:p>
            <a:pPr marL="0" marR="0" lvl="0" indent="0" algn="l" rtl="0">
              <a:spcBef>
                <a:spcPts val="0"/>
              </a:spcBef>
              <a:spcAft>
                <a:spcPts val="0"/>
              </a:spcAft>
              <a:buNone/>
            </a:pPr>
            <a:r>
              <a:rPr lang="en-IN" sz="3200" b="1" i="0" u="none" strike="noStrike" cap="none" dirty="0">
                <a:solidFill>
                  <a:schemeClr val="lt1"/>
                </a:solidFill>
                <a:latin typeface="Times New Roman"/>
                <a:ea typeface="Times New Roman"/>
                <a:cs typeface="Times New Roman"/>
                <a:sym typeface="Times New Roman"/>
              </a:rPr>
              <a:t>                               </a:t>
            </a:r>
            <a:endParaRPr sz="3200" b="0" i="0" u="none" strike="noStrike" cap="none" dirty="0">
              <a:solidFill>
                <a:schemeClr val="lt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57A9E9AC-CDE2-847D-AF8A-1A641C448102}"/>
              </a:ext>
            </a:extLst>
          </p:cNvPr>
          <p:cNvSpPr txBox="1"/>
          <p:nvPr/>
        </p:nvSpPr>
        <p:spPr>
          <a:xfrm>
            <a:off x="2456329" y="2475509"/>
            <a:ext cx="8148918" cy="1569660"/>
          </a:xfrm>
          <a:prstGeom prst="rect">
            <a:avLst/>
          </a:prstGeom>
          <a:noFill/>
        </p:spPr>
        <p:txBody>
          <a:bodyPr wrap="square" rtlCol="0">
            <a:spAutoFit/>
          </a:bodyPr>
          <a:lstStyle/>
          <a:p>
            <a:r>
              <a:rPr lang="en-US" sz="9600" dirty="0"/>
              <a:t>THANK YOU</a:t>
            </a:r>
            <a:endParaRPr lang="en-IN" sz="9600" dirty="0"/>
          </a:p>
        </p:txBody>
      </p:sp>
    </p:spTree>
    <p:extLst>
      <p:ext uri="{BB962C8B-B14F-4D97-AF65-F5344CB8AC3E}">
        <p14:creationId xmlns:p14="http://schemas.microsoft.com/office/powerpoint/2010/main" val="47289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4" name="Picture 3">
            <a:extLst>
              <a:ext uri="{FF2B5EF4-FFF2-40B4-BE49-F238E27FC236}">
                <a16:creationId xmlns:a16="http://schemas.microsoft.com/office/drawing/2014/main" id="{7B5DD2F3-6B6E-683E-23F4-94AB75975B02}"/>
              </a:ext>
            </a:extLst>
          </p:cNvPr>
          <p:cNvPicPr>
            <a:picLocks noChangeAspect="1"/>
          </p:cNvPicPr>
          <p:nvPr/>
        </p:nvPicPr>
        <p:blipFill>
          <a:blip r:embed="rId3"/>
          <a:stretch>
            <a:fillRect/>
          </a:stretch>
        </p:blipFill>
        <p:spPr>
          <a:xfrm>
            <a:off x="1170359" y="4803281"/>
            <a:ext cx="9679021" cy="1795627"/>
          </a:xfrm>
          <a:prstGeom prst="rect">
            <a:avLst/>
          </a:prstGeom>
        </p:spPr>
      </p:pic>
      <p:sp>
        <p:nvSpPr>
          <p:cNvPr id="89" name="Google Shape;89;p1"/>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90" name="Google Shape;90;p1"/>
          <p:cNvSpPr txBox="1"/>
          <p:nvPr/>
        </p:nvSpPr>
        <p:spPr>
          <a:xfrm>
            <a:off x="1" y="0"/>
            <a:ext cx="12191999" cy="60511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US" sz="4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200" b="1" dirty="0">
                <a:solidFill>
                  <a:schemeClr val="lt1"/>
                </a:solidFill>
                <a:latin typeface="Times New Roman"/>
                <a:ea typeface="Times New Roman"/>
                <a:cs typeface="Times New Roman"/>
                <a:sym typeface="Times New Roman"/>
              </a:rPr>
              <a:t>Introduction  </a:t>
            </a:r>
            <a:endParaRPr sz="2000" b="1" i="0" u="none" strike="noStrike" cap="none"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IN" sz="3200" b="1" i="0" u="none" strike="noStrike" cap="none" dirty="0">
                <a:solidFill>
                  <a:schemeClr val="lt1"/>
                </a:solidFill>
                <a:latin typeface="Times New Roman"/>
                <a:ea typeface="Times New Roman"/>
                <a:cs typeface="Times New Roman"/>
                <a:sym typeface="Times New Roman"/>
              </a:rPr>
              <a:t>                               </a:t>
            </a:r>
            <a:endParaRPr sz="3200" b="0" i="0" u="none" strike="noStrike" cap="none" dirty="0">
              <a:solidFill>
                <a:schemeClr val="lt1"/>
              </a:solidFill>
              <a:latin typeface="Times New Roman"/>
              <a:ea typeface="Times New Roman"/>
              <a:cs typeface="Times New Roman"/>
              <a:sym typeface="Times New Roman"/>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solidFill>
                  <a:srgbClr val="FF0000"/>
                </a:solidFill>
              </a:rPr>
              <a:pPr marL="0" lvl="0" indent="0" algn="r" rtl="0">
                <a:spcBef>
                  <a:spcPts val="0"/>
                </a:spcBef>
                <a:spcAft>
                  <a:spcPts val="0"/>
                </a:spcAft>
                <a:buNone/>
              </a:pPr>
              <a:t>2</a:t>
            </a:fld>
            <a:endParaRPr lang="en-IN" dirty="0">
              <a:solidFill>
                <a:srgbClr val="FF0000"/>
              </a:solidFill>
            </a:endParaRPr>
          </a:p>
        </p:txBody>
      </p:sp>
      <p:sp>
        <p:nvSpPr>
          <p:cNvPr id="2" name="TextBox 1">
            <a:extLst>
              <a:ext uri="{FF2B5EF4-FFF2-40B4-BE49-F238E27FC236}">
                <a16:creationId xmlns:a16="http://schemas.microsoft.com/office/drawing/2014/main" id="{9E60BC28-9349-ED36-BBDD-DD082057EFA8}"/>
              </a:ext>
            </a:extLst>
          </p:cNvPr>
          <p:cNvSpPr txBox="1"/>
          <p:nvPr/>
        </p:nvSpPr>
        <p:spPr>
          <a:xfrm>
            <a:off x="1170359" y="729068"/>
            <a:ext cx="9565532" cy="5992410"/>
          </a:xfrm>
          <a:prstGeom prst="rect">
            <a:avLst/>
          </a:prstGeom>
          <a:noFill/>
        </p:spPr>
        <p:txBody>
          <a:bodyPr wrap="square" rtlCol="0">
            <a:spAutoFit/>
          </a:bodyPr>
          <a:lstStyle/>
          <a:p>
            <a:pPr marL="285750" indent="-228600" algn="just">
              <a:lnSpc>
                <a:spcPct val="90000"/>
              </a:lnSpc>
              <a:spcAft>
                <a:spcPts val="600"/>
              </a:spcAft>
              <a:buFont typeface="Arial" panose="020B0604020202020204" pitchFamily="34" charset="0"/>
              <a:buChar char="•"/>
            </a:pPr>
            <a:r>
              <a:rPr lang="en-US" sz="1600" b="0" i="0" kern="1200" dirty="0">
                <a:solidFill>
                  <a:schemeClr val="tx1"/>
                </a:solidFill>
                <a:effectLst/>
                <a:latin typeface="+mn-lt"/>
                <a:ea typeface="+mn-ea"/>
                <a:cs typeface="+mn-cs"/>
              </a:rPr>
              <a:t>Fake news has become a significant concern in today's digital age, where information spreads rapidly across various platforms.</a:t>
            </a:r>
          </a:p>
          <a:p>
            <a:pPr marL="285750" indent="-228600" algn="just">
              <a:lnSpc>
                <a:spcPct val="90000"/>
              </a:lnSpc>
              <a:spcAft>
                <a:spcPts val="600"/>
              </a:spcAft>
              <a:buFont typeface="Arial" panose="020B0604020202020204" pitchFamily="34" charset="0"/>
              <a:buChar char="•"/>
            </a:pPr>
            <a:r>
              <a:rPr lang="en-US" sz="1600" b="0" i="0" kern="1200" dirty="0">
                <a:solidFill>
                  <a:schemeClr val="tx1"/>
                </a:solidFill>
                <a:effectLst/>
                <a:latin typeface="+mn-lt"/>
                <a:ea typeface="+mn-ea"/>
                <a:cs typeface="+mn-cs"/>
              </a:rPr>
              <a:t>The proliferation of fake news poses serious consequences, including misinformation, public manipulation, and erosion of trust in media sources.</a:t>
            </a:r>
          </a:p>
          <a:p>
            <a:pPr marL="285750" indent="-228600" algn="just">
              <a:lnSpc>
                <a:spcPct val="90000"/>
              </a:lnSpc>
              <a:spcAft>
                <a:spcPts val="600"/>
              </a:spcAft>
              <a:buFont typeface="Arial" panose="020B0604020202020204" pitchFamily="34" charset="0"/>
              <a:buChar char="•"/>
            </a:pPr>
            <a:r>
              <a:rPr lang="en-US" sz="1600" b="0" i="0" kern="1200" dirty="0">
                <a:solidFill>
                  <a:schemeClr val="tx1"/>
                </a:solidFill>
                <a:effectLst/>
                <a:latin typeface="+mn-lt"/>
                <a:ea typeface="+mn-ea"/>
                <a:cs typeface="+mn-cs"/>
              </a:rPr>
              <a:t>Therefore, the development of reliable and accurate fake news detection methods is crucial in combating this issue.</a:t>
            </a:r>
            <a:endParaRPr lang="en-US" sz="1600" kern="1200" dirty="0">
              <a:solidFill>
                <a:schemeClr val="tx1"/>
              </a:solidFill>
              <a:latin typeface="+mn-lt"/>
              <a:ea typeface="+mn-ea"/>
              <a:cs typeface="+mn-cs"/>
            </a:endParaRPr>
          </a:p>
          <a:p>
            <a:pPr marL="285750" indent="-228600" algn="just">
              <a:lnSpc>
                <a:spcPct val="90000"/>
              </a:lnSpc>
              <a:spcAft>
                <a:spcPts val="600"/>
              </a:spcAft>
              <a:buFont typeface="Arial" panose="020B0604020202020204" pitchFamily="34" charset="0"/>
              <a:buChar char="•"/>
            </a:pPr>
            <a:r>
              <a:rPr lang="en-US" sz="1600" b="0" i="0" kern="1200" dirty="0">
                <a:solidFill>
                  <a:schemeClr val="tx1"/>
                </a:solidFill>
                <a:effectLst/>
                <a:latin typeface="+mn-lt"/>
                <a:ea typeface="+mn-ea"/>
                <a:cs typeface="+mn-cs"/>
              </a:rPr>
              <a:t>In this research, we propose a novel approach for fake news detection utilizing the power of Long Short-Term Memory (LSTM) and Natural Language Processing (NLP) techniques.</a:t>
            </a:r>
          </a:p>
          <a:p>
            <a:pPr marL="285750" indent="-228600" algn="just">
              <a:lnSpc>
                <a:spcPct val="90000"/>
              </a:lnSpc>
              <a:spcAft>
                <a:spcPts val="600"/>
              </a:spcAft>
              <a:buFont typeface="Arial" panose="020B0604020202020204" pitchFamily="34" charset="0"/>
              <a:buChar char="•"/>
            </a:pPr>
            <a:r>
              <a:rPr lang="en-US" sz="1600" b="0" i="0" kern="1200" dirty="0">
                <a:solidFill>
                  <a:schemeClr val="tx1"/>
                </a:solidFill>
                <a:effectLst/>
                <a:latin typeface="+mn-lt"/>
                <a:ea typeface="+mn-ea"/>
                <a:cs typeface="+mn-cs"/>
              </a:rPr>
              <a:t>Our study aims to contribute to the advancement of automated fake news detection systems, enabling the identification of deceptive information with high accuracy.</a:t>
            </a:r>
            <a:endParaRPr lang="en-US" sz="1600" kern="1200" dirty="0">
              <a:solidFill>
                <a:schemeClr val="tx1"/>
              </a:solidFill>
              <a:latin typeface="+mn-lt"/>
              <a:ea typeface="+mn-ea"/>
              <a:cs typeface="+mn-cs"/>
            </a:endParaRPr>
          </a:p>
          <a:p>
            <a:pPr marL="285750" indent="-228600" algn="just">
              <a:lnSpc>
                <a:spcPct val="90000"/>
              </a:lnSpc>
              <a:spcAft>
                <a:spcPts val="600"/>
              </a:spcAft>
              <a:buFont typeface="Arial" panose="020B0604020202020204" pitchFamily="34" charset="0"/>
              <a:buChar char="•"/>
            </a:pPr>
            <a:r>
              <a:rPr lang="en-US" sz="1600" b="0" i="0" kern="1200" dirty="0">
                <a:solidFill>
                  <a:schemeClr val="tx1"/>
                </a:solidFill>
                <a:effectLst/>
                <a:latin typeface="+mn-lt"/>
                <a:ea typeface="+mn-ea"/>
                <a:cs typeface="+mn-cs"/>
              </a:rPr>
              <a:t>By leveraging LSTM, a type of recurrent neural network known for its ability to capture sequential dependencies, combined with NLP techniques, we strive to improve the effectiveness of fake news detection models.</a:t>
            </a:r>
          </a:p>
          <a:p>
            <a:pPr marL="285750" indent="-228600" algn="just">
              <a:lnSpc>
                <a:spcPct val="90000"/>
              </a:lnSpc>
              <a:spcAft>
                <a:spcPts val="600"/>
              </a:spcAft>
              <a:buFont typeface="Arial" panose="020B0604020202020204" pitchFamily="34" charset="0"/>
              <a:buChar char="•"/>
            </a:pPr>
            <a:r>
              <a:rPr lang="en-US" sz="1600" b="0" i="0" kern="1200" dirty="0">
                <a:solidFill>
                  <a:schemeClr val="tx1"/>
                </a:solidFill>
                <a:effectLst/>
                <a:latin typeface="+mn-lt"/>
                <a:ea typeface="+mn-ea"/>
                <a:cs typeface="+mn-cs"/>
              </a:rPr>
              <a:t>The outcomes of this research have the potential to enhance the credibility of news sources, empower users to make informed decisions, and mitigate the adverse impacts of fake news on society.</a:t>
            </a:r>
            <a:endParaRPr lang="en-US" sz="1600" kern="1200" dirty="0">
              <a:solidFill>
                <a:schemeClr val="tx1"/>
              </a:solidFill>
              <a:latin typeface="+mn-lt"/>
              <a:ea typeface="+mn-ea"/>
              <a:cs typeface="+mn-cs"/>
            </a:endParaRP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IN" dirty="0"/>
          </a:p>
        </p:txBody>
      </p:sp>
      <p:sp>
        <p:nvSpPr>
          <p:cNvPr id="3" name="Google Shape;91;p1">
            <a:extLst>
              <a:ext uri="{FF2B5EF4-FFF2-40B4-BE49-F238E27FC236}">
                <a16:creationId xmlns:a16="http://schemas.microsoft.com/office/drawing/2014/main" id="{95428583-F468-A183-EF26-C8C3DD08EA37}"/>
              </a:ext>
            </a:extLst>
          </p:cNvPr>
          <p:cNvSpPr txBox="1"/>
          <p:nvPr/>
        </p:nvSpPr>
        <p:spPr>
          <a:xfrm>
            <a:off x="0" y="6441368"/>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lang="en-US" sz="16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sz="1600" b="1"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2316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82A077D-B8CA-E0C0-7DDF-703AEAB1780F}"/>
              </a:ext>
            </a:extLst>
          </p:cNvPr>
          <p:cNvSpPr txBox="1"/>
          <p:nvPr/>
        </p:nvSpPr>
        <p:spPr>
          <a:xfrm>
            <a:off x="735179" y="690137"/>
            <a:ext cx="5487954" cy="5967356"/>
          </a:xfrm>
          <a:prstGeom prst="rect">
            <a:avLst/>
          </a:prstGeom>
        </p:spPr>
        <p:txBody>
          <a:bodyPr vert="horz" lIns="91440" tIns="45720" rIns="91440" bIns="45720" rtlCol="0">
            <a:normAutofit/>
          </a:bodyPr>
          <a:lstStyle/>
          <a:p>
            <a:pPr>
              <a:lnSpc>
                <a:spcPct val="90000"/>
              </a:lnSpc>
              <a:spcAft>
                <a:spcPts val="600"/>
              </a:spcAft>
            </a:pPr>
            <a:r>
              <a:rPr lang="en-US" sz="1300" b="0" i="0" kern="1200" dirty="0">
                <a:solidFill>
                  <a:schemeClr val="tx1"/>
                </a:solidFill>
                <a:effectLst/>
                <a:latin typeface="+mn-lt"/>
                <a:ea typeface="+mn-ea"/>
                <a:cs typeface="+mn-cs"/>
              </a:rPr>
              <a:t>Our methodology consists of the following steps:</a:t>
            </a:r>
          </a:p>
          <a:p>
            <a:pPr indent="-228600">
              <a:lnSpc>
                <a:spcPct val="90000"/>
              </a:lnSpc>
              <a:spcAft>
                <a:spcPts val="600"/>
              </a:spcAft>
              <a:buFont typeface="Arial" panose="020B0604020202020204" pitchFamily="34" charset="0"/>
              <a:buChar char="•"/>
            </a:pPr>
            <a:r>
              <a:rPr lang="en-US" sz="1300" b="1" i="0" kern="1200" dirty="0">
                <a:solidFill>
                  <a:schemeClr val="tx1"/>
                </a:solidFill>
                <a:effectLst/>
                <a:latin typeface="+mn-lt"/>
                <a:ea typeface="+mn-ea"/>
                <a:cs typeface="+mn-cs"/>
              </a:rPr>
              <a:t>Data Collection:</a:t>
            </a:r>
          </a:p>
          <a:p>
            <a:pPr marL="742950" lvl="1" indent="-228600">
              <a:lnSpc>
                <a:spcPct val="90000"/>
              </a:lnSpc>
              <a:spcAft>
                <a:spcPts val="600"/>
              </a:spcAft>
              <a:buFont typeface="Arial" panose="020B0604020202020204" pitchFamily="34" charset="0"/>
              <a:buChar char="•"/>
            </a:pPr>
            <a:r>
              <a:rPr lang="en-US" sz="1300" b="0" i="0" kern="1200" dirty="0">
                <a:solidFill>
                  <a:schemeClr val="tx1"/>
                </a:solidFill>
                <a:effectLst/>
                <a:latin typeface="+mn-lt"/>
                <a:ea typeface="+mn-ea"/>
                <a:cs typeface="+mn-cs"/>
              </a:rPr>
              <a:t>Collected a diverse dataset of news articles from reputable sources.</a:t>
            </a:r>
          </a:p>
          <a:p>
            <a:pPr indent="-228600">
              <a:lnSpc>
                <a:spcPct val="90000"/>
              </a:lnSpc>
              <a:spcAft>
                <a:spcPts val="600"/>
              </a:spcAft>
              <a:buFont typeface="Arial" panose="020B0604020202020204" pitchFamily="34" charset="0"/>
              <a:buChar char="•"/>
            </a:pPr>
            <a:r>
              <a:rPr lang="en-US" sz="1300" b="1" i="0" kern="1200" dirty="0">
                <a:solidFill>
                  <a:schemeClr val="tx1"/>
                </a:solidFill>
                <a:effectLst/>
                <a:latin typeface="+mn-lt"/>
                <a:ea typeface="+mn-ea"/>
                <a:cs typeface="+mn-cs"/>
              </a:rPr>
              <a:t>Data Preprocessing:</a:t>
            </a:r>
          </a:p>
          <a:p>
            <a:pPr marL="742950" lvl="1" indent="-228600">
              <a:lnSpc>
                <a:spcPct val="90000"/>
              </a:lnSpc>
              <a:spcAft>
                <a:spcPts val="600"/>
              </a:spcAft>
              <a:buFont typeface="Arial" panose="020B0604020202020204" pitchFamily="34" charset="0"/>
              <a:buChar char="•"/>
            </a:pPr>
            <a:r>
              <a:rPr lang="en-US" sz="1300" b="0" i="0" kern="1200" dirty="0">
                <a:solidFill>
                  <a:schemeClr val="tx1"/>
                </a:solidFill>
                <a:effectLst/>
                <a:latin typeface="+mn-lt"/>
                <a:ea typeface="+mn-ea"/>
                <a:cs typeface="+mn-cs"/>
              </a:rPr>
              <a:t>Cleaned the dataset by removing stopwords, did stemming and lemmatization</a:t>
            </a:r>
          </a:p>
          <a:p>
            <a:pPr marL="742950" lvl="1" indent="-228600">
              <a:lnSpc>
                <a:spcPct val="90000"/>
              </a:lnSpc>
              <a:spcAft>
                <a:spcPts val="600"/>
              </a:spcAft>
              <a:buFont typeface="Arial" panose="020B0604020202020204" pitchFamily="34" charset="0"/>
              <a:buChar char="•"/>
            </a:pPr>
            <a:r>
              <a:rPr lang="en-US" sz="1300" b="0" i="0" kern="1200" dirty="0">
                <a:solidFill>
                  <a:schemeClr val="tx1"/>
                </a:solidFill>
                <a:effectLst/>
                <a:latin typeface="+mn-lt"/>
                <a:ea typeface="+mn-ea"/>
                <a:cs typeface="+mn-cs"/>
              </a:rPr>
              <a:t>Converted text data into numerical representations suitable for LSTM and NLP.</a:t>
            </a:r>
          </a:p>
          <a:p>
            <a:pPr indent="-228600">
              <a:lnSpc>
                <a:spcPct val="90000"/>
              </a:lnSpc>
              <a:spcAft>
                <a:spcPts val="600"/>
              </a:spcAft>
              <a:buFont typeface="Arial" panose="020B0604020202020204" pitchFamily="34" charset="0"/>
              <a:buChar char="•"/>
            </a:pPr>
            <a:r>
              <a:rPr lang="en-US" sz="1300" b="1" i="0" kern="1200" dirty="0">
                <a:solidFill>
                  <a:schemeClr val="tx1"/>
                </a:solidFill>
                <a:effectLst/>
                <a:latin typeface="+mn-lt"/>
                <a:ea typeface="+mn-ea"/>
                <a:cs typeface="+mn-cs"/>
              </a:rPr>
              <a:t>LSTM Model Architecture:</a:t>
            </a:r>
          </a:p>
          <a:p>
            <a:pPr marL="742950" lvl="1" indent="-228600">
              <a:lnSpc>
                <a:spcPct val="90000"/>
              </a:lnSpc>
              <a:spcAft>
                <a:spcPts val="600"/>
              </a:spcAft>
              <a:buFont typeface="Arial" panose="020B0604020202020204" pitchFamily="34" charset="0"/>
              <a:buChar char="•"/>
            </a:pPr>
            <a:r>
              <a:rPr lang="en-US" sz="1300" b="0" i="0" kern="1200" dirty="0">
                <a:solidFill>
                  <a:schemeClr val="tx1"/>
                </a:solidFill>
                <a:effectLst/>
                <a:latin typeface="+mn-lt"/>
                <a:ea typeface="+mn-ea"/>
                <a:cs typeface="+mn-cs"/>
              </a:rPr>
              <a:t>Utilized LSTM, a recurrent neural network, to capture temporal dependencies in text data.</a:t>
            </a:r>
          </a:p>
          <a:p>
            <a:pPr marL="742950" lvl="1" indent="-228600">
              <a:lnSpc>
                <a:spcPct val="90000"/>
              </a:lnSpc>
              <a:spcAft>
                <a:spcPts val="600"/>
              </a:spcAft>
              <a:buFont typeface="Arial" panose="020B0604020202020204" pitchFamily="34" charset="0"/>
              <a:buChar char="•"/>
            </a:pPr>
            <a:r>
              <a:rPr lang="en-US" sz="1300" b="0" i="0" kern="1200" dirty="0">
                <a:solidFill>
                  <a:schemeClr val="tx1"/>
                </a:solidFill>
                <a:effectLst/>
                <a:latin typeface="+mn-lt"/>
                <a:ea typeface="+mn-ea"/>
                <a:cs typeface="+mn-cs"/>
              </a:rPr>
              <a:t>Constructed the model with multiple layers.</a:t>
            </a:r>
          </a:p>
          <a:p>
            <a:pPr indent="-228600">
              <a:lnSpc>
                <a:spcPct val="90000"/>
              </a:lnSpc>
              <a:spcAft>
                <a:spcPts val="600"/>
              </a:spcAft>
              <a:buFont typeface="Arial" panose="020B0604020202020204" pitchFamily="34" charset="0"/>
              <a:buChar char="•"/>
            </a:pPr>
            <a:r>
              <a:rPr lang="en-US" sz="1300" b="1" i="0" kern="1200" dirty="0">
                <a:solidFill>
                  <a:schemeClr val="tx1"/>
                </a:solidFill>
                <a:effectLst/>
                <a:latin typeface="+mn-lt"/>
                <a:ea typeface="+mn-ea"/>
                <a:cs typeface="+mn-cs"/>
              </a:rPr>
              <a:t>Training and Evaluation:</a:t>
            </a:r>
          </a:p>
          <a:p>
            <a:pPr marL="742950" lvl="1" indent="-228600">
              <a:lnSpc>
                <a:spcPct val="90000"/>
              </a:lnSpc>
              <a:spcAft>
                <a:spcPts val="600"/>
              </a:spcAft>
              <a:buFont typeface="Arial" panose="020B0604020202020204" pitchFamily="34" charset="0"/>
              <a:buChar char="•"/>
            </a:pPr>
            <a:r>
              <a:rPr lang="en-US" sz="1300" b="0" i="0" kern="1200" dirty="0">
                <a:solidFill>
                  <a:schemeClr val="tx1"/>
                </a:solidFill>
                <a:effectLst/>
                <a:latin typeface="+mn-lt"/>
                <a:ea typeface="+mn-ea"/>
                <a:cs typeface="+mn-cs"/>
              </a:rPr>
              <a:t>Split the dataset into training and testing sets.</a:t>
            </a:r>
          </a:p>
          <a:p>
            <a:pPr marL="742950" lvl="1" indent="-228600">
              <a:lnSpc>
                <a:spcPct val="90000"/>
              </a:lnSpc>
              <a:spcAft>
                <a:spcPts val="600"/>
              </a:spcAft>
              <a:buFont typeface="Arial" panose="020B0604020202020204" pitchFamily="34" charset="0"/>
              <a:buChar char="•"/>
            </a:pPr>
            <a:r>
              <a:rPr lang="en-US" sz="1300" b="0" i="0" kern="1200" dirty="0">
                <a:solidFill>
                  <a:schemeClr val="tx1"/>
                </a:solidFill>
                <a:effectLst/>
                <a:latin typeface="+mn-lt"/>
                <a:ea typeface="+mn-ea"/>
                <a:cs typeface="+mn-cs"/>
              </a:rPr>
              <a:t>Trained the LSTM model using sequential model.</a:t>
            </a:r>
          </a:p>
          <a:p>
            <a:pPr marL="742950" lvl="1" indent="-228600">
              <a:lnSpc>
                <a:spcPct val="90000"/>
              </a:lnSpc>
              <a:spcAft>
                <a:spcPts val="600"/>
              </a:spcAft>
              <a:buFont typeface="Arial" panose="020B0604020202020204" pitchFamily="34" charset="0"/>
              <a:buChar char="•"/>
            </a:pPr>
            <a:r>
              <a:rPr lang="en-US" sz="1300" b="0" i="0" kern="1200" dirty="0">
                <a:solidFill>
                  <a:schemeClr val="tx1"/>
                </a:solidFill>
                <a:effectLst/>
                <a:latin typeface="+mn-lt"/>
                <a:ea typeface="+mn-ea"/>
                <a:cs typeface="+mn-cs"/>
              </a:rPr>
              <a:t>Evaluated the model's performance using accuracy, precision, recall, and F1-score.</a:t>
            </a:r>
          </a:p>
          <a:p>
            <a:pPr indent="-228600">
              <a:lnSpc>
                <a:spcPct val="90000"/>
              </a:lnSpc>
              <a:spcAft>
                <a:spcPts val="600"/>
              </a:spcAft>
              <a:buFont typeface="Arial" panose="020B0604020202020204" pitchFamily="34" charset="0"/>
              <a:buChar char="•"/>
            </a:pPr>
            <a:r>
              <a:rPr lang="en-US" sz="1300" b="1" i="0" kern="1200" dirty="0">
                <a:solidFill>
                  <a:schemeClr val="tx1"/>
                </a:solidFill>
                <a:effectLst/>
                <a:latin typeface="+mn-lt"/>
                <a:ea typeface="+mn-ea"/>
                <a:cs typeface="+mn-cs"/>
              </a:rPr>
              <a:t>Results and Analysis:</a:t>
            </a:r>
          </a:p>
          <a:p>
            <a:pPr marL="742950" lvl="1" indent="-228600">
              <a:lnSpc>
                <a:spcPct val="90000"/>
              </a:lnSpc>
              <a:spcAft>
                <a:spcPts val="600"/>
              </a:spcAft>
              <a:buFont typeface="Arial" panose="020B0604020202020204" pitchFamily="34" charset="0"/>
              <a:buChar char="•"/>
            </a:pPr>
            <a:r>
              <a:rPr lang="en-US" sz="1300" b="0" i="0" kern="1200" dirty="0">
                <a:solidFill>
                  <a:schemeClr val="tx1"/>
                </a:solidFill>
                <a:effectLst/>
                <a:latin typeface="+mn-lt"/>
                <a:ea typeface="+mn-ea"/>
                <a:cs typeface="+mn-cs"/>
              </a:rPr>
              <a:t>Compared the LSTM model with baselines and existing approaches.</a:t>
            </a:r>
          </a:p>
          <a:p>
            <a:pPr marL="742950" lvl="1" indent="-228600">
              <a:lnSpc>
                <a:spcPct val="90000"/>
              </a:lnSpc>
              <a:spcAft>
                <a:spcPts val="600"/>
              </a:spcAft>
              <a:buFont typeface="Arial" panose="020B0604020202020204" pitchFamily="34" charset="0"/>
              <a:buChar char="•"/>
            </a:pPr>
            <a:r>
              <a:rPr lang="en-US" sz="1300" b="0" i="0" kern="1200" dirty="0">
                <a:solidFill>
                  <a:schemeClr val="tx1"/>
                </a:solidFill>
                <a:effectLst/>
                <a:latin typeface="+mn-lt"/>
                <a:ea typeface="+mn-ea"/>
                <a:cs typeface="+mn-cs"/>
              </a:rPr>
              <a:t>Analyzed results using statistical methods and visualizations.</a:t>
            </a:r>
          </a:p>
          <a:p>
            <a:pPr marL="742950" lvl="1" indent="-228600">
              <a:lnSpc>
                <a:spcPct val="90000"/>
              </a:lnSpc>
              <a:spcAft>
                <a:spcPts val="600"/>
              </a:spcAft>
              <a:buFont typeface="Arial" panose="020B0604020202020204" pitchFamily="34" charset="0"/>
              <a:buChar char="•"/>
            </a:pPr>
            <a:r>
              <a:rPr lang="en-US" sz="1300" b="0" i="0" kern="1200" dirty="0">
                <a:solidFill>
                  <a:schemeClr val="tx1"/>
                </a:solidFill>
                <a:effectLst/>
                <a:latin typeface="+mn-lt"/>
                <a:ea typeface="+mn-ea"/>
                <a:cs typeface="+mn-cs"/>
              </a:rPr>
              <a:t>Derived insights and made recommendations for future improvements.</a:t>
            </a:r>
          </a:p>
          <a:p>
            <a:pPr>
              <a:lnSpc>
                <a:spcPct val="90000"/>
              </a:lnSpc>
              <a:spcAft>
                <a:spcPts val="600"/>
              </a:spcAft>
            </a:pPr>
            <a:br>
              <a:rPr lang="en-US" sz="1050" kern="1200" dirty="0">
                <a:solidFill>
                  <a:schemeClr val="tx1"/>
                </a:solidFill>
                <a:latin typeface="+mn-lt"/>
                <a:ea typeface="+mn-ea"/>
                <a:cs typeface="+mn-cs"/>
              </a:rPr>
            </a:br>
            <a:endParaRPr lang="en-US" sz="1050" kern="1200" dirty="0">
              <a:solidFill>
                <a:schemeClr val="tx1"/>
              </a:solidFill>
              <a:latin typeface="+mn-lt"/>
              <a:ea typeface="+mn-ea"/>
              <a:cs typeface="+mn-cs"/>
            </a:endParaRPr>
          </a:p>
        </p:txBody>
      </p:sp>
      <p:sp>
        <p:nvSpPr>
          <p:cNvPr id="97" name="Oval 9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9" name="Arc 98">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Slide Number Placeholder 5"/>
          <p:cNvSpPr>
            <a:spLocks noGrp="1"/>
          </p:cNvSpPr>
          <p:nvPr>
            <p:ph type="sldNum" idx="12"/>
          </p:nvPr>
        </p:nvSpPr>
        <p:spPr>
          <a:xfrm>
            <a:off x="8610600" y="6356349"/>
            <a:ext cx="2743200"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kern="1200">
                <a:solidFill>
                  <a:srgbClr val="FFFFFF"/>
                </a:solidFill>
                <a:latin typeface="+mn-lt"/>
                <a:ea typeface="+mn-ea"/>
                <a:cs typeface="+mn-cs"/>
              </a:rPr>
              <a:pPr lvl="0" indent="0">
                <a:spcBef>
                  <a:spcPts val="0"/>
                </a:spcBef>
                <a:spcAft>
                  <a:spcPts val="600"/>
                </a:spcAft>
                <a:buNone/>
              </a:pPr>
              <a:t>3</a:t>
            </a:fld>
            <a:endParaRPr lang="en-US" kern="1200">
              <a:solidFill>
                <a:srgbClr val="FFFFFF"/>
              </a:solidFill>
              <a:latin typeface="+mn-lt"/>
              <a:ea typeface="+mn-ea"/>
              <a:cs typeface="+mn-cs"/>
            </a:endParaRPr>
          </a:p>
        </p:txBody>
      </p:sp>
      <p:pic>
        <p:nvPicPr>
          <p:cNvPr id="13" name="Picture 12">
            <a:extLst>
              <a:ext uri="{FF2B5EF4-FFF2-40B4-BE49-F238E27FC236}">
                <a16:creationId xmlns:a16="http://schemas.microsoft.com/office/drawing/2014/main" id="{BEBF8138-588D-B1CE-3A89-34FFAAD17C42}"/>
              </a:ext>
            </a:extLst>
          </p:cNvPr>
          <p:cNvPicPr>
            <a:picLocks noChangeAspect="1"/>
          </p:cNvPicPr>
          <p:nvPr/>
        </p:nvPicPr>
        <p:blipFill>
          <a:blip r:embed="rId3"/>
          <a:stretch>
            <a:fillRect/>
          </a:stretch>
        </p:blipFill>
        <p:spPr>
          <a:xfrm>
            <a:off x="9163047" y="2730223"/>
            <a:ext cx="3028950" cy="4133850"/>
          </a:xfrm>
          <a:prstGeom prst="rect">
            <a:avLst/>
          </a:prstGeom>
        </p:spPr>
      </p:pic>
      <p:pic>
        <p:nvPicPr>
          <p:cNvPr id="10" name="Picture 9" descr="A picture containing design, screenshot, art&#10;&#10;Description automatically generated">
            <a:extLst>
              <a:ext uri="{FF2B5EF4-FFF2-40B4-BE49-F238E27FC236}">
                <a16:creationId xmlns:a16="http://schemas.microsoft.com/office/drawing/2014/main" id="{2414DE1F-FCF1-5263-F8B1-FFDD877DDE25}"/>
              </a:ext>
            </a:extLst>
          </p:cNvPr>
          <p:cNvPicPr>
            <a:picLocks noChangeAspect="1"/>
          </p:cNvPicPr>
          <p:nvPr/>
        </p:nvPicPr>
        <p:blipFill rotWithShape="1">
          <a:blip r:embed="rId4"/>
          <a:srcRect r="-4" b="14742"/>
          <a:stretch/>
        </p:blipFill>
        <p:spPr>
          <a:xfrm>
            <a:off x="6223133" y="520307"/>
            <a:ext cx="2912520" cy="2489292"/>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14" name="Google Shape;91;p1">
            <a:extLst>
              <a:ext uri="{FF2B5EF4-FFF2-40B4-BE49-F238E27FC236}">
                <a16:creationId xmlns:a16="http://schemas.microsoft.com/office/drawing/2014/main" id="{33C531E6-C898-AEBB-3F81-F67F256F20EA}"/>
              </a:ext>
            </a:extLst>
          </p:cNvPr>
          <p:cNvSpPr txBox="1"/>
          <p:nvPr/>
        </p:nvSpPr>
        <p:spPr>
          <a:xfrm>
            <a:off x="0" y="6441368"/>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lang="en-US" sz="16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sz="1600" b="1" i="0" u="none" strike="noStrike" cap="none" dirty="0">
              <a:solidFill>
                <a:schemeClr val="lt1"/>
              </a:solidFill>
              <a:latin typeface="Times New Roman"/>
              <a:ea typeface="Times New Roman"/>
              <a:cs typeface="Times New Roman"/>
              <a:sym typeface="Times New Roman"/>
            </a:endParaRPr>
          </a:p>
        </p:txBody>
      </p:sp>
      <p:sp>
        <p:nvSpPr>
          <p:cNvPr id="17" name="Google Shape;90;p1">
            <a:extLst>
              <a:ext uri="{FF2B5EF4-FFF2-40B4-BE49-F238E27FC236}">
                <a16:creationId xmlns:a16="http://schemas.microsoft.com/office/drawing/2014/main" id="{5146E7C7-E4CB-8222-EDEC-EB286BF03E90}"/>
              </a:ext>
            </a:extLst>
          </p:cNvPr>
          <p:cNvSpPr txBox="1"/>
          <p:nvPr/>
        </p:nvSpPr>
        <p:spPr>
          <a:xfrm>
            <a:off x="1" y="0"/>
            <a:ext cx="12191999" cy="60511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US" sz="4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200" b="1" dirty="0">
                <a:solidFill>
                  <a:schemeClr val="lt1"/>
                </a:solidFill>
                <a:latin typeface="Times New Roman"/>
                <a:ea typeface="Times New Roman"/>
                <a:cs typeface="Times New Roman"/>
                <a:sym typeface="Times New Roman"/>
              </a:rPr>
              <a:t>Methodology  </a:t>
            </a:r>
            <a:endParaRPr sz="2000" b="1" i="0" u="none" strike="noStrike" cap="none"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IN" sz="3200" b="1" i="0" u="none" strike="noStrike" cap="none" dirty="0">
                <a:solidFill>
                  <a:schemeClr val="lt1"/>
                </a:solidFill>
                <a:latin typeface="Times New Roman"/>
                <a:ea typeface="Times New Roman"/>
                <a:cs typeface="Times New Roman"/>
                <a:sym typeface="Times New Roman"/>
              </a:rPr>
              <a:t>                               </a:t>
            </a:r>
            <a:endParaRPr sz="3200" b="0"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7696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7FE7AA-FE39-77ED-914D-40AF16679F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a:t>
            </a:fld>
            <a:endParaRPr lang="en-IN"/>
          </a:p>
        </p:txBody>
      </p:sp>
      <p:sp>
        <p:nvSpPr>
          <p:cNvPr id="6" name="TextBox 5">
            <a:extLst>
              <a:ext uri="{FF2B5EF4-FFF2-40B4-BE49-F238E27FC236}">
                <a16:creationId xmlns:a16="http://schemas.microsoft.com/office/drawing/2014/main" id="{A9215BCC-9D7D-2AA8-204B-2690F5710852}"/>
              </a:ext>
            </a:extLst>
          </p:cNvPr>
          <p:cNvSpPr txBox="1"/>
          <p:nvPr/>
        </p:nvSpPr>
        <p:spPr>
          <a:xfrm>
            <a:off x="799321" y="956967"/>
            <a:ext cx="11392677" cy="5047536"/>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374151"/>
                </a:solidFill>
                <a:effectLst/>
                <a:latin typeface="Söhne"/>
              </a:rPr>
              <a:t>Dataset Description:</a:t>
            </a:r>
          </a:p>
          <a:p>
            <a:pPr marL="742950" lvl="1" indent="-285750" algn="l">
              <a:buFont typeface="Arial" panose="020B0604020202020204" pitchFamily="34" charset="0"/>
              <a:buChar char="•"/>
            </a:pPr>
            <a:r>
              <a:rPr lang="en-US" b="0" i="0" dirty="0">
                <a:solidFill>
                  <a:srgbClr val="374151"/>
                </a:solidFill>
                <a:effectLst/>
                <a:latin typeface="Söhne"/>
              </a:rPr>
              <a:t>The dataset used in this research consists of two files: "fake.csv" and "true.csv."</a:t>
            </a:r>
          </a:p>
          <a:p>
            <a:pPr marL="742950" lvl="1" indent="-285750" algn="l">
              <a:buFont typeface="Arial" panose="020B0604020202020204" pitchFamily="34" charset="0"/>
              <a:buChar char="•"/>
            </a:pPr>
            <a:r>
              <a:rPr lang="en-US" b="0" i="0" dirty="0">
                <a:solidFill>
                  <a:srgbClr val="374151"/>
                </a:solidFill>
                <a:effectLst/>
                <a:latin typeface="Söhne"/>
              </a:rPr>
              <a:t>Each file contains information about news articles categorized as either fake or true.</a:t>
            </a:r>
          </a:p>
          <a:p>
            <a:pPr marL="742950" lvl="1" indent="-285750" algn="l">
              <a:buFont typeface="Arial" panose="020B0604020202020204" pitchFamily="34" charset="0"/>
              <a:buChar char="•"/>
            </a:pPr>
            <a:r>
              <a:rPr lang="en-US" b="0" i="0" dirty="0">
                <a:solidFill>
                  <a:srgbClr val="374151"/>
                </a:solidFill>
                <a:effectLst/>
                <a:latin typeface="Söhne"/>
              </a:rPr>
              <a:t>The dataset was collected for the purpose of fake news detection using LSTM and NLP techniques.</a:t>
            </a:r>
          </a:p>
          <a:p>
            <a:pPr marL="285750" indent="-285750" algn="l">
              <a:buFont typeface="Wingdings" panose="05000000000000000000" pitchFamily="2" charset="2"/>
              <a:buChar char="q"/>
            </a:pPr>
            <a:r>
              <a:rPr lang="en-US" b="1" i="0" dirty="0">
                <a:solidFill>
                  <a:srgbClr val="374151"/>
                </a:solidFill>
                <a:effectLst/>
                <a:latin typeface="Söhne"/>
              </a:rPr>
              <a:t>File: "fake.csv"</a:t>
            </a:r>
          </a:p>
          <a:p>
            <a:pPr marL="742950" lvl="1" indent="-285750" algn="l">
              <a:buFont typeface="Arial" panose="020B0604020202020204" pitchFamily="34" charset="0"/>
              <a:buChar char="•"/>
            </a:pPr>
            <a:r>
              <a:rPr lang="en-US" b="0" i="0" dirty="0">
                <a:solidFill>
                  <a:srgbClr val="374151"/>
                </a:solidFill>
                <a:effectLst/>
                <a:latin typeface="Söhne"/>
              </a:rPr>
              <a:t>Contains articles categorized as fake news.</a:t>
            </a:r>
          </a:p>
          <a:p>
            <a:pPr marL="742950" lvl="1" indent="-285750" algn="l">
              <a:buFont typeface="Arial" panose="020B0604020202020204" pitchFamily="34" charset="0"/>
              <a:buChar char="•"/>
            </a:pPr>
            <a:r>
              <a:rPr lang="en-US" b="0" i="0" dirty="0">
                <a:solidFill>
                  <a:srgbClr val="374151"/>
                </a:solidFill>
                <a:effectLst/>
                <a:latin typeface="Söhne"/>
              </a:rPr>
              <a:t>Columns:</a:t>
            </a:r>
          </a:p>
          <a:p>
            <a:pPr marL="1143000" lvl="2" indent="-228600" algn="l">
              <a:buFont typeface="Arial" panose="020B0604020202020204" pitchFamily="34" charset="0"/>
              <a:buChar char="•"/>
            </a:pPr>
            <a:r>
              <a:rPr lang="en-US" b="0" i="0" dirty="0">
                <a:solidFill>
                  <a:srgbClr val="374151"/>
                </a:solidFill>
                <a:effectLst/>
                <a:latin typeface="Söhne"/>
              </a:rPr>
              <a:t>Title: The title of the article.</a:t>
            </a:r>
          </a:p>
          <a:p>
            <a:pPr marL="1143000" lvl="2" indent="-228600" algn="l">
              <a:buFont typeface="Arial" panose="020B0604020202020204" pitchFamily="34" charset="0"/>
              <a:buChar char="•"/>
            </a:pPr>
            <a:r>
              <a:rPr lang="en-US" b="0" i="0" dirty="0">
                <a:solidFill>
                  <a:srgbClr val="374151"/>
                </a:solidFill>
                <a:effectLst/>
                <a:latin typeface="Söhne"/>
              </a:rPr>
              <a:t>Text: The main text content of the article.</a:t>
            </a:r>
          </a:p>
          <a:p>
            <a:pPr marL="1143000" lvl="2" indent="-228600" algn="l">
              <a:buFont typeface="Arial" panose="020B0604020202020204" pitchFamily="34" charset="0"/>
              <a:buChar char="•"/>
            </a:pPr>
            <a:r>
              <a:rPr lang="en-US" b="0" i="0" dirty="0">
                <a:solidFill>
                  <a:srgbClr val="374151"/>
                </a:solidFill>
                <a:effectLst/>
                <a:latin typeface="Söhne"/>
              </a:rPr>
              <a:t>Subject: The subject or topic of the article.</a:t>
            </a:r>
          </a:p>
          <a:p>
            <a:pPr marL="1143000" lvl="2" indent="-228600" algn="l">
              <a:buFont typeface="Arial" panose="020B0604020202020204" pitchFamily="34" charset="0"/>
              <a:buChar char="•"/>
            </a:pPr>
            <a:r>
              <a:rPr lang="en-US" b="0" i="0" dirty="0">
                <a:solidFill>
                  <a:srgbClr val="374151"/>
                </a:solidFill>
                <a:effectLst/>
                <a:latin typeface="Söhne"/>
              </a:rPr>
              <a:t>Date: The date at which the article was posted.</a:t>
            </a:r>
          </a:p>
          <a:p>
            <a:pPr marL="285750" indent="-285750" algn="l">
              <a:buFont typeface="Wingdings" panose="05000000000000000000" pitchFamily="2" charset="2"/>
              <a:buChar char="q"/>
            </a:pPr>
            <a:r>
              <a:rPr lang="en-US" b="1" i="0" dirty="0">
                <a:solidFill>
                  <a:srgbClr val="374151"/>
                </a:solidFill>
                <a:effectLst/>
                <a:latin typeface="Söhne"/>
              </a:rPr>
              <a:t>File: "true.csv"</a:t>
            </a:r>
          </a:p>
          <a:p>
            <a:pPr marL="742950" lvl="1" indent="-285750" algn="l">
              <a:buFont typeface="Arial" panose="020B0604020202020204" pitchFamily="34" charset="0"/>
              <a:buChar char="•"/>
            </a:pPr>
            <a:r>
              <a:rPr lang="en-US" b="0" i="0" dirty="0">
                <a:solidFill>
                  <a:srgbClr val="374151"/>
                </a:solidFill>
                <a:effectLst/>
                <a:latin typeface="Söhne"/>
              </a:rPr>
              <a:t>Contains articles categorized as true news.</a:t>
            </a:r>
          </a:p>
          <a:p>
            <a:pPr marL="742950" lvl="1" indent="-285750" algn="l">
              <a:buFont typeface="Arial" panose="020B0604020202020204" pitchFamily="34" charset="0"/>
              <a:buChar char="•"/>
            </a:pPr>
            <a:r>
              <a:rPr lang="en-US" b="0" i="0" dirty="0">
                <a:solidFill>
                  <a:srgbClr val="374151"/>
                </a:solidFill>
                <a:effectLst/>
                <a:latin typeface="Söhne"/>
              </a:rPr>
              <a:t>Columns:</a:t>
            </a:r>
          </a:p>
          <a:p>
            <a:pPr marL="1143000" lvl="2" indent="-228600" algn="l">
              <a:buFont typeface="Arial" panose="020B0604020202020204" pitchFamily="34" charset="0"/>
              <a:buChar char="•"/>
            </a:pPr>
            <a:r>
              <a:rPr lang="en-US" b="0" i="0" dirty="0">
                <a:solidFill>
                  <a:srgbClr val="374151"/>
                </a:solidFill>
                <a:effectLst/>
                <a:latin typeface="Söhne"/>
              </a:rPr>
              <a:t>Title: The title of the article.</a:t>
            </a:r>
          </a:p>
          <a:p>
            <a:pPr marL="1143000" lvl="2" indent="-228600" algn="l">
              <a:buFont typeface="Arial" panose="020B0604020202020204" pitchFamily="34" charset="0"/>
              <a:buChar char="•"/>
            </a:pPr>
            <a:r>
              <a:rPr lang="en-US" b="0" i="0" dirty="0">
                <a:solidFill>
                  <a:srgbClr val="374151"/>
                </a:solidFill>
                <a:effectLst/>
                <a:latin typeface="Söhne"/>
              </a:rPr>
              <a:t>Text: The main text content of the article.</a:t>
            </a:r>
          </a:p>
          <a:p>
            <a:pPr marL="1143000" lvl="2" indent="-228600" algn="l">
              <a:buFont typeface="Arial" panose="020B0604020202020204" pitchFamily="34" charset="0"/>
              <a:buChar char="•"/>
            </a:pPr>
            <a:r>
              <a:rPr lang="en-US" b="0" i="0" dirty="0">
                <a:solidFill>
                  <a:srgbClr val="374151"/>
                </a:solidFill>
                <a:effectLst/>
                <a:latin typeface="Söhne"/>
              </a:rPr>
              <a:t>Subject: The subject or topic of the article.</a:t>
            </a:r>
          </a:p>
          <a:p>
            <a:pPr marL="1143000" lvl="2" indent="-228600" algn="l">
              <a:buFont typeface="Arial" panose="020B0604020202020204" pitchFamily="34" charset="0"/>
              <a:buChar char="•"/>
            </a:pPr>
            <a:r>
              <a:rPr lang="en-US" b="0" i="0" dirty="0">
                <a:solidFill>
                  <a:srgbClr val="374151"/>
                </a:solidFill>
                <a:effectLst/>
                <a:latin typeface="Söhne"/>
              </a:rPr>
              <a:t>Date: The date at which the article was posted.</a:t>
            </a:r>
          </a:p>
          <a:p>
            <a:pPr marL="285750" indent="-285750" algn="l">
              <a:buFont typeface="Wingdings" panose="05000000000000000000" pitchFamily="2" charset="2"/>
              <a:buChar char="q"/>
            </a:pPr>
            <a:r>
              <a:rPr lang="en-US" b="1" i="0" dirty="0">
                <a:solidFill>
                  <a:srgbClr val="374151"/>
                </a:solidFill>
                <a:effectLst/>
                <a:latin typeface="Söhne"/>
              </a:rPr>
              <a:t>Dataset Size and Characteristics:</a:t>
            </a:r>
          </a:p>
          <a:p>
            <a:pPr marL="742950" lvl="1" indent="-285750" algn="l">
              <a:buFont typeface="Arial" panose="020B0604020202020204" pitchFamily="34" charset="0"/>
              <a:buChar char="•"/>
            </a:pPr>
            <a:r>
              <a:rPr lang="en-US" b="0" i="0" dirty="0">
                <a:solidFill>
                  <a:srgbClr val="374151"/>
                </a:solidFill>
                <a:effectLst/>
                <a:latin typeface="Söhne"/>
              </a:rPr>
              <a:t>The combined dataset consists of a total of 44919 articles.</a:t>
            </a:r>
          </a:p>
          <a:p>
            <a:pPr marL="742950" lvl="1" indent="-285750" algn="l">
              <a:buFont typeface="Arial" panose="020B0604020202020204" pitchFamily="34" charset="0"/>
              <a:buChar char="•"/>
            </a:pPr>
            <a:r>
              <a:rPr lang="en-US" b="0" i="0" dirty="0">
                <a:solidFill>
                  <a:srgbClr val="374151"/>
                </a:solidFill>
                <a:effectLst/>
                <a:latin typeface="Söhne"/>
              </a:rPr>
              <a:t>The "fake.csv" file contains 23502 fake news articles.</a:t>
            </a:r>
          </a:p>
          <a:p>
            <a:pPr marL="742950" lvl="1" indent="-285750" algn="l">
              <a:buFont typeface="Arial" panose="020B0604020202020204" pitchFamily="34" charset="0"/>
              <a:buChar char="•"/>
            </a:pPr>
            <a:r>
              <a:rPr lang="en-US" b="0" i="0" dirty="0">
                <a:solidFill>
                  <a:srgbClr val="374151"/>
                </a:solidFill>
                <a:effectLst/>
                <a:latin typeface="Söhne"/>
              </a:rPr>
              <a:t>The "true.csv" file contains 21417 true news articles.</a:t>
            </a:r>
          </a:p>
          <a:p>
            <a:pPr marL="742950" lvl="1" indent="-285750" algn="l">
              <a:buFont typeface="Arial" panose="020B0604020202020204" pitchFamily="34" charset="0"/>
              <a:buChar char="•"/>
            </a:pPr>
            <a:r>
              <a:rPr lang="en-US" b="0" i="0" dirty="0">
                <a:solidFill>
                  <a:srgbClr val="374151"/>
                </a:solidFill>
                <a:effectLst/>
                <a:latin typeface="Söhne"/>
              </a:rPr>
              <a:t>The dataset encompasses a diverse range of subjects and dates to capture various aspects of fake and true news.</a:t>
            </a:r>
          </a:p>
        </p:txBody>
      </p:sp>
      <p:sp>
        <p:nvSpPr>
          <p:cNvPr id="9" name="Google Shape;91;p1">
            <a:extLst>
              <a:ext uri="{FF2B5EF4-FFF2-40B4-BE49-F238E27FC236}">
                <a16:creationId xmlns:a16="http://schemas.microsoft.com/office/drawing/2014/main" id="{063222A8-1DFD-BDE1-29DE-4B267879BA6F}"/>
              </a:ext>
            </a:extLst>
          </p:cNvPr>
          <p:cNvSpPr txBox="1"/>
          <p:nvPr/>
        </p:nvSpPr>
        <p:spPr>
          <a:xfrm>
            <a:off x="0" y="6441368"/>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lang="en-IN" sz="8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lang="en-US" sz="16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sz="1600" b="1" i="0" u="none" strike="noStrike" cap="none" dirty="0">
              <a:solidFill>
                <a:schemeClr val="lt1"/>
              </a:solidFill>
              <a:latin typeface="Times New Roman"/>
              <a:ea typeface="Times New Roman"/>
              <a:cs typeface="Times New Roman"/>
              <a:sym typeface="Times New Roman"/>
            </a:endParaRPr>
          </a:p>
        </p:txBody>
      </p:sp>
      <p:sp>
        <p:nvSpPr>
          <p:cNvPr id="10" name="Google Shape;90;p1">
            <a:extLst>
              <a:ext uri="{FF2B5EF4-FFF2-40B4-BE49-F238E27FC236}">
                <a16:creationId xmlns:a16="http://schemas.microsoft.com/office/drawing/2014/main" id="{50EE940D-F183-1087-2AA2-CD3C29DA91F5}"/>
              </a:ext>
            </a:extLst>
          </p:cNvPr>
          <p:cNvSpPr txBox="1"/>
          <p:nvPr/>
        </p:nvSpPr>
        <p:spPr>
          <a:xfrm>
            <a:off x="1" y="0"/>
            <a:ext cx="12191999" cy="60511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US" sz="4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200" b="1" dirty="0">
                <a:solidFill>
                  <a:schemeClr val="lt1"/>
                </a:solidFill>
                <a:latin typeface="Times New Roman"/>
                <a:ea typeface="Times New Roman"/>
                <a:cs typeface="Times New Roman"/>
                <a:sym typeface="Times New Roman"/>
              </a:rPr>
              <a:t>Dataset  </a:t>
            </a:r>
            <a:endParaRPr sz="2000" b="1" i="0" u="none" strike="noStrike" cap="none"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IN" sz="3200" b="1" i="0" u="none" strike="noStrike" cap="none" dirty="0">
                <a:solidFill>
                  <a:schemeClr val="lt1"/>
                </a:solidFill>
                <a:latin typeface="Times New Roman"/>
                <a:ea typeface="Times New Roman"/>
                <a:cs typeface="Times New Roman"/>
                <a:sym typeface="Times New Roman"/>
              </a:rPr>
              <a:t>                               </a:t>
            </a:r>
            <a:endParaRPr sz="3200" b="0" i="0" u="none" strike="noStrike" cap="none" dirty="0">
              <a:solidFill>
                <a:schemeClr val="lt1"/>
              </a:solidFill>
              <a:latin typeface="Times New Roman"/>
              <a:ea typeface="Times New Roman"/>
              <a:cs typeface="Times New Roman"/>
              <a:sym typeface="Times New Roman"/>
            </a:endParaRPr>
          </a:p>
        </p:txBody>
      </p:sp>
      <p:pic>
        <p:nvPicPr>
          <p:cNvPr id="12" name="Picture 11">
            <a:extLst>
              <a:ext uri="{FF2B5EF4-FFF2-40B4-BE49-F238E27FC236}">
                <a16:creationId xmlns:a16="http://schemas.microsoft.com/office/drawing/2014/main" id="{9B35064D-F8DB-444C-F633-1431F6B2DC75}"/>
              </a:ext>
            </a:extLst>
          </p:cNvPr>
          <p:cNvPicPr>
            <a:picLocks noChangeAspect="1"/>
          </p:cNvPicPr>
          <p:nvPr/>
        </p:nvPicPr>
        <p:blipFill>
          <a:blip r:embed="rId2"/>
          <a:stretch>
            <a:fillRect/>
          </a:stretch>
        </p:blipFill>
        <p:spPr>
          <a:xfrm>
            <a:off x="5654873" y="2357473"/>
            <a:ext cx="6165453" cy="2459305"/>
          </a:xfrm>
          <a:prstGeom prst="rect">
            <a:avLst/>
          </a:prstGeom>
        </p:spPr>
      </p:pic>
    </p:spTree>
    <p:extLst>
      <p:ext uri="{BB962C8B-B14F-4D97-AF65-F5344CB8AC3E}">
        <p14:creationId xmlns:p14="http://schemas.microsoft.com/office/powerpoint/2010/main" val="410599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solidFill>
                  <a:srgbClr val="FF0000"/>
                </a:solidFill>
              </a:rPr>
              <a:pPr marL="0" lvl="0" indent="0" algn="r" rtl="0">
                <a:spcBef>
                  <a:spcPts val="0"/>
                </a:spcBef>
                <a:spcAft>
                  <a:spcPts val="0"/>
                </a:spcAft>
                <a:buNone/>
              </a:pPr>
              <a:t>5</a:t>
            </a:fld>
            <a:endParaRPr lang="en-IN" dirty="0">
              <a:solidFill>
                <a:srgbClr val="FF0000"/>
              </a:solidFill>
            </a:endParaRPr>
          </a:p>
        </p:txBody>
      </p:sp>
      <p:sp>
        <p:nvSpPr>
          <p:cNvPr id="4" name="Google Shape;91;p1">
            <a:extLst>
              <a:ext uri="{FF2B5EF4-FFF2-40B4-BE49-F238E27FC236}">
                <a16:creationId xmlns:a16="http://schemas.microsoft.com/office/drawing/2014/main" id="{924C918B-68D6-F719-8983-61C64C8364DE}"/>
              </a:ext>
            </a:extLst>
          </p:cNvPr>
          <p:cNvSpPr txBox="1"/>
          <p:nvPr/>
        </p:nvSpPr>
        <p:spPr>
          <a:xfrm>
            <a:off x="0" y="6441368"/>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lang="en-US" sz="16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sz="1600" b="1" i="0" u="none" strike="noStrike" cap="none" dirty="0">
              <a:solidFill>
                <a:schemeClr val="lt1"/>
              </a:solidFill>
              <a:latin typeface="Times New Roman"/>
              <a:ea typeface="Times New Roman"/>
              <a:cs typeface="Times New Roman"/>
              <a:sym typeface="Times New Roman"/>
            </a:endParaRPr>
          </a:p>
        </p:txBody>
      </p:sp>
      <p:sp>
        <p:nvSpPr>
          <p:cNvPr id="5" name="Google Shape;90;p1">
            <a:extLst>
              <a:ext uri="{FF2B5EF4-FFF2-40B4-BE49-F238E27FC236}">
                <a16:creationId xmlns:a16="http://schemas.microsoft.com/office/drawing/2014/main" id="{36D33FE3-8227-D96B-C94F-5479E64A2605}"/>
              </a:ext>
            </a:extLst>
          </p:cNvPr>
          <p:cNvSpPr txBox="1"/>
          <p:nvPr/>
        </p:nvSpPr>
        <p:spPr>
          <a:xfrm>
            <a:off x="1" y="0"/>
            <a:ext cx="12191999" cy="60511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US" sz="4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200" b="1" dirty="0">
                <a:solidFill>
                  <a:schemeClr val="lt1"/>
                </a:solidFill>
                <a:latin typeface="Times New Roman"/>
                <a:ea typeface="Times New Roman"/>
                <a:cs typeface="Times New Roman"/>
                <a:sym typeface="Times New Roman"/>
              </a:rPr>
              <a:t>Data Preprocessing  </a:t>
            </a:r>
            <a:endParaRPr sz="2000" b="1" i="0" u="none" strike="noStrike" cap="none"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IN" sz="3200" b="1" i="0" u="none" strike="noStrike" cap="none" dirty="0">
                <a:solidFill>
                  <a:schemeClr val="lt1"/>
                </a:solidFill>
                <a:latin typeface="Times New Roman"/>
                <a:ea typeface="Times New Roman"/>
                <a:cs typeface="Times New Roman"/>
                <a:sym typeface="Times New Roman"/>
              </a:rPr>
              <a:t>                               </a:t>
            </a:r>
            <a:endParaRPr sz="3200" b="0" i="0" u="none" strike="noStrike" cap="none" dirty="0">
              <a:solidFill>
                <a:schemeClr val="lt1"/>
              </a:solidFill>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B27FDF1C-0E05-B023-F3E1-5B7C3F9826A9}"/>
              </a:ext>
            </a:extLst>
          </p:cNvPr>
          <p:cNvSpPr txBox="1"/>
          <p:nvPr/>
        </p:nvSpPr>
        <p:spPr>
          <a:xfrm>
            <a:off x="445537" y="705406"/>
            <a:ext cx="11581622" cy="523220"/>
          </a:xfrm>
          <a:prstGeom prst="rect">
            <a:avLst/>
          </a:prstGeom>
          <a:noFill/>
        </p:spPr>
        <p:txBody>
          <a:bodyPr wrap="square">
            <a:spAutoFit/>
          </a:bodyPr>
          <a:lstStyle/>
          <a:p>
            <a:r>
              <a:rPr lang="en-US" b="0" i="0" dirty="0">
                <a:solidFill>
                  <a:srgbClr val="374151"/>
                </a:solidFill>
                <a:effectLst/>
                <a:latin typeface="Söhne"/>
              </a:rPr>
              <a:t>In the context of fake news detection using LSTM and NLP, data preprocessing plays a crucial role in preparing the dataset for analysis. The following techniques were applied to preprocess the data:</a:t>
            </a:r>
            <a:endParaRPr lang="en-IN" dirty="0"/>
          </a:p>
        </p:txBody>
      </p:sp>
      <p:sp>
        <p:nvSpPr>
          <p:cNvPr id="14" name="TextBox 13">
            <a:extLst>
              <a:ext uri="{FF2B5EF4-FFF2-40B4-BE49-F238E27FC236}">
                <a16:creationId xmlns:a16="http://schemas.microsoft.com/office/drawing/2014/main" id="{EE2F1ED4-41D1-45F0-E450-EAD856A32A4C}"/>
              </a:ext>
            </a:extLst>
          </p:cNvPr>
          <p:cNvSpPr txBox="1"/>
          <p:nvPr/>
        </p:nvSpPr>
        <p:spPr>
          <a:xfrm>
            <a:off x="725454" y="1412880"/>
            <a:ext cx="7569459" cy="4832092"/>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rgbClr val="374151"/>
                </a:solidFill>
                <a:effectLst/>
                <a:latin typeface="Söhne"/>
              </a:rPr>
              <a:t>Removing Stopwords, Special Characters, and Empty Values:</a:t>
            </a:r>
          </a:p>
          <a:p>
            <a:pPr marL="742950" lvl="1" indent="-285750" algn="l">
              <a:buFont typeface="Wingdings" panose="05000000000000000000" pitchFamily="2" charset="2"/>
              <a:buChar char="§"/>
            </a:pPr>
            <a:r>
              <a:rPr lang="en-US" b="0" i="0" dirty="0">
                <a:solidFill>
                  <a:srgbClr val="374151"/>
                </a:solidFill>
                <a:effectLst/>
                <a:latin typeface="Söhne"/>
              </a:rPr>
              <a:t>Stopwords, such as "and," "the," and "is," do not carry significant meaning and can be safely removed to reduce noise in the dataset.</a:t>
            </a:r>
          </a:p>
          <a:p>
            <a:pPr marL="742950" lvl="1" indent="-285750" algn="l">
              <a:buFont typeface="Wingdings" panose="05000000000000000000" pitchFamily="2" charset="2"/>
              <a:buChar char="§"/>
            </a:pPr>
            <a:r>
              <a:rPr lang="en-US" b="0" i="0" dirty="0">
                <a:solidFill>
                  <a:srgbClr val="374151"/>
                </a:solidFill>
                <a:effectLst/>
                <a:latin typeface="Söhne"/>
              </a:rPr>
              <a:t>Special characters, such as punctuation marks and symbols, were also removed to ensure that only relevant text remains for analysis.</a:t>
            </a:r>
          </a:p>
          <a:p>
            <a:pPr marL="742950" lvl="1" indent="-285750" algn="l">
              <a:buFont typeface="Wingdings" panose="05000000000000000000" pitchFamily="2" charset="2"/>
              <a:buChar char="§"/>
            </a:pPr>
            <a:r>
              <a:rPr lang="en-US" b="0" i="0" dirty="0">
                <a:solidFill>
                  <a:srgbClr val="374151"/>
                </a:solidFill>
                <a:effectLst/>
                <a:latin typeface="Söhne"/>
              </a:rPr>
              <a:t>Empty or missing values were identified and either dropped or imputed based on the specific requirements of the dataset.</a:t>
            </a:r>
          </a:p>
          <a:p>
            <a:pPr marL="742950" lvl="1" indent="-285750" algn="l">
              <a:buFont typeface="Wingdings" panose="05000000000000000000" pitchFamily="2" charset="2"/>
              <a:buChar char="§"/>
            </a:pPr>
            <a:endParaRPr lang="en-US" dirty="0">
              <a:solidFill>
                <a:srgbClr val="374151"/>
              </a:solidFill>
              <a:latin typeface="Söhne"/>
            </a:endParaRPr>
          </a:p>
          <a:p>
            <a:pPr marL="742950" lvl="1" indent="-285750" algn="l">
              <a:buFont typeface="Wingdings" panose="05000000000000000000" pitchFamily="2" charset="2"/>
              <a:buChar char="§"/>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Labeling and Forming a Single Dataset for Real and Fake News:</a:t>
            </a:r>
          </a:p>
          <a:p>
            <a:pPr marL="742950" lvl="1" indent="-285750" algn="l">
              <a:buFont typeface="Wingdings" panose="05000000000000000000" pitchFamily="2" charset="2"/>
              <a:buChar char="§"/>
            </a:pPr>
            <a:r>
              <a:rPr lang="en-US" b="0" i="0" dirty="0">
                <a:solidFill>
                  <a:srgbClr val="374151"/>
                </a:solidFill>
                <a:effectLst/>
                <a:latin typeface="Söhne"/>
              </a:rPr>
              <a:t>To train the LSTM model, it is essential to have labeled data. Real news and fake news articles were assigned appropriate labels (e.g., 1 for real news, 0 for fake news).</a:t>
            </a:r>
          </a:p>
          <a:p>
            <a:pPr marL="742950" lvl="1" indent="-285750" algn="l">
              <a:buFont typeface="Wingdings" panose="05000000000000000000" pitchFamily="2" charset="2"/>
              <a:buChar char="§"/>
            </a:pPr>
            <a:r>
              <a:rPr lang="en-US" b="0" i="0" dirty="0">
                <a:solidFill>
                  <a:srgbClr val="374151"/>
                </a:solidFill>
                <a:effectLst/>
                <a:latin typeface="Söhne"/>
              </a:rPr>
              <a:t>Real and fake news datasets were combined into a single dataset to create a balanced training set, ensuring equal representation of both classes.</a:t>
            </a:r>
          </a:p>
          <a:p>
            <a:pPr marL="742950" lvl="1" indent="-285750" algn="l">
              <a:buFont typeface="Wingdings" panose="05000000000000000000" pitchFamily="2" charset="2"/>
              <a:buChar char="§"/>
            </a:pPr>
            <a:endParaRPr lang="en-US" dirty="0">
              <a:solidFill>
                <a:srgbClr val="374151"/>
              </a:solidFill>
              <a:latin typeface="Söhne"/>
            </a:endParaRPr>
          </a:p>
          <a:p>
            <a:pPr marL="742950" lvl="1" indent="-285750" algn="l">
              <a:buFont typeface="Wingdings" panose="05000000000000000000" pitchFamily="2" charset="2"/>
              <a:buChar char="§"/>
            </a:pPr>
            <a:endParaRPr lang="en-US" b="0" i="0" dirty="0">
              <a:solidFill>
                <a:srgbClr val="374151"/>
              </a:solidFill>
              <a:effectLst/>
              <a:latin typeface="Söhne"/>
            </a:endParaRPr>
          </a:p>
          <a:p>
            <a:pPr marL="285750" indent="-285750" algn="l">
              <a:buFont typeface="Wingdings" panose="05000000000000000000" pitchFamily="2" charset="2"/>
              <a:buChar char="Ø"/>
            </a:pPr>
            <a:r>
              <a:rPr lang="en-US" b="0" i="0" dirty="0">
                <a:solidFill>
                  <a:srgbClr val="374151"/>
                </a:solidFill>
                <a:effectLst/>
                <a:latin typeface="Söhne"/>
              </a:rPr>
              <a:t>Stemming:</a:t>
            </a:r>
          </a:p>
          <a:p>
            <a:pPr marL="742950" lvl="1" indent="-285750" algn="l">
              <a:buFont typeface="Wingdings" panose="05000000000000000000" pitchFamily="2" charset="2"/>
              <a:buChar char="§"/>
            </a:pPr>
            <a:r>
              <a:rPr lang="en-US" b="0" i="0" dirty="0">
                <a:solidFill>
                  <a:srgbClr val="374151"/>
                </a:solidFill>
                <a:effectLst/>
                <a:latin typeface="Söhne"/>
              </a:rPr>
              <a:t>Stemming is a technique used to reduce words to their base or root form by removing suffixes.</a:t>
            </a:r>
          </a:p>
          <a:p>
            <a:pPr marL="742950" lvl="1" indent="-285750" algn="l">
              <a:buFont typeface="Wingdings" panose="05000000000000000000" pitchFamily="2" charset="2"/>
              <a:buChar char="§"/>
            </a:pPr>
            <a:r>
              <a:rPr lang="en-US" b="0" i="0" dirty="0">
                <a:solidFill>
                  <a:srgbClr val="374151"/>
                </a:solidFill>
                <a:effectLst/>
                <a:latin typeface="Söhne"/>
              </a:rPr>
              <a:t>It helps to normalize the dataset by considering different forms of the same word as a single entity.</a:t>
            </a:r>
          </a:p>
          <a:p>
            <a:pPr marL="742950" lvl="1" indent="-285750" algn="l">
              <a:buFont typeface="Wingdings" panose="05000000000000000000" pitchFamily="2" charset="2"/>
              <a:buChar char="§"/>
            </a:pPr>
            <a:r>
              <a:rPr lang="en-US" b="0" i="0" dirty="0">
                <a:solidFill>
                  <a:srgbClr val="374151"/>
                </a:solidFill>
                <a:effectLst/>
                <a:latin typeface="Söhne"/>
              </a:rPr>
              <a:t>For example, stemming converts "running," "runs," and "ran" to the base form "run."</a:t>
            </a:r>
          </a:p>
        </p:txBody>
      </p:sp>
      <p:pic>
        <p:nvPicPr>
          <p:cNvPr id="3074" name="Picture 2" descr="Stopwords [NLP, Python]. Stop words are common words in any… | by Yash Jain  | Medium">
            <a:extLst>
              <a:ext uri="{FF2B5EF4-FFF2-40B4-BE49-F238E27FC236}">
                <a16:creationId xmlns:a16="http://schemas.microsoft.com/office/drawing/2014/main" id="{9A3473DE-9949-FE0D-325B-6A0393024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3151" y="1228626"/>
            <a:ext cx="2949250" cy="20644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ABEL Word Cloud Business Concept Stock Illustration - Illustration of  shopping, collage: 197954458">
            <a:extLst>
              <a:ext uri="{FF2B5EF4-FFF2-40B4-BE49-F238E27FC236}">
                <a16:creationId xmlns:a16="http://schemas.microsoft.com/office/drawing/2014/main" id="{A64CC550-14FA-409F-E423-04AAE3B0DC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0880" y="3760842"/>
            <a:ext cx="3046973" cy="2285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38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solidFill>
                  <a:srgbClr val="FF0000"/>
                </a:solidFill>
              </a:rPr>
              <a:pPr marL="0" lvl="0" indent="0" algn="r" rtl="0">
                <a:spcBef>
                  <a:spcPts val="0"/>
                </a:spcBef>
                <a:spcAft>
                  <a:spcPts val="0"/>
                </a:spcAft>
                <a:buNone/>
              </a:pPr>
              <a:t>6</a:t>
            </a:fld>
            <a:endParaRPr lang="en-IN" dirty="0">
              <a:solidFill>
                <a:srgbClr val="FF0000"/>
              </a:solidFill>
            </a:endParaRPr>
          </a:p>
        </p:txBody>
      </p:sp>
      <p:sp>
        <p:nvSpPr>
          <p:cNvPr id="4" name="Google Shape;91;p1">
            <a:extLst>
              <a:ext uri="{FF2B5EF4-FFF2-40B4-BE49-F238E27FC236}">
                <a16:creationId xmlns:a16="http://schemas.microsoft.com/office/drawing/2014/main" id="{924C918B-68D6-F719-8983-61C64C8364DE}"/>
              </a:ext>
            </a:extLst>
          </p:cNvPr>
          <p:cNvSpPr txBox="1"/>
          <p:nvPr/>
        </p:nvSpPr>
        <p:spPr>
          <a:xfrm>
            <a:off x="0" y="6441368"/>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lang="en-US" sz="16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sz="1600" b="1" i="0" u="none" strike="noStrike" cap="none" dirty="0">
              <a:solidFill>
                <a:schemeClr val="lt1"/>
              </a:solidFill>
              <a:latin typeface="Times New Roman"/>
              <a:ea typeface="Times New Roman"/>
              <a:cs typeface="Times New Roman"/>
              <a:sym typeface="Times New Roman"/>
            </a:endParaRPr>
          </a:p>
        </p:txBody>
      </p:sp>
      <p:sp>
        <p:nvSpPr>
          <p:cNvPr id="5" name="Google Shape;90;p1">
            <a:extLst>
              <a:ext uri="{FF2B5EF4-FFF2-40B4-BE49-F238E27FC236}">
                <a16:creationId xmlns:a16="http://schemas.microsoft.com/office/drawing/2014/main" id="{36D33FE3-8227-D96B-C94F-5479E64A2605}"/>
              </a:ext>
            </a:extLst>
          </p:cNvPr>
          <p:cNvSpPr txBox="1"/>
          <p:nvPr/>
        </p:nvSpPr>
        <p:spPr>
          <a:xfrm>
            <a:off x="1" y="0"/>
            <a:ext cx="12191999" cy="60511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US" sz="4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200" b="1" dirty="0">
                <a:solidFill>
                  <a:schemeClr val="lt1"/>
                </a:solidFill>
                <a:latin typeface="Times New Roman"/>
                <a:ea typeface="Times New Roman"/>
                <a:cs typeface="Times New Roman"/>
                <a:sym typeface="Times New Roman"/>
              </a:rPr>
              <a:t>Data Preprocessing  </a:t>
            </a:r>
            <a:endParaRPr sz="2000" b="1" i="0" u="none" strike="noStrike" cap="none"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IN" sz="3200" b="1" i="0" u="none" strike="noStrike" cap="none" dirty="0">
                <a:solidFill>
                  <a:schemeClr val="lt1"/>
                </a:solidFill>
                <a:latin typeface="Times New Roman"/>
                <a:ea typeface="Times New Roman"/>
                <a:cs typeface="Times New Roman"/>
                <a:sym typeface="Times New Roman"/>
              </a:rPr>
              <a:t>                               </a:t>
            </a:r>
            <a:endParaRPr sz="3200" b="0" i="0" u="none" strike="noStrike" cap="none" dirty="0">
              <a:solidFill>
                <a:schemeClr val="lt1"/>
              </a:solidFill>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B27FDF1C-0E05-B023-F3E1-5B7C3F9826A9}"/>
              </a:ext>
            </a:extLst>
          </p:cNvPr>
          <p:cNvSpPr txBox="1"/>
          <p:nvPr/>
        </p:nvSpPr>
        <p:spPr>
          <a:xfrm>
            <a:off x="445537" y="705406"/>
            <a:ext cx="11581622" cy="2462213"/>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rgbClr val="374151"/>
                </a:solidFill>
                <a:effectLst/>
                <a:latin typeface="Söhne"/>
              </a:rPr>
              <a:t>Lemmatization:</a:t>
            </a:r>
          </a:p>
          <a:p>
            <a:pPr marL="742950" lvl="1" indent="-285750" algn="l">
              <a:buFont typeface="Wingdings" panose="05000000000000000000" pitchFamily="2" charset="2"/>
              <a:buChar char="§"/>
            </a:pPr>
            <a:r>
              <a:rPr lang="en-US" b="0" i="0" dirty="0">
                <a:solidFill>
                  <a:srgbClr val="374151"/>
                </a:solidFill>
                <a:effectLst/>
                <a:latin typeface="Söhne"/>
              </a:rPr>
              <a:t>Lemmatization is like stemming but produces meaningful words rather than just removing suffixes.</a:t>
            </a:r>
          </a:p>
          <a:p>
            <a:pPr marL="742950" lvl="1" indent="-285750" algn="l">
              <a:buFont typeface="Wingdings" panose="05000000000000000000" pitchFamily="2" charset="2"/>
              <a:buChar char="§"/>
            </a:pPr>
            <a:r>
              <a:rPr lang="en-US" b="0" i="0" dirty="0">
                <a:solidFill>
                  <a:srgbClr val="374151"/>
                </a:solidFill>
                <a:effectLst/>
                <a:latin typeface="Söhne"/>
              </a:rPr>
              <a:t>It reduces words to their lemma or base form using vocabulary and morphological analysis.</a:t>
            </a:r>
          </a:p>
          <a:p>
            <a:pPr marL="742950" lvl="1" indent="-285750" algn="l">
              <a:buFont typeface="Wingdings" panose="05000000000000000000" pitchFamily="2" charset="2"/>
              <a:buChar char="§"/>
            </a:pPr>
            <a:r>
              <a:rPr lang="en-US" b="0" i="0" dirty="0">
                <a:solidFill>
                  <a:srgbClr val="374151"/>
                </a:solidFill>
                <a:effectLst/>
                <a:latin typeface="Söhne"/>
              </a:rPr>
              <a:t>For example, lemmatization converts "running," "runs," and "ran" to the lemma "run."</a:t>
            </a:r>
          </a:p>
          <a:p>
            <a:pPr marL="285750" indent="-285750" algn="l">
              <a:buFont typeface="Wingdings" panose="05000000000000000000" pitchFamily="2" charset="2"/>
              <a:buChar char="Ø"/>
            </a:pPr>
            <a:r>
              <a:rPr lang="en-US" b="0" i="0" dirty="0">
                <a:solidFill>
                  <a:srgbClr val="374151"/>
                </a:solidFill>
                <a:effectLst/>
                <a:latin typeface="Söhne"/>
              </a:rPr>
              <a:t>Tokenization:</a:t>
            </a:r>
          </a:p>
          <a:p>
            <a:pPr marL="742950" lvl="1" indent="-285750" algn="l">
              <a:buFont typeface="Wingdings" panose="05000000000000000000" pitchFamily="2" charset="2"/>
              <a:buChar char="§"/>
            </a:pPr>
            <a:r>
              <a:rPr lang="en-US" b="0" i="0" dirty="0">
                <a:solidFill>
                  <a:srgbClr val="374151"/>
                </a:solidFill>
                <a:effectLst/>
                <a:latin typeface="Söhne"/>
              </a:rPr>
              <a:t>Tokenization is the process of breaking down text into individual words or tokens.</a:t>
            </a:r>
          </a:p>
          <a:p>
            <a:pPr marL="742950" lvl="1" indent="-285750" algn="l">
              <a:buFont typeface="Wingdings" panose="05000000000000000000" pitchFamily="2" charset="2"/>
              <a:buChar char="§"/>
            </a:pPr>
            <a:r>
              <a:rPr lang="en-US" b="0" i="0" dirty="0">
                <a:solidFill>
                  <a:srgbClr val="374151"/>
                </a:solidFill>
                <a:effectLst/>
                <a:latin typeface="Söhne"/>
              </a:rPr>
              <a:t>It facilitates the conversion of unstructured text data into a structured format suitable for further analysis.</a:t>
            </a:r>
          </a:p>
          <a:p>
            <a:pPr marL="742950" lvl="1" indent="-285750" algn="l">
              <a:buFont typeface="Wingdings" panose="05000000000000000000" pitchFamily="2" charset="2"/>
              <a:buChar char="§"/>
            </a:pPr>
            <a:r>
              <a:rPr lang="en-US" b="0" i="0" dirty="0">
                <a:solidFill>
                  <a:srgbClr val="374151"/>
                </a:solidFill>
                <a:effectLst/>
                <a:latin typeface="Söhne"/>
              </a:rPr>
              <a:t>Tokens can be created by splitting text based on spaces or using more advanced techniques, such as word embeddings or n-grams.</a:t>
            </a:r>
          </a:p>
          <a:p>
            <a:pPr marL="285750" indent="-285750" algn="l">
              <a:buFont typeface="Wingdings" panose="05000000000000000000" pitchFamily="2" charset="2"/>
              <a:buChar char="§"/>
            </a:pPr>
            <a:endParaRPr lang="en-US" b="0" i="0" dirty="0">
              <a:solidFill>
                <a:srgbClr val="374151"/>
              </a:solidFill>
              <a:effectLst/>
              <a:latin typeface="Söhne"/>
            </a:endParaRPr>
          </a:p>
          <a:p>
            <a:pPr algn="l"/>
            <a:r>
              <a:rPr lang="en-US" b="0" i="0" dirty="0">
                <a:solidFill>
                  <a:srgbClr val="374151"/>
                </a:solidFill>
                <a:effectLst/>
                <a:latin typeface="Söhne"/>
              </a:rPr>
              <a:t>By applying these preprocessing techniques, we obtained a clean and structured dataset that is suitable for training and evaluating the LSTM model for fake news detection. Preprocessing the data in this manner helps to improve the model's ability to learn meaningful patterns and make accurate predictions</a:t>
            </a:r>
          </a:p>
        </p:txBody>
      </p:sp>
      <p:pic>
        <p:nvPicPr>
          <p:cNvPr id="10" name="Picture 9">
            <a:extLst>
              <a:ext uri="{FF2B5EF4-FFF2-40B4-BE49-F238E27FC236}">
                <a16:creationId xmlns:a16="http://schemas.microsoft.com/office/drawing/2014/main" id="{91F8004D-FDDE-C5CE-38AD-197DEE7328D3}"/>
              </a:ext>
            </a:extLst>
          </p:cNvPr>
          <p:cNvPicPr>
            <a:picLocks noChangeAspect="1"/>
          </p:cNvPicPr>
          <p:nvPr/>
        </p:nvPicPr>
        <p:blipFill>
          <a:blip r:embed="rId3"/>
          <a:stretch>
            <a:fillRect/>
          </a:stretch>
        </p:blipFill>
        <p:spPr>
          <a:xfrm>
            <a:off x="6095990" y="3428995"/>
            <a:ext cx="19" cy="9"/>
          </a:xfrm>
          <a:prstGeom prst="rect">
            <a:avLst/>
          </a:prstGeom>
        </p:spPr>
      </p:pic>
      <p:pic>
        <p:nvPicPr>
          <p:cNvPr id="13" name="Picture 12">
            <a:extLst>
              <a:ext uri="{FF2B5EF4-FFF2-40B4-BE49-F238E27FC236}">
                <a16:creationId xmlns:a16="http://schemas.microsoft.com/office/drawing/2014/main" id="{86921468-45FF-CDD9-556B-7A98477EE99F}"/>
              </a:ext>
            </a:extLst>
          </p:cNvPr>
          <p:cNvPicPr>
            <a:picLocks noChangeAspect="1"/>
          </p:cNvPicPr>
          <p:nvPr/>
        </p:nvPicPr>
        <p:blipFill>
          <a:blip r:embed="rId4"/>
          <a:stretch>
            <a:fillRect/>
          </a:stretch>
        </p:blipFill>
        <p:spPr>
          <a:xfrm>
            <a:off x="571500" y="3267907"/>
            <a:ext cx="6028256" cy="2961249"/>
          </a:xfrm>
          <a:prstGeom prst="rect">
            <a:avLst/>
          </a:prstGeom>
        </p:spPr>
      </p:pic>
      <p:pic>
        <p:nvPicPr>
          <p:cNvPr id="5122" name="Picture 2" descr="Tokenization Techniques in Natural Language Processing in Python | by Ajay  Khanna | Medium">
            <a:extLst>
              <a:ext uri="{FF2B5EF4-FFF2-40B4-BE49-F238E27FC236}">
                <a16:creationId xmlns:a16="http://schemas.microsoft.com/office/drawing/2014/main" id="{D1DFD9F2-EE1B-1C51-9D89-0009B6847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4290" y="3654810"/>
            <a:ext cx="4642952" cy="2299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44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EF1287-A1EE-9FCB-2AE4-4FA5679E82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7</a:t>
            </a:fld>
            <a:endParaRPr lang="en-IN"/>
          </a:p>
        </p:txBody>
      </p:sp>
      <p:sp>
        <p:nvSpPr>
          <p:cNvPr id="5" name="Google Shape;91;p1">
            <a:extLst>
              <a:ext uri="{FF2B5EF4-FFF2-40B4-BE49-F238E27FC236}">
                <a16:creationId xmlns:a16="http://schemas.microsoft.com/office/drawing/2014/main" id="{FEE8C1F9-2C1C-E73B-547A-BFE1A98070D8}"/>
              </a:ext>
            </a:extLst>
          </p:cNvPr>
          <p:cNvSpPr txBox="1"/>
          <p:nvPr/>
        </p:nvSpPr>
        <p:spPr>
          <a:xfrm>
            <a:off x="0" y="6441368"/>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lang="en-US" sz="16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sz="1600" b="1" i="0" u="none" strike="noStrike" cap="none" dirty="0">
              <a:solidFill>
                <a:schemeClr val="lt1"/>
              </a:solidFill>
              <a:latin typeface="Times New Roman"/>
              <a:ea typeface="Times New Roman"/>
              <a:cs typeface="Times New Roman"/>
              <a:sym typeface="Times New Roman"/>
            </a:endParaRPr>
          </a:p>
        </p:txBody>
      </p:sp>
      <p:sp>
        <p:nvSpPr>
          <p:cNvPr id="6" name="Google Shape;90;p1">
            <a:extLst>
              <a:ext uri="{FF2B5EF4-FFF2-40B4-BE49-F238E27FC236}">
                <a16:creationId xmlns:a16="http://schemas.microsoft.com/office/drawing/2014/main" id="{FFE991DE-556D-37D6-905F-FEDBC4A2E840}"/>
              </a:ext>
            </a:extLst>
          </p:cNvPr>
          <p:cNvSpPr txBox="1"/>
          <p:nvPr/>
        </p:nvSpPr>
        <p:spPr>
          <a:xfrm>
            <a:off x="1" y="0"/>
            <a:ext cx="12191999" cy="60511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US" sz="4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200" b="1" dirty="0">
                <a:solidFill>
                  <a:schemeClr val="lt1"/>
                </a:solidFill>
                <a:latin typeface="Times New Roman"/>
                <a:ea typeface="Times New Roman"/>
                <a:cs typeface="Times New Roman"/>
                <a:sym typeface="Times New Roman"/>
              </a:rPr>
              <a:t>Training and Evaluation</a:t>
            </a:r>
            <a:endParaRPr sz="2000" b="1" i="0" u="none" strike="noStrike" cap="none"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IN" sz="3200" b="1" i="0" u="none" strike="noStrike" cap="none" dirty="0">
                <a:solidFill>
                  <a:schemeClr val="lt1"/>
                </a:solidFill>
                <a:latin typeface="Times New Roman"/>
                <a:ea typeface="Times New Roman"/>
                <a:cs typeface="Times New Roman"/>
                <a:sym typeface="Times New Roman"/>
              </a:rPr>
              <a:t>                               </a:t>
            </a:r>
            <a:endParaRPr lang="en-IN" sz="3200" b="0" i="0" u="none" strike="noStrike" cap="none" dirty="0">
              <a:solidFill>
                <a:schemeClr val="lt1"/>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242D3A3A-FFC7-9247-9680-314D2224BE43}"/>
              </a:ext>
            </a:extLst>
          </p:cNvPr>
          <p:cNvSpPr txBox="1"/>
          <p:nvPr/>
        </p:nvSpPr>
        <p:spPr>
          <a:xfrm>
            <a:off x="400050" y="1004322"/>
            <a:ext cx="6096000" cy="2893100"/>
          </a:xfrm>
          <a:prstGeom prst="rect">
            <a:avLst/>
          </a:prstGeom>
          <a:noFill/>
        </p:spPr>
        <p:txBody>
          <a:bodyPr wrap="square">
            <a:spAutoFit/>
          </a:bodyPr>
          <a:lstStyle/>
          <a:p>
            <a:pPr algn="just"/>
            <a:r>
              <a:rPr lang="en-US" b="1" i="0" dirty="0">
                <a:solidFill>
                  <a:srgbClr val="374151"/>
                </a:solidFill>
                <a:effectLst/>
                <a:latin typeface="Söhne"/>
              </a:rPr>
              <a:t>Training Process:</a:t>
            </a:r>
          </a:p>
          <a:p>
            <a:pPr algn="just"/>
            <a:endParaRPr lang="en-US" b="0" i="0" dirty="0">
              <a:solidFill>
                <a:srgbClr val="374151"/>
              </a:solidFill>
              <a:effectLst/>
              <a:latin typeface="Söhne"/>
            </a:endParaRPr>
          </a:p>
          <a:p>
            <a:pPr algn="just">
              <a:buFont typeface="Arial" panose="020B0604020202020204" pitchFamily="34" charset="0"/>
              <a:buChar char="•"/>
            </a:pPr>
            <a:r>
              <a:rPr lang="en-US" b="0" i="0" dirty="0">
                <a:solidFill>
                  <a:srgbClr val="374151"/>
                </a:solidFill>
                <a:effectLst/>
                <a:latin typeface="Söhne"/>
              </a:rPr>
              <a:t>The LSTM model was trained using the Adam optimizer and binary cross-entropy loss function.</a:t>
            </a:r>
          </a:p>
          <a:p>
            <a:pPr algn="just">
              <a:buFont typeface="Arial" panose="020B0604020202020204" pitchFamily="34" charset="0"/>
              <a:buChar char="•"/>
            </a:pPr>
            <a:r>
              <a:rPr lang="en-US" b="0" i="0" dirty="0">
                <a:solidFill>
                  <a:srgbClr val="374151"/>
                </a:solidFill>
                <a:effectLst/>
                <a:latin typeface="Söhne"/>
              </a:rPr>
              <a:t>The model was compiled with the following settings: optimizer='</a:t>
            </a:r>
            <a:r>
              <a:rPr lang="en-US" b="0" i="0" dirty="0" err="1">
                <a:solidFill>
                  <a:srgbClr val="374151"/>
                </a:solidFill>
                <a:effectLst/>
                <a:latin typeface="Söhne"/>
              </a:rPr>
              <a:t>adam</a:t>
            </a:r>
            <a:r>
              <a:rPr lang="en-US" b="0" i="0" dirty="0">
                <a:solidFill>
                  <a:srgbClr val="374151"/>
                </a:solidFill>
                <a:effectLst/>
                <a:latin typeface="Söhne"/>
              </a:rPr>
              <a:t>', loss='</a:t>
            </a:r>
            <a:r>
              <a:rPr lang="en-US" b="0" i="0" dirty="0" err="1">
                <a:solidFill>
                  <a:srgbClr val="374151"/>
                </a:solidFill>
                <a:effectLst/>
                <a:latin typeface="Söhne"/>
              </a:rPr>
              <a:t>binary_crossentropy</a:t>
            </a:r>
            <a:r>
              <a:rPr lang="en-US" b="0" i="0" dirty="0">
                <a:solidFill>
                  <a:srgbClr val="374151"/>
                </a:solidFill>
                <a:effectLst/>
                <a:latin typeface="Söhne"/>
              </a:rPr>
              <a:t>', metrics=['acc'].</a:t>
            </a:r>
          </a:p>
          <a:p>
            <a:pPr algn="just">
              <a:buFont typeface="Arial" panose="020B0604020202020204" pitchFamily="34" charset="0"/>
              <a:buChar char="•"/>
            </a:pPr>
            <a:r>
              <a:rPr lang="en-US" b="0" i="0" dirty="0">
                <a:solidFill>
                  <a:srgbClr val="374151"/>
                </a:solidFill>
                <a:effectLst/>
                <a:latin typeface="Söhne"/>
              </a:rPr>
              <a:t>The embedding layer of the model was initialized with pre-trained word vectors.</a:t>
            </a:r>
          </a:p>
          <a:p>
            <a:pPr algn="just">
              <a:buFont typeface="Arial" panose="020B0604020202020204" pitchFamily="34" charset="0"/>
              <a:buChar char="•"/>
            </a:pPr>
            <a:r>
              <a:rPr lang="en-US" b="0" i="0" dirty="0">
                <a:solidFill>
                  <a:srgbClr val="374151"/>
                </a:solidFill>
                <a:effectLst/>
                <a:latin typeface="Söhne"/>
              </a:rPr>
              <a:t>The embedding layer weights were set to non-trainable, which means that the word vectors were not updated during training.</a:t>
            </a:r>
          </a:p>
          <a:p>
            <a:pPr algn="just">
              <a:buFont typeface="Arial" panose="020B0604020202020204" pitchFamily="34" charset="0"/>
              <a:buChar char="•"/>
            </a:pPr>
            <a:r>
              <a:rPr lang="en-US" b="0" i="0" dirty="0">
                <a:solidFill>
                  <a:srgbClr val="374151"/>
                </a:solidFill>
                <a:effectLst/>
                <a:latin typeface="Söhne"/>
              </a:rPr>
              <a:t>The LSTM layer consisted of 128 units to capture the temporal dependencies in the text data.</a:t>
            </a:r>
          </a:p>
          <a:p>
            <a:pPr algn="just">
              <a:buFont typeface="Arial" panose="020B0604020202020204" pitchFamily="34" charset="0"/>
              <a:buChar char="•"/>
            </a:pPr>
            <a:r>
              <a:rPr lang="en-US" b="0" i="0" dirty="0">
                <a:solidFill>
                  <a:srgbClr val="374151"/>
                </a:solidFill>
                <a:effectLst/>
                <a:latin typeface="Söhne"/>
              </a:rPr>
              <a:t>The final dense layer used the sigmoid activation function, suitable for binary classification tasks.</a:t>
            </a:r>
          </a:p>
        </p:txBody>
      </p:sp>
      <p:pic>
        <p:nvPicPr>
          <p:cNvPr id="12" name="Picture 11">
            <a:extLst>
              <a:ext uri="{FF2B5EF4-FFF2-40B4-BE49-F238E27FC236}">
                <a16:creationId xmlns:a16="http://schemas.microsoft.com/office/drawing/2014/main" id="{DA77CF84-3D8F-2ABF-5472-33C90ADA29CA}"/>
              </a:ext>
            </a:extLst>
          </p:cNvPr>
          <p:cNvPicPr>
            <a:picLocks noChangeAspect="1"/>
          </p:cNvPicPr>
          <p:nvPr/>
        </p:nvPicPr>
        <p:blipFill>
          <a:blip r:embed="rId2"/>
          <a:stretch>
            <a:fillRect/>
          </a:stretch>
        </p:blipFill>
        <p:spPr>
          <a:xfrm>
            <a:off x="6720613" y="1004322"/>
            <a:ext cx="5227773" cy="2606266"/>
          </a:xfrm>
          <a:prstGeom prst="rect">
            <a:avLst/>
          </a:prstGeom>
        </p:spPr>
      </p:pic>
      <p:sp>
        <p:nvSpPr>
          <p:cNvPr id="14" name="TextBox 13">
            <a:extLst>
              <a:ext uri="{FF2B5EF4-FFF2-40B4-BE49-F238E27FC236}">
                <a16:creationId xmlns:a16="http://schemas.microsoft.com/office/drawing/2014/main" id="{F1819043-5BE1-427C-B257-F9A619A2BE4E}"/>
              </a:ext>
            </a:extLst>
          </p:cNvPr>
          <p:cNvSpPr txBox="1"/>
          <p:nvPr/>
        </p:nvSpPr>
        <p:spPr>
          <a:xfrm>
            <a:off x="406401" y="3991355"/>
            <a:ext cx="11541985" cy="2031325"/>
          </a:xfrm>
          <a:prstGeom prst="rect">
            <a:avLst/>
          </a:prstGeom>
          <a:noFill/>
        </p:spPr>
        <p:txBody>
          <a:bodyPr wrap="square">
            <a:spAutoFit/>
          </a:bodyPr>
          <a:lstStyle/>
          <a:p>
            <a:pPr algn="just"/>
            <a:r>
              <a:rPr lang="en-US" b="1" i="0" dirty="0">
                <a:solidFill>
                  <a:srgbClr val="374151"/>
                </a:solidFill>
                <a:effectLst/>
                <a:latin typeface="Söhne"/>
              </a:rPr>
              <a:t>Model Summary:</a:t>
            </a:r>
          </a:p>
          <a:p>
            <a:pPr algn="just"/>
            <a:endParaRPr lang="en-US" b="0" i="0" dirty="0">
              <a:solidFill>
                <a:srgbClr val="374151"/>
              </a:solidFill>
              <a:effectLst/>
              <a:latin typeface="Söhne"/>
            </a:endParaRPr>
          </a:p>
          <a:p>
            <a:pPr algn="just">
              <a:buFont typeface="Arial" panose="020B0604020202020204" pitchFamily="34" charset="0"/>
              <a:buChar char="•"/>
            </a:pPr>
            <a:r>
              <a:rPr lang="en-US" b="0" i="0" dirty="0">
                <a:solidFill>
                  <a:srgbClr val="374151"/>
                </a:solidFill>
                <a:effectLst/>
                <a:latin typeface="Söhne"/>
              </a:rPr>
              <a:t>The model consisted of three main layers: embedding, LSTM, and dense.</a:t>
            </a:r>
          </a:p>
          <a:p>
            <a:pPr algn="just">
              <a:buFont typeface="Arial" panose="020B0604020202020204" pitchFamily="34" charset="0"/>
              <a:buChar char="•"/>
            </a:pPr>
            <a:r>
              <a:rPr lang="en-US" b="0" i="0" dirty="0">
                <a:solidFill>
                  <a:srgbClr val="374151"/>
                </a:solidFill>
                <a:effectLst/>
                <a:latin typeface="Söhne"/>
              </a:rPr>
              <a:t>The embedding layer received input of shape (None, 1000, 100), where None represents the batch size, 1000 represents the maximum length of input sequences, and 100 represents the dimensionality of the word vectors.</a:t>
            </a:r>
          </a:p>
          <a:p>
            <a:pPr algn="just">
              <a:buFont typeface="Arial" panose="020B0604020202020204" pitchFamily="34" charset="0"/>
              <a:buChar char="•"/>
            </a:pPr>
            <a:r>
              <a:rPr lang="en-US" b="0" i="0" dirty="0">
                <a:solidFill>
                  <a:srgbClr val="374151"/>
                </a:solidFill>
                <a:effectLst/>
                <a:latin typeface="Söhne"/>
              </a:rPr>
              <a:t>The embedding layer had a total of 23,191,200 non-trainable parameters, as the pre-trained word vectors were used and kept fixed during training.</a:t>
            </a:r>
          </a:p>
          <a:p>
            <a:pPr algn="just">
              <a:buFont typeface="Arial" panose="020B0604020202020204" pitchFamily="34" charset="0"/>
              <a:buChar char="•"/>
            </a:pPr>
            <a:r>
              <a:rPr lang="en-US" b="0" i="0" dirty="0">
                <a:solidFill>
                  <a:srgbClr val="374151"/>
                </a:solidFill>
                <a:effectLst/>
                <a:latin typeface="Söhne"/>
              </a:rPr>
              <a:t>The LSTM layer had 117,248 parameters, allowing the model to capture the sequential information in the text.</a:t>
            </a:r>
          </a:p>
          <a:p>
            <a:pPr algn="just">
              <a:buFont typeface="Arial" panose="020B0604020202020204" pitchFamily="34" charset="0"/>
              <a:buChar char="•"/>
            </a:pPr>
            <a:r>
              <a:rPr lang="en-US" b="0" i="0" dirty="0">
                <a:solidFill>
                  <a:srgbClr val="374151"/>
                </a:solidFill>
                <a:effectLst/>
                <a:latin typeface="Söhne"/>
              </a:rPr>
              <a:t>The dense layer had 1 output unit, representing the binary classification output, and it used the sigmoid activation function.</a:t>
            </a:r>
          </a:p>
          <a:p>
            <a:pPr algn="just">
              <a:buFont typeface="Arial" panose="020B0604020202020204" pitchFamily="34" charset="0"/>
              <a:buChar char="•"/>
            </a:pPr>
            <a:r>
              <a:rPr lang="en-US" b="0" i="0" dirty="0">
                <a:solidFill>
                  <a:srgbClr val="374151"/>
                </a:solidFill>
                <a:effectLst/>
                <a:latin typeface="Söhne"/>
              </a:rPr>
              <a:t>The model had a total of 23,308,577 parameters, with 117,377 trainable parameters.</a:t>
            </a:r>
          </a:p>
        </p:txBody>
      </p:sp>
      <p:sp>
        <p:nvSpPr>
          <p:cNvPr id="15" name="Rectangle 14">
            <a:extLst>
              <a:ext uri="{FF2B5EF4-FFF2-40B4-BE49-F238E27FC236}">
                <a16:creationId xmlns:a16="http://schemas.microsoft.com/office/drawing/2014/main" id="{9D13D5CE-1498-7DAE-84F1-5EA7C831C308}"/>
              </a:ext>
            </a:extLst>
          </p:cNvPr>
          <p:cNvSpPr/>
          <p:nvPr/>
        </p:nvSpPr>
        <p:spPr>
          <a:xfrm>
            <a:off x="5358899" y="604487"/>
            <a:ext cx="1636987"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For LSTM </a:t>
            </a:r>
          </a:p>
        </p:txBody>
      </p:sp>
    </p:spTree>
    <p:extLst>
      <p:ext uri="{BB962C8B-B14F-4D97-AF65-F5344CB8AC3E}">
        <p14:creationId xmlns:p14="http://schemas.microsoft.com/office/powerpoint/2010/main" val="244475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EF1287-A1EE-9FCB-2AE4-4FA5679E8257}"/>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IN" smtClean="0"/>
              <a:pPr marL="0" lvl="0" indent="0" algn="just" rtl="0">
                <a:spcBef>
                  <a:spcPts val="0"/>
                </a:spcBef>
                <a:spcAft>
                  <a:spcPts val="0"/>
                </a:spcAft>
                <a:buNone/>
              </a:pPr>
              <a:t>8</a:t>
            </a:fld>
            <a:endParaRPr lang="en-IN"/>
          </a:p>
        </p:txBody>
      </p:sp>
      <p:sp>
        <p:nvSpPr>
          <p:cNvPr id="5" name="Google Shape;91;p1">
            <a:extLst>
              <a:ext uri="{FF2B5EF4-FFF2-40B4-BE49-F238E27FC236}">
                <a16:creationId xmlns:a16="http://schemas.microsoft.com/office/drawing/2014/main" id="{FEE8C1F9-2C1C-E73B-547A-BFE1A98070D8}"/>
              </a:ext>
            </a:extLst>
          </p:cNvPr>
          <p:cNvSpPr txBox="1"/>
          <p:nvPr/>
        </p:nvSpPr>
        <p:spPr>
          <a:xfrm>
            <a:off x="0" y="6441368"/>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lang="en-US" sz="1600" b="1" i="0" u="none" strike="noStrike" cap="none" dirty="0">
              <a:solidFill>
                <a:schemeClr val="lt1"/>
              </a:solidFill>
              <a:latin typeface="Times New Roman"/>
              <a:ea typeface="Times New Roman"/>
              <a:cs typeface="Times New Roman"/>
              <a:sym typeface="Times New Roman"/>
            </a:endParaRPr>
          </a:p>
          <a:p>
            <a:pPr marL="0" marR="0" lvl="0" indent="0" algn="just" rtl="0">
              <a:lnSpc>
                <a:spcPct val="90000"/>
              </a:lnSpc>
              <a:spcBef>
                <a:spcPts val="0"/>
              </a:spcBef>
              <a:spcAft>
                <a:spcPts val="0"/>
              </a:spcAft>
              <a:buNone/>
            </a:pPr>
            <a:endParaRPr sz="1600" b="1" i="0" u="none" strike="noStrike" cap="none" dirty="0">
              <a:solidFill>
                <a:schemeClr val="lt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38A54D66-C9D5-A018-2ECD-84860F527186}"/>
              </a:ext>
            </a:extLst>
          </p:cNvPr>
          <p:cNvSpPr/>
          <p:nvPr/>
        </p:nvSpPr>
        <p:spPr>
          <a:xfrm>
            <a:off x="4424351" y="604487"/>
            <a:ext cx="3506089" cy="461665"/>
          </a:xfrm>
          <a:prstGeom prst="rect">
            <a:avLst/>
          </a:prstGeom>
          <a:noFill/>
        </p:spPr>
        <p:txBody>
          <a:bodyPr wrap="none" lIns="91440" tIns="45720" rIns="91440" bIns="45720">
            <a:spAutoFit/>
          </a:bodyPr>
          <a:lstStyle/>
          <a:p>
            <a:pPr algn="just"/>
            <a:r>
              <a:rPr lang="en-US" sz="2400" b="0" cap="none" spc="0" dirty="0">
                <a:ln w="0"/>
                <a:solidFill>
                  <a:schemeClr val="tx1"/>
                </a:solidFill>
                <a:effectLst>
                  <a:outerShdw blurRad="38100" dist="19050" dir="2700000" algn="tl" rotWithShape="0">
                    <a:schemeClr val="dk1">
                      <a:alpha val="40000"/>
                    </a:schemeClr>
                  </a:outerShdw>
                </a:effectLst>
              </a:rPr>
              <a:t>For Logistic Regression </a:t>
            </a:r>
          </a:p>
        </p:txBody>
      </p:sp>
      <p:sp>
        <p:nvSpPr>
          <p:cNvPr id="3" name="Google Shape;90;p1">
            <a:extLst>
              <a:ext uri="{FF2B5EF4-FFF2-40B4-BE49-F238E27FC236}">
                <a16:creationId xmlns:a16="http://schemas.microsoft.com/office/drawing/2014/main" id="{96E876DD-29AD-85F2-F294-0DB9A34CD423}"/>
              </a:ext>
            </a:extLst>
          </p:cNvPr>
          <p:cNvSpPr txBox="1"/>
          <p:nvPr/>
        </p:nvSpPr>
        <p:spPr>
          <a:xfrm>
            <a:off x="1" y="0"/>
            <a:ext cx="12191999" cy="605118"/>
          </a:xfrm>
          <a:prstGeom prst="rect">
            <a:avLst/>
          </a:prstGeom>
          <a:solidFill>
            <a:srgbClr val="C00000"/>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lang="en-US" sz="4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200" b="1" dirty="0">
                <a:solidFill>
                  <a:schemeClr val="lt1"/>
                </a:solidFill>
                <a:latin typeface="Times New Roman"/>
                <a:ea typeface="Times New Roman"/>
                <a:cs typeface="Times New Roman"/>
                <a:sym typeface="Times New Roman"/>
              </a:rPr>
              <a:t>Training and Evaluation</a:t>
            </a:r>
            <a:endParaRPr sz="2000" b="1" i="0" u="none" strike="noStrike" cap="none" dirty="0">
              <a:solidFill>
                <a:schemeClr val="lt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3200" b="1" i="0" u="none" strike="noStrike" cap="none" dirty="0">
                <a:solidFill>
                  <a:schemeClr val="lt1"/>
                </a:solidFill>
                <a:latin typeface="Times New Roman"/>
                <a:ea typeface="Times New Roman"/>
                <a:cs typeface="Times New Roman"/>
                <a:sym typeface="Times New Roman"/>
              </a:rPr>
              <a:t>                               </a:t>
            </a:r>
            <a:endParaRPr lang="en-IN" sz="3200" b="0" i="0" u="none" strike="noStrike" cap="none" dirty="0">
              <a:solidFill>
                <a:schemeClr val="lt1"/>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FE992E90-7EDF-6830-480D-B7316A09C7D7}"/>
              </a:ext>
            </a:extLst>
          </p:cNvPr>
          <p:cNvSpPr txBox="1"/>
          <p:nvPr/>
        </p:nvSpPr>
        <p:spPr>
          <a:xfrm>
            <a:off x="510465" y="1209605"/>
            <a:ext cx="7419975" cy="4832092"/>
          </a:xfrm>
          <a:prstGeom prst="rect">
            <a:avLst/>
          </a:prstGeom>
          <a:noFill/>
        </p:spPr>
        <p:txBody>
          <a:bodyPr wrap="square">
            <a:spAutoFit/>
          </a:bodyPr>
          <a:lstStyle/>
          <a:p>
            <a:pPr algn="just"/>
            <a:r>
              <a:rPr lang="en-US" b="1" i="0" dirty="0">
                <a:solidFill>
                  <a:srgbClr val="374151"/>
                </a:solidFill>
                <a:effectLst/>
                <a:latin typeface="Söhne"/>
              </a:rPr>
              <a:t>Training Process:</a:t>
            </a:r>
          </a:p>
          <a:p>
            <a:pPr algn="just"/>
            <a:endParaRPr lang="en-US" b="0" i="0" dirty="0">
              <a:solidFill>
                <a:srgbClr val="374151"/>
              </a:solidFill>
              <a:effectLst/>
              <a:latin typeface="Söhne"/>
            </a:endParaRPr>
          </a:p>
          <a:p>
            <a:pPr algn="just">
              <a:buFont typeface="Arial" panose="020B0604020202020204" pitchFamily="34" charset="0"/>
              <a:buChar char="•"/>
            </a:pPr>
            <a:r>
              <a:rPr lang="en-US" b="0" i="0" dirty="0">
                <a:solidFill>
                  <a:srgbClr val="374151"/>
                </a:solidFill>
                <a:effectLst/>
                <a:latin typeface="Söhne"/>
              </a:rPr>
              <a:t>The Logistic Regression model was trained using a vectorization method.</a:t>
            </a:r>
          </a:p>
          <a:p>
            <a:pPr algn="just">
              <a:buFont typeface="Arial" panose="020B0604020202020204" pitchFamily="34" charset="0"/>
              <a:buChar char="•"/>
            </a:pPr>
            <a:r>
              <a:rPr lang="en-US" b="0" i="0" dirty="0">
                <a:solidFill>
                  <a:srgbClr val="374151"/>
                </a:solidFill>
                <a:effectLst/>
                <a:latin typeface="Söhne"/>
              </a:rPr>
              <a:t>The text data was preprocessed and transformed into numerical feature vectors using a vectorization technique such as TF-IDF or Bag-of-Words.</a:t>
            </a:r>
          </a:p>
          <a:p>
            <a:pPr algn="just">
              <a:buFont typeface="Arial" panose="020B0604020202020204" pitchFamily="34" charset="0"/>
              <a:buChar char="•"/>
            </a:pPr>
            <a:r>
              <a:rPr lang="en-US" b="0" i="0" dirty="0">
                <a:solidFill>
                  <a:srgbClr val="374151"/>
                </a:solidFill>
                <a:effectLst/>
                <a:latin typeface="Söhne"/>
              </a:rPr>
              <a:t>The transformed feature vectors were used as input to train the Logistic Regression model.</a:t>
            </a:r>
          </a:p>
          <a:p>
            <a:pPr algn="just">
              <a:buFont typeface="Arial" panose="020B0604020202020204" pitchFamily="34" charset="0"/>
              <a:buChar char="•"/>
            </a:pPr>
            <a:r>
              <a:rPr lang="en-US" b="0" i="0" dirty="0">
                <a:solidFill>
                  <a:srgbClr val="374151"/>
                </a:solidFill>
                <a:effectLst/>
                <a:latin typeface="Söhne"/>
              </a:rPr>
              <a:t>The model was trained using a suitable optimization algorithm, such as gradient descent, to find the optimal weights for the logistic regression equation.</a:t>
            </a:r>
          </a:p>
          <a:p>
            <a:pPr algn="just">
              <a:buFont typeface="Arial" panose="020B0604020202020204" pitchFamily="34" charset="0"/>
              <a:buChar char="•"/>
            </a:pPr>
            <a:r>
              <a:rPr lang="en-US" b="0" i="0" dirty="0">
                <a:solidFill>
                  <a:srgbClr val="374151"/>
                </a:solidFill>
                <a:effectLst/>
                <a:latin typeface="Söhne"/>
              </a:rPr>
              <a:t>The training process aimed to minimize the logistic loss function and maximize the likelihood of correct classification.</a:t>
            </a:r>
          </a:p>
          <a:p>
            <a:pPr algn="just">
              <a:buFont typeface="Arial" panose="020B0604020202020204" pitchFamily="34" charset="0"/>
              <a:buChar char="•"/>
            </a:pPr>
            <a:endParaRPr lang="en-US" dirty="0">
              <a:solidFill>
                <a:srgbClr val="374151"/>
              </a:solidFill>
              <a:latin typeface="Söhne"/>
            </a:endParaRPr>
          </a:p>
          <a:p>
            <a:pPr algn="just">
              <a:buFont typeface="Arial" panose="020B0604020202020204" pitchFamily="34" charset="0"/>
              <a:buChar char="•"/>
            </a:pPr>
            <a:endParaRPr lang="en-US" b="0" i="0" dirty="0">
              <a:solidFill>
                <a:srgbClr val="374151"/>
              </a:solidFill>
              <a:effectLst/>
              <a:latin typeface="Söhne"/>
            </a:endParaRPr>
          </a:p>
          <a:p>
            <a:pPr algn="just"/>
            <a:r>
              <a:rPr lang="en-US" b="1" i="0" dirty="0">
                <a:solidFill>
                  <a:srgbClr val="374151"/>
                </a:solidFill>
                <a:effectLst/>
                <a:latin typeface="Söhne"/>
              </a:rPr>
              <a:t>Model Summary:</a:t>
            </a:r>
          </a:p>
          <a:p>
            <a:pPr algn="just"/>
            <a:endParaRPr lang="en-US" b="0" i="0" dirty="0">
              <a:solidFill>
                <a:srgbClr val="374151"/>
              </a:solidFill>
              <a:effectLst/>
              <a:latin typeface="Söhne"/>
            </a:endParaRPr>
          </a:p>
          <a:p>
            <a:pPr algn="just">
              <a:buFont typeface="Arial" panose="020B0604020202020204" pitchFamily="34" charset="0"/>
              <a:buChar char="•"/>
            </a:pPr>
            <a:r>
              <a:rPr lang="en-US" b="0" i="0" dirty="0">
                <a:solidFill>
                  <a:srgbClr val="374151"/>
                </a:solidFill>
                <a:effectLst/>
                <a:latin typeface="Söhne"/>
              </a:rPr>
              <a:t>The Logistic Regression model was based on the logistic regression equation, which models the probability of a binary outcome.</a:t>
            </a:r>
          </a:p>
          <a:p>
            <a:pPr algn="just">
              <a:buFont typeface="Arial" panose="020B0604020202020204" pitchFamily="34" charset="0"/>
              <a:buChar char="•"/>
            </a:pPr>
            <a:r>
              <a:rPr lang="en-US" b="0" i="0" dirty="0">
                <a:solidFill>
                  <a:srgbClr val="374151"/>
                </a:solidFill>
                <a:effectLst/>
                <a:latin typeface="Söhne"/>
              </a:rPr>
              <a:t>The model did not involve complex layers or deep learning architectures like neural networks.</a:t>
            </a:r>
          </a:p>
          <a:p>
            <a:pPr algn="just">
              <a:buFont typeface="Arial" panose="020B0604020202020204" pitchFamily="34" charset="0"/>
              <a:buChar char="•"/>
            </a:pPr>
            <a:r>
              <a:rPr lang="en-US" b="0" i="0" dirty="0">
                <a:solidFill>
                  <a:srgbClr val="374151"/>
                </a:solidFill>
                <a:effectLst/>
                <a:latin typeface="Söhne"/>
              </a:rPr>
              <a:t>It utilized the feature vectors derived from the vectorization method as input variables for the logistic regression equation.</a:t>
            </a:r>
          </a:p>
          <a:p>
            <a:pPr algn="just">
              <a:buFont typeface="Arial" panose="020B0604020202020204" pitchFamily="34" charset="0"/>
              <a:buChar char="•"/>
            </a:pPr>
            <a:r>
              <a:rPr lang="en-US" b="0" i="0" dirty="0">
                <a:solidFill>
                  <a:srgbClr val="374151"/>
                </a:solidFill>
                <a:effectLst/>
                <a:latin typeface="Söhne"/>
              </a:rPr>
              <a:t>The model estimated the coefficients for each feature variable and an intercept term.</a:t>
            </a:r>
          </a:p>
          <a:p>
            <a:pPr algn="just">
              <a:buFont typeface="Arial" panose="020B0604020202020204" pitchFamily="34" charset="0"/>
              <a:buChar char="•"/>
            </a:pPr>
            <a:r>
              <a:rPr lang="en-US" b="0" i="0" dirty="0">
                <a:solidFill>
                  <a:srgbClr val="374151"/>
                </a:solidFill>
                <a:effectLst/>
                <a:latin typeface="Söhne"/>
              </a:rPr>
              <a:t>The logistic regression equation mapped the input feature vectors to a probability score, indicating the likelihood of belonging to a specific class.</a:t>
            </a:r>
          </a:p>
        </p:txBody>
      </p:sp>
      <p:pic>
        <p:nvPicPr>
          <p:cNvPr id="6146" name="Picture 2" descr="Logistic Regression">
            <a:extLst>
              <a:ext uri="{FF2B5EF4-FFF2-40B4-BE49-F238E27FC236}">
                <a16:creationId xmlns:a16="http://schemas.microsoft.com/office/drawing/2014/main" id="{A807C45B-59FA-9A7D-4CA5-970E55AE8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0361" y="2521254"/>
            <a:ext cx="4121637" cy="220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3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E0EF376-F35D-F94B-8ACE-9E799E0BB75F}"/>
              </a:ext>
            </a:extLst>
          </p:cNvPr>
          <p:cNvPicPr>
            <a:picLocks noChangeAspect="1"/>
          </p:cNvPicPr>
          <p:nvPr/>
        </p:nvPicPr>
        <p:blipFill>
          <a:blip r:embed="rId2"/>
          <a:stretch>
            <a:fillRect/>
          </a:stretch>
        </p:blipFill>
        <p:spPr>
          <a:xfrm>
            <a:off x="7871013" y="933450"/>
            <a:ext cx="4320988" cy="2747202"/>
          </a:xfrm>
          <a:prstGeom prst="rect">
            <a:avLst/>
          </a:prstGeom>
        </p:spPr>
      </p:pic>
      <p:sp>
        <p:nvSpPr>
          <p:cNvPr id="4" name="Slide Number Placeholder 3">
            <a:extLst>
              <a:ext uri="{FF2B5EF4-FFF2-40B4-BE49-F238E27FC236}">
                <a16:creationId xmlns:a16="http://schemas.microsoft.com/office/drawing/2014/main" id="{E6EF1287-A1EE-9FCB-2AE4-4FA5679E82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9</a:t>
            </a:fld>
            <a:endParaRPr lang="en-IN"/>
          </a:p>
        </p:txBody>
      </p:sp>
      <p:sp>
        <p:nvSpPr>
          <p:cNvPr id="5" name="Google Shape;91;p1">
            <a:extLst>
              <a:ext uri="{FF2B5EF4-FFF2-40B4-BE49-F238E27FC236}">
                <a16:creationId xmlns:a16="http://schemas.microsoft.com/office/drawing/2014/main" id="{FEE8C1F9-2C1C-E73B-547A-BFE1A98070D8}"/>
              </a:ext>
            </a:extLst>
          </p:cNvPr>
          <p:cNvSpPr txBox="1"/>
          <p:nvPr/>
        </p:nvSpPr>
        <p:spPr>
          <a:xfrm>
            <a:off x="0" y="644568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lang="en-US" sz="16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sz="1600" b="1" i="0" u="none" strike="noStrike" cap="none" dirty="0">
              <a:solidFill>
                <a:schemeClr val="lt1"/>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AF35C9AF-FE89-AD96-1111-2A0B484AA540}"/>
              </a:ext>
            </a:extLst>
          </p:cNvPr>
          <p:cNvSpPr txBox="1"/>
          <p:nvPr/>
        </p:nvSpPr>
        <p:spPr>
          <a:xfrm>
            <a:off x="485775" y="933450"/>
            <a:ext cx="7385237" cy="5478423"/>
          </a:xfrm>
          <a:prstGeom prst="rect">
            <a:avLst/>
          </a:prstGeom>
          <a:noFill/>
        </p:spPr>
        <p:txBody>
          <a:bodyPr wrap="square">
            <a:spAutoFit/>
          </a:bodyPr>
          <a:lstStyle/>
          <a:p>
            <a:pPr algn="l"/>
            <a:r>
              <a:rPr lang="en-US" b="1" i="0" dirty="0">
                <a:solidFill>
                  <a:srgbClr val="374151"/>
                </a:solidFill>
                <a:effectLst/>
                <a:latin typeface="Söhne"/>
              </a:rPr>
              <a:t>Our research involved evaluating the performance of both the Logistic Regression model and the LSTM model for fake news detection. Here are the results and analysis of our experiments:</a:t>
            </a:r>
          </a:p>
          <a:p>
            <a:pPr algn="l"/>
            <a:endParaRPr lang="en-US" b="0" i="0" dirty="0">
              <a:solidFill>
                <a:srgbClr val="374151"/>
              </a:solidFill>
              <a:effectLst/>
              <a:latin typeface="Söhne"/>
            </a:endParaRPr>
          </a:p>
          <a:p>
            <a:pPr marL="400050" indent="-400050" algn="l">
              <a:buFont typeface="Wingdings" panose="05000000000000000000" pitchFamily="2" charset="2"/>
              <a:buChar char="v"/>
            </a:pPr>
            <a:r>
              <a:rPr lang="en-US" b="1" i="0" dirty="0">
                <a:solidFill>
                  <a:srgbClr val="374151"/>
                </a:solidFill>
                <a:effectLst/>
                <a:latin typeface="Söhne"/>
              </a:rPr>
              <a:t>Logistic Regression Model:</a:t>
            </a:r>
          </a:p>
          <a:p>
            <a:pPr marL="857250" lvl="1" indent="-400050" algn="l">
              <a:buFont typeface="+mj-lt"/>
              <a:buAutoNum type="romanLcPeriod"/>
            </a:pPr>
            <a:r>
              <a:rPr lang="en-US" b="0" i="0" dirty="0">
                <a:solidFill>
                  <a:srgbClr val="374151"/>
                </a:solidFill>
                <a:effectLst/>
                <a:latin typeface="Söhne"/>
              </a:rPr>
              <a:t>The Logistic Regression model achieved an impressive accuracy of 99.98%.</a:t>
            </a:r>
          </a:p>
          <a:p>
            <a:pPr marL="857250" lvl="1" indent="-400050" algn="l">
              <a:buFont typeface="+mj-lt"/>
              <a:buAutoNum type="romanLcPeriod"/>
            </a:pPr>
            <a:r>
              <a:rPr lang="en-US" b="0" i="0" dirty="0">
                <a:solidFill>
                  <a:srgbClr val="374151"/>
                </a:solidFill>
                <a:effectLst/>
                <a:latin typeface="Söhne"/>
              </a:rPr>
              <a:t>When we input news text into the interface, the model correctly identified the news as either fake or real in the majority of cases.</a:t>
            </a:r>
          </a:p>
          <a:p>
            <a:pPr marL="857250" lvl="1" indent="-400050" algn="l">
              <a:buFont typeface="+mj-lt"/>
              <a:buAutoNum type="romanLcPeriod"/>
            </a:pPr>
            <a:r>
              <a:rPr lang="en-US" b="0" i="0" dirty="0">
                <a:solidFill>
                  <a:srgbClr val="374151"/>
                </a:solidFill>
                <a:effectLst/>
                <a:latin typeface="Söhne"/>
              </a:rPr>
              <a:t>To test the model's ability to detect fake news, we used news articles from The Onion, a satire 'news' portal known for publishing fake funny news. The model successfully identified these articles as fake.</a:t>
            </a:r>
          </a:p>
          <a:p>
            <a:pPr marL="857250" lvl="1" indent="-400050" algn="l">
              <a:buFont typeface="+mj-lt"/>
              <a:buAutoNum type="romanLcPeriod"/>
            </a:pPr>
            <a:r>
              <a:rPr lang="en-US" b="0" i="0" dirty="0">
                <a:solidFill>
                  <a:srgbClr val="374151"/>
                </a:solidFill>
                <a:effectLst/>
                <a:latin typeface="Söhne"/>
              </a:rPr>
              <a:t>Additionally, we tested the model with news articles from reputable sources like BBC and New York Times, and it correctly classified them as real news.</a:t>
            </a:r>
          </a:p>
          <a:p>
            <a:pPr marL="857250" lvl="1" indent="-400050" algn="l">
              <a:buFont typeface="+mj-lt"/>
              <a:buAutoNum type="romanLcPeriod"/>
            </a:pPr>
            <a:r>
              <a:rPr lang="en-US" b="0" i="0" dirty="0">
                <a:solidFill>
                  <a:srgbClr val="374151"/>
                </a:solidFill>
                <a:effectLst/>
                <a:latin typeface="Söhne"/>
              </a:rPr>
              <a:t>Based on these findings, we can conclude that the Logistic Regression model demonstrates high accuracy in detecting fake news.</a:t>
            </a:r>
          </a:p>
          <a:p>
            <a:pPr marL="857250" lvl="1" indent="-400050" algn="l">
              <a:buFont typeface="+mj-lt"/>
              <a:buAutoNum type="romanLcPeriod"/>
            </a:pPr>
            <a:endParaRPr lang="en-US" b="0" i="0" dirty="0">
              <a:solidFill>
                <a:srgbClr val="374151"/>
              </a:solidFill>
              <a:effectLst/>
              <a:latin typeface="Söhne"/>
            </a:endParaRPr>
          </a:p>
          <a:p>
            <a:pPr marL="400050" indent="-400050" algn="l">
              <a:buFont typeface="Wingdings" panose="05000000000000000000" pitchFamily="2" charset="2"/>
              <a:buChar char="v"/>
            </a:pPr>
            <a:r>
              <a:rPr lang="en-US" b="1" i="0" dirty="0">
                <a:solidFill>
                  <a:srgbClr val="374151"/>
                </a:solidFill>
                <a:effectLst/>
                <a:latin typeface="Söhne"/>
              </a:rPr>
              <a:t>LSTM Model:</a:t>
            </a:r>
          </a:p>
          <a:p>
            <a:pPr marL="857250" lvl="1" indent="-400050" algn="l">
              <a:buFont typeface="+mj-lt"/>
              <a:buAutoNum type="romanLcPeriod"/>
            </a:pPr>
            <a:r>
              <a:rPr lang="en-US" b="0" i="0" dirty="0">
                <a:solidFill>
                  <a:srgbClr val="374151"/>
                </a:solidFill>
                <a:effectLst/>
                <a:latin typeface="Söhne"/>
              </a:rPr>
              <a:t>The LSTM model achieved an accuracy of 99.28%.</a:t>
            </a:r>
          </a:p>
          <a:p>
            <a:pPr marL="857250" lvl="1" indent="-400050" algn="l">
              <a:buFont typeface="+mj-lt"/>
              <a:buAutoNum type="romanLcPeriod"/>
            </a:pPr>
            <a:r>
              <a:rPr lang="en-US" b="0" i="0" dirty="0">
                <a:solidFill>
                  <a:srgbClr val="374151"/>
                </a:solidFill>
                <a:effectLst/>
                <a:latin typeface="Söhne"/>
              </a:rPr>
              <a:t>While the accuracy is still impressive, it is slightly lower than that of the Logistic Regression model.</a:t>
            </a:r>
          </a:p>
          <a:p>
            <a:pPr marL="857250" lvl="1" indent="-400050" algn="l">
              <a:buFont typeface="+mj-lt"/>
              <a:buAutoNum type="romanLcPeriod"/>
            </a:pPr>
            <a:r>
              <a:rPr lang="en-US" b="0" i="0" dirty="0">
                <a:solidFill>
                  <a:srgbClr val="374151"/>
                </a:solidFill>
                <a:effectLst/>
                <a:latin typeface="Söhne"/>
              </a:rPr>
              <a:t>The LSTM model's performance in correctly identifying fake news from The Onion was comparable to the Logistic Regression model.</a:t>
            </a:r>
          </a:p>
          <a:p>
            <a:pPr marL="857250" lvl="1" indent="-400050" algn="l">
              <a:buFont typeface="+mj-lt"/>
              <a:buAutoNum type="romanLcPeriod"/>
            </a:pPr>
            <a:r>
              <a:rPr lang="en-US" b="0" i="0" dirty="0">
                <a:solidFill>
                  <a:srgbClr val="374151"/>
                </a:solidFill>
                <a:effectLst/>
                <a:latin typeface="Söhne"/>
              </a:rPr>
              <a:t>However, when tested with news articles from BBC and New York Times, the LSTM model also correctly classified them as real news.</a:t>
            </a:r>
          </a:p>
          <a:p>
            <a:pPr marL="857250" lvl="1" indent="-400050" algn="l">
              <a:buFont typeface="+mj-lt"/>
              <a:buAutoNum type="romanLcPeriod"/>
            </a:pPr>
            <a:r>
              <a:rPr lang="en-US" b="0" i="0" dirty="0">
                <a:solidFill>
                  <a:srgbClr val="374151"/>
                </a:solidFill>
                <a:effectLst/>
                <a:latin typeface="Söhne"/>
              </a:rPr>
              <a:t>In comparison to the Logistic Regression model, the LSTM model exhibited slightly lower accuracy in fake news detection.</a:t>
            </a:r>
          </a:p>
        </p:txBody>
      </p:sp>
      <p:sp>
        <p:nvSpPr>
          <p:cNvPr id="8" name="Google Shape;90;p1">
            <a:extLst>
              <a:ext uri="{FF2B5EF4-FFF2-40B4-BE49-F238E27FC236}">
                <a16:creationId xmlns:a16="http://schemas.microsoft.com/office/drawing/2014/main" id="{739D4C68-D38B-7BB1-0E61-24FC718EE5E0}"/>
              </a:ext>
            </a:extLst>
          </p:cNvPr>
          <p:cNvSpPr txBox="1"/>
          <p:nvPr/>
        </p:nvSpPr>
        <p:spPr>
          <a:xfrm>
            <a:off x="1" y="0"/>
            <a:ext cx="12191999" cy="60511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US" sz="4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200" b="1" dirty="0">
                <a:solidFill>
                  <a:schemeClr val="lt1"/>
                </a:solidFill>
                <a:latin typeface="Times New Roman"/>
                <a:ea typeface="Times New Roman"/>
                <a:cs typeface="Times New Roman"/>
                <a:sym typeface="Times New Roman"/>
              </a:rPr>
              <a:t>Results  </a:t>
            </a:r>
            <a:endParaRPr sz="2000" b="1" i="0" u="none" strike="noStrike" cap="none"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IN" sz="3200" b="1" i="0" u="none" strike="noStrike" cap="none" dirty="0">
                <a:solidFill>
                  <a:schemeClr val="lt1"/>
                </a:solidFill>
                <a:latin typeface="Times New Roman"/>
                <a:ea typeface="Times New Roman"/>
                <a:cs typeface="Times New Roman"/>
                <a:sym typeface="Times New Roman"/>
              </a:rPr>
              <a:t>                               </a:t>
            </a:r>
            <a:endParaRPr sz="3200" b="0" i="0" u="none" strike="noStrike" cap="none" dirty="0">
              <a:solidFill>
                <a:schemeClr val="lt1"/>
              </a:solidFill>
              <a:latin typeface="Times New Roman"/>
              <a:ea typeface="Times New Roman"/>
              <a:cs typeface="Times New Roman"/>
              <a:sym typeface="Times New Roman"/>
            </a:endParaRPr>
          </a:p>
        </p:txBody>
      </p:sp>
      <p:pic>
        <p:nvPicPr>
          <p:cNvPr id="12" name="Picture 11">
            <a:extLst>
              <a:ext uri="{FF2B5EF4-FFF2-40B4-BE49-F238E27FC236}">
                <a16:creationId xmlns:a16="http://schemas.microsoft.com/office/drawing/2014/main" id="{2F1B8B41-A3EB-1863-9793-BB0C5CFAE31C}"/>
              </a:ext>
            </a:extLst>
          </p:cNvPr>
          <p:cNvPicPr>
            <a:picLocks noChangeAspect="1"/>
          </p:cNvPicPr>
          <p:nvPr/>
        </p:nvPicPr>
        <p:blipFill>
          <a:blip r:embed="rId3"/>
          <a:stretch>
            <a:fillRect/>
          </a:stretch>
        </p:blipFill>
        <p:spPr>
          <a:xfrm>
            <a:off x="7871012" y="3794428"/>
            <a:ext cx="4238215" cy="2617445"/>
          </a:xfrm>
          <a:prstGeom prst="rect">
            <a:avLst/>
          </a:prstGeom>
        </p:spPr>
      </p:pic>
    </p:spTree>
    <p:extLst>
      <p:ext uri="{BB962C8B-B14F-4D97-AF65-F5344CB8AC3E}">
        <p14:creationId xmlns:p14="http://schemas.microsoft.com/office/powerpoint/2010/main" val="23407231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1398</TotalTime>
  <Words>2234</Words>
  <Application>Microsoft Office PowerPoint</Application>
  <PresentationFormat>Widescreen</PresentationFormat>
  <Paragraphs>220</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 RAMALINGAM</dc:creator>
  <cp:lastModifiedBy>Ujjwal Kumar</cp:lastModifiedBy>
  <cp:revision>53</cp:revision>
  <dcterms:created xsi:type="dcterms:W3CDTF">2020-05-05T09:43:45Z</dcterms:created>
  <dcterms:modified xsi:type="dcterms:W3CDTF">2023-05-30T07:11:34Z</dcterms:modified>
</cp:coreProperties>
</file>