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29" y="31248"/>
            <a:ext cx="3465664" cy="407238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5937" y="3010852"/>
            <a:ext cx="9636125" cy="307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1300" y="4677238"/>
            <a:ext cx="8224519" cy="264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237" y="4877007"/>
            <a:ext cx="15642145" cy="54096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42348" y="0"/>
            <a:ext cx="2038349" cy="19430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9425" y="235159"/>
            <a:ext cx="1077849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spc="-80" dirty="0">
                <a:latin typeface="Verdana"/>
                <a:cs typeface="Verdana"/>
              </a:rPr>
              <a:t>PROJECT</a:t>
            </a:r>
            <a:r>
              <a:rPr sz="10000" spc="-575" dirty="0">
                <a:latin typeface="Verdana"/>
                <a:cs typeface="Verdana"/>
              </a:rPr>
              <a:t> </a:t>
            </a:r>
            <a:r>
              <a:rPr sz="10000" spc="-505" dirty="0">
                <a:latin typeface="Verdana"/>
                <a:cs typeface="Verdana"/>
              </a:rPr>
              <a:t>REPORT</a:t>
            </a:r>
            <a:endParaRPr sz="10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6350" y="1817014"/>
            <a:ext cx="6504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5" dirty="0">
                <a:solidFill>
                  <a:srgbClr val="FFFFFF"/>
                </a:solidFill>
                <a:latin typeface="Tahoma"/>
                <a:cs typeface="Tahoma"/>
              </a:rPr>
              <a:t>Topic:</a:t>
            </a:r>
            <a:r>
              <a:rPr sz="36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130" dirty="0">
                <a:solidFill>
                  <a:srgbClr val="FFFFFF"/>
                </a:solidFill>
                <a:latin typeface="Tahoma"/>
                <a:cs typeface="Tahoma"/>
              </a:rPr>
              <a:t>Face</a:t>
            </a:r>
            <a:r>
              <a:rPr sz="36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114" dirty="0">
                <a:solidFill>
                  <a:srgbClr val="FFFFFF"/>
                </a:solidFill>
                <a:latin typeface="Tahoma"/>
                <a:cs typeface="Tahoma"/>
              </a:rPr>
              <a:t>Mask</a:t>
            </a:r>
            <a:r>
              <a:rPr sz="36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ahoma"/>
                <a:cs typeface="Tahoma"/>
              </a:rPr>
              <a:t>Detection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37845" y="2352246"/>
            <a:ext cx="3121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95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36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Tahoma"/>
                <a:cs typeface="Tahoma"/>
              </a:rPr>
              <a:t>Python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9264" y="2355416"/>
            <a:ext cx="2762250" cy="13208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3400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400" spc="1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400" spc="-4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400" spc="-4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8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400" spc="-43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400" spc="-15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400" spc="7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400" spc="-43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400" spc="-18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400" spc="-5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2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4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3400" b="1" spc="5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4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400" b="1" spc="-22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3400" b="1" spc="-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-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400" b="1" spc="-3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2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400" b="1" spc="-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40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34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20337" y="2355416"/>
            <a:ext cx="6924675" cy="252095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3400" spc="-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400" spc="-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400" spc="-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400" spc="-4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4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400" spc="-5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400" spc="-4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400" spc="-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4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4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400" spc="1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400" spc="-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400" spc="-1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4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400" spc="-1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400" spc="-5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4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3400" b="1" spc="9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400" b="1" spc="-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400" b="1" spc="-12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9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400" b="1" spc="-35" dirty="0">
                <a:solidFill>
                  <a:srgbClr val="FFFFFF"/>
                </a:solidFill>
                <a:latin typeface="Tahoma"/>
                <a:cs typeface="Tahoma"/>
              </a:rPr>
              <a:t>ee</a:t>
            </a:r>
            <a:r>
              <a:rPr sz="34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400" b="1" spc="-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-22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3400" b="1" spc="-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400" b="1" spc="-40" dirty="0">
                <a:solidFill>
                  <a:srgbClr val="FFFFFF"/>
                </a:solidFill>
                <a:latin typeface="Tahoma"/>
                <a:cs typeface="Tahoma"/>
              </a:rPr>
              <a:t>hi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9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400" b="1" spc="-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400" b="1" spc="-4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400" b="1" spc="4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400" b="1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400" b="1" spc="2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400" b="1" spc="-10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3400" dirty="0">
              <a:latin typeface="Tahoma"/>
              <a:cs typeface="Tahoma"/>
            </a:endParaRPr>
          </a:p>
          <a:p>
            <a:pPr marL="12700" marR="5080" indent="1414145">
              <a:lnSpc>
                <a:spcPct val="115799"/>
              </a:lnSpc>
            </a:pPr>
            <a:r>
              <a:rPr sz="3400" i="1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i="1" spc="-85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3400" i="1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i="1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i="1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i="1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i="1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i="1" spc="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i="1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i="1" spc="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400" i="1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i="1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i="1" spc="10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400" i="1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i="1" spc="-85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3400" i="1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i="1" spc="-35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3400" i="1" spc="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400" i="1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i="1" spc="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400" i="1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i="1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i="1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i="1" spc="-1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400" i="1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i="1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i="1" spc="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i="1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i="1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i="1" spc="10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400" i="1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i="1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i="1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i="1" spc="-1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400" i="1" spc="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400" i="1" spc="-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400" i="1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i="1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i="1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i="1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i="1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i="1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i="1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i="1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i="1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i="1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i="1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3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000191"/>
            <a:ext cx="1929130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400" i="1" spc="195" dirty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sz="7400" i="1" spc="16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7400" i="1" spc="-33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7400" i="1" spc="170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endParaRPr sz="7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443479"/>
            <a:ext cx="14088744" cy="621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2600">
              <a:lnSpc>
                <a:spcPct val="125000"/>
              </a:lnSpc>
              <a:spcBef>
                <a:spcPts val="100"/>
              </a:spcBef>
              <a:buFont typeface="Trebuchet MS"/>
              <a:buAutoNum type="arabicPeriod"/>
              <a:tabLst>
                <a:tab pos="367030" algn="l"/>
              </a:tabLst>
            </a:pPr>
            <a:r>
              <a:rPr sz="2500" spc="-40" dirty="0">
                <a:latin typeface="Lucida Sans Unicode"/>
                <a:cs typeface="Lucida Sans Unicode"/>
              </a:rPr>
              <a:t>Public </a:t>
            </a:r>
            <a:r>
              <a:rPr sz="2500" spc="-65" dirty="0">
                <a:latin typeface="Lucida Sans Unicode"/>
                <a:cs typeface="Lucida Sans Unicode"/>
              </a:rPr>
              <a:t>places: </a:t>
            </a:r>
            <a:r>
              <a:rPr sz="2500" spc="-75" dirty="0">
                <a:latin typeface="Lucida Sans Unicode"/>
                <a:cs typeface="Lucida Sans Unicode"/>
              </a:rPr>
              <a:t>The </a:t>
            </a:r>
            <a:r>
              <a:rPr sz="2500" spc="-50" dirty="0">
                <a:latin typeface="Lucida Sans Unicode"/>
                <a:cs typeface="Lucida Sans Unicode"/>
              </a:rPr>
              <a:t>system </a:t>
            </a:r>
            <a:r>
              <a:rPr sz="2500" spc="-40" dirty="0">
                <a:latin typeface="Lucida Sans Unicode"/>
                <a:cs typeface="Lucida Sans Unicode"/>
              </a:rPr>
              <a:t>can </a:t>
            </a:r>
            <a:r>
              <a:rPr sz="2500" spc="-20" dirty="0">
                <a:latin typeface="Lucida Sans Unicode"/>
                <a:cs typeface="Lucida Sans Unicode"/>
              </a:rPr>
              <a:t>be </a:t>
            </a:r>
            <a:r>
              <a:rPr sz="2500" spc="-40" dirty="0">
                <a:latin typeface="Lucida Sans Unicode"/>
                <a:cs typeface="Lucida Sans Unicode"/>
              </a:rPr>
              <a:t>used </a:t>
            </a:r>
            <a:r>
              <a:rPr sz="2500" spc="-55" dirty="0">
                <a:latin typeface="Lucida Sans Unicode"/>
                <a:cs typeface="Lucida Sans Unicode"/>
              </a:rPr>
              <a:t>in </a:t>
            </a:r>
            <a:r>
              <a:rPr sz="2500" spc="-65" dirty="0">
                <a:latin typeface="Lucida Sans Unicode"/>
                <a:cs typeface="Lucida Sans Unicode"/>
              </a:rPr>
              <a:t>public </a:t>
            </a:r>
            <a:r>
              <a:rPr sz="2500" spc="-55" dirty="0">
                <a:latin typeface="Lucida Sans Unicode"/>
                <a:cs typeface="Lucida Sans Unicode"/>
              </a:rPr>
              <a:t>places </a:t>
            </a:r>
            <a:r>
              <a:rPr sz="2500" spc="-60" dirty="0">
                <a:latin typeface="Lucida Sans Unicode"/>
                <a:cs typeface="Lucida Sans Unicode"/>
              </a:rPr>
              <a:t>such </a:t>
            </a:r>
            <a:r>
              <a:rPr sz="2500" spc="-40" dirty="0">
                <a:latin typeface="Lucida Sans Unicode"/>
                <a:cs typeface="Lucida Sans Unicode"/>
              </a:rPr>
              <a:t>as </a:t>
            </a:r>
            <a:r>
              <a:rPr sz="2500" spc="-80" dirty="0">
                <a:latin typeface="Lucida Sans Unicode"/>
                <a:cs typeface="Lucida Sans Unicode"/>
              </a:rPr>
              <a:t>malls, </a:t>
            </a:r>
            <a:r>
              <a:rPr sz="2500" spc="-55" dirty="0">
                <a:latin typeface="Lucida Sans Unicode"/>
                <a:cs typeface="Lucida Sans Unicode"/>
              </a:rPr>
              <a:t>airports, </a:t>
            </a:r>
            <a:r>
              <a:rPr sz="2500" spc="-20" dirty="0">
                <a:latin typeface="Lucida Sans Unicode"/>
                <a:cs typeface="Lucida Sans Unicode"/>
              </a:rPr>
              <a:t>and </a:t>
            </a:r>
            <a:r>
              <a:rPr sz="2500" spc="-65" dirty="0">
                <a:latin typeface="Lucida Sans Unicode"/>
                <a:cs typeface="Lucida Sans Unicode"/>
              </a:rPr>
              <a:t>public </a:t>
            </a:r>
            <a:r>
              <a:rPr sz="2500" spc="-780" dirty="0">
                <a:latin typeface="Lucida Sans Unicode"/>
                <a:cs typeface="Lucida Sans Unicode"/>
              </a:rPr>
              <a:t> </a:t>
            </a:r>
            <a:r>
              <a:rPr sz="2500" spc="-35" dirty="0">
                <a:latin typeface="Lucida Sans Unicode"/>
                <a:cs typeface="Lucida Sans Unicode"/>
              </a:rPr>
              <a:t>transportation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to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25" dirty="0">
                <a:latin typeface="Lucida Sans Unicode"/>
                <a:cs typeface="Lucida Sans Unicode"/>
              </a:rPr>
              <a:t>ensure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35" dirty="0">
                <a:latin typeface="Lucida Sans Unicode"/>
                <a:cs typeface="Lucida Sans Unicode"/>
              </a:rPr>
              <a:t>that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60" dirty="0">
                <a:latin typeface="Lucida Sans Unicode"/>
                <a:cs typeface="Lucida Sans Unicode"/>
              </a:rPr>
              <a:t>individuals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are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45" dirty="0">
                <a:latin typeface="Lucida Sans Unicode"/>
                <a:cs typeface="Lucida Sans Unicode"/>
              </a:rPr>
              <a:t>wearing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70" dirty="0">
                <a:latin typeface="Lucida Sans Unicode"/>
                <a:cs typeface="Lucida Sans Unicode"/>
              </a:rPr>
              <a:t>masks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20" dirty="0">
                <a:latin typeface="Lucida Sans Unicode"/>
                <a:cs typeface="Lucida Sans Unicode"/>
              </a:rPr>
              <a:t>and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to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35" dirty="0">
                <a:latin typeface="Lucida Sans Unicode"/>
                <a:cs typeface="Lucida Sans Unicode"/>
              </a:rPr>
              <a:t>enforce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50" dirty="0">
                <a:latin typeface="Lucida Sans Unicode"/>
                <a:cs typeface="Lucida Sans Unicode"/>
              </a:rPr>
              <a:t>compliance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with </a:t>
            </a:r>
            <a:r>
              <a:rPr sz="2500" spc="-775" dirty="0">
                <a:latin typeface="Lucida Sans Unicode"/>
                <a:cs typeface="Lucida Sans Unicode"/>
              </a:rPr>
              <a:t> </a:t>
            </a:r>
            <a:r>
              <a:rPr sz="2500" spc="-65" dirty="0">
                <a:latin typeface="Lucida Sans Unicode"/>
                <a:cs typeface="Lucida Sans Unicode"/>
              </a:rPr>
              <a:t>mask</a:t>
            </a:r>
            <a:r>
              <a:rPr sz="2500" spc="-150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mandates.</a:t>
            </a:r>
            <a:endParaRPr sz="2500">
              <a:latin typeface="Lucida Sans Unicode"/>
              <a:cs typeface="Lucida Sans Unicode"/>
            </a:endParaRPr>
          </a:p>
          <a:p>
            <a:pPr marL="12700" marR="480059">
              <a:lnSpc>
                <a:spcPct val="125000"/>
              </a:lnSpc>
              <a:buFont typeface="Trebuchet MS"/>
              <a:buAutoNum type="arabicPeriod"/>
              <a:tabLst>
                <a:tab pos="367030" algn="l"/>
              </a:tabLst>
            </a:pPr>
            <a:r>
              <a:rPr sz="2500" spc="-50" dirty="0">
                <a:latin typeface="Lucida Sans Unicode"/>
                <a:cs typeface="Lucida Sans Unicode"/>
              </a:rPr>
              <a:t>Schools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20" dirty="0">
                <a:latin typeface="Lucida Sans Unicode"/>
                <a:cs typeface="Lucida Sans Unicode"/>
              </a:rPr>
              <a:t>and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75" dirty="0">
                <a:latin typeface="Lucida Sans Unicode"/>
                <a:cs typeface="Lucida Sans Unicode"/>
              </a:rPr>
              <a:t>offices: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75" dirty="0">
                <a:latin typeface="Lucida Sans Unicode"/>
                <a:cs typeface="Lucida Sans Unicode"/>
              </a:rPr>
              <a:t>The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50" dirty="0">
                <a:latin typeface="Lucida Sans Unicode"/>
                <a:cs typeface="Lucida Sans Unicode"/>
              </a:rPr>
              <a:t>system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can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20" dirty="0">
                <a:latin typeface="Lucida Sans Unicode"/>
                <a:cs typeface="Lucida Sans Unicode"/>
              </a:rPr>
              <a:t>be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used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55" dirty="0">
                <a:latin typeface="Lucida Sans Unicode"/>
                <a:cs typeface="Lucida Sans Unicode"/>
              </a:rPr>
              <a:t>in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65" dirty="0">
                <a:latin typeface="Lucida Sans Unicode"/>
                <a:cs typeface="Lucida Sans Unicode"/>
              </a:rPr>
              <a:t>schools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20" dirty="0">
                <a:latin typeface="Lucida Sans Unicode"/>
                <a:cs typeface="Lucida Sans Unicode"/>
              </a:rPr>
              <a:t>and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65" dirty="0">
                <a:latin typeface="Lucida Sans Unicode"/>
                <a:cs typeface="Lucida Sans Unicode"/>
              </a:rPr>
              <a:t>offices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to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35" dirty="0">
                <a:latin typeface="Lucida Sans Unicode"/>
                <a:cs typeface="Lucida Sans Unicode"/>
              </a:rPr>
              <a:t>monitor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50" dirty="0">
                <a:latin typeface="Lucida Sans Unicode"/>
                <a:cs typeface="Lucida Sans Unicode"/>
              </a:rPr>
              <a:t>compliance </a:t>
            </a:r>
            <a:r>
              <a:rPr sz="2500" spc="-775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with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65" dirty="0">
                <a:latin typeface="Lucida Sans Unicode"/>
                <a:cs typeface="Lucida Sans Unicode"/>
              </a:rPr>
              <a:t>mask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70" dirty="0">
                <a:latin typeface="Lucida Sans Unicode"/>
                <a:cs typeface="Lucida Sans Unicode"/>
              </a:rPr>
              <a:t>policies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20" dirty="0">
                <a:latin typeface="Lucida Sans Unicode"/>
                <a:cs typeface="Lucida Sans Unicode"/>
              </a:rPr>
              <a:t>and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to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25" dirty="0">
                <a:latin typeface="Lucida Sans Unicode"/>
                <a:cs typeface="Lucida Sans Unicode"/>
              </a:rPr>
              <a:t>ensure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25" dirty="0">
                <a:latin typeface="Lucida Sans Unicode"/>
                <a:cs typeface="Lucida Sans Unicode"/>
              </a:rPr>
              <a:t>the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45" dirty="0">
                <a:latin typeface="Lucida Sans Unicode"/>
                <a:cs typeface="Lucida Sans Unicode"/>
              </a:rPr>
              <a:t>safety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55" dirty="0">
                <a:latin typeface="Lucida Sans Unicode"/>
                <a:cs typeface="Lucida Sans Unicode"/>
              </a:rPr>
              <a:t>of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45" dirty="0">
                <a:latin typeface="Lucida Sans Unicode"/>
                <a:cs typeface="Lucida Sans Unicode"/>
              </a:rPr>
              <a:t>students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20" dirty="0">
                <a:latin typeface="Lucida Sans Unicode"/>
                <a:cs typeface="Lucida Sans Unicode"/>
              </a:rPr>
              <a:t>and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45" dirty="0">
                <a:latin typeface="Lucida Sans Unicode"/>
                <a:cs typeface="Lucida Sans Unicode"/>
              </a:rPr>
              <a:t>employees.</a:t>
            </a:r>
            <a:endParaRPr sz="2500">
              <a:latin typeface="Lucida Sans Unicode"/>
              <a:cs typeface="Lucida Sans Unicode"/>
            </a:endParaRPr>
          </a:p>
          <a:p>
            <a:pPr marL="12700" marR="5080">
              <a:lnSpc>
                <a:spcPct val="125000"/>
              </a:lnSpc>
              <a:buFont typeface="Trebuchet MS"/>
              <a:buAutoNum type="arabicPeriod"/>
              <a:tabLst>
                <a:tab pos="367030" algn="l"/>
              </a:tabLst>
            </a:pPr>
            <a:r>
              <a:rPr sz="2500" spc="-40" dirty="0">
                <a:latin typeface="Lucida Sans Unicode"/>
                <a:cs typeface="Lucida Sans Unicode"/>
              </a:rPr>
              <a:t>Surveillance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65" dirty="0">
                <a:latin typeface="Lucida Sans Unicode"/>
                <a:cs typeface="Lucida Sans Unicode"/>
              </a:rPr>
              <a:t>systems: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75" dirty="0">
                <a:latin typeface="Lucida Sans Unicode"/>
                <a:cs typeface="Lucida Sans Unicode"/>
              </a:rPr>
              <a:t>The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50" dirty="0">
                <a:latin typeface="Lucida Sans Unicode"/>
                <a:cs typeface="Lucida Sans Unicode"/>
              </a:rPr>
              <a:t>system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can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20" dirty="0">
                <a:latin typeface="Lucida Sans Unicode"/>
                <a:cs typeface="Lucida Sans Unicode"/>
              </a:rPr>
              <a:t>be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45" dirty="0">
                <a:latin typeface="Lucida Sans Unicode"/>
                <a:cs typeface="Lucida Sans Unicode"/>
              </a:rPr>
              <a:t>integrated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50" dirty="0">
                <a:latin typeface="Lucida Sans Unicode"/>
                <a:cs typeface="Lucida Sans Unicode"/>
              </a:rPr>
              <a:t>into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45" dirty="0">
                <a:latin typeface="Lucida Sans Unicode"/>
                <a:cs typeface="Lucida Sans Unicode"/>
              </a:rPr>
              <a:t>surveillance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55" dirty="0">
                <a:latin typeface="Lucida Sans Unicode"/>
                <a:cs typeface="Lucida Sans Unicode"/>
              </a:rPr>
              <a:t>systems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55" dirty="0">
                <a:latin typeface="Lucida Sans Unicode"/>
                <a:cs typeface="Lucida Sans Unicode"/>
              </a:rPr>
              <a:t>in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65" dirty="0">
                <a:latin typeface="Lucida Sans Unicode"/>
                <a:cs typeface="Lucida Sans Unicode"/>
              </a:rPr>
              <a:t>public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55" dirty="0">
                <a:latin typeface="Lucida Sans Unicode"/>
                <a:cs typeface="Lucida Sans Unicode"/>
              </a:rPr>
              <a:t>places </a:t>
            </a:r>
            <a:r>
              <a:rPr sz="2500" spc="-775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to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detect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60" dirty="0">
                <a:latin typeface="Lucida Sans Unicode"/>
                <a:cs typeface="Lucida Sans Unicode"/>
              </a:rPr>
              <a:t>individuals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not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45" dirty="0">
                <a:latin typeface="Lucida Sans Unicode"/>
                <a:cs typeface="Lucida Sans Unicode"/>
              </a:rPr>
              <a:t>wearing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70" dirty="0">
                <a:latin typeface="Lucida Sans Unicode"/>
                <a:cs typeface="Lucida Sans Unicode"/>
              </a:rPr>
              <a:t>masks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20" dirty="0">
                <a:latin typeface="Lucida Sans Unicode"/>
                <a:cs typeface="Lucida Sans Unicode"/>
              </a:rPr>
              <a:t>and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30" dirty="0">
                <a:latin typeface="Lucida Sans Unicode"/>
                <a:cs typeface="Lucida Sans Unicode"/>
              </a:rPr>
              <a:t>alert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50" dirty="0">
                <a:latin typeface="Lucida Sans Unicode"/>
                <a:cs typeface="Lucida Sans Unicode"/>
              </a:rPr>
              <a:t>security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45" dirty="0">
                <a:latin typeface="Lucida Sans Unicode"/>
                <a:cs typeface="Lucida Sans Unicode"/>
              </a:rPr>
              <a:t>personnel.</a:t>
            </a:r>
            <a:endParaRPr sz="2500">
              <a:latin typeface="Lucida Sans Unicode"/>
              <a:cs typeface="Lucida Sans Unicode"/>
            </a:endParaRPr>
          </a:p>
          <a:p>
            <a:pPr marL="12700" marR="159385">
              <a:lnSpc>
                <a:spcPct val="125000"/>
              </a:lnSpc>
              <a:buFont typeface="Trebuchet MS"/>
              <a:buAutoNum type="arabicPeriod"/>
              <a:tabLst>
                <a:tab pos="367030" algn="l"/>
              </a:tabLst>
            </a:pPr>
            <a:r>
              <a:rPr sz="2500" spc="-35" dirty="0">
                <a:latin typeface="Lucida Sans Unicode"/>
                <a:cs typeface="Lucida Sans Unicode"/>
              </a:rPr>
              <a:t>Healthcare: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75" dirty="0">
                <a:latin typeface="Lucida Sans Unicode"/>
                <a:cs typeface="Lucida Sans Unicode"/>
              </a:rPr>
              <a:t>The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50" dirty="0">
                <a:latin typeface="Lucida Sans Unicode"/>
                <a:cs typeface="Lucida Sans Unicode"/>
              </a:rPr>
              <a:t>system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can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20" dirty="0">
                <a:latin typeface="Lucida Sans Unicode"/>
                <a:cs typeface="Lucida Sans Unicode"/>
              </a:rPr>
              <a:t>be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used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55" dirty="0">
                <a:latin typeface="Lucida Sans Unicode"/>
                <a:cs typeface="Lucida Sans Unicode"/>
              </a:rPr>
              <a:t>in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60" dirty="0">
                <a:latin typeface="Lucida Sans Unicode"/>
                <a:cs typeface="Lucida Sans Unicode"/>
              </a:rPr>
              <a:t>hospitals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20" dirty="0">
                <a:latin typeface="Lucida Sans Unicode"/>
                <a:cs typeface="Lucida Sans Unicode"/>
              </a:rPr>
              <a:t>and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85" dirty="0">
                <a:latin typeface="Lucida Sans Unicode"/>
                <a:cs typeface="Lucida Sans Unicode"/>
              </a:rPr>
              <a:t>clinics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to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25" dirty="0">
                <a:latin typeface="Lucida Sans Unicode"/>
                <a:cs typeface="Lucida Sans Unicode"/>
              </a:rPr>
              <a:t>ensure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35" dirty="0">
                <a:latin typeface="Lucida Sans Unicode"/>
                <a:cs typeface="Lucida Sans Unicode"/>
              </a:rPr>
              <a:t>that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60" dirty="0">
                <a:latin typeface="Lucida Sans Unicode"/>
                <a:cs typeface="Lucida Sans Unicode"/>
              </a:rPr>
              <a:t>staff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20" dirty="0">
                <a:latin typeface="Lucida Sans Unicode"/>
                <a:cs typeface="Lucida Sans Unicode"/>
              </a:rPr>
              <a:t>and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45" dirty="0">
                <a:latin typeface="Lucida Sans Unicode"/>
                <a:cs typeface="Lucida Sans Unicode"/>
              </a:rPr>
              <a:t>patients </a:t>
            </a:r>
            <a:r>
              <a:rPr sz="2500" spc="-77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are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45" dirty="0">
                <a:latin typeface="Lucida Sans Unicode"/>
                <a:cs typeface="Lucida Sans Unicode"/>
              </a:rPr>
              <a:t>wearing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70" dirty="0">
                <a:latin typeface="Lucida Sans Unicode"/>
                <a:cs typeface="Lucida Sans Unicode"/>
              </a:rPr>
              <a:t>masks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20" dirty="0">
                <a:latin typeface="Lucida Sans Unicode"/>
                <a:cs typeface="Lucida Sans Unicode"/>
              </a:rPr>
              <a:t>and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to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25" dirty="0">
                <a:latin typeface="Lucida Sans Unicode"/>
                <a:cs typeface="Lucida Sans Unicode"/>
              </a:rPr>
              <a:t>prevent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25" dirty="0">
                <a:latin typeface="Lucida Sans Unicode"/>
                <a:cs typeface="Lucida Sans Unicode"/>
              </a:rPr>
              <a:t>the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30" dirty="0">
                <a:latin typeface="Lucida Sans Unicode"/>
                <a:cs typeface="Lucida Sans Unicode"/>
              </a:rPr>
              <a:t>spread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55" dirty="0">
                <a:latin typeface="Lucida Sans Unicode"/>
                <a:cs typeface="Lucida Sans Unicode"/>
              </a:rPr>
              <a:t>of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65" dirty="0">
                <a:latin typeface="Lucida Sans Unicode"/>
                <a:cs typeface="Lucida Sans Unicode"/>
              </a:rPr>
              <a:t>infections.</a:t>
            </a:r>
            <a:endParaRPr sz="2500">
              <a:latin typeface="Lucida Sans Unicode"/>
              <a:cs typeface="Lucida Sans Unicode"/>
            </a:endParaRPr>
          </a:p>
          <a:p>
            <a:pPr marL="12700" marR="120650">
              <a:lnSpc>
                <a:spcPct val="125000"/>
              </a:lnSpc>
              <a:buFont typeface="Trebuchet MS"/>
              <a:buAutoNum type="arabicPeriod"/>
              <a:tabLst>
                <a:tab pos="367030" algn="l"/>
              </a:tabLst>
            </a:pPr>
            <a:r>
              <a:rPr sz="2500" spc="-60" dirty="0">
                <a:latin typeface="Lucida Sans Unicode"/>
                <a:cs typeface="Lucida Sans Unicode"/>
              </a:rPr>
              <a:t>Retail: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75" dirty="0">
                <a:latin typeface="Lucida Sans Unicode"/>
                <a:cs typeface="Lucida Sans Unicode"/>
              </a:rPr>
              <a:t>The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50" dirty="0">
                <a:latin typeface="Lucida Sans Unicode"/>
                <a:cs typeface="Lucida Sans Unicode"/>
              </a:rPr>
              <a:t>system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can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20" dirty="0">
                <a:latin typeface="Lucida Sans Unicode"/>
                <a:cs typeface="Lucida Sans Unicode"/>
              </a:rPr>
              <a:t>be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used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55" dirty="0">
                <a:latin typeface="Lucida Sans Unicode"/>
                <a:cs typeface="Lucida Sans Unicode"/>
              </a:rPr>
              <a:t>in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retail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45" dirty="0">
                <a:latin typeface="Lucida Sans Unicode"/>
                <a:cs typeface="Lucida Sans Unicode"/>
              </a:rPr>
              <a:t>stores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to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35" dirty="0">
                <a:latin typeface="Lucida Sans Unicode"/>
                <a:cs typeface="Lucida Sans Unicode"/>
              </a:rPr>
              <a:t>monitor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50" dirty="0">
                <a:latin typeface="Lucida Sans Unicode"/>
                <a:cs typeface="Lucida Sans Unicode"/>
              </a:rPr>
              <a:t>compliance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with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65" dirty="0">
                <a:latin typeface="Lucida Sans Unicode"/>
                <a:cs typeface="Lucida Sans Unicode"/>
              </a:rPr>
              <a:t>mask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70" dirty="0">
                <a:latin typeface="Lucida Sans Unicode"/>
                <a:cs typeface="Lucida Sans Unicode"/>
              </a:rPr>
              <a:t>policies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20" dirty="0">
                <a:latin typeface="Lucida Sans Unicode"/>
                <a:cs typeface="Lucida Sans Unicode"/>
              </a:rPr>
              <a:t>and </a:t>
            </a:r>
            <a:r>
              <a:rPr sz="2500" spc="-775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to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25" dirty="0">
                <a:latin typeface="Lucida Sans Unicode"/>
                <a:cs typeface="Lucida Sans Unicode"/>
              </a:rPr>
              <a:t>ensure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25" dirty="0">
                <a:latin typeface="Lucida Sans Unicode"/>
                <a:cs typeface="Lucida Sans Unicode"/>
              </a:rPr>
              <a:t>the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45" dirty="0">
                <a:latin typeface="Lucida Sans Unicode"/>
                <a:cs typeface="Lucida Sans Unicode"/>
              </a:rPr>
              <a:t>safety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55" dirty="0">
                <a:latin typeface="Lucida Sans Unicode"/>
                <a:cs typeface="Lucida Sans Unicode"/>
              </a:rPr>
              <a:t>of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45" dirty="0">
                <a:latin typeface="Lucida Sans Unicode"/>
                <a:cs typeface="Lucida Sans Unicode"/>
              </a:rPr>
              <a:t>customers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20" dirty="0">
                <a:latin typeface="Lucida Sans Unicode"/>
                <a:cs typeface="Lucida Sans Unicode"/>
              </a:rPr>
              <a:t>and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45" dirty="0">
                <a:latin typeface="Lucida Sans Unicode"/>
                <a:cs typeface="Lucida Sans Unicode"/>
              </a:rPr>
              <a:t>employees.</a:t>
            </a:r>
            <a:endParaRPr sz="2500">
              <a:latin typeface="Lucida Sans Unicode"/>
              <a:cs typeface="Lucida Sans Unicode"/>
            </a:endParaRPr>
          </a:p>
          <a:p>
            <a:pPr marL="12700" marR="864869">
              <a:lnSpc>
                <a:spcPct val="125000"/>
              </a:lnSpc>
              <a:buFont typeface="Trebuchet MS"/>
              <a:buAutoNum type="arabicPeriod"/>
              <a:tabLst>
                <a:tab pos="367030" algn="l"/>
              </a:tabLst>
            </a:pPr>
            <a:r>
              <a:rPr sz="2500" spc="-10" dirty="0">
                <a:latin typeface="Lucida Sans Unicode"/>
                <a:cs typeface="Lucida Sans Unicode"/>
              </a:rPr>
              <a:t>Smart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85" dirty="0">
                <a:latin typeface="Lucida Sans Unicode"/>
                <a:cs typeface="Lucida Sans Unicode"/>
              </a:rPr>
              <a:t>city: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75" dirty="0">
                <a:latin typeface="Lucida Sans Unicode"/>
                <a:cs typeface="Lucida Sans Unicode"/>
              </a:rPr>
              <a:t>The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50" dirty="0">
                <a:latin typeface="Lucida Sans Unicode"/>
                <a:cs typeface="Lucida Sans Unicode"/>
              </a:rPr>
              <a:t>system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can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20" dirty="0">
                <a:latin typeface="Lucida Sans Unicode"/>
                <a:cs typeface="Lucida Sans Unicode"/>
              </a:rPr>
              <a:t>be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45" dirty="0">
                <a:latin typeface="Lucida Sans Unicode"/>
                <a:cs typeface="Lucida Sans Unicode"/>
              </a:rPr>
              <a:t>integrated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50" dirty="0">
                <a:latin typeface="Lucida Sans Unicode"/>
                <a:cs typeface="Lucida Sans Unicode"/>
              </a:rPr>
              <a:t>into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35" dirty="0">
                <a:latin typeface="Lucida Sans Unicode"/>
                <a:cs typeface="Lucida Sans Unicode"/>
              </a:rPr>
              <a:t>smart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75" dirty="0">
                <a:latin typeface="Lucida Sans Unicode"/>
                <a:cs typeface="Lucida Sans Unicode"/>
              </a:rPr>
              <a:t>city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infrastructure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40" dirty="0">
                <a:latin typeface="Lucida Sans Unicode"/>
                <a:cs typeface="Lucida Sans Unicode"/>
              </a:rPr>
              <a:t>to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35" dirty="0">
                <a:latin typeface="Lucida Sans Unicode"/>
                <a:cs typeface="Lucida Sans Unicode"/>
              </a:rPr>
              <a:t>monitor</a:t>
            </a:r>
            <a:r>
              <a:rPr sz="2500" spc="-140" dirty="0">
                <a:latin typeface="Lucida Sans Unicode"/>
                <a:cs typeface="Lucida Sans Unicode"/>
              </a:rPr>
              <a:t> </a:t>
            </a:r>
            <a:r>
              <a:rPr sz="2500" spc="-65" dirty="0">
                <a:latin typeface="Lucida Sans Unicode"/>
                <a:cs typeface="Lucida Sans Unicode"/>
              </a:rPr>
              <a:t>mask </a:t>
            </a:r>
            <a:r>
              <a:rPr sz="2500" spc="-775" dirty="0">
                <a:latin typeface="Lucida Sans Unicode"/>
                <a:cs typeface="Lucida Sans Unicode"/>
              </a:rPr>
              <a:t> </a:t>
            </a:r>
            <a:r>
              <a:rPr sz="2500" spc="-100" dirty="0">
                <a:latin typeface="Lucida Sans Unicode"/>
                <a:cs typeface="Lucida Sans Unicode"/>
              </a:rPr>
              <a:t>c</a:t>
            </a:r>
            <a:r>
              <a:rPr sz="2500" spc="-35" dirty="0">
                <a:latin typeface="Lucida Sans Unicode"/>
                <a:cs typeface="Lucida Sans Unicode"/>
              </a:rPr>
              <a:t>o</a:t>
            </a:r>
            <a:r>
              <a:rPr sz="2500" spc="-15" dirty="0">
                <a:latin typeface="Lucida Sans Unicode"/>
                <a:cs typeface="Lucida Sans Unicode"/>
              </a:rPr>
              <a:t>m</a:t>
            </a:r>
            <a:r>
              <a:rPr sz="2500" spc="-50" dirty="0">
                <a:latin typeface="Lucida Sans Unicode"/>
                <a:cs typeface="Lucida Sans Unicode"/>
              </a:rPr>
              <a:t>p</a:t>
            </a:r>
            <a:r>
              <a:rPr sz="2500" spc="-95" dirty="0">
                <a:latin typeface="Lucida Sans Unicode"/>
                <a:cs typeface="Lucida Sans Unicode"/>
              </a:rPr>
              <a:t>li</a:t>
            </a:r>
            <a:r>
              <a:rPr sz="2500" dirty="0">
                <a:latin typeface="Lucida Sans Unicode"/>
                <a:cs typeface="Lucida Sans Unicode"/>
              </a:rPr>
              <a:t>a</a:t>
            </a:r>
            <a:r>
              <a:rPr sz="2500" spc="-25" dirty="0">
                <a:latin typeface="Lucida Sans Unicode"/>
                <a:cs typeface="Lucida Sans Unicode"/>
              </a:rPr>
              <a:t>n</a:t>
            </a:r>
            <a:r>
              <a:rPr sz="2500" spc="-100" dirty="0">
                <a:latin typeface="Lucida Sans Unicode"/>
                <a:cs typeface="Lucida Sans Unicode"/>
              </a:rPr>
              <a:t>c</a:t>
            </a:r>
            <a:r>
              <a:rPr sz="2500" spc="5" dirty="0">
                <a:latin typeface="Lucida Sans Unicode"/>
                <a:cs typeface="Lucida Sans Unicode"/>
              </a:rPr>
              <a:t>e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a</a:t>
            </a:r>
            <a:r>
              <a:rPr sz="2500" spc="-25" dirty="0">
                <a:latin typeface="Lucida Sans Unicode"/>
                <a:cs typeface="Lucida Sans Unicode"/>
              </a:rPr>
              <a:t>n</a:t>
            </a:r>
            <a:r>
              <a:rPr sz="2500" spc="-45" dirty="0">
                <a:latin typeface="Lucida Sans Unicode"/>
                <a:cs typeface="Lucida Sans Unicode"/>
              </a:rPr>
              <a:t>d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60" dirty="0">
                <a:latin typeface="Lucida Sans Unicode"/>
                <a:cs typeface="Lucida Sans Unicode"/>
              </a:rPr>
              <a:t>t</a:t>
            </a:r>
            <a:r>
              <a:rPr sz="2500" spc="-30" dirty="0">
                <a:latin typeface="Lucida Sans Unicode"/>
                <a:cs typeface="Lucida Sans Unicode"/>
              </a:rPr>
              <a:t>o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25" dirty="0">
                <a:latin typeface="Lucida Sans Unicode"/>
                <a:cs typeface="Lucida Sans Unicode"/>
              </a:rPr>
              <a:t>h</a:t>
            </a:r>
            <a:r>
              <a:rPr sz="2500" dirty="0">
                <a:latin typeface="Lucida Sans Unicode"/>
                <a:cs typeface="Lucida Sans Unicode"/>
              </a:rPr>
              <a:t>e</a:t>
            </a:r>
            <a:r>
              <a:rPr sz="2500" spc="-95" dirty="0">
                <a:latin typeface="Lucida Sans Unicode"/>
                <a:cs typeface="Lucida Sans Unicode"/>
              </a:rPr>
              <a:t>l</a:t>
            </a:r>
            <a:r>
              <a:rPr sz="2500" spc="-45" dirty="0">
                <a:latin typeface="Lucida Sans Unicode"/>
                <a:cs typeface="Lucida Sans Unicode"/>
              </a:rPr>
              <a:t>p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50" dirty="0">
                <a:latin typeface="Lucida Sans Unicode"/>
                <a:cs typeface="Lucida Sans Unicode"/>
              </a:rPr>
              <a:t>p</a:t>
            </a:r>
            <a:r>
              <a:rPr sz="2500" spc="-10" dirty="0">
                <a:latin typeface="Lucida Sans Unicode"/>
                <a:cs typeface="Lucida Sans Unicode"/>
              </a:rPr>
              <a:t>r</a:t>
            </a:r>
            <a:r>
              <a:rPr sz="2500" dirty="0">
                <a:latin typeface="Lucida Sans Unicode"/>
                <a:cs typeface="Lucida Sans Unicode"/>
              </a:rPr>
              <a:t>e</a:t>
            </a:r>
            <a:r>
              <a:rPr sz="2500" spc="-50" dirty="0">
                <a:latin typeface="Lucida Sans Unicode"/>
                <a:cs typeface="Lucida Sans Unicode"/>
              </a:rPr>
              <a:t>v</a:t>
            </a:r>
            <a:r>
              <a:rPr sz="2500" dirty="0">
                <a:latin typeface="Lucida Sans Unicode"/>
                <a:cs typeface="Lucida Sans Unicode"/>
              </a:rPr>
              <a:t>e</a:t>
            </a:r>
            <a:r>
              <a:rPr sz="2500" spc="-25" dirty="0">
                <a:latin typeface="Lucida Sans Unicode"/>
                <a:cs typeface="Lucida Sans Unicode"/>
              </a:rPr>
              <a:t>n</a:t>
            </a:r>
            <a:r>
              <a:rPr sz="2500" spc="-55" dirty="0">
                <a:latin typeface="Lucida Sans Unicode"/>
                <a:cs typeface="Lucida Sans Unicode"/>
              </a:rPr>
              <a:t>t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60" dirty="0">
                <a:latin typeface="Lucida Sans Unicode"/>
                <a:cs typeface="Lucida Sans Unicode"/>
              </a:rPr>
              <a:t>t</a:t>
            </a:r>
            <a:r>
              <a:rPr sz="2500" spc="-25" dirty="0">
                <a:latin typeface="Lucida Sans Unicode"/>
                <a:cs typeface="Lucida Sans Unicode"/>
              </a:rPr>
              <a:t>h</a:t>
            </a:r>
            <a:r>
              <a:rPr sz="2500" spc="5" dirty="0">
                <a:latin typeface="Lucida Sans Unicode"/>
                <a:cs typeface="Lucida Sans Unicode"/>
              </a:rPr>
              <a:t>e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90" dirty="0">
                <a:latin typeface="Lucida Sans Unicode"/>
                <a:cs typeface="Lucida Sans Unicode"/>
              </a:rPr>
              <a:t>s</a:t>
            </a:r>
            <a:r>
              <a:rPr sz="2500" spc="-50" dirty="0">
                <a:latin typeface="Lucida Sans Unicode"/>
                <a:cs typeface="Lucida Sans Unicode"/>
              </a:rPr>
              <a:t>p</a:t>
            </a:r>
            <a:r>
              <a:rPr sz="2500" spc="-10" dirty="0">
                <a:latin typeface="Lucida Sans Unicode"/>
                <a:cs typeface="Lucida Sans Unicode"/>
              </a:rPr>
              <a:t>r</a:t>
            </a:r>
            <a:r>
              <a:rPr sz="2500" dirty="0">
                <a:latin typeface="Lucida Sans Unicode"/>
                <a:cs typeface="Lucida Sans Unicode"/>
              </a:rPr>
              <a:t>ea</a:t>
            </a:r>
            <a:r>
              <a:rPr sz="2500" spc="-45" dirty="0">
                <a:latin typeface="Lucida Sans Unicode"/>
                <a:cs typeface="Lucida Sans Unicode"/>
              </a:rPr>
              <a:t>d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35" dirty="0">
                <a:latin typeface="Lucida Sans Unicode"/>
                <a:cs typeface="Lucida Sans Unicode"/>
              </a:rPr>
              <a:t>o</a:t>
            </a:r>
            <a:r>
              <a:rPr sz="2500" spc="-75" dirty="0">
                <a:latin typeface="Lucida Sans Unicode"/>
                <a:cs typeface="Lucida Sans Unicode"/>
              </a:rPr>
              <a:t>f</a:t>
            </a:r>
            <a:r>
              <a:rPr sz="2500" spc="-145" dirty="0">
                <a:latin typeface="Lucida Sans Unicode"/>
                <a:cs typeface="Lucida Sans Unicode"/>
              </a:rPr>
              <a:t> </a:t>
            </a:r>
            <a:r>
              <a:rPr sz="2500" spc="-160" dirty="0">
                <a:latin typeface="Lucida Sans Unicode"/>
                <a:cs typeface="Lucida Sans Unicode"/>
              </a:rPr>
              <a:t>C</a:t>
            </a:r>
            <a:r>
              <a:rPr sz="2500" spc="-5" dirty="0">
                <a:latin typeface="Lucida Sans Unicode"/>
                <a:cs typeface="Lucida Sans Unicode"/>
              </a:rPr>
              <a:t>O</a:t>
            </a:r>
            <a:r>
              <a:rPr sz="2500" spc="-155" dirty="0">
                <a:latin typeface="Lucida Sans Unicode"/>
                <a:cs typeface="Lucida Sans Unicode"/>
              </a:rPr>
              <a:t>V</a:t>
            </a:r>
            <a:r>
              <a:rPr sz="2500" spc="-25" dirty="0">
                <a:latin typeface="Lucida Sans Unicode"/>
                <a:cs typeface="Lucida Sans Unicode"/>
              </a:rPr>
              <a:t>I</a:t>
            </a:r>
            <a:r>
              <a:rPr sz="2500" spc="-60" dirty="0">
                <a:latin typeface="Lucida Sans Unicode"/>
                <a:cs typeface="Lucida Sans Unicode"/>
              </a:rPr>
              <a:t>D</a:t>
            </a:r>
            <a:r>
              <a:rPr sz="2500" spc="-645" dirty="0">
                <a:latin typeface="Lucida Sans Unicode"/>
                <a:cs typeface="Lucida Sans Unicode"/>
              </a:rPr>
              <a:t>-</a:t>
            </a:r>
            <a:r>
              <a:rPr sz="2500" spc="-160" dirty="0">
                <a:latin typeface="Lucida Sans Unicode"/>
                <a:cs typeface="Lucida Sans Unicode"/>
              </a:rPr>
              <a:t>19</a:t>
            </a:r>
            <a:r>
              <a:rPr sz="2500" spc="-130" dirty="0">
                <a:latin typeface="Lucida Sans Unicode"/>
                <a:cs typeface="Lucida Sans Unicode"/>
              </a:rPr>
              <a:t>.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C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90663"/>
            <a:ext cx="558165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0" b="1" spc="-250" dirty="0">
                <a:solidFill>
                  <a:srgbClr val="000000"/>
                </a:solidFill>
                <a:latin typeface="Tahoma"/>
                <a:cs typeface="Tahoma"/>
              </a:rPr>
              <a:t>C</a:t>
            </a:r>
            <a:r>
              <a:rPr sz="8000" b="1" spc="10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8000" b="1" spc="130" dirty="0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sz="8000" b="1" spc="-114" dirty="0">
                <a:solidFill>
                  <a:srgbClr val="000000"/>
                </a:solidFill>
                <a:latin typeface="Tahoma"/>
                <a:cs typeface="Tahoma"/>
              </a:rPr>
              <a:t>c</a:t>
            </a:r>
            <a:r>
              <a:rPr sz="8000" b="1" spc="20" dirty="0">
                <a:solidFill>
                  <a:srgbClr val="000000"/>
                </a:solidFill>
                <a:latin typeface="Tahoma"/>
                <a:cs typeface="Tahoma"/>
              </a:rPr>
              <a:t>l</a:t>
            </a:r>
            <a:r>
              <a:rPr sz="8000" b="1" spc="130" dirty="0">
                <a:solidFill>
                  <a:srgbClr val="000000"/>
                </a:solidFill>
                <a:latin typeface="Tahoma"/>
                <a:cs typeface="Tahoma"/>
              </a:rPr>
              <a:t>u</a:t>
            </a:r>
            <a:r>
              <a:rPr sz="8000" b="1" spc="-150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sz="8000" b="1" spc="20" dirty="0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sz="8000" b="1" spc="10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8000" b="1" spc="85" dirty="0">
                <a:solidFill>
                  <a:srgbClr val="000000"/>
                </a:solidFill>
                <a:latin typeface="Tahoma"/>
                <a:cs typeface="Tahoma"/>
              </a:rPr>
              <a:t>n  </a:t>
            </a:r>
            <a:r>
              <a:rPr sz="8000" b="1" spc="-250" dirty="0">
                <a:solidFill>
                  <a:srgbClr val="000000"/>
                </a:solidFill>
                <a:latin typeface="Tahoma"/>
                <a:cs typeface="Tahoma"/>
              </a:rPr>
              <a:t>&amp; </a:t>
            </a:r>
            <a:r>
              <a:rPr sz="8000" b="1" spc="45" dirty="0">
                <a:solidFill>
                  <a:srgbClr val="000000"/>
                </a:solidFill>
                <a:latin typeface="Tahoma"/>
                <a:cs typeface="Tahoma"/>
              </a:rPr>
              <a:t>Future </a:t>
            </a:r>
            <a:r>
              <a:rPr sz="8000" b="1" spc="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8000" b="1" spc="-50" dirty="0">
                <a:solidFill>
                  <a:srgbClr val="000000"/>
                </a:solidFill>
                <a:latin typeface="Tahoma"/>
                <a:cs typeface="Tahoma"/>
              </a:rPr>
              <a:t>Work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5407" y="1004601"/>
            <a:ext cx="9526270" cy="7990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spc="25" dirty="0">
                <a:latin typeface="Trebuchet MS"/>
                <a:cs typeface="Trebuchet MS"/>
              </a:rPr>
              <a:t>Conclusion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1614"/>
              </a:spcBef>
            </a:pPr>
            <a:r>
              <a:rPr sz="2100" spc="-170" dirty="0">
                <a:latin typeface="Verdana"/>
                <a:cs typeface="Verdana"/>
              </a:rPr>
              <a:t>In </a:t>
            </a:r>
            <a:r>
              <a:rPr sz="2100" spc="-70" dirty="0">
                <a:latin typeface="Verdana"/>
                <a:cs typeface="Verdana"/>
              </a:rPr>
              <a:t>this </a:t>
            </a:r>
            <a:r>
              <a:rPr sz="2100" spc="-100" dirty="0">
                <a:latin typeface="Verdana"/>
                <a:cs typeface="Verdana"/>
              </a:rPr>
              <a:t>project, </a:t>
            </a:r>
            <a:r>
              <a:rPr sz="2100" spc="-80" dirty="0">
                <a:latin typeface="Verdana"/>
                <a:cs typeface="Verdana"/>
              </a:rPr>
              <a:t>we </a:t>
            </a:r>
            <a:r>
              <a:rPr sz="2100" spc="-100" dirty="0">
                <a:latin typeface="Verdana"/>
                <a:cs typeface="Verdana"/>
              </a:rPr>
              <a:t>have </a:t>
            </a:r>
            <a:r>
              <a:rPr sz="2100" spc="-60" dirty="0">
                <a:latin typeface="Verdana"/>
                <a:cs typeface="Verdana"/>
              </a:rPr>
              <a:t>developed </a:t>
            </a:r>
            <a:r>
              <a:rPr sz="2100" spc="-95" dirty="0">
                <a:latin typeface="Verdana"/>
                <a:cs typeface="Verdana"/>
              </a:rPr>
              <a:t>a </a:t>
            </a:r>
            <a:r>
              <a:rPr sz="2100" spc="-75" dirty="0">
                <a:latin typeface="Verdana"/>
                <a:cs typeface="Verdana"/>
              </a:rPr>
              <a:t>face </a:t>
            </a:r>
            <a:r>
              <a:rPr sz="2100" spc="-105" dirty="0">
                <a:latin typeface="Verdana"/>
                <a:cs typeface="Verdana"/>
              </a:rPr>
              <a:t>mask </a:t>
            </a:r>
            <a:r>
              <a:rPr sz="2100" spc="-60" dirty="0">
                <a:latin typeface="Verdana"/>
                <a:cs typeface="Verdana"/>
              </a:rPr>
              <a:t>detection </a:t>
            </a:r>
            <a:r>
              <a:rPr sz="2100" spc="-105" dirty="0">
                <a:latin typeface="Verdana"/>
                <a:cs typeface="Verdana"/>
              </a:rPr>
              <a:t>system </a:t>
            </a:r>
            <a:r>
              <a:rPr sz="2100" spc="-80" dirty="0">
                <a:latin typeface="Verdana"/>
                <a:cs typeface="Verdana"/>
              </a:rPr>
              <a:t>using </a:t>
            </a:r>
            <a:r>
              <a:rPr sz="2100" spc="-75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Python </a:t>
            </a:r>
            <a:r>
              <a:rPr sz="2100" spc="-80" dirty="0">
                <a:latin typeface="Verdana"/>
                <a:cs typeface="Verdana"/>
              </a:rPr>
              <a:t>that </a:t>
            </a:r>
            <a:r>
              <a:rPr sz="2100" spc="-70" dirty="0">
                <a:latin typeface="Verdana"/>
                <a:cs typeface="Verdana"/>
              </a:rPr>
              <a:t>is </a:t>
            </a:r>
            <a:r>
              <a:rPr sz="2100" spc="-60" dirty="0">
                <a:latin typeface="Verdana"/>
                <a:cs typeface="Verdana"/>
              </a:rPr>
              <a:t>able </a:t>
            </a:r>
            <a:r>
              <a:rPr sz="2100" spc="-50" dirty="0">
                <a:latin typeface="Verdana"/>
                <a:cs typeface="Verdana"/>
              </a:rPr>
              <a:t>to </a:t>
            </a:r>
            <a:r>
              <a:rPr sz="2100" spc="-85" dirty="0">
                <a:latin typeface="Verdana"/>
                <a:cs typeface="Verdana"/>
              </a:rPr>
              <a:t>accurately </a:t>
            </a:r>
            <a:r>
              <a:rPr sz="2100" spc="-55" dirty="0">
                <a:latin typeface="Verdana"/>
                <a:cs typeface="Verdana"/>
              </a:rPr>
              <a:t>and </a:t>
            </a:r>
            <a:r>
              <a:rPr sz="2100" spc="-70" dirty="0">
                <a:latin typeface="Verdana"/>
                <a:cs typeface="Verdana"/>
              </a:rPr>
              <a:t>efficiently </a:t>
            </a:r>
            <a:r>
              <a:rPr sz="2100" spc="-75" dirty="0">
                <a:latin typeface="Verdana"/>
                <a:cs typeface="Verdana"/>
              </a:rPr>
              <a:t>detect </a:t>
            </a:r>
            <a:r>
              <a:rPr sz="2100" spc="-70" dirty="0">
                <a:latin typeface="Verdana"/>
                <a:cs typeface="Verdana"/>
              </a:rPr>
              <a:t>the </a:t>
            </a:r>
            <a:r>
              <a:rPr sz="2100" spc="-65" dirty="0">
                <a:latin typeface="Verdana"/>
                <a:cs typeface="Verdana"/>
              </a:rPr>
              <a:t>presence </a:t>
            </a:r>
            <a:r>
              <a:rPr sz="2100" spc="-20" dirty="0">
                <a:latin typeface="Verdana"/>
                <a:cs typeface="Verdana"/>
              </a:rPr>
              <a:t>of </a:t>
            </a:r>
            <a:r>
              <a:rPr sz="2100" spc="-75" dirty="0">
                <a:latin typeface="Verdana"/>
                <a:cs typeface="Verdana"/>
              </a:rPr>
              <a:t>face </a:t>
            </a:r>
            <a:r>
              <a:rPr sz="2100" spc="-70" dirty="0">
                <a:latin typeface="Verdana"/>
                <a:cs typeface="Verdana"/>
              </a:rPr>
              <a:t> </a:t>
            </a:r>
            <a:r>
              <a:rPr sz="2100" spc="-105" dirty="0">
                <a:latin typeface="Verdana"/>
                <a:cs typeface="Verdana"/>
              </a:rPr>
              <a:t>masks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on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individuals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in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105" dirty="0">
                <a:latin typeface="Verdana"/>
                <a:cs typeface="Verdana"/>
              </a:rPr>
              <a:t>real-time.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85" dirty="0">
                <a:latin typeface="Verdana"/>
                <a:cs typeface="Verdana"/>
              </a:rPr>
              <a:t>The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105" dirty="0">
                <a:latin typeface="Verdana"/>
                <a:cs typeface="Verdana"/>
              </a:rPr>
              <a:t>system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is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able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to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75" dirty="0">
                <a:latin typeface="Verdana"/>
                <a:cs typeface="Verdana"/>
              </a:rPr>
              <a:t>detect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75" dirty="0">
                <a:latin typeface="Verdana"/>
                <a:cs typeface="Verdana"/>
              </a:rPr>
              <a:t>face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105" dirty="0">
                <a:latin typeface="Verdana"/>
                <a:cs typeface="Verdana"/>
              </a:rPr>
              <a:t>masks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on </a:t>
            </a:r>
            <a:r>
              <a:rPr sz="2100" spc="-725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individuals </a:t>
            </a:r>
            <a:r>
              <a:rPr sz="2100" spc="-45" dirty="0">
                <a:latin typeface="Verdana"/>
                <a:cs typeface="Verdana"/>
              </a:rPr>
              <a:t>in </a:t>
            </a:r>
            <a:r>
              <a:rPr sz="2100" spc="-95" dirty="0">
                <a:latin typeface="Verdana"/>
                <a:cs typeface="Verdana"/>
              </a:rPr>
              <a:t>real-time </a:t>
            </a:r>
            <a:r>
              <a:rPr sz="2100" spc="-55" dirty="0">
                <a:latin typeface="Verdana"/>
                <a:cs typeface="Verdana"/>
              </a:rPr>
              <a:t>and </a:t>
            </a:r>
            <a:r>
              <a:rPr sz="2100" spc="-60" dirty="0">
                <a:latin typeface="Verdana"/>
                <a:cs typeface="Verdana"/>
              </a:rPr>
              <a:t>provide </a:t>
            </a:r>
            <a:r>
              <a:rPr sz="2100" spc="-95" dirty="0">
                <a:latin typeface="Verdana"/>
                <a:cs typeface="Verdana"/>
              </a:rPr>
              <a:t>a </a:t>
            </a:r>
            <a:r>
              <a:rPr sz="2100" spc="-85" dirty="0">
                <a:latin typeface="Verdana"/>
                <a:cs typeface="Verdana"/>
              </a:rPr>
              <a:t>visual </a:t>
            </a:r>
            <a:r>
              <a:rPr sz="2100" spc="-55" dirty="0">
                <a:latin typeface="Verdana"/>
                <a:cs typeface="Verdana"/>
              </a:rPr>
              <a:t>indication </a:t>
            </a:r>
            <a:r>
              <a:rPr sz="2100" spc="-20" dirty="0">
                <a:latin typeface="Verdana"/>
                <a:cs typeface="Verdana"/>
              </a:rPr>
              <a:t>of </a:t>
            </a:r>
            <a:r>
              <a:rPr sz="2100" spc="-70" dirty="0">
                <a:latin typeface="Verdana"/>
                <a:cs typeface="Verdana"/>
              </a:rPr>
              <a:t>the </a:t>
            </a:r>
            <a:r>
              <a:rPr sz="2100" spc="-75" dirty="0">
                <a:latin typeface="Verdana"/>
                <a:cs typeface="Verdana"/>
              </a:rPr>
              <a:t>detection. </a:t>
            </a:r>
            <a:r>
              <a:rPr sz="2100" spc="-85" dirty="0">
                <a:latin typeface="Verdana"/>
                <a:cs typeface="Verdana"/>
              </a:rPr>
              <a:t>The </a:t>
            </a:r>
            <a:r>
              <a:rPr sz="2100" spc="-725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use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of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95" dirty="0">
                <a:latin typeface="Verdana"/>
                <a:cs typeface="Verdana"/>
              </a:rPr>
              <a:t>a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55" dirty="0">
                <a:latin typeface="Verdana"/>
                <a:cs typeface="Verdana"/>
              </a:rPr>
              <a:t>combination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of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Haar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85" dirty="0">
                <a:latin typeface="Verdana"/>
                <a:cs typeface="Verdana"/>
              </a:rPr>
              <a:t>cascades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55" dirty="0">
                <a:latin typeface="Verdana"/>
                <a:cs typeface="Verdana"/>
              </a:rPr>
              <a:t>and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deep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learning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techniques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80" dirty="0">
                <a:latin typeface="Verdana"/>
                <a:cs typeface="Verdana"/>
              </a:rPr>
              <a:t>has</a:t>
            </a:r>
            <a:endParaRPr sz="2100">
              <a:latin typeface="Verdana"/>
              <a:cs typeface="Verdana"/>
            </a:endParaRPr>
          </a:p>
          <a:p>
            <a:pPr marL="12700" marR="66040">
              <a:lnSpc>
                <a:spcPct val="125000"/>
              </a:lnSpc>
            </a:pPr>
            <a:r>
              <a:rPr sz="2100" spc="-65" dirty="0">
                <a:latin typeface="Verdana"/>
                <a:cs typeface="Verdana"/>
              </a:rPr>
              <a:t>proven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to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be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an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80" dirty="0">
                <a:latin typeface="Verdana"/>
                <a:cs typeface="Verdana"/>
              </a:rPr>
              <a:t>effective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55" dirty="0">
                <a:latin typeface="Verdana"/>
                <a:cs typeface="Verdana"/>
              </a:rPr>
              <a:t>approach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for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80" dirty="0">
                <a:latin typeface="Verdana"/>
                <a:cs typeface="Verdana"/>
              </a:rPr>
              <a:t>detecting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75" dirty="0">
                <a:latin typeface="Verdana"/>
                <a:cs typeface="Verdana"/>
              </a:rPr>
              <a:t>face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105" dirty="0">
                <a:latin typeface="Verdana"/>
                <a:cs typeface="Verdana"/>
              </a:rPr>
              <a:t>masks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on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75" dirty="0">
                <a:latin typeface="Verdana"/>
                <a:cs typeface="Verdana"/>
              </a:rPr>
              <a:t>individuals. </a:t>
            </a:r>
            <a:r>
              <a:rPr sz="2100" spc="-70" dirty="0">
                <a:latin typeface="Verdana"/>
                <a:cs typeface="Verdana"/>
              </a:rPr>
              <a:t> </a:t>
            </a:r>
            <a:r>
              <a:rPr sz="2100" spc="-85" dirty="0">
                <a:latin typeface="Verdana"/>
                <a:cs typeface="Verdana"/>
              </a:rPr>
              <a:t>The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105" dirty="0">
                <a:latin typeface="Verdana"/>
                <a:cs typeface="Verdana"/>
              </a:rPr>
              <a:t>system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80" dirty="0">
                <a:latin typeface="Verdana"/>
                <a:cs typeface="Verdana"/>
              </a:rPr>
              <a:t>can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be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used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in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75" dirty="0">
                <a:latin typeface="Verdana"/>
                <a:cs typeface="Verdana"/>
              </a:rPr>
              <a:t>various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applications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such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95" dirty="0">
                <a:latin typeface="Verdana"/>
                <a:cs typeface="Verdana"/>
              </a:rPr>
              <a:t>as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75" dirty="0">
                <a:latin typeface="Verdana"/>
                <a:cs typeface="Verdana"/>
              </a:rPr>
              <a:t>surveillance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105" dirty="0">
                <a:latin typeface="Verdana"/>
                <a:cs typeface="Verdana"/>
              </a:rPr>
              <a:t>systems </a:t>
            </a:r>
            <a:r>
              <a:rPr sz="2100" spc="-725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in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public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100" dirty="0">
                <a:latin typeface="Verdana"/>
                <a:cs typeface="Verdana"/>
              </a:rPr>
              <a:t>places,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85" dirty="0">
                <a:latin typeface="Verdana"/>
                <a:cs typeface="Verdana"/>
              </a:rPr>
              <a:t>security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105" dirty="0">
                <a:latin typeface="Verdana"/>
                <a:cs typeface="Verdana"/>
              </a:rPr>
              <a:t>systems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in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80" dirty="0">
                <a:latin typeface="Verdana"/>
                <a:cs typeface="Verdana"/>
              </a:rPr>
              <a:t>buildings,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55" dirty="0">
                <a:latin typeface="Verdana"/>
                <a:cs typeface="Verdana"/>
              </a:rPr>
              <a:t>and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85" dirty="0">
                <a:latin typeface="Verdana"/>
                <a:cs typeface="Verdana"/>
              </a:rPr>
              <a:t>more.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195" dirty="0">
                <a:latin typeface="Verdana"/>
                <a:cs typeface="Verdana"/>
              </a:rPr>
              <a:t>It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80" dirty="0">
                <a:latin typeface="Verdana"/>
                <a:cs typeface="Verdana"/>
              </a:rPr>
              <a:t>can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also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be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used </a:t>
            </a:r>
            <a:r>
              <a:rPr sz="2100" spc="-720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to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monitor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compliance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65" dirty="0">
                <a:latin typeface="Verdana"/>
                <a:cs typeface="Verdana"/>
              </a:rPr>
              <a:t>with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75" dirty="0">
                <a:latin typeface="Verdana"/>
                <a:cs typeface="Verdana"/>
              </a:rPr>
              <a:t>face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105" dirty="0">
                <a:latin typeface="Verdana"/>
                <a:cs typeface="Verdana"/>
              </a:rPr>
              <a:t>mask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55" dirty="0">
                <a:latin typeface="Verdana"/>
                <a:cs typeface="Verdana"/>
              </a:rPr>
              <a:t>policies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in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80" dirty="0">
                <a:latin typeface="Verdana"/>
                <a:cs typeface="Verdana"/>
              </a:rPr>
              <a:t>schools,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80" dirty="0">
                <a:latin typeface="Verdana"/>
                <a:cs typeface="Verdana"/>
              </a:rPr>
              <a:t>offices,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55" dirty="0">
                <a:latin typeface="Verdana"/>
                <a:cs typeface="Verdana"/>
              </a:rPr>
              <a:t>and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other </a:t>
            </a:r>
            <a:r>
              <a:rPr sz="2100" spc="-45" dirty="0">
                <a:latin typeface="Verdana"/>
                <a:cs typeface="Verdana"/>
              </a:rPr>
              <a:t> public</a:t>
            </a:r>
            <a:r>
              <a:rPr sz="2100" spc="-200" dirty="0">
                <a:latin typeface="Verdana"/>
                <a:cs typeface="Verdana"/>
              </a:rPr>
              <a:t> </a:t>
            </a:r>
            <a:r>
              <a:rPr sz="2100" spc="-90" dirty="0">
                <a:latin typeface="Verdana"/>
                <a:cs typeface="Verdana"/>
              </a:rPr>
              <a:t>places.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25"/>
              </a:spcBef>
            </a:pPr>
            <a:r>
              <a:rPr sz="2800" b="1" spc="10" dirty="0">
                <a:latin typeface="Tahoma"/>
                <a:cs typeface="Tahoma"/>
              </a:rPr>
              <a:t>Future</a:t>
            </a:r>
            <a:r>
              <a:rPr sz="2800" b="1" spc="-130" dirty="0">
                <a:latin typeface="Tahoma"/>
                <a:cs typeface="Tahoma"/>
              </a:rPr>
              <a:t> </a:t>
            </a:r>
            <a:r>
              <a:rPr sz="2800" b="1" dirty="0">
                <a:latin typeface="Tahoma"/>
                <a:cs typeface="Tahoma"/>
              </a:rPr>
              <a:t>work</a:t>
            </a:r>
            <a:endParaRPr sz="2800">
              <a:latin typeface="Tahoma"/>
              <a:cs typeface="Tahoma"/>
            </a:endParaRPr>
          </a:p>
          <a:p>
            <a:pPr marL="12700" marR="1797685">
              <a:lnSpc>
                <a:spcPct val="125000"/>
              </a:lnSpc>
              <a:spcBef>
                <a:spcPts val="1655"/>
              </a:spcBef>
            </a:pPr>
            <a:r>
              <a:rPr sz="2100" spc="-100" dirty="0">
                <a:latin typeface="Verdana"/>
                <a:cs typeface="Verdana"/>
              </a:rPr>
              <a:t>Face </a:t>
            </a:r>
            <a:r>
              <a:rPr sz="2100" spc="-105" dirty="0">
                <a:latin typeface="Verdana"/>
                <a:cs typeface="Verdana"/>
              </a:rPr>
              <a:t>mask </a:t>
            </a:r>
            <a:r>
              <a:rPr sz="2100" spc="-60" dirty="0">
                <a:latin typeface="Verdana"/>
                <a:cs typeface="Verdana"/>
              </a:rPr>
              <a:t>detection </a:t>
            </a:r>
            <a:r>
              <a:rPr sz="2100" spc="-70" dirty="0">
                <a:latin typeface="Verdana"/>
                <a:cs typeface="Verdana"/>
              </a:rPr>
              <a:t>is an </a:t>
            </a:r>
            <a:r>
              <a:rPr sz="2100" spc="-100" dirty="0">
                <a:latin typeface="Verdana"/>
                <a:cs typeface="Verdana"/>
              </a:rPr>
              <a:t>active </a:t>
            </a:r>
            <a:r>
              <a:rPr sz="2100" spc="-75" dirty="0">
                <a:latin typeface="Verdana"/>
                <a:cs typeface="Verdana"/>
              </a:rPr>
              <a:t>area </a:t>
            </a:r>
            <a:r>
              <a:rPr sz="2100" spc="-20" dirty="0">
                <a:latin typeface="Verdana"/>
                <a:cs typeface="Verdana"/>
              </a:rPr>
              <a:t>of </a:t>
            </a:r>
            <a:r>
              <a:rPr sz="2100" spc="-90" dirty="0">
                <a:latin typeface="Verdana"/>
                <a:cs typeface="Verdana"/>
              </a:rPr>
              <a:t>research, </a:t>
            </a:r>
            <a:r>
              <a:rPr sz="2100" spc="-65" dirty="0">
                <a:latin typeface="Verdana"/>
                <a:cs typeface="Verdana"/>
              </a:rPr>
              <a:t>with </a:t>
            </a:r>
            <a:r>
              <a:rPr sz="2100" spc="-105" dirty="0">
                <a:latin typeface="Verdana"/>
                <a:cs typeface="Verdana"/>
              </a:rPr>
              <a:t>many </a:t>
            </a:r>
            <a:r>
              <a:rPr sz="2100" spc="-725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different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approaches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being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55" dirty="0">
                <a:latin typeface="Verdana"/>
                <a:cs typeface="Verdana"/>
              </a:rPr>
              <a:t>studied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55" dirty="0">
                <a:latin typeface="Verdana"/>
                <a:cs typeface="Verdana"/>
              </a:rPr>
              <a:t>and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developed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to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improve </a:t>
            </a:r>
            <a:r>
              <a:rPr sz="2100" spc="-725" dirty="0">
                <a:latin typeface="Verdana"/>
                <a:cs typeface="Verdana"/>
              </a:rPr>
              <a:t> </a:t>
            </a:r>
            <a:r>
              <a:rPr sz="2100" spc="-95" dirty="0">
                <a:latin typeface="Verdana"/>
                <a:cs typeface="Verdana"/>
              </a:rPr>
              <a:t>accuracy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55" dirty="0">
                <a:latin typeface="Verdana"/>
                <a:cs typeface="Verdana"/>
              </a:rPr>
              <a:t>and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95" dirty="0">
                <a:latin typeface="Verdana"/>
                <a:cs typeface="Verdana"/>
              </a:rPr>
              <a:t>real-time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performance.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100" spc="-70" dirty="0">
                <a:latin typeface="Verdana"/>
                <a:cs typeface="Verdana"/>
              </a:rPr>
              <a:t>Future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work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25" dirty="0">
                <a:latin typeface="Verdana"/>
                <a:cs typeface="Verdana"/>
              </a:rPr>
              <a:t>on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75" dirty="0">
                <a:latin typeface="Verdana"/>
                <a:cs typeface="Verdana"/>
              </a:rPr>
              <a:t>face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105" dirty="0">
                <a:latin typeface="Verdana"/>
                <a:cs typeface="Verdana"/>
              </a:rPr>
              <a:t>mask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detection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105" dirty="0">
                <a:latin typeface="Verdana"/>
                <a:cs typeface="Verdana"/>
              </a:rPr>
              <a:t>systems</a:t>
            </a:r>
            <a:r>
              <a:rPr sz="2100" spc="-195" dirty="0">
                <a:latin typeface="Verdana"/>
                <a:cs typeface="Verdana"/>
              </a:rPr>
              <a:t> </a:t>
            </a:r>
            <a:r>
              <a:rPr sz="2100" spc="-125" dirty="0">
                <a:latin typeface="Verdana"/>
                <a:cs typeface="Verdana"/>
              </a:rPr>
              <a:t>may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55" dirty="0">
                <a:latin typeface="Verdana"/>
                <a:cs typeface="Verdana"/>
              </a:rPr>
              <a:t>include</a:t>
            </a:r>
            <a:endParaRPr sz="2100">
              <a:latin typeface="Verdana"/>
              <a:cs typeface="Verdana"/>
            </a:endParaRPr>
          </a:p>
          <a:p>
            <a:pPr marL="12700" marR="1752600">
              <a:lnSpc>
                <a:spcPct val="125000"/>
              </a:lnSpc>
            </a:pPr>
            <a:r>
              <a:rPr sz="2100" spc="-75" dirty="0">
                <a:latin typeface="Verdana"/>
                <a:cs typeface="Verdana"/>
              </a:rPr>
              <a:t>improving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the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95" dirty="0">
                <a:latin typeface="Verdana"/>
                <a:cs typeface="Verdana"/>
              </a:rPr>
              <a:t>accuracy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of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the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105" dirty="0">
                <a:latin typeface="Verdana"/>
                <a:cs typeface="Verdana"/>
              </a:rPr>
              <a:t>system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through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the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use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20" dirty="0">
                <a:latin typeface="Verdana"/>
                <a:cs typeface="Verdana"/>
              </a:rPr>
              <a:t>of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55" dirty="0">
                <a:latin typeface="Verdana"/>
                <a:cs typeface="Verdana"/>
              </a:rPr>
              <a:t>more </a:t>
            </a:r>
            <a:r>
              <a:rPr sz="2100" spc="-725" dirty="0">
                <a:latin typeface="Verdana"/>
                <a:cs typeface="Verdana"/>
              </a:rPr>
              <a:t> </a:t>
            </a:r>
            <a:r>
              <a:rPr sz="2100" spc="-80" dirty="0">
                <a:latin typeface="Verdana"/>
                <a:cs typeface="Verdana"/>
              </a:rPr>
              <a:t>advanced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machine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learning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90" dirty="0">
                <a:latin typeface="Verdana"/>
                <a:cs typeface="Verdana"/>
              </a:rPr>
              <a:t>algorithms,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70" dirty="0">
                <a:latin typeface="Verdana"/>
                <a:cs typeface="Verdana"/>
              </a:rPr>
              <a:t>such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95" dirty="0">
                <a:latin typeface="Verdana"/>
                <a:cs typeface="Verdana"/>
              </a:rPr>
              <a:t>as</a:t>
            </a:r>
            <a:r>
              <a:rPr sz="2100" spc="-185" dirty="0">
                <a:latin typeface="Verdana"/>
                <a:cs typeface="Verdana"/>
              </a:rPr>
              <a:t> </a:t>
            </a:r>
            <a:r>
              <a:rPr sz="2100" spc="-50" dirty="0">
                <a:latin typeface="Verdana"/>
                <a:cs typeface="Verdana"/>
              </a:rPr>
              <a:t>deep</a:t>
            </a:r>
            <a:r>
              <a:rPr sz="2100" spc="-190" dirty="0">
                <a:latin typeface="Verdana"/>
                <a:cs typeface="Verdana"/>
              </a:rPr>
              <a:t> </a:t>
            </a:r>
            <a:r>
              <a:rPr sz="2100" spc="-85" dirty="0">
                <a:latin typeface="Verdana"/>
                <a:cs typeface="Verdana"/>
              </a:rPr>
              <a:t>learning.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2857500"/>
            <a:ext cx="13106400" cy="30937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pc="1015" dirty="0">
                <a:latin typeface="CommercialScript BT" panose="03030803040807090C04" pitchFamily="66" charset="0"/>
              </a:rPr>
              <a:t>Thank you</a:t>
            </a:r>
            <a:r>
              <a:rPr spc="-375" dirty="0">
                <a:latin typeface="CommercialScript BT" panose="03030803040807090C04" pitchFamily="66" charset="0"/>
              </a:rPr>
              <a:t>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92907" y="6183370"/>
            <a:ext cx="3465664" cy="40723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84318" y="76305"/>
            <a:ext cx="4072381" cy="34656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98" y="6791957"/>
            <a:ext cx="4072381" cy="34656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0C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88453" y="2191842"/>
            <a:ext cx="772160" cy="772160"/>
          </a:xfrm>
          <a:custGeom>
            <a:avLst/>
            <a:gdLst/>
            <a:ahLst/>
            <a:cxnLst/>
            <a:rect l="l" t="t" r="r" b="b"/>
            <a:pathLst>
              <a:path w="772159" h="772160">
                <a:moveTo>
                  <a:pt x="386014" y="771997"/>
                </a:moveTo>
                <a:lnTo>
                  <a:pt x="337579" y="768991"/>
                </a:lnTo>
                <a:lnTo>
                  <a:pt x="290955" y="760210"/>
                </a:lnTo>
                <a:lnTo>
                  <a:pt x="246488" y="746016"/>
                </a:lnTo>
                <a:lnTo>
                  <a:pt x="204538" y="726773"/>
                </a:lnTo>
                <a:lnTo>
                  <a:pt x="165469" y="702840"/>
                </a:lnTo>
                <a:lnTo>
                  <a:pt x="129641" y="674581"/>
                </a:lnTo>
                <a:lnTo>
                  <a:pt x="97416" y="642357"/>
                </a:lnTo>
                <a:lnTo>
                  <a:pt x="69157" y="606529"/>
                </a:lnTo>
                <a:lnTo>
                  <a:pt x="45225" y="567459"/>
                </a:lnTo>
                <a:lnTo>
                  <a:pt x="25981" y="525510"/>
                </a:lnTo>
                <a:lnTo>
                  <a:pt x="11788" y="481042"/>
                </a:lnTo>
                <a:lnTo>
                  <a:pt x="3006" y="434418"/>
                </a:lnTo>
                <a:lnTo>
                  <a:pt x="0" y="385990"/>
                </a:lnTo>
                <a:lnTo>
                  <a:pt x="3006" y="337580"/>
                </a:lnTo>
                <a:lnTo>
                  <a:pt x="11788" y="290956"/>
                </a:lnTo>
                <a:lnTo>
                  <a:pt x="25981" y="246488"/>
                </a:lnTo>
                <a:lnTo>
                  <a:pt x="45225" y="204539"/>
                </a:lnTo>
                <a:lnTo>
                  <a:pt x="69157" y="165469"/>
                </a:lnTo>
                <a:lnTo>
                  <a:pt x="97416" y="129641"/>
                </a:lnTo>
                <a:lnTo>
                  <a:pt x="129641" y="97417"/>
                </a:lnTo>
                <a:lnTo>
                  <a:pt x="165469" y="69158"/>
                </a:lnTo>
                <a:lnTo>
                  <a:pt x="204538" y="45225"/>
                </a:lnTo>
                <a:lnTo>
                  <a:pt x="246488" y="25982"/>
                </a:lnTo>
                <a:lnTo>
                  <a:pt x="290955" y="11788"/>
                </a:lnTo>
                <a:lnTo>
                  <a:pt x="337579" y="3007"/>
                </a:lnTo>
                <a:lnTo>
                  <a:pt x="385998" y="0"/>
                </a:lnTo>
                <a:lnTo>
                  <a:pt x="434417" y="3007"/>
                </a:lnTo>
                <a:lnTo>
                  <a:pt x="481042" y="11788"/>
                </a:lnTo>
                <a:lnTo>
                  <a:pt x="525509" y="25982"/>
                </a:lnTo>
                <a:lnTo>
                  <a:pt x="567459" y="45225"/>
                </a:lnTo>
                <a:lnTo>
                  <a:pt x="606528" y="69158"/>
                </a:lnTo>
                <a:lnTo>
                  <a:pt x="642356" y="97417"/>
                </a:lnTo>
                <a:lnTo>
                  <a:pt x="674581" y="129641"/>
                </a:lnTo>
                <a:lnTo>
                  <a:pt x="702840" y="165469"/>
                </a:lnTo>
                <a:lnTo>
                  <a:pt x="726772" y="204539"/>
                </a:lnTo>
                <a:lnTo>
                  <a:pt x="746016" y="246488"/>
                </a:lnTo>
                <a:lnTo>
                  <a:pt x="760209" y="290956"/>
                </a:lnTo>
                <a:lnTo>
                  <a:pt x="768991" y="337580"/>
                </a:lnTo>
                <a:lnTo>
                  <a:pt x="771997" y="385999"/>
                </a:lnTo>
                <a:lnTo>
                  <a:pt x="768991" y="434418"/>
                </a:lnTo>
                <a:lnTo>
                  <a:pt x="760209" y="481042"/>
                </a:lnTo>
                <a:lnTo>
                  <a:pt x="746016" y="525510"/>
                </a:lnTo>
                <a:lnTo>
                  <a:pt x="726772" y="567459"/>
                </a:lnTo>
                <a:lnTo>
                  <a:pt x="702840" y="606529"/>
                </a:lnTo>
                <a:lnTo>
                  <a:pt x="674581" y="642357"/>
                </a:lnTo>
                <a:lnTo>
                  <a:pt x="642356" y="674581"/>
                </a:lnTo>
                <a:lnTo>
                  <a:pt x="606528" y="702840"/>
                </a:lnTo>
                <a:lnTo>
                  <a:pt x="567459" y="726773"/>
                </a:lnTo>
                <a:lnTo>
                  <a:pt x="525509" y="746016"/>
                </a:lnTo>
                <a:lnTo>
                  <a:pt x="481042" y="760210"/>
                </a:lnTo>
                <a:lnTo>
                  <a:pt x="434417" y="768991"/>
                </a:lnTo>
                <a:lnTo>
                  <a:pt x="386014" y="771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09293" y="2246052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9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88453" y="3471681"/>
            <a:ext cx="772160" cy="772160"/>
          </a:xfrm>
          <a:custGeom>
            <a:avLst/>
            <a:gdLst/>
            <a:ahLst/>
            <a:cxnLst/>
            <a:rect l="l" t="t" r="r" b="b"/>
            <a:pathLst>
              <a:path w="772159" h="772160">
                <a:moveTo>
                  <a:pt x="385998" y="771998"/>
                </a:moveTo>
                <a:lnTo>
                  <a:pt x="337579" y="768991"/>
                </a:lnTo>
                <a:lnTo>
                  <a:pt x="290955" y="760209"/>
                </a:lnTo>
                <a:lnTo>
                  <a:pt x="246488" y="746016"/>
                </a:lnTo>
                <a:lnTo>
                  <a:pt x="204538" y="726772"/>
                </a:lnTo>
                <a:lnTo>
                  <a:pt x="165469" y="702840"/>
                </a:lnTo>
                <a:lnTo>
                  <a:pt x="129641" y="674581"/>
                </a:lnTo>
                <a:lnTo>
                  <a:pt x="97416" y="642356"/>
                </a:lnTo>
                <a:lnTo>
                  <a:pt x="69157" y="606529"/>
                </a:lnTo>
                <a:lnTo>
                  <a:pt x="45225" y="567459"/>
                </a:lnTo>
                <a:lnTo>
                  <a:pt x="25981" y="525510"/>
                </a:lnTo>
                <a:lnTo>
                  <a:pt x="11788" y="481042"/>
                </a:lnTo>
                <a:lnTo>
                  <a:pt x="3006" y="434418"/>
                </a:lnTo>
                <a:lnTo>
                  <a:pt x="0" y="386008"/>
                </a:lnTo>
                <a:lnTo>
                  <a:pt x="3006" y="337580"/>
                </a:lnTo>
                <a:lnTo>
                  <a:pt x="11788" y="290955"/>
                </a:lnTo>
                <a:lnTo>
                  <a:pt x="25981" y="246488"/>
                </a:lnTo>
                <a:lnTo>
                  <a:pt x="45225" y="204538"/>
                </a:lnTo>
                <a:lnTo>
                  <a:pt x="69157" y="165469"/>
                </a:lnTo>
                <a:lnTo>
                  <a:pt x="97416" y="129641"/>
                </a:lnTo>
                <a:lnTo>
                  <a:pt x="129641" y="97417"/>
                </a:lnTo>
                <a:lnTo>
                  <a:pt x="165469" y="69157"/>
                </a:lnTo>
                <a:lnTo>
                  <a:pt x="204538" y="45225"/>
                </a:lnTo>
                <a:lnTo>
                  <a:pt x="246488" y="25981"/>
                </a:lnTo>
                <a:lnTo>
                  <a:pt x="290955" y="11788"/>
                </a:lnTo>
                <a:lnTo>
                  <a:pt x="337579" y="3007"/>
                </a:lnTo>
                <a:lnTo>
                  <a:pt x="385993" y="0"/>
                </a:lnTo>
                <a:lnTo>
                  <a:pt x="434417" y="3007"/>
                </a:lnTo>
                <a:lnTo>
                  <a:pt x="481042" y="11788"/>
                </a:lnTo>
                <a:lnTo>
                  <a:pt x="525509" y="25981"/>
                </a:lnTo>
                <a:lnTo>
                  <a:pt x="567459" y="45225"/>
                </a:lnTo>
                <a:lnTo>
                  <a:pt x="606528" y="69157"/>
                </a:lnTo>
                <a:lnTo>
                  <a:pt x="642356" y="97417"/>
                </a:lnTo>
                <a:lnTo>
                  <a:pt x="674581" y="129641"/>
                </a:lnTo>
                <a:lnTo>
                  <a:pt x="702840" y="165469"/>
                </a:lnTo>
                <a:lnTo>
                  <a:pt x="726772" y="204538"/>
                </a:lnTo>
                <a:lnTo>
                  <a:pt x="746016" y="246488"/>
                </a:lnTo>
                <a:lnTo>
                  <a:pt x="760209" y="290955"/>
                </a:lnTo>
                <a:lnTo>
                  <a:pt x="768991" y="337580"/>
                </a:lnTo>
                <a:lnTo>
                  <a:pt x="771998" y="385990"/>
                </a:lnTo>
                <a:lnTo>
                  <a:pt x="768991" y="434418"/>
                </a:lnTo>
                <a:lnTo>
                  <a:pt x="760209" y="481042"/>
                </a:lnTo>
                <a:lnTo>
                  <a:pt x="746016" y="525510"/>
                </a:lnTo>
                <a:lnTo>
                  <a:pt x="726772" y="567459"/>
                </a:lnTo>
                <a:lnTo>
                  <a:pt x="702840" y="606529"/>
                </a:lnTo>
                <a:lnTo>
                  <a:pt x="674581" y="642356"/>
                </a:lnTo>
                <a:lnTo>
                  <a:pt x="642356" y="674581"/>
                </a:lnTo>
                <a:lnTo>
                  <a:pt x="606528" y="702840"/>
                </a:lnTo>
                <a:lnTo>
                  <a:pt x="567459" y="726772"/>
                </a:lnTo>
                <a:lnTo>
                  <a:pt x="525509" y="746016"/>
                </a:lnTo>
                <a:lnTo>
                  <a:pt x="481042" y="760209"/>
                </a:lnTo>
                <a:lnTo>
                  <a:pt x="434417" y="768991"/>
                </a:lnTo>
                <a:lnTo>
                  <a:pt x="385998" y="771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09293" y="3525894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9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88453" y="6031363"/>
            <a:ext cx="772160" cy="772160"/>
          </a:xfrm>
          <a:custGeom>
            <a:avLst/>
            <a:gdLst/>
            <a:ahLst/>
            <a:cxnLst/>
            <a:rect l="l" t="t" r="r" b="b"/>
            <a:pathLst>
              <a:path w="772159" h="772159">
                <a:moveTo>
                  <a:pt x="386004" y="771998"/>
                </a:moveTo>
                <a:lnTo>
                  <a:pt x="337579" y="768991"/>
                </a:lnTo>
                <a:lnTo>
                  <a:pt x="290955" y="760210"/>
                </a:lnTo>
                <a:lnTo>
                  <a:pt x="246488" y="746016"/>
                </a:lnTo>
                <a:lnTo>
                  <a:pt x="204538" y="726773"/>
                </a:lnTo>
                <a:lnTo>
                  <a:pt x="165469" y="702840"/>
                </a:lnTo>
                <a:lnTo>
                  <a:pt x="129641" y="674581"/>
                </a:lnTo>
                <a:lnTo>
                  <a:pt x="97416" y="642357"/>
                </a:lnTo>
                <a:lnTo>
                  <a:pt x="69157" y="606529"/>
                </a:lnTo>
                <a:lnTo>
                  <a:pt x="45225" y="567459"/>
                </a:lnTo>
                <a:lnTo>
                  <a:pt x="25981" y="525510"/>
                </a:lnTo>
                <a:lnTo>
                  <a:pt x="11788" y="481042"/>
                </a:lnTo>
                <a:lnTo>
                  <a:pt x="3006" y="434418"/>
                </a:lnTo>
                <a:lnTo>
                  <a:pt x="0" y="385990"/>
                </a:lnTo>
                <a:lnTo>
                  <a:pt x="3006" y="337580"/>
                </a:lnTo>
                <a:lnTo>
                  <a:pt x="11788" y="290955"/>
                </a:lnTo>
                <a:lnTo>
                  <a:pt x="25981" y="246488"/>
                </a:lnTo>
                <a:lnTo>
                  <a:pt x="45225" y="204538"/>
                </a:lnTo>
                <a:lnTo>
                  <a:pt x="69157" y="165469"/>
                </a:lnTo>
                <a:lnTo>
                  <a:pt x="97416" y="129641"/>
                </a:lnTo>
                <a:lnTo>
                  <a:pt x="129641" y="97417"/>
                </a:lnTo>
                <a:lnTo>
                  <a:pt x="165469" y="69158"/>
                </a:lnTo>
                <a:lnTo>
                  <a:pt x="204538" y="45225"/>
                </a:lnTo>
                <a:lnTo>
                  <a:pt x="246488" y="25982"/>
                </a:lnTo>
                <a:lnTo>
                  <a:pt x="290955" y="11788"/>
                </a:lnTo>
                <a:lnTo>
                  <a:pt x="337579" y="3007"/>
                </a:lnTo>
                <a:lnTo>
                  <a:pt x="385998" y="0"/>
                </a:lnTo>
                <a:lnTo>
                  <a:pt x="434417" y="3007"/>
                </a:lnTo>
                <a:lnTo>
                  <a:pt x="481042" y="11788"/>
                </a:lnTo>
                <a:lnTo>
                  <a:pt x="525509" y="25982"/>
                </a:lnTo>
                <a:lnTo>
                  <a:pt x="567459" y="45225"/>
                </a:lnTo>
                <a:lnTo>
                  <a:pt x="606528" y="69158"/>
                </a:lnTo>
                <a:lnTo>
                  <a:pt x="642356" y="97417"/>
                </a:lnTo>
                <a:lnTo>
                  <a:pt x="674581" y="129641"/>
                </a:lnTo>
                <a:lnTo>
                  <a:pt x="702840" y="165469"/>
                </a:lnTo>
                <a:lnTo>
                  <a:pt x="726772" y="204538"/>
                </a:lnTo>
                <a:lnTo>
                  <a:pt x="746016" y="246488"/>
                </a:lnTo>
                <a:lnTo>
                  <a:pt x="760209" y="290955"/>
                </a:lnTo>
                <a:lnTo>
                  <a:pt x="768991" y="337580"/>
                </a:lnTo>
                <a:lnTo>
                  <a:pt x="771997" y="385999"/>
                </a:lnTo>
                <a:lnTo>
                  <a:pt x="768991" y="434418"/>
                </a:lnTo>
                <a:lnTo>
                  <a:pt x="760209" y="481042"/>
                </a:lnTo>
                <a:lnTo>
                  <a:pt x="746016" y="525510"/>
                </a:lnTo>
                <a:lnTo>
                  <a:pt x="726772" y="567459"/>
                </a:lnTo>
                <a:lnTo>
                  <a:pt x="702840" y="606529"/>
                </a:lnTo>
                <a:lnTo>
                  <a:pt x="674581" y="642357"/>
                </a:lnTo>
                <a:lnTo>
                  <a:pt x="642356" y="674581"/>
                </a:lnTo>
                <a:lnTo>
                  <a:pt x="606528" y="702840"/>
                </a:lnTo>
                <a:lnTo>
                  <a:pt x="567459" y="726773"/>
                </a:lnTo>
                <a:lnTo>
                  <a:pt x="525509" y="746016"/>
                </a:lnTo>
                <a:lnTo>
                  <a:pt x="481042" y="760210"/>
                </a:lnTo>
                <a:lnTo>
                  <a:pt x="434417" y="768991"/>
                </a:lnTo>
                <a:lnTo>
                  <a:pt x="386004" y="771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09293" y="6085575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9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91569" y="2258817"/>
            <a:ext cx="5435600" cy="321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100" spc="30" dirty="0">
                <a:solidFill>
                  <a:srgbClr val="000000"/>
                </a:solidFill>
                <a:latin typeface="Lucida Console"/>
                <a:cs typeface="Lucida Console"/>
              </a:rPr>
              <a:t>Introduction</a:t>
            </a:r>
            <a:endParaRPr sz="4100">
              <a:latin typeface="Lucida Console"/>
              <a:cs typeface="Lucida Console"/>
            </a:endParaRPr>
          </a:p>
          <a:p>
            <a:pPr marL="12700" marR="5080">
              <a:lnSpc>
                <a:spcPct val="205200"/>
              </a:lnSpc>
            </a:pPr>
            <a:r>
              <a:rPr sz="4100" spc="30" dirty="0">
                <a:solidFill>
                  <a:srgbClr val="000000"/>
                </a:solidFill>
                <a:latin typeface="Lucida Console"/>
                <a:cs typeface="Lucida Console"/>
              </a:rPr>
              <a:t>Literature</a:t>
            </a:r>
            <a:r>
              <a:rPr sz="4100" spc="-45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sz="4100" spc="30" dirty="0">
                <a:solidFill>
                  <a:srgbClr val="000000"/>
                </a:solidFill>
                <a:latin typeface="Lucida Console"/>
                <a:cs typeface="Lucida Console"/>
              </a:rPr>
              <a:t>survey </a:t>
            </a:r>
            <a:r>
              <a:rPr sz="4100" spc="-2455" dirty="0">
                <a:solidFill>
                  <a:srgbClr val="000000"/>
                </a:solidFill>
                <a:latin typeface="Lucida Console"/>
                <a:cs typeface="Lucida Console"/>
              </a:rPr>
              <a:t> </a:t>
            </a:r>
            <a:r>
              <a:rPr sz="4100" spc="30" dirty="0">
                <a:solidFill>
                  <a:srgbClr val="000000"/>
                </a:solidFill>
                <a:latin typeface="Lucida Console"/>
                <a:cs typeface="Lucida Console"/>
              </a:rPr>
              <a:t>Methodology</a:t>
            </a:r>
            <a:endParaRPr sz="41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88453" y="4751521"/>
            <a:ext cx="772160" cy="772160"/>
          </a:xfrm>
          <a:custGeom>
            <a:avLst/>
            <a:gdLst/>
            <a:ahLst/>
            <a:cxnLst/>
            <a:rect l="l" t="t" r="r" b="b"/>
            <a:pathLst>
              <a:path w="772159" h="772160">
                <a:moveTo>
                  <a:pt x="386000" y="771998"/>
                </a:moveTo>
                <a:lnTo>
                  <a:pt x="337579" y="768991"/>
                </a:lnTo>
                <a:lnTo>
                  <a:pt x="290955" y="760210"/>
                </a:lnTo>
                <a:lnTo>
                  <a:pt x="246488" y="746016"/>
                </a:lnTo>
                <a:lnTo>
                  <a:pt x="204538" y="726773"/>
                </a:lnTo>
                <a:lnTo>
                  <a:pt x="165469" y="702840"/>
                </a:lnTo>
                <a:lnTo>
                  <a:pt x="129641" y="674581"/>
                </a:lnTo>
                <a:lnTo>
                  <a:pt x="97416" y="642357"/>
                </a:lnTo>
                <a:lnTo>
                  <a:pt x="69157" y="606529"/>
                </a:lnTo>
                <a:lnTo>
                  <a:pt x="45225" y="567459"/>
                </a:lnTo>
                <a:lnTo>
                  <a:pt x="25981" y="525510"/>
                </a:lnTo>
                <a:lnTo>
                  <a:pt x="11788" y="481042"/>
                </a:lnTo>
                <a:lnTo>
                  <a:pt x="3006" y="434418"/>
                </a:lnTo>
                <a:lnTo>
                  <a:pt x="0" y="385990"/>
                </a:lnTo>
                <a:lnTo>
                  <a:pt x="3006" y="337580"/>
                </a:lnTo>
                <a:lnTo>
                  <a:pt x="11788" y="290956"/>
                </a:lnTo>
                <a:lnTo>
                  <a:pt x="25981" y="246488"/>
                </a:lnTo>
                <a:lnTo>
                  <a:pt x="45225" y="204539"/>
                </a:lnTo>
                <a:lnTo>
                  <a:pt x="69157" y="165469"/>
                </a:lnTo>
                <a:lnTo>
                  <a:pt x="97416" y="129641"/>
                </a:lnTo>
                <a:lnTo>
                  <a:pt x="129641" y="97417"/>
                </a:lnTo>
                <a:lnTo>
                  <a:pt x="165469" y="69158"/>
                </a:lnTo>
                <a:lnTo>
                  <a:pt x="204538" y="45225"/>
                </a:lnTo>
                <a:lnTo>
                  <a:pt x="246488" y="25982"/>
                </a:lnTo>
                <a:lnTo>
                  <a:pt x="290955" y="11788"/>
                </a:lnTo>
                <a:lnTo>
                  <a:pt x="337579" y="3007"/>
                </a:lnTo>
                <a:lnTo>
                  <a:pt x="385998" y="0"/>
                </a:lnTo>
                <a:lnTo>
                  <a:pt x="434417" y="3007"/>
                </a:lnTo>
                <a:lnTo>
                  <a:pt x="481042" y="11788"/>
                </a:lnTo>
                <a:lnTo>
                  <a:pt x="525509" y="25982"/>
                </a:lnTo>
                <a:lnTo>
                  <a:pt x="567459" y="45225"/>
                </a:lnTo>
                <a:lnTo>
                  <a:pt x="606528" y="69158"/>
                </a:lnTo>
                <a:lnTo>
                  <a:pt x="642356" y="97417"/>
                </a:lnTo>
                <a:lnTo>
                  <a:pt x="674581" y="129641"/>
                </a:lnTo>
                <a:lnTo>
                  <a:pt x="702840" y="165469"/>
                </a:lnTo>
                <a:lnTo>
                  <a:pt x="726772" y="204539"/>
                </a:lnTo>
                <a:lnTo>
                  <a:pt x="746016" y="246488"/>
                </a:lnTo>
                <a:lnTo>
                  <a:pt x="760209" y="290956"/>
                </a:lnTo>
                <a:lnTo>
                  <a:pt x="768991" y="337580"/>
                </a:lnTo>
                <a:lnTo>
                  <a:pt x="771997" y="385999"/>
                </a:lnTo>
                <a:lnTo>
                  <a:pt x="768991" y="434418"/>
                </a:lnTo>
                <a:lnTo>
                  <a:pt x="760209" y="481042"/>
                </a:lnTo>
                <a:lnTo>
                  <a:pt x="746016" y="525510"/>
                </a:lnTo>
                <a:lnTo>
                  <a:pt x="726772" y="567459"/>
                </a:lnTo>
                <a:lnTo>
                  <a:pt x="702840" y="606529"/>
                </a:lnTo>
                <a:lnTo>
                  <a:pt x="674581" y="642357"/>
                </a:lnTo>
                <a:lnTo>
                  <a:pt x="642356" y="674581"/>
                </a:lnTo>
                <a:lnTo>
                  <a:pt x="606528" y="702840"/>
                </a:lnTo>
                <a:lnTo>
                  <a:pt x="567459" y="726773"/>
                </a:lnTo>
                <a:lnTo>
                  <a:pt x="525509" y="746016"/>
                </a:lnTo>
                <a:lnTo>
                  <a:pt x="481042" y="760210"/>
                </a:lnTo>
                <a:lnTo>
                  <a:pt x="434417" y="768991"/>
                </a:lnTo>
                <a:lnTo>
                  <a:pt x="386000" y="771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09293" y="4805734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9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91569" y="6105022"/>
            <a:ext cx="8300084" cy="1931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100" spc="30" dirty="0">
                <a:latin typeface="Lucida Console"/>
                <a:cs typeface="Lucida Console"/>
              </a:rPr>
              <a:t>Result</a:t>
            </a:r>
            <a:r>
              <a:rPr sz="4100" spc="5" dirty="0">
                <a:latin typeface="Lucida Console"/>
                <a:cs typeface="Lucida Console"/>
              </a:rPr>
              <a:t> </a:t>
            </a:r>
            <a:r>
              <a:rPr sz="4100" spc="30" dirty="0">
                <a:latin typeface="Lucida Console"/>
                <a:cs typeface="Lucida Console"/>
              </a:rPr>
              <a:t>and</a:t>
            </a:r>
            <a:r>
              <a:rPr sz="4100" spc="5" dirty="0">
                <a:latin typeface="Lucida Console"/>
                <a:cs typeface="Lucida Console"/>
              </a:rPr>
              <a:t> </a:t>
            </a:r>
            <a:r>
              <a:rPr sz="4100" spc="30" dirty="0">
                <a:latin typeface="Lucida Console"/>
                <a:cs typeface="Lucida Console"/>
              </a:rPr>
              <a:t>Discussion</a:t>
            </a:r>
            <a:endParaRPr sz="4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175"/>
              </a:spcBef>
            </a:pPr>
            <a:r>
              <a:rPr sz="4100" spc="30" dirty="0">
                <a:latin typeface="Lucida Console"/>
                <a:cs typeface="Lucida Console"/>
              </a:rPr>
              <a:t>Conclusion</a:t>
            </a:r>
            <a:r>
              <a:rPr sz="4100" spc="10" dirty="0">
                <a:latin typeface="Lucida Console"/>
                <a:cs typeface="Lucida Console"/>
              </a:rPr>
              <a:t> </a:t>
            </a:r>
            <a:r>
              <a:rPr sz="4100" spc="30" dirty="0">
                <a:latin typeface="Lucida Console"/>
                <a:cs typeface="Lucida Console"/>
              </a:rPr>
              <a:t>and</a:t>
            </a:r>
            <a:r>
              <a:rPr sz="4100" spc="15" dirty="0">
                <a:latin typeface="Lucida Console"/>
                <a:cs typeface="Lucida Console"/>
              </a:rPr>
              <a:t> </a:t>
            </a:r>
            <a:r>
              <a:rPr sz="4100" spc="30" dirty="0">
                <a:latin typeface="Lucida Console"/>
                <a:cs typeface="Lucida Console"/>
              </a:rPr>
              <a:t>future</a:t>
            </a:r>
            <a:r>
              <a:rPr sz="4100" spc="15" dirty="0">
                <a:latin typeface="Lucida Console"/>
                <a:cs typeface="Lucida Console"/>
              </a:rPr>
              <a:t> </a:t>
            </a:r>
            <a:r>
              <a:rPr sz="4100" spc="30" dirty="0">
                <a:latin typeface="Lucida Console"/>
                <a:cs typeface="Lucida Console"/>
              </a:rPr>
              <a:t>work</a:t>
            </a:r>
            <a:endParaRPr sz="41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88453" y="7311203"/>
            <a:ext cx="772160" cy="772160"/>
          </a:xfrm>
          <a:custGeom>
            <a:avLst/>
            <a:gdLst/>
            <a:ahLst/>
            <a:cxnLst/>
            <a:rect l="l" t="t" r="r" b="b"/>
            <a:pathLst>
              <a:path w="772159" h="772159">
                <a:moveTo>
                  <a:pt x="386002" y="771998"/>
                </a:moveTo>
                <a:lnTo>
                  <a:pt x="337579" y="768991"/>
                </a:lnTo>
                <a:lnTo>
                  <a:pt x="290955" y="760210"/>
                </a:lnTo>
                <a:lnTo>
                  <a:pt x="246488" y="746016"/>
                </a:lnTo>
                <a:lnTo>
                  <a:pt x="204538" y="726773"/>
                </a:lnTo>
                <a:lnTo>
                  <a:pt x="165469" y="702840"/>
                </a:lnTo>
                <a:lnTo>
                  <a:pt x="129641" y="674581"/>
                </a:lnTo>
                <a:lnTo>
                  <a:pt x="97416" y="642357"/>
                </a:lnTo>
                <a:lnTo>
                  <a:pt x="69157" y="606529"/>
                </a:lnTo>
                <a:lnTo>
                  <a:pt x="45225" y="567459"/>
                </a:lnTo>
                <a:lnTo>
                  <a:pt x="25981" y="525510"/>
                </a:lnTo>
                <a:lnTo>
                  <a:pt x="11788" y="481042"/>
                </a:lnTo>
                <a:lnTo>
                  <a:pt x="3006" y="434418"/>
                </a:lnTo>
                <a:lnTo>
                  <a:pt x="0" y="385990"/>
                </a:lnTo>
                <a:lnTo>
                  <a:pt x="3006" y="337580"/>
                </a:lnTo>
                <a:lnTo>
                  <a:pt x="11788" y="290956"/>
                </a:lnTo>
                <a:lnTo>
                  <a:pt x="25981" y="246488"/>
                </a:lnTo>
                <a:lnTo>
                  <a:pt x="45225" y="204539"/>
                </a:lnTo>
                <a:lnTo>
                  <a:pt x="69157" y="165469"/>
                </a:lnTo>
                <a:lnTo>
                  <a:pt x="97416" y="129641"/>
                </a:lnTo>
                <a:lnTo>
                  <a:pt x="129641" y="97417"/>
                </a:lnTo>
                <a:lnTo>
                  <a:pt x="165469" y="69158"/>
                </a:lnTo>
                <a:lnTo>
                  <a:pt x="204538" y="45225"/>
                </a:lnTo>
                <a:lnTo>
                  <a:pt x="246488" y="25982"/>
                </a:lnTo>
                <a:lnTo>
                  <a:pt x="290955" y="11788"/>
                </a:lnTo>
                <a:lnTo>
                  <a:pt x="337579" y="3007"/>
                </a:lnTo>
                <a:lnTo>
                  <a:pt x="385998" y="0"/>
                </a:lnTo>
                <a:lnTo>
                  <a:pt x="434417" y="3007"/>
                </a:lnTo>
                <a:lnTo>
                  <a:pt x="481042" y="11788"/>
                </a:lnTo>
                <a:lnTo>
                  <a:pt x="525509" y="25982"/>
                </a:lnTo>
                <a:lnTo>
                  <a:pt x="567459" y="45225"/>
                </a:lnTo>
                <a:lnTo>
                  <a:pt x="606528" y="69158"/>
                </a:lnTo>
                <a:lnTo>
                  <a:pt x="642356" y="97417"/>
                </a:lnTo>
                <a:lnTo>
                  <a:pt x="674581" y="129641"/>
                </a:lnTo>
                <a:lnTo>
                  <a:pt x="702840" y="165469"/>
                </a:lnTo>
                <a:lnTo>
                  <a:pt x="726772" y="204539"/>
                </a:lnTo>
                <a:lnTo>
                  <a:pt x="746016" y="246488"/>
                </a:lnTo>
                <a:lnTo>
                  <a:pt x="760209" y="290956"/>
                </a:lnTo>
                <a:lnTo>
                  <a:pt x="768991" y="337580"/>
                </a:lnTo>
                <a:lnTo>
                  <a:pt x="771997" y="385999"/>
                </a:lnTo>
                <a:lnTo>
                  <a:pt x="768991" y="434418"/>
                </a:lnTo>
                <a:lnTo>
                  <a:pt x="760209" y="481042"/>
                </a:lnTo>
                <a:lnTo>
                  <a:pt x="746016" y="525510"/>
                </a:lnTo>
                <a:lnTo>
                  <a:pt x="726772" y="567459"/>
                </a:lnTo>
                <a:lnTo>
                  <a:pt x="702840" y="606529"/>
                </a:lnTo>
                <a:lnTo>
                  <a:pt x="674581" y="642357"/>
                </a:lnTo>
                <a:lnTo>
                  <a:pt x="642356" y="674581"/>
                </a:lnTo>
                <a:lnTo>
                  <a:pt x="606528" y="702840"/>
                </a:lnTo>
                <a:lnTo>
                  <a:pt x="567459" y="726773"/>
                </a:lnTo>
                <a:lnTo>
                  <a:pt x="525509" y="746016"/>
                </a:lnTo>
                <a:lnTo>
                  <a:pt x="481042" y="760210"/>
                </a:lnTo>
                <a:lnTo>
                  <a:pt x="434417" y="768991"/>
                </a:lnTo>
                <a:lnTo>
                  <a:pt x="386002" y="771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09293" y="7365416"/>
            <a:ext cx="33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9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6000" y="2083710"/>
            <a:ext cx="4309745" cy="24295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9450"/>
              </a:lnSpc>
              <a:spcBef>
                <a:spcPts val="240"/>
              </a:spcBef>
            </a:pPr>
            <a:r>
              <a:rPr sz="7900" spc="880" dirty="0">
                <a:latin typeface="Microsoft Sans Serif"/>
                <a:cs typeface="Microsoft Sans Serif"/>
              </a:rPr>
              <a:t>topics </a:t>
            </a:r>
            <a:r>
              <a:rPr sz="7900" spc="885" dirty="0">
                <a:latin typeface="Microsoft Sans Serif"/>
                <a:cs typeface="Microsoft Sans Serif"/>
              </a:rPr>
              <a:t> </a:t>
            </a:r>
            <a:r>
              <a:rPr sz="7900" spc="1155" dirty="0">
                <a:latin typeface="Microsoft Sans Serif"/>
                <a:cs typeface="Microsoft Sans Serif"/>
              </a:rPr>
              <a:t>c</a:t>
            </a:r>
            <a:r>
              <a:rPr sz="7900" spc="715" dirty="0">
                <a:latin typeface="Microsoft Sans Serif"/>
                <a:cs typeface="Microsoft Sans Serif"/>
              </a:rPr>
              <a:t>overe</a:t>
            </a:r>
            <a:r>
              <a:rPr sz="7900" spc="875" dirty="0">
                <a:latin typeface="Microsoft Sans Serif"/>
                <a:cs typeface="Microsoft Sans Serif"/>
              </a:rPr>
              <a:t>d</a:t>
            </a:r>
            <a:endParaRPr sz="7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84283"/>
            <a:ext cx="6842759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b="1" spc="365" dirty="0">
                <a:solidFill>
                  <a:srgbClr val="000000"/>
                </a:solidFill>
                <a:latin typeface="Trebuchet MS"/>
                <a:cs typeface="Trebuchet MS"/>
              </a:rPr>
              <a:t>Introduction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544030"/>
            <a:ext cx="16135350" cy="6563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050" marR="5080">
              <a:lnSpc>
                <a:spcPct val="122800"/>
              </a:lnSpc>
              <a:spcBef>
                <a:spcPts val="95"/>
              </a:spcBef>
            </a:pPr>
            <a:r>
              <a:rPr sz="2800" spc="45" dirty="0">
                <a:latin typeface="Tahoma"/>
                <a:cs typeface="Tahoma"/>
              </a:rPr>
              <a:t>Face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20" dirty="0">
                <a:latin typeface="Tahoma"/>
                <a:cs typeface="Tahoma"/>
              </a:rPr>
              <a:t>mask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95" dirty="0">
                <a:latin typeface="Tahoma"/>
                <a:cs typeface="Tahoma"/>
              </a:rPr>
              <a:t>detection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75" dirty="0">
                <a:latin typeface="Tahoma"/>
                <a:cs typeface="Tahoma"/>
              </a:rPr>
              <a:t>is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85" dirty="0">
                <a:latin typeface="Tahoma"/>
                <a:cs typeface="Tahoma"/>
              </a:rPr>
              <a:t>a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80" dirty="0">
                <a:latin typeface="Tahoma"/>
                <a:cs typeface="Tahoma"/>
              </a:rPr>
              <a:t>crucial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70" dirty="0">
                <a:latin typeface="Tahoma"/>
                <a:cs typeface="Tahoma"/>
              </a:rPr>
              <a:t>task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in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80" dirty="0">
                <a:latin typeface="Tahoma"/>
                <a:cs typeface="Tahoma"/>
              </a:rPr>
              <a:t>today's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25" dirty="0">
                <a:latin typeface="Tahoma"/>
                <a:cs typeface="Tahoma"/>
              </a:rPr>
              <a:t>world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80" dirty="0">
                <a:latin typeface="Tahoma"/>
                <a:cs typeface="Tahoma"/>
              </a:rPr>
              <a:t>as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60" dirty="0">
                <a:latin typeface="Tahoma"/>
                <a:cs typeface="Tahoma"/>
              </a:rPr>
              <a:t>it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helps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in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75" dirty="0">
                <a:latin typeface="Tahoma"/>
                <a:cs typeface="Tahoma"/>
              </a:rPr>
              <a:t>identifying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95" dirty="0">
                <a:latin typeface="Tahoma"/>
                <a:cs typeface="Tahoma"/>
              </a:rPr>
              <a:t>individuals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35" dirty="0">
                <a:latin typeface="Tahoma"/>
                <a:cs typeface="Tahoma"/>
              </a:rPr>
              <a:t>who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are </a:t>
            </a:r>
            <a:r>
              <a:rPr sz="2800" spc="120" dirty="0">
                <a:latin typeface="Tahoma"/>
                <a:cs typeface="Tahoma"/>
              </a:rPr>
              <a:t>not </a:t>
            </a:r>
            <a:r>
              <a:rPr sz="2800" spc="85" dirty="0">
                <a:latin typeface="Tahoma"/>
                <a:cs typeface="Tahoma"/>
              </a:rPr>
              <a:t>wearing </a:t>
            </a:r>
            <a:r>
              <a:rPr sz="2800" spc="110" dirty="0">
                <a:latin typeface="Tahoma"/>
                <a:cs typeface="Tahoma"/>
              </a:rPr>
              <a:t>masks in </a:t>
            </a:r>
            <a:r>
              <a:rPr sz="2800" spc="105" dirty="0">
                <a:latin typeface="Tahoma"/>
                <a:cs typeface="Tahoma"/>
              </a:rPr>
              <a:t>public </a:t>
            </a:r>
            <a:r>
              <a:rPr sz="2800" spc="50" dirty="0">
                <a:latin typeface="Tahoma"/>
                <a:cs typeface="Tahoma"/>
              </a:rPr>
              <a:t>places, </a:t>
            </a:r>
            <a:r>
              <a:rPr sz="2800" spc="95" dirty="0">
                <a:latin typeface="Tahoma"/>
                <a:cs typeface="Tahoma"/>
              </a:rPr>
              <a:t>thereby </a:t>
            </a:r>
            <a:r>
              <a:rPr sz="2800" spc="100" dirty="0">
                <a:latin typeface="Tahoma"/>
                <a:cs typeface="Tahoma"/>
              </a:rPr>
              <a:t>ensuring the </a:t>
            </a:r>
            <a:r>
              <a:rPr sz="2800" spc="60" dirty="0">
                <a:latin typeface="Tahoma"/>
                <a:cs typeface="Tahoma"/>
              </a:rPr>
              <a:t>safety </a:t>
            </a:r>
            <a:r>
              <a:rPr sz="2800" spc="130" dirty="0">
                <a:latin typeface="Tahoma"/>
                <a:cs typeface="Tahoma"/>
              </a:rPr>
              <a:t>and </a:t>
            </a:r>
            <a:r>
              <a:rPr sz="2800" spc="65" dirty="0">
                <a:latin typeface="Tahoma"/>
                <a:cs typeface="Tahoma"/>
              </a:rPr>
              <a:t>well-being </a:t>
            </a:r>
            <a:r>
              <a:rPr sz="2800" spc="110" dirty="0">
                <a:latin typeface="Tahoma"/>
                <a:cs typeface="Tahoma"/>
              </a:rPr>
              <a:t>of </a:t>
            </a:r>
            <a:r>
              <a:rPr sz="2800" spc="114" dirty="0">
                <a:latin typeface="Tahoma"/>
                <a:cs typeface="Tahoma"/>
              </a:rPr>
              <a:t> </a:t>
            </a:r>
            <a:r>
              <a:rPr sz="2800" spc="70" dirty="0">
                <a:latin typeface="Tahoma"/>
                <a:cs typeface="Tahoma"/>
              </a:rPr>
              <a:t>everyone.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20"/>
              </a:spcBef>
            </a:pPr>
            <a:r>
              <a:rPr sz="7000" i="1" spc="-5" dirty="0">
                <a:latin typeface="Trebuchet MS"/>
                <a:cs typeface="Trebuchet MS"/>
              </a:rPr>
              <a:t>W</a:t>
            </a:r>
            <a:r>
              <a:rPr sz="7000" i="1" spc="135" dirty="0">
                <a:latin typeface="Trebuchet MS"/>
                <a:cs typeface="Trebuchet MS"/>
              </a:rPr>
              <a:t>h</a:t>
            </a:r>
            <a:r>
              <a:rPr sz="7000" i="1" spc="-220" dirty="0">
                <a:latin typeface="Trebuchet MS"/>
                <a:cs typeface="Trebuchet MS"/>
              </a:rPr>
              <a:t>y</a:t>
            </a:r>
            <a:r>
              <a:rPr sz="7000" i="1" spc="-295" dirty="0">
                <a:latin typeface="Trebuchet MS"/>
                <a:cs typeface="Trebuchet MS"/>
              </a:rPr>
              <a:t> </a:t>
            </a:r>
            <a:r>
              <a:rPr sz="7000" i="1" spc="135" dirty="0">
                <a:latin typeface="Trebuchet MS"/>
                <a:cs typeface="Trebuchet MS"/>
              </a:rPr>
              <a:t>d</a:t>
            </a:r>
            <a:r>
              <a:rPr sz="7000" i="1" spc="170" dirty="0">
                <a:latin typeface="Trebuchet MS"/>
                <a:cs typeface="Trebuchet MS"/>
              </a:rPr>
              <a:t>o</a:t>
            </a:r>
            <a:r>
              <a:rPr sz="7000" i="1" spc="-295" dirty="0">
                <a:latin typeface="Trebuchet MS"/>
                <a:cs typeface="Trebuchet MS"/>
              </a:rPr>
              <a:t> </a:t>
            </a:r>
            <a:r>
              <a:rPr sz="7000" i="1" spc="-200" dirty="0">
                <a:latin typeface="Trebuchet MS"/>
                <a:cs typeface="Trebuchet MS"/>
              </a:rPr>
              <a:t>w</a:t>
            </a:r>
            <a:r>
              <a:rPr sz="7000" i="1" spc="-310" dirty="0">
                <a:latin typeface="Trebuchet MS"/>
                <a:cs typeface="Trebuchet MS"/>
              </a:rPr>
              <a:t>e</a:t>
            </a:r>
            <a:r>
              <a:rPr sz="7000" i="1" spc="-295" dirty="0">
                <a:latin typeface="Trebuchet MS"/>
                <a:cs typeface="Trebuchet MS"/>
              </a:rPr>
              <a:t> </a:t>
            </a:r>
            <a:r>
              <a:rPr sz="7000" i="1" spc="210" dirty="0">
                <a:latin typeface="Trebuchet MS"/>
                <a:cs typeface="Trebuchet MS"/>
              </a:rPr>
              <a:t>n</a:t>
            </a:r>
            <a:r>
              <a:rPr sz="7000" i="1" spc="-315" dirty="0">
                <a:latin typeface="Trebuchet MS"/>
                <a:cs typeface="Trebuchet MS"/>
              </a:rPr>
              <a:t>ee</a:t>
            </a:r>
            <a:r>
              <a:rPr sz="7000" i="1" spc="140" dirty="0">
                <a:latin typeface="Trebuchet MS"/>
                <a:cs typeface="Trebuchet MS"/>
              </a:rPr>
              <a:t>d</a:t>
            </a:r>
            <a:r>
              <a:rPr sz="7000" i="1" spc="-295" dirty="0">
                <a:latin typeface="Trebuchet MS"/>
                <a:cs typeface="Trebuchet MS"/>
              </a:rPr>
              <a:t> </a:t>
            </a:r>
            <a:r>
              <a:rPr sz="7000" i="1" spc="-375" dirty="0">
                <a:latin typeface="Trebuchet MS"/>
                <a:cs typeface="Trebuchet MS"/>
              </a:rPr>
              <a:t>F</a:t>
            </a:r>
            <a:r>
              <a:rPr sz="7000" i="1" spc="270" dirty="0">
                <a:latin typeface="Trebuchet MS"/>
                <a:cs typeface="Trebuchet MS"/>
              </a:rPr>
              <a:t>a</a:t>
            </a:r>
            <a:r>
              <a:rPr sz="7000" i="1" spc="-75" dirty="0">
                <a:latin typeface="Trebuchet MS"/>
                <a:cs typeface="Trebuchet MS"/>
              </a:rPr>
              <a:t>c</a:t>
            </a:r>
            <a:r>
              <a:rPr sz="7000" i="1" spc="-310" dirty="0">
                <a:latin typeface="Trebuchet MS"/>
                <a:cs typeface="Trebuchet MS"/>
              </a:rPr>
              <a:t>e</a:t>
            </a:r>
            <a:r>
              <a:rPr sz="7000" i="1" spc="-295" dirty="0">
                <a:latin typeface="Trebuchet MS"/>
                <a:cs typeface="Trebuchet MS"/>
              </a:rPr>
              <a:t> </a:t>
            </a:r>
            <a:r>
              <a:rPr sz="7000" i="1" spc="520" dirty="0">
                <a:latin typeface="Trebuchet MS"/>
                <a:cs typeface="Trebuchet MS"/>
              </a:rPr>
              <a:t>M</a:t>
            </a:r>
            <a:r>
              <a:rPr sz="7000" i="1" spc="270" dirty="0">
                <a:latin typeface="Trebuchet MS"/>
                <a:cs typeface="Trebuchet MS"/>
              </a:rPr>
              <a:t>a</a:t>
            </a:r>
            <a:r>
              <a:rPr sz="7000" i="1" spc="155" dirty="0">
                <a:latin typeface="Trebuchet MS"/>
                <a:cs typeface="Trebuchet MS"/>
              </a:rPr>
              <a:t>s</a:t>
            </a:r>
            <a:r>
              <a:rPr sz="7000" i="1" spc="-125" dirty="0">
                <a:latin typeface="Trebuchet MS"/>
                <a:cs typeface="Trebuchet MS"/>
              </a:rPr>
              <a:t>k</a:t>
            </a:r>
            <a:r>
              <a:rPr sz="7000" i="1" spc="415" dirty="0">
                <a:latin typeface="Trebuchet MS"/>
                <a:cs typeface="Trebuchet MS"/>
              </a:rPr>
              <a:t>?</a:t>
            </a:r>
            <a:endParaRPr sz="7000">
              <a:latin typeface="Trebuchet MS"/>
              <a:cs typeface="Trebuchet MS"/>
            </a:endParaRPr>
          </a:p>
          <a:p>
            <a:pPr marL="781050" marR="567055" algn="just">
              <a:lnSpc>
                <a:spcPct val="122800"/>
              </a:lnSpc>
              <a:spcBef>
                <a:spcPts val="2940"/>
              </a:spcBef>
            </a:pPr>
            <a:r>
              <a:rPr sz="2800" spc="-55" dirty="0">
                <a:latin typeface="Tahoma"/>
                <a:cs typeface="Tahoma"/>
              </a:rPr>
              <a:t>In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the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90" dirty="0">
                <a:latin typeface="Tahoma"/>
                <a:cs typeface="Tahoma"/>
              </a:rPr>
              <a:t>recent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80" dirty="0">
                <a:latin typeface="Tahoma"/>
                <a:cs typeface="Tahoma"/>
              </a:rPr>
              <a:t>difficult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timewith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the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80" dirty="0">
                <a:latin typeface="Tahoma"/>
                <a:cs typeface="Tahoma"/>
              </a:rPr>
              <a:t>increasing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55" dirty="0">
                <a:latin typeface="Tahoma"/>
                <a:cs typeface="Tahoma"/>
              </a:rPr>
              <a:t>number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of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20" dirty="0">
                <a:latin typeface="Tahoma"/>
                <a:cs typeface="Tahoma"/>
              </a:rPr>
              <a:t>COVID-19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35" dirty="0">
                <a:latin typeface="Tahoma"/>
                <a:cs typeface="Tahoma"/>
              </a:rPr>
              <a:t>cases,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the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use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of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65" dirty="0">
                <a:latin typeface="Tahoma"/>
                <a:cs typeface="Tahoma"/>
              </a:rPr>
              <a:t>face </a:t>
            </a:r>
            <a:r>
              <a:rPr sz="2800" spc="70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masks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85" dirty="0">
                <a:latin typeface="Tahoma"/>
                <a:cs typeface="Tahoma"/>
              </a:rPr>
              <a:t>was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45" dirty="0">
                <a:latin typeface="Tahoma"/>
                <a:cs typeface="Tahoma"/>
              </a:rPr>
              <a:t>made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20" dirty="0">
                <a:latin typeface="Tahoma"/>
                <a:cs typeface="Tahoma"/>
              </a:rPr>
              <a:t>mandatory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in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20" dirty="0">
                <a:latin typeface="Tahoma"/>
                <a:cs typeface="Tahoma"/>
              </a:rPr>
              <a:t>many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75" dirty="0">
                <a:latin typeface="Tahoma"/>
                <a:cs typeface="Tahoma"/>
              </a:rPr>
              <a:t>countries,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80" dirty="0">
                <a:latin typeface="Tahoma"/>
                <a:cs typeface="Tahoma"/>
              </a:rPr>
              <a:t>as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the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85" dirty="0">
                <a:latin typeface="Tahoma"/>
                <a:cs typeface="Tahoma"/>
              </a:rPr>
              <a:t>virus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90" dirty="0">
                <a:latin typeface="Tahoma"/>
                <a:cs typeface="Tahoma"/>
              </a:rPr>
              <a:t>can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14" dirty="0">
                <a:latin typeface="Tahoma"/>
                <a:cs typeface="Tahoma"/>
              </a:rPr>
              <a:t>spread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50" dirty="0">
                <a:latin typeface="Tahoma"/>
                <a:cs typeface="Tahoma"/>
              </a:rPr>
              <a:t>from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14" dirty="0">
                <a:latin typeface="Tahoma"/>
                <a:cs typeface="Tahoma"/>
              </a:rPr>
              <a:t>an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85" dirty="0">
                <a:latin typeface="Tahoma"/>
                <a:cs typeface="Tahoma"/>
              </a:rPr>
              <a:t>infected </a:t>
            </a:r>
            <a:r>
              <a:rPr sz="2800" spc="90" dirty="0">
                <a:latin typeface="Tahoma"/>
                <a:cs typeface="Tahoma"/>
              </a:rPr>
              <a:t> </a:t>
            </a:r>
            <a:r>
              <a:rPr sz="2800" spc="130" dirty="0">
                <a:latin typeface="Tahoma"/>
                <a:cs typeface="Tahoma"/>
              </a:rPr>
              <a:t>person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55" dirty="0">
                <a:latin typeface="Tahoma"/>
                <a:cs typeface="Tahoma"/>
              </a:rPr>
              <a:t>mouth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45" dirty="0">
                <a:latin typeface="Tahoma"/>
                <a:cs typeface="Tahoma"/>
              </a:rPr>
              <a:t>or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20" dirty="0">
                <a:latin typeface="Tahoma"/>
                <a:cs typeface="Tahoma"/>
              </a:rPr>
              <a:t>nose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in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05" dirty="0">
                <a:latin typeface="Tahoma"/>
                <a:cs typeface="Tahoma"/>
              </a:rPr>
              <a:t>small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liquid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85" dirty="0">
                <a:latin typeface="Tahoma"/>
                <a:cs typeface="Tahoma"/>
              </a:rPr>
              <a:t>particle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20" dirty="0">
                <a:latin typeface="Tahoma"/>
                <a:cs typeface="Tahoma"/>
              </a:rPr>
              <a:t>when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75" dirty="0">
                <a:latin typeface="Tahoma"/>
                <a:cs typeface="Tahoma"/>
              </a:rPr>
              <a:t>they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50" dirty="0">
                <a:latin typeface="Tahoma"/>
                <a:cs typeface="Tahoma"/>
              </a:rPr>
              <a:t>cough,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55" dirty="0">
                <a:latin typeface="Tahoma"/>
                <a:cs typeface="Tahoma"/>
              </a:rPr>
              <a:t>sneeze,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95" dirty="0">
                <a:latin typeface="Tahoma"/>
                <a:cs typeface="Tahoma"/>
              </a:rPr>
              <a:t>speak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45" dirty="0">
                <a:latin typeface="Tahoma"/>
                <a:cs typeface="Tahoma"/>
              </a:rPr>
              <a:t>or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80" dirty="0">
                <a:latin typeface="Tahoma"/>
                <a:cs typeface="Tahoma"/>
              </a:rPr>
              <a:t>breathe.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Tahoma"/>
              <a:cs typeface="Tahoma"/>
            </a:endParaRPr>
          </a:p>
          <a:p>
            <a:pPr marL="781050" marR="264795">
              <a:lnSpc>
                <a:spcPct val="122800"/>
              </a:lnSpc>
            </a:pPr>
            <a:r>
              <a:rPr sz="2800" spc="45" dirty="0">
                <a:latin typeface="Tahoma"/>
                <a:cs typeface="Tahoma"/>
              </a:rPr>
              <a:t>Also,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in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40" dirty="0">
                <a:latin typeface="Tahoma"/>
                <a:cs typeface="Tahoma"/>
              </a:rPr>
              <a:t>normal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85" dirty="0">
                <a:latin typeface="Tahoma"/>
                <a:cs typeface="Tahoma"/>
              </a:rPr>
              <a:t>day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to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85" dirty="0">
                <a:latin typeface="Tahoma"/>
                <a:cs typeface="Tahoma"/>
              </a:rPr>
              <a:t>day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70" dirty="0">
                <a:latin typeface="Tahoma"/>
                <a:cs typeface="Tahoma"/>
              </a:rPr>
              <a:t>life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65" dirty="0">
                <a:latin typeface="Tahoma"/>
                <a:cs typeface="Tahoma"/>
              </a:rPr>
              <a:t>face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masks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90" dirty="0">
                <a:latin typeface="Tahoma"/>
                <a:cs typeface="Tahoma"/>
              </a:rPr>
              <a:t>can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20" dirty="0">
                <a:latin typeface="Tahoma"/>
                <a:cs typeface="Tahoma"/>
              </a:rPr>
              <a:t>help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in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85" dirty="0">
                <a:latin typeface="Tahoma"/>
                <a:cs typeface="Tahoma"/>
              </a:rPr>
              <a:t>preventing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14" dirty="0">
                <a:latin typeface="Tahoma"/>
                <a:cs typeface="Tahoma"/>
              </a:rPr>
              <a:t>us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50" dirty="0">
                <a:latin typeface="Tahoma"/>
                <a:cs typeface="Tahoma"/>
              </a:rPr>
              <a:t>from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14" dirty="0">
                <a:latin typeface="Tahoma"/>
                <a:cs typeface="Tahoma"/>
              </a:rPr>
              <a:t>pollution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30" dirty="0">
                <a:latin typeface="Tahoma"/>
                <a:cs typeface="Tahoma"/>
              </a:rPr>
              <a:t>and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dust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85" dirty="0">
                <a:latin typeface="Tahoma"/>
                <a:cs typeface="Tahoma"/>
              </a:rPr>
              <a:t>particles</a:t>
            </a:r>
            <a:r>
              <a:rPr sz="2800" spc="-155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which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are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05" dirty="0">
                <a:latin typeface="Tahoma"/>
                <a:cs typeface="Tahoma"/>
              </a:rPr>
              <a:t>present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40" dirty="0">
                <a:latin typeface="Tahoma"/>
                <a:cs typeface="Tahoma"/>
              </a:rPr>
              <a:t>around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40" dirty="0">
                <a:latin typeface="Tahoma"/>
                <a:cs typeface="Tahoma"/>
              </a:rPr>
              <a:t>us.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1931" y="7948648"/>
            <a:ext cx="2524124" cy="19907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93705"/>
            <a:ext cx="1239075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i="1" spc="160" dirty="0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sz="7000" i="1" spc="16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7000" i="1" spc="-195" dirty="0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r>
              <a:rPr sz="7000" i="1" spc="-2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7000" i="1" spc="-670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7000" i="1" spc="170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7000" i="1" spc="-2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7000" i="1" spc="16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7000" i="1" spc="-200" dirty="0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sz="7000" i="1" spc="-31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7000" i="1" spc="-150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7000" i="1" spc="-7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7000" i="1" spc="16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7000" i="1" spc="28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7000" i="1" spc="-31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7000" i="1" spc="-2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7000" i="1" spc="-670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7000" i="1" spc="135" dirty="0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sz="7000" i="1" spc="-370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7000" i="1" spc="160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7000" i="1" spc="-2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7000" i="1" spc="135" dirty="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sz="7000" i="1" spc="-150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7000" i="1" spc="16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7000" i="1" spc="135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sz="7000" i="1" spc="-465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7000" i="1" spc="-31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7000" i="1" spc="28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7000" i="1" spc="415" dirty="0">
                <a:solidFill>
                  <a:srgbClr val="000000"/>
                </a:solidFill>
                <a:latin typeface="Trebuchet MS"/>
                <a:cs typeface="Trebuchet MS"/>
              </a:rPr>
              <a:t>?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4651" y="1976650"/>
            <a:ext cx="15882619" cy="8320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930" marR="287655">
              <a:lnSpc>
                <a:spcPct val="122800"/>
              </a:lnSpc>
              <a:spcBef>
                <a:spcPts val="95"/>
              </a:spcBef>
            </a:pPr>
            <a:r>
              <a:rPr sz="2800" spc="35" dirty="0">
                <a:latin typeface="Tahoma"/>
                <a:cs typeface="Tahoma"/>
              </a:rPr>
              <a:t>To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14" dirty="0">
                <a:latin typeface="Tahoma"/>
                <a:cs typeface="Tahoma"/>
              </a:rPr>
              <a:t>overcome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85" dirty="0">
                <a:latin typeface="Tahoma"/>
                <a:cs typeface="Tahoma"/>
              </a:rPr>
              <a:t>this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55" dirty="0">
                <a:latin typeface="Tahoma"/>
                <a:cs typeface="Tahoma"/>
              </a:rPr>
              <a:t>challenge,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30" dirty="0">
                <a:latin typeface="Tahoma"/>
                <a:cs typeface="Tahoma"/>
              </a:rPr>
              <a:t>computer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90" dirty="0">
                <a:latin typeface="Tahoma"/>
                <a:cs typeface="Tahoma"/>
              </a:rPr>
              <a:t>vision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techniques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90" dirty="0">
                <a:latin typeface="Tahoma"/>
                <a:cs typeface="Tahoma"/>
              </a:rPr>
              <a:t>can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30" dirty="0">
                <a:latin typeface="Tahoma"/>
                <a:cs typeface="Tahoma"/>
              </a:rPr>
              <a:t>be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20" dirty="0">
                <a:latin typeface="Tahoma"/>
                <a:cs typeface="Tahoma"/>
              </a:rPr>
              <a:t>used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to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90" dirty="0">
                <a:latin typeface="Tahoma"/>
                <a:cs typeface="Tahoma"/>
              </a:rPr>
              <a:t>automatically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80" dirty="0">
                <a:latin typeface="Tahoma"/>
                <a:cs typeface="Tahoma"/>
              </a:rPr>
              <a:t>detect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the</a:t>
            </a:r>
            <a:r>
              <a:rPr sz="2800" spc="-155" dirty="0">
                <a:latin typeface="Tahoma"/>
                <a:cs typeface="Tahoma"/>
              </a:rPr>
              <a:t> </a:t>
            </a:r>
            <a:r>
              <a:rPr sz="2800" spc="105" dirty="0">
                <a:latin typeface="Tahoma"/>
                <a:cs typeface="Tahoma"/>
              </a:rPr>
              <a:t>presence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of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65" dirty="0">
                <a:latin typeface="Tahoma"/>
                <a:cs typeface="Tahoma"/>
              </a:rPr>
              <a:t>face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masks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60" dirty="0">
                <a:latin typeface="Tahoma"/>
                <a:cs typeface="Tahoma"/>
              </a:rPr>
              <a:t>on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80" dirty="0">
                <a:latin typeface="Tahoma"/>
                <a:cs typeface="Tahoma"/>
              </a:rPr>
              <a:t>individuals.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15"/>
              </a:spcBef>
            </a:pPr>
            <a:r>
              <a:rPr sz="7500" i="1" spc="-130" dirty="0">
                <a:latin typeface="Trebuchet MS"/>
                <a:cs typeface="Trebuchet MS"/>
              </a:rPr>
              <a:t>About</a:t>
            </a:r>
            <a:r>
              <a:rPr sz="7500" i="1" spc="-315" dirty="0">
                <a:latin typeface="Trebuchet MS"/>
                <a:cs typeface="Trebuchet MS"/>
              </a:rPr>
              <a:t> </a:t>
            </a:r>
            <a:r>
              <a:rPr sz="7500" i="1" spc="-300" dirty="0">
                <a:latin typeface="Trebuchet MS"/>
                <a:cs typeface="Trebuchet MS"/>
              </a:rPr>
              <a:t>the</a:t>
            </a:r>
            <a:r>
              <a:rPr sz="7500" i="1" spc="-315" dirty="0">
                <a:latin typeface="Trebuchet MS"/>
                <a:cs typeface="Trebuchet MS"/>
              </a:rPr>
              <a:t> </a:t>
            </a:r>
            <a:r>
              <a:rPr sz="7500" i="1" spc="-260" dirty="0">
                <a:latin typeface="Trebuchet MS"/>
                <a:cs typeface="Trebuchet MS"/>
              </a:rPr>
              <a:t>project</a:t>
            </a:r>
            <a:endParaRPr sz="7500">
              <a:latin typeface="Trebuchet MS"/>
              <a:cs typeface="Trebuchet MS"/>
            </a:endParaRPr>
          </a:p>
          <a:p>
            <a:pPr marL="328930" marR="236220">
              <a:lnSpc>
                <a:spcPct val="125000"/>
              </a:lnSpc>
              <a:spcBef>
                <a:spcPts val="550"/>
              </a:spcBef>
            </a:pPr>
            <a:r>
              <a:rPr sz="2500" spc="-50" dirty="0">
                <a:latin typeface="Tahoma"/>
                <a:cs typeface="Tahoma"/>
              </a:rPr>
              <a:t>In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5" dirty="0">
                <a:latin typeface="Tahoma"/>
                <a:cs typeface="Tahoma"/>
              </a:rPr>
              <a:t>this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40" dirty="0">
                <a:latin typeface="Tahoma"/>
                <a:cs typeface="Tahoma"/>
              </a:rPr>
              <a:t>project,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we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65" dirty="0">
                <a:latin typeface="Tahoma"/>
                <a:cs typeface="Tahoma"/>
              </a:rPr>
              <a:t>will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be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5" dirty="0">
                <a:latin typeface="Tahoma"/>
                <a:cs typeface="Tahoma"/>
              </a:rPr>
              <a:t>using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00" dirty="0">
                <a:latin typeface="Tahoma"/>
                <a:cs typeface="Tahoma"/>
              </a:rPr>
              <a:t>Python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to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develop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5" dirty="0">
                <a:latin typeface="Tahoma"/>
                <a:cs typeface="Tahoma"/>
              </a:rPr>
              <a:t>a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60" dirty="0">
                <a:latin typeface="Tahoma"/>
                <a:cs typeface="Tahoma"/>
              </a:rPr>
              <a:t>face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05" dirty="0">
                <a:latin typeface="Tahoma"/>
                <a:cs typeface="Tahoma"/>
              </a:rPr>
              <a:t>mask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detection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55" dirty="0">
                <a:latin typeface="Tahoma"/>
                <a:cs typeface="Tahoma"/>
              </a:rPr>
              <a:t>system.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45" dirty="0">
                <a:latin typeface="Tahoma"/>
                <a:cs typeface="Tahoma"/>
              </a:rPr>
              <a:t>The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0" dirty="0">
                <a:latin typeface="Tahoma"/>
                <a:cs typeface="Tahoma"/>
              </a:rPr>
              <a:t>system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65" dirty="0">
                <a:latin typeface="Tahoma"/>
                <a:cs typeface="Tahoma"/>
              </a:rPr>
              <a:t>will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use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the </a:t>
            </a:r>
            <a:r>
              <a:rPr sz="2500" spc="-765" dirty="0">
                <a:latin typeface="Tahoma"/>
                <a:cs typeface="Tahoma"/>
              </a:rPr>
              <a:t> </a:t>
            </a:r>
            <a:r>
              <a:rPr sz="2500" spc="100" dirty="0">
                <a:latin typeface="Tahoma"/>
                <a:cs typeface="Tahoma"/>
              </a:rPr>
              <a:t>OpenCV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50" dirty="0">
                <a:latin typeface="Tahoma"/>
                <a:cs typeface="Tahoma"/>
              </a:rPr>
              <a:t>library,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which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65" dirty="0">
                <a:latin typeface="Tahoma"/>
                <a:cs typeface="Tahoma"/>
              </a:rPr>
              <a:t>is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05" dirty="0">
                <a:latin typeface="Tahoma"/>
                <a:cs typeface="Tahoma"/>
              </a:rPr>
              <a:t>an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open-source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computer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0" dirty="0">
                <a:latin typeface="Tahoma"/>
                <a:cs typeface="Tahoma"/>
              </a:rPr>
              <a:t>vision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50" dirty="0">
                <a:latin typeface="Tahoma"/>
                <a:cs typeface="Tahoma"/>
              </a:rPr>
              <a:t>library,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to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process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the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0" dirty="0">
                <a:latin typeface="Tahoma"/>
                <a:cs typeface="Tahoma"/>
              </a:rPr>
              <a:t>images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and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detect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the </a:t>
            </a:r>
            <a:r>
              <a:rPr sz="2500" spc="90" dirty="0">
                <a:latin typeface="Tahoma"/>
                <a:cs typeface="Tahoma"/>
              </a:rPr>
              <a:t> presence </a:t>
            </a:r>
            <a:r>
              <a:rPr sz="2500" spc="95" dirty="0">
                <a:latin typeface="Tahoma"/>
                <a:cs typeface="Tahoma"/>
              </a:rPr>
              <a:t>of </a:t>
            </a:r>
            <a:r>
              <a:rPr sz="2500" spc="60" dirty="0">
                <a:latin typeface="Tahoma"/>
                <a:cs typeface="Tahoma"/>
              </a:rPr>
              <a:t>face </a:t>
            </a:r>
            <a:r>
              <a:rPr sz="2500" spc="65" dirty="0">
                <a:latin typeface="Tahoma"/>
                <a:cs typeface="Tahoma"/>
              </a:rPr>
              <a:t>masks. </a:t>
            </a:r>
            <a:r>
              <a:rPr sz="2500" spc="45" dirty="0">
                <a:latin typeface="Tahoma"/>
                <a:cs typeface="Tahoma"/>
              </a:rPr>
              <a:t>The </a:t>
            </a:r>
            <a:r>
              <a:rPr sz="2500" spc="80" dirty="0">
                <a:latin typeface="Tahoma"/>
                <a:cs typeface="Tahoma"/>
              </a:rPr>
              <a:t>system </a:t>
            </a:r>
            <a:r>
              <a:rPr sz="2500" spc="65" dirty="0">
                <a:latin typeface="Tahoma"/>
                <a:cs typeface="Tahoma"/>
              </a:rPr>
              <a:t>will </a:t>
            </a:r>
            <a:r>
              <a:rPr sz="2500" spc="114" dirty="0">
                <a:latin typeface="Tahoma"/>
                <a:cs typeface="Tahoma"/>
              </a:rPr>
              <a:t>be </a:t>
            </a:r>
            <a:r>
              <a:rPr sz="2500" spc="90" dirty="0">
                <a:latin typeface="Tahoma"/>
                <a:cs typeface="Tahoma"/>
              </a:rPr>
              <a:t>able </a:t>
            </a:r>
            <a:r>
              <a:rPr sz="2500" spc="95" dirty="0">
                <a:latin typeface="Tahoma"/>
                <a:cs typeface="Tahoma"/>
              </a:rPr>
              <a:t>to </a:t>
            </a:r>
            <a:r>
              <a:rPr sz="2500" spc="70" dirty="0">
                <a:latin typeface="Tahoma"/>
                <a:cs typeface="Tahoma"/>
              </a:rPr>
              <a:t>detect </a:t>
            </a:r>
            <a:r>
              <a:rPr sz="2500" spc="60" dirty="0">
                <a:latin typeface="Tahoma"/>
                <a:cs typeface="Tahoma"/>
              </a:rPr>
              <a:t>face </a:t>
            </a:r>
            <a:r>
              <a:rPr sz="2500" spc="100" dirty="0">
                <a:latin typeface="Tahoma"/>
                <a:cs typeface="Tahoma"/>
              </a:rPr>
              <a:t>masks </a:t>
            </a:r>
            <a:r>
              <a:rPr sz="2500" spc="140" dirty="0">
                <a:latin typeface="Tahoma"/>
                <a:cs typeface="Tahoma"/>
              </a:rPr>
              <a:t>on </a:t>
            </a:r>
            <a:r>
              <a:rPr sz="2500" spc="85" dirty="0">
                <a:latin typeface="Tahoma"/>
                <a:cs typeface="Tahoma"/>
              </a:rPr>
              <a:t>individuals </a:t>
            </a:r>
            <a:r>
              <a:rPr sz="2500" spc="100" dirty="0">
                <a:latin typeface="Tahoma"/>
                <a:cs typeface="Tahoma"/>
              </a:rPr>
              <a:t>in </a:t>
            </a:r>
            <a:r>
              <a:rPr sz="2500" spc="70" dirty="0">
                <a:latin typeface="Tahoma"/>
                <a:cs typeface="Tahoma"/>
              </a:rPr>
              <a:t>real-time </a:t>
            </a:r>
            <a:r>
              <a:rPr sz="2500" spc="114" dirty="0">
                <a:latin typeface="Tahoma"/>
                <a:cs typeface="Tahoma"/>
              </a:rPr>
              <a:t>and </a:t>
            </a:r>
            <a:r>
              <a:rPr sz="2500" spc="120" dirty="0">
                <a:latin typeface="Tahoma"/>
                <a:cs typeface="Tahoma"/>
              </a:rPr>
              <a:t> </a:t>
            </a:r>
            <a:r>
              <a:rPr sz="2500" spc="100" dirty="0">
                <a:latin typeface="Tahoma"/>
                <a:cs typeface="Tahoma"/>
              </a:rPr>
              <a:t>provide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75" dirty="0">
                <a:latin typeface="Tahoma"/>
                <a:cs typeface="Tahoma"/>
              </a:rPr>
              <a:t>a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65" dirty="0">
                <a:latin typeface="Tahoma"/>
                <a:cs typeface="Tahoma"/>
              </a:rPr>
              <a:t>visual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indication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of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the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65" dirty="0">
                <a:latin typeface="Tahoma"/>
                <a:cs typeface="Tahoma"/>
              </a:rPr>
              <a:t>detection.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ahoma"/>
              <a:cs typeface="Tahoma"/>
            </a:endParaRPr>
          </a:p>
          <a:p>
            <a:pPr marL="328930" marR="5080">
              <a:lnSpc>
                <a:spcPct val="125000"/>
              </a:lnSpc>
            </a:pPr>
            <a:r>
              <a:rPr sz="2500" spc="45" dirty="0">
                <a:latin typeface="Tahoma"/>
                <a:cs typeface="Tahoma"/>
              </a:rPr>
              <a:t>The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project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65" dirty="0">
                <a:latin typeface="Tahoma"/>
                <a:cs typeface="Tahoma"/>
              </a:rPr>
              <a:t>will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also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include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75" dirty="0">
                <a:latin typeface="Tahoma"/>
                <a:cs typeface="Tahoma"/>
              </a:rPr>
              <a:t>a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detailed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explanation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of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the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techniques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and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algorithms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05" dirty="0">
                <a:latin typeface="Tahoma"/>
                <a:cs typeface="Tahoma"/>
              </a:rPr>
              <a:t>used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100" dirty="0">
                <a:latin typeface="Tahoma"/>
                <a:cs typeface="Tahoma"/>
              </a:rPr>
              <a:t>in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the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50" dirty="0">
                <a:latin typeface="Tahoma"/>
                <a:cs typeface="Tahoma"/>
              </a:rPr>
              <a:t>system, </a:t>
            </a:r>
            <a:r>
              <a:rPr sz="2500" spc="55" dirty="0">
                <a:latin typeface="Tahoma"/>
                <a:cs typeface="Tahoma"/>
              </a:rPr>
              <a:t> </a:t>
            </a:r>
            <a:r>
              <a:rPr sz="2500" spc="75" dirty="0">
                <a:latin typeface="Tahoma"/>
                <a:cs typeface="Tahoma"/>
              </a:rPr>
              <a:t>as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well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5" dirty="0">
                <a:latin typeface="Tahoma"/>
                <a:cs typeface="Tahoma"/>
              </a:rPr>
              <a:t>as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the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0" dirty="0">
                <a:latin typeface="Tahoma"/>
                <a:cs typeface="Tahoma"/>
              </a:rPr>
              <a:t>results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105" dirty="0">
                <a:latin typeface="Tahoma"/>
                <a:cs typeface="Tahoma"/>
              </a:rPr>
              <a:t>obtained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30" dirty="0">
                <a:latin typeface="Tahoma"/>
                <a:cs typeface="Tahoma"/>
              </a:rPr>
              <a:t>from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the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60" dirty="0">
                <a:latin typeface="Tahoma"/>
                <a:cs typeface="Tahoma"/>
              </a:rPr>
              <a:t>testing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and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65" dirty="0">
                <a:latin typeface="Tahoma"/>
                <a:cs typeface="Tahoma"/>
              </a:rPr>
              <a:t>evaluation.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65" dirty="0">
                <a:latin typeface="Tahoma"/>
                <a:cs typeface="Tahoma"/>
              </a:rPr>
              <a:t>Additionally,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the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project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65" dirty="0">
                <a:latin typeface="Tahoma"/>
                <a:cs typeface="Tahoma"/>
              </a:rPr>
              <a:t>will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also</a:t>
            </a:r>
            <a:r>
              <a:rPr sz="2500" spc="-125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include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5" dirty="0">
                <a:latin typeface="Tahoma"/>
                <a:cs typeface="Tahoma"/>
              </a:rPr>
              <a:t>a </a:t>
            </a:r>
            <a:r>
              <a:rPr sz="2500" spc="-765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discussion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of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the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limitations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of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the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0" dirty="0">
                <a:latin typeface="Tahoma"/>
                <a:cs typeface="Tahoma"/>
              </a:rPr>
              <a:t>system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and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potential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future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60" dirty="0">
                <a:latin typeface="Tahoma"/>
                <a:cs typeface="Tahoma"/>
              </a:rPr>
              <a:t>work.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ahoma"/>
              <a:cs typeface="Tahoma"/>
            </a:endParaRPr>
          </a:p>
          <a:p>
            <a:pPr marL="328930" marR="2623820">
              <a:lnSpc>
                <a:spcPct val="125000"/>
              </a:lnSpc>
            </a:pPr>
            <a:r>
              <a:rPr sz="2500" spc="50" dirty="0">
                <a:latin typeface="Tahoma"/>
                <a:cs typeface="Tahoma"/>
              </a:rPr>
              <a:t>Overall,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the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65" dirty="0">
                <a:latin typeface="Tahoma"/>
                <a:cs typeface="Tahoma"/>
              </a:rPr>
              <a:t>goal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of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5" dirty="0">
                <a:latin typeface="Tahoma"/>
                <a:cs typeface="Tahoma"/>
              </a:rPr>
              <a:t>this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project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65" dirty="0">
                <a:latin typeface="Tahoma"/>
                <a:cs typeface="Tahoma"/>
              </a:rPr>
              <a:t>is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to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5" dirty="0">
                <a:latin typeface="Tahoma"/>
                <a:cs typeface="Tahoma"/>
              </a:rPr>
              <a:t>develop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5" dirty="0">
                <a:latin typeface="Tahoma"/>
                <a:cs typeface="Tahoma"/>
              </a:rPr>
              <a:t>a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60" dirty="0">
                <a:latin typeface="Tahoma"/>
                <a:cs typeface="Tahoma"/>
              </a:rPr>
              <a:t>face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05" dirty="0">
                <a:latin typeface="Tahoma"/>
                <a:cs typeface="Tahoma"/>
              </a:rPr>
              <a:t>mask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detection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80" dirty="0">
                <a:latin typeface="Tahoma"/>
                <a:cs typeface="Tahoma"/>
              </a:rPr>
              <a:t>system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75" dirty="0">
                <a:latin typeface="Tahoma"/>
                <a:cs typeface="Tahoma"/>
              </a:rPr>
              <a:t>using</a:t>
            </a:r>
            <a:r>
              <a:rPr sz="2500" spc="-130" dirty="0">
                <a:latin typeface="Tahoma"/>
                <a:cs typeface="Tahoma"/>
              </a:rPr>
              <a:t> </a:t>
            </a:r>
            <a:r>
              <a:rPr sz="2500" spc="100" dirty="0">
                <a:latin typeface="Tahoma"/>
                <a:cs typeface="Tahoma"/>
              </a:rPr>
              <a:t>Python </a:t>
            </a:r>
            <a:r>
              <a:rPr sz="2500" spc="-765" dirty="0">
                <a:latin typeface="Tahoma"/>
                <a:cs typeface="Tahoma"/>
              </a:rPr>
              <a:t> </a:t>
            </a:r>
            <a:r>
              <a:rPr sz="2500" spc="75" dirty="0">
                <a:latin typeface="Tahoma"/>
                <a:cs typeface="Tahoma"/>
              </a:rPr>
              <a:t>that </a:t>
            </a:r>
            <a:r>
              <a:rPr sz="2500" spc="80" dirty="0">
                <a:latin typeface="Tahoma"/>
                <a:cs typeface="Tahoma"/>
              </a:rPr>
              <a:t>can </a:t>
            </a:r>
            <a:r>
              <a:rPr sz="2500" spc="65" dirty="0">
                <a:latin typeface="Tahoma"/>
                <a:cs typeface="Tahoma"/>
              </a:rPr>
              <a:t>accurately </a:t>
            </a:r>
            <a:r>
              <a:rPr sz="2500" spc="114" dirty="0">
                <a:latin typeface="Tahoma"/>
                <a:cs typeface="Tahoma"/>
              </a:rPr>
              <a:t>and </a:t>
            </a:r>
            <a:r>
              <a:rPr sz="2500" spc="60" dirty="0">
                <a:latin typeface="Tahoma"/>
                <a:cs typeface="Tahoma"/>
              </a:rPr>
              <a:t>efficiently </a:t>
            </a:r>
            <a:r>
              <a:rPr sz="2500" spc="70" dirty="0">
                <a:latin typeface="Tahoma"/>
                <a:cs typeface="Tahoma"/>
              </a:rPr>
              <a:t>detect </a:t>
            </a:r>
            <a:r>
              <a:rPr sz="2500" spc="85" dirty="0">
                <a:latin typeface="Tahoma"/>
                <a:cs typeface="Tahoma"/>
              </a:rPr>
              <a:t>the </a:t>
            </a:r>
            <a:r>
              <a:rPr sz="2500" spc="90" dirty="0">
                <a:latin typeface="Tahoma"/>
                <a:cs typeface="Tahoma"/>
              </a:rPr>
              <a:t>presence </a:t>
            </a:r>
            <a:r>
              <a:rPr sz="2500" spc="95" dirty="0">
                <a:latin typeface="Tahoma"/>
                <a:cs typeface="Tahoma"/>
              </a:rPr>
              <a:t>of </a:t>
            </a:r>
            <a:r>
              <a:rPr sz="2500" spc="60" dirty="0">
                <a:latin typeface="Tahoma"/>
                <a:cs typeface="Tahoma"/>
              </a:rPr>
              <a:t>face </a:t>
            </a:r>
            <a:r>
              <a:rPr sz="2500" spc="100" dirty="0">
                <a:latin typeface="Tahoma"/>
                <a:cs typeface="Tahoma"/>
              </a:rPr>
              <a:t>masks </a:t>
            </a:r>
            <a:r>
              <a:rPr sz="2500" spc="140" dirty="0">
                <a:latin typeface="Tahoma"/>
                <a:cs typeface="Tahoma"/>
              </a:rPr>
              <a:t>on </a:t>
            </a:r>
            <a:r>
              <a:rPr sz="2500" spc="85" dirty="0">
                <a:latin typeface="Tahoma"/>
                <a:cs typeface="Tahoma"/>
              </a:rPr>
              <a:t>individuals </a:t>
            </a:r>
            <a:r>
              <a:rPr sz="2500" spc="100" dirty="0">
                <a:latin typeface="Tahoma"/>
                <a:cs typeface="Tahoma"/>
              </a:rPr>
              <a:t>in </a:t>
            </a:r>
            <a:r>
              <a:rPr sz="2500" spc="-770" dirty="0">
                <a:latin typeface="Tahoma"/>
                <a:cs typeface="Tahoma"/>
              </a:rPr>
              <a:t> </a:t>
            </a:r>
            <a:r>
              <a:rPr sz="2500" spc="50" dirty="0">
                <a:latin typeface="Tahoma"/>
                <a:cs typeface="Tahoma"/>
              </a:rPr>
              <a:t>real-time.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8E2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9327" y="438216"/>
            <a:ext cx="8187690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400" b="1" spc="229" dirty="0">
                <a:solidFill>
                  <a:srgbClr val="000000"/>
                </a:solidFill>
                <a:latin typeface="Trebuchet MS"/>
                <a:cs typeface="Trebuchet MS"/>
              </a:rPr>
              <a:t>Literature</a:t>
            </a:r>
            <a:r>
              <a:rPr sz="7400" b="1" spc="-3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7400" b="1" spc="305" dirty="0">
                <a:solidFill>
                  <a:srgbClr val="000000"/>
                </a:solidFill>
                <a:latin typeface="Trebuchet MS"/>
                <a:cs typeface="Trebuchet MS"/>
              </a:rPr>
              <a:t>survey</a:t>
            </a:r>
            <a:endParaRPr sz="7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1892931"/>
            <a:ext cx="14071600" cy="788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  <a:buAutoNum type="arabicPeriod"/>
              <a:tabLst>
                <a:tab pos="409575" algn="l"/>
              </a:tabLst>
            </a:pPr>
            <a:r>
              <a:rPr sz="2800" b="1" spc="165" dirty="0">
                <a:latin typeface="Trebuchet MS"/>
                <a:cs typeface="Trebuchet MS"/>
              </a:rPr>
              <a:t>In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-85" dirty="0">
                <a:latin typeface="Trebuchet MS"/>
                <a:cs typeface="Trebuchet MS"/>
              </a:rPr>
              <a:t>2021,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95" dirty="0">
                <a:latin typeface="Trebuchet MS"/>
                <a:cs typeface="Trebuchet MS"/>
              </a:rPr>
              <a:t>a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40" dirty="0">
                <a:latin typeface="Trebuchet MS"/>
                <a:cs typeface="Trebuchet MS"/>
              </a:rPr>
              <a:t>group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95" dirty="0">
                <a:latin typeface="Trebuchet MS"/>
                <a:cs typeface="Trebuchet MS"/>
              </a:rPr>
              <a:t>of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95" dirty="0">
                <a:latin typeface="Trebuchet MS"/>
                <a:cs typeface="Trebuchet MS"/>
              </a:rPr>
              <a:t>researchers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20" dirty="0">
                <a:latin typeface="Trebuchet MS"/>
                <a:cs typeface="Trebuchet MS"/>
              </a:rPr>
              <a:t>proposed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95" dirty="0">
                <a:latin typeface="Trebuchet MS"/>
                <a:cs typeface="Trebuchet MS"/>
              </a:rPr>
              <a:t>a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70" dirty="0">
                <a:latin typeface="Trebuchet MS"/>
                <a:cs typeface="Trebuchet MS"/>
              </a:rPr>
              <a:t>face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225" dirty="0">
                <a:latin typeface="Trebuchet MS"/>
                <a:cs typeface="Trebuchet MS"/>
              </a:rPr>
              <a:t>mask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85" dirty="0">
                <a:latin typeface="Trebuchet MS"/>
                <a:cs typeface="Trebuchet MS"/>
              </a:rPr>
              <a:t>detection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55" dirty="0">
                <a:latin typeface="Trebuchet MS"/>
                <a:cs typeface="Trebuchet MS"/>
              </a:rPr>
              <a:t>method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40" dirty="0">
                <a:latin typeface="Trebuchet MS"/>
                <a:cs typeface="Trebuchet MS"/>
              </a:rPr>
              <a:t>that </a:t>
            </a:r>
            <a:r>
              <a:rPr sz="2800" b="1" spc="145" dirty="0">
                <a:latin typeface="Trebuchet MS"/>
                <a:cs typeface="Trebuchet MS"/>
              </a:rPr>
              <a:t> uses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90" dirty="0">
                <a:latin typeface="Trebuchet MS"/>
                <a:cs typeface="Trebuchet MS"/>
              </a:rPr>
              <a:t>an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55" dirty="0">
                <a:latin typeface="Trebuchet MS"/>
                <a:cs typeface="Trebuchet MS"/>
              </a:rPr>
              <a:t>efficient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00" dirty="0">
                <a:latin typeface="Trebuchet MS"/>
                <a:cs typeface="Trebuchet MS"/>
              </a:rPr>
              <a:t>single-shot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40" dirty="0">
                <a:latin typeface="Trebuchet MS"/>
                <a:cs typeface="Trebuchet MS"/>
              </a:rPr>
              <a:t>object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80" dirty="0">
                <a:latin typeface="Trebuchet MS"/>
                <a:cs typeface="Trebuchet MS"/>
              </a:rPr>
              <a:t>detector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70" dirty="0">
                <a:latin typeface="Trebuchet MS"/>
                <a:cs typeface="Trebuchet MS"/>
              </a:rPr>
              <a:t>called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45" dirty="0">
                <a:latin typeface="Trebuchet MS"/>
                <a:cs typeface="Trebuchet MS"/>
              </a:rPr>
              <a:t>EfficientDet,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10" dirty="0">
                <a:latin typeface="Trebuchet MS"/>
                <a:cs typeface="Trebuchet MS"/>
              </a:rPr>
              <a:t>which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00" dirty="0">
                <a:latin typeface="Trebuchet MS"/>
                <a:cs typeface="Trebuchet MS"/>
              </a:rPr>
              <a:t>is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40" dirty="0">
                <a:latin typeface="Trebuchet MS"/>
                <a:cs typeface="Trebuchet MS"/>
              </a:rPr>
              <a:t>based </a:t>
            </a:r>
            <a:r>
              <a:rPr sz="2800" b="1" spc="145" dirty="0">
                <a:latin typeface="Trebuchet MS"/>
                <a:cs typeface="Trebuchet MS"/>
              </a:rPr>
              <a:t> </a:t>
            </a:r>
            <a:r>
              <a:rPr sz="2800" b="1" spc="165" dirty="0">
                <a:latin typeface="Trebuchet MS"/>
                <a:cs typeface="Trebuchet MS"/>
              </a:rPr>
              <a:t>on </a:t>
            </a:r>
            <a:r>
              <a:rPr sz="2800" b="1" spc="195" dirty="0">
                <a:latin typeface="Trebuchet MS"/>
                <a:cs typeface="Trebuchet MS"/>
              </a:rPr>
              <a:t>a </a:t>
            </a:r>
            <a:r>
              <a:rPr sz="2800" b="1" spc="130" dirty="0">
                <a:latin typeface="Trebuchet MS"/>
                <a:cs typeface="Trebuchet MS"/>
              </a:rPr>
              <a:t>combination </a:t>
            </a:r>
            <a:r>
              <a:rPr sz="2800" b="1" spc="95" dirty="0">
                <a:latin typeface="Trebuchet MS"/>
                <a:cs typeface="Trebuchet MS"/>
              </a:rPr>
              <a:t>of </a:t>
            </a:r>
            <a:r>
              <a:rPr sz="2800" b="1" spc="195" dirty="0">
                <a:latin typeface="Trebuchet MS"/>
                <a:cs typeface="Trebuchet MS"/>
              </a:rPr>
              <a:t>a </a:t>
            </a:r>
            <a:r>
              <a:rPr sz="2800" b="1" spc="114" dirty="0">
                <a:latin typeface="Trebuchet MS"/>
                <a:cs typeface="Trebuchet MS"/>
              </a:rPr>
              <a:t>neural </a:t>
            </a:r>
            <a:r>
              <a:rPr sz="2800" b="1" spc="130" dirty="0">
                <a:latin typeface="Trebuchet MS"/>
                <a:cs typeface="Trebuchet MS"/>
              </a:rPr>
              <a:t>network </a:t>
            </a:r>
            <a:r>
              <a:rPr sz="2800" b="1" spc="80" dirty="0">
                <a:latin typeface="Trebuchet MS"/>
                <a:cs typeface="Trebuchet MS"/>
              </a:rPr>
              <a:t>architecture </a:t>
            </a:r>
            <a:r>
              <a:rPr sz="2800" b="1" spc="70" dirty="0">
                <a:latin typeface="Trebuchet MS"/>
                <a:cs typeface="Trebuchet MS"/>
              </a:rPr>
              <a:t>called </a:t>
            </a:r>
            <a:r>
              <a:rPr sz="2800" b="1" spc="125" dirty="0">
                <a:latin typeface="Trebuchet MS"/>
                <a:cs typeface="Trebuchet MS"/>
              </a:rPr>
              <a:t>BiFPN </a:t>
            </a:r>
            <a:r>
              <a:rPr sz="2800" b="1" spc="170" dirty="0">
                <a:latin typeface="Trebuchet MS"/>
                <a:cs typeface="Trebuchet MS"/>
              </a:rPr>
              <a:t>and </a:t>
            </a:r>
            <a:r>
              <a:rPr sz="2800" b="1" spc="195" dirty="0">
                <a:latin typeface="Trebuchet MS"/>
                <a:cs typeface="Trebuchet MS"/>
              </a:rPr>
              <a:t>a </a:t>
            </a:r>
            <a:r>
              <a:rPr sz="2800" b="1" spc="110" dirty="0">
                <a:latin typeface="Trebuchet MS"/>
                <a:cs typeface="Trebuchet MS"/>
              </a:rPr>
              <a:t>scaling </a:t>
            </a:r>
            <a:r>
              <a:rPr sz="2800" b="1" spc="-830" dirty="0">
                <a:latin typeface="Trebuchet MS"/>
                <a:cs typeface="Trebuchet MS"/>
              </a:rPr>
              <a:t> </a:t>
            </a:r>
            <a:r>
              <a:rPr sz="2800" b="1" spc="155" dirty="0">
                <a:latin typeface="Trebuchet MS"/>
                <a:cs typeface="Trebuchet MS"/>
              </a:rPr>
              <a:t>method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70" dirty="0">
                <a:latin typeface="Trebuchet MS"/>
                <a:cs typeface="Trebuchet MS"/>
              </a:rPr>
              <a:t>called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55" dirty="0">
                <a:latin typeface="Trebuchet MS"/>
                <a:cs typeface="Trebuchet MS"/>
              </a:rPr>
              <a:t>compound</a:t>
            </a:r>
            <a:r>
              <a:rPr sz="2800" b="1" spc="-110" dirty="0">
                <a:latin typeface="Trebuchet MS"/>
                <a:cs typeface="Trebuchet MS"/>
              </a:rPr>
              <a:t> </a:t>
            </a:r>
            <a:r>
              <a:rPr sz="2800" b="1" spc="65" dirty="0">
                <a:latin typeface="Trebuchet MS"/>
                <a:cs typeface="Trebuchet MS"/>
              </a:rPr>
              <a:t>scaling.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40" dirty="0">
                <a:latin typeface="Trebuchet MS"/>
                <a:cs typeface="Trebuchet MS"/>
              </a:rPr>
              <a:t>The</a:t>
            </a:r>
            <a:r>
              <a:rPr sz="2800" b="1" spc="-110" dirty="0">
                <a:latin typeface="Trebuchet MS"/>
                <a:cs typeface="Trebuchet MS"/>
              </a:rPr>
              <a:t> </a:t>
            </a:r>
            <a:r>
              <a:rPr sz="2800" b="1" spc="155" dirty="0">
                <a:latin typeface="Trebuchet MS"/>
                <a:cs typeface="Trebuchet MS"/>
              </a:rPr>
              <a:t>method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90" dirty="0">
                <a:latin typeface="Trebuchet MS"/>
                <a:cs typeface="Trebuchet MS"/>
              </a:rPr>
              <a:t>achieved</a:t>
            </a:r>
            <a:r>
              <a:rPr sz="2800" b="1" spc="-110" dirty="0">
                <a:latin typeface="Trebuchet MS"/>
                <a:cs typeface="Trebuchet MS"/>
              </a:rPr>
              <a:t> </a:t>
            </a:r>
            <a:r>
              <a:rPr sz="2800" b="1" spc="135" dirty="0">
                <a:latin typeface="Trebuchet MS"/>
                <a:cs typeface="Trebuchet MS"/>
              </a:rPr>
              <a:t>high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90" dirty="0">
                <a:latin typeface="Trebuchet MS"/>
                <a:cs typeface="Trebuchet MS"/>
              </a:rPr>
              <a:t>accuracy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70" dirty="0">
                <a:latin typeface="Trebuchet MS"/>
                <a:cs typeface="Trebuchet MS"/>
              </a:rPr>
              <a:t>and</a:t>
            </a:r>
            <a:r>
              <a:rPr sz="2800" b="1" spc="-110" dirty="0">
                <a:latin typeface="Trebuchet MS"/>
                <a:cs typeface="Trebuchet MS"/>
              </a:rPr>
              <a:t> </a:t>
            </a:r>
            <a:r>
              <a:rPr sz="2800" b="1" spc="40" dirty="0">
                <a:latin typeface="Trebuchet MS"/>
                <a:cs typeface="Trebuchet MS"/>
              </a:rPr>
              <a:t>real- </a:t>
            </a:r>
            <a:r>
              <a:rPr sz="2800" b="1" spc="-830" dirty="0">
                <a:latin typeface="Trebuchet MS"/>
                <a:cs typeface="Trebuchet MS"/>
              </a:rPr>
              <a:t> </a:t>
            </a:r>
            <a:r>
              <a:rPr sz="2800" b="1" spc="125" dirty="0">
                <a:latin typeface="Trebuchet MS"/>
                <a:cs typeface="Trebuchet MS"/>
              </a:rPr>
              <a:t>time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14" dirty="0">
                <a:latin typeface="Trebuchet MS"/>
                <a:cs typeface="Trebuchet MS"/>
              </a:rPr>
              <a:t>performance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65" dirty="0">
                <a:latin typeface="Trebuchet MS"/>
                <a:cs typeface="Trebuchet MS"/>
              </a:rPr>
              <a:t>on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95" dirty="0">
                <a:latin typeface="Trebuchet MS"/>
                <a:cs typeface="Trebuchet MS"/>
              </a:rPr>
              <a:t>a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35" dirty="0">
                <a:latin typeface="Trebuchet MS"/>
                <a:cs typeface="Trebuchet MS"/>
              </a:rPr>
              <a:t>dataset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95" dirty="0">
                <a:latin typeface="Trebuchet MS"/>
                <a:cs typeface="Trebuchet MS"/>
              </a:rPr>
              <a:t>of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55" dirty="0">
                <a:latin typeface="Trebuchet MS"/>
                <a:cs typeface="Trebuchet MS"/>
              </a:rPr>
              <a:t>images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05" dirty="0">
                <a:latin typeface="Trebuchet MS"/>
                <a:cs typeface="Trebuchet MS"/>
              </a:rPr>
              <a:t>captured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00" dirty="0">
                <a:latin typeface="Trebuchet MS"/>
                <a:cs typeface="Trebuchet MS"/>
              </a:rPr>
              <a:t>in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75" dirty="0">
                <a:latin typeface="Trebuchet MS"/>
                <a:cs typeface="Trebuchet MS"/>
              </a:rPr>
              <a:t>real-world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75" dirty="0">
                <a:latin typeface="Trebuchet MS"/>
                <a:cs typeface="Trebuchet MS"/>
              </a:rPr>
              <a:t>scenarios.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rebuchet MS"/>
              <a:buAutoNum type="arabicPeriod"/>
            </a:pPr>
            <a:endParaRPr sz="3550">
              <a:latin typeface="Trebuchet MS"/>
              <a:cs typeface="Trebuchet MS"/>
            </a:endParaRPr>
          </a:p>
          <a:p>
            <a:pPr marL="12700" marR="77470">
              <a:lnSpc>
                <a:spcPct val="122800"/>
              </a:lnSpc>
              <a:buAutoNum type="arabicPeriod"/>
              <a:tabLst>
                <a:tab pos="409575" algn="l"/>
              </a:tabLst>
            </a:pPr>
            <a:r>
              <a:rPr sz="2800" b="1" spc="120" dirty="0">
                <a:latin typeface="Trebuchet MS"/>
                <a:cs typeface="Trebuchet MS"/>
              </a:rPr>
              <a:t>Another </a:t>
            </a:r>
            <a:r>
              <a:rPr sz="2800" b="1" spc="95" dirty="0">
                <a:latin typeface="Trebuchet MS"/>
                <a:cs typeface="Trebuchet MS"/>
              </a:rPr>
              <a:t>research </a:t>
            </a:r>
            <a:r>
              <a:rPr sz="2800" b="1" spc="125" dirty="0">
                <a:latin typeface="Trebuchet MS"/>
                <a:cs typeface="Trebuchet MS"/>
              </a:rPr>
              <a:t>done </a:t>
            </a:r>
            <a:r>
              <a:rPr sz="2800" b="1" spc="100" dirty="0">
                <a:latin typeface="Trebuchet MS"/>
                <a:cs typeface="Trebuchet MS"/>
              </a:rPr>
              <a:t>in </a:t>
            </a:r>
            <a:r>
              <a:rPr sz="2800" b="1" spc="-85" dirty="0">
                <a:latin typeface="Trebuchet MS"/>
                <a:cs typeface="Trebuchet MS"/>
              </a:rPr>
              <a:t>2021, </a:t>
            </a:r>
            <a:r>
              <a:rPr sz="2800" b="1" spc="120" dirty="0">
                <a:latin typeface="Trebuchet MS"/>
                <a:cs typeface="Trebuchet MS"/>
              </a:rPr>
              <a:t>proposed </a:t>
            </a:r>
            <a:r>
              <a:rPr sz="2800" b="1" spc="190" dirty="0">
                <a:latin typeface="Trebuchet MS"/>
                <a:cs typeface="Trebuchet MS"/>
              </a:rPr>
              <a:t>an </a:t>
            </a:r>
            <a:r>
              <a:rPr sz="2800" b="1" spc="135" dirty="0">
                <a:latin typeface="Trebuchet MS"/>
                <a:cs typeface="Trebuchet MS"/>
              </a:rPr>
              <a:t>algorithm </a:t>
            </a:r>
            <a:r>
              <a:rPr sz="2800" b="1" spc="140" dirty="0">
                <a:latin typeface="Trebuchet MS"/>
                <a:cs typeface="Trebuchet MS"/>
              </a:rPr>
              <a:t>that </a:t>
            </a:r>
            <a:r>
              <a:rPr sz="2800" b="1" spc="145" dirty="0">
                <a:latin typeface="Trebuchet MS"/>
                <a:cs typeface="Trebuchet MS"/>
              </a:rPr>
              <a:t>uses </a:t>
            </a:r>
            <a:r>
              <a:rPr sz="2800" b="1" spc="135" dirty="0">
                <a:latin typeface="Trebuchet MS"/>
                <a:cs typeface="Trebuchet MS"/>
              </a:rPr>
              <a:t>thermal </a:t>
            </a:r>
            <a:r>
              <a:rPr sz="2800" b="1" spc="140" dirty="0">
                <a:latin typeface="Trebuchet MS"/>
                <a:cs typeface="Trebuchet MS"/>
              </a:rPr>
              <a:t> </a:t>
            </a:r>
            <a:r>
              <a:rPr sz="2800" b="1" spc="155" dirty="0">
                <a:latin typeface="Trebuchet MS"/>
                <a:cs typeface="Trebuchet MS"/>
              </a:rPr>
              <a:t>imaging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20" dirty="0">
                <a:latin typeface="Trebuchet MS"/>
                <a:cs typeface="Trebuchet MS"/>
              </a:rPr>
              <a:t>to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70" dirty="0">
                <a:latin typeface="Trebuchet MS"/>
                <a:cs typeface="Trebuchet MS"/>
              </a:rPr>
              <a:t>detect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70" dirty="0">
                <a:latin typeface="Trebuchet MS"/>
                <a:cs typeface="Trebuchet MS"/>
              </a:rPr>
              <a:t>face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40" dirty="0">
                <a:latin typeface="Trebuchet MS"/>
                <a:cs typeface="Trebuchet MS"/>
              </a:rPr>
              <a:t>masks.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40" dirty="0">
                <a:latin typeface="Trebuchet MS"/>
                <a:cs typeface="Trebuchet MS"/>
              </a:rPr>
              <a:t>The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35" dirty="0">
                <a:latin typeface="Trebuchet MS"/>
                <a:cs typeface="Trebuchet MS"/>
              </a:rPr>
              <a:t>algorithm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00" dirty="0">
                <a:latin typeface="Trebuchet MS"/>
                <a:cs typeface="Trebuchet MS"/>
              </a:rPr>
              <a:t>is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40" dirty="0">
                <a:latin typeface="Trebuchet MS"/>
                <a:cs typeface="Trebuchet MS"/>
              </a:rPr>
              <a:t>based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65" dirty="0">
                <a:latin typeface="Trebuchet MS"/>
                <a:cs typeface="Trebuchet MS"/>
              </a:rPr>
              <a:t>on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95" dirty="0">
                <a:latin typeface="Trebuchet MS"/>
                <a:cs typeface="Trebuchet MS"/>
              </a:rPr>
              <a:t>a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90" dirty="0">
                <a:latin typeface="Trebuchet MS"/>
                <a:cs typeface="Trebuchet MS"/>
              </a:rPr>
              <a:t>deep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10" dirty="0">
                <a:latin typeface="Trebuchet MS"/>
                <a:cs typeface="Trebuchet MS"/>
              </a:rPr>
              <a:t>learning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35" dirty="0">
                <a:latin typeface="Trebuchet MS"/>
                <a:cs typeface="Trebuchet MS"/>
              </a:rPr>
              <a:t>model </a:t>
            </a:r>
            <a:r>
              <a:rPr sz="2800" b="1" spc="-830" dirty="0">
                <a:latin typeface="Trebuchet MS"/>
                <a:cs typeface="Trebuchet MS"/>
              </a:rPr>
              <a:t> </a:t>
            </a:r>
            <a:r>
              <a:rPr sz="2800" b="1" spc="70" dirty="0">
                <a:latin typeface="Trebuchet MS"/>
                <a:cs typeface="Trebuchet MS"/>
              </a:rPr>
              <a:t>called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95" dirty="0">
                <a:latin typeface="Trebuchet MS"/>
                <a:cs typeface="Trebuchet MS"/>
              </a:rPr>
              <a:t>a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14" dirty="0">
                <a:latin typeface="Trebuchet MS"/>
                <a:cs typeface="Trebuchet MS"/>
              </a:rPr>
              <a:t>Convolutional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50" dirty="0">
                <a:latin typeface="Trebuchet MS"/>
                <a:cs typeface="Trebuchet MS"/>
              </a:rPr>
              <a:t>Neural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65" dirty="0">
                <a:latin typeface="Trebuchet MS"/>
                <a:cs typeface="Trebuchet MS"/>
              </a:rPr>
              <a:t>Network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40" dirty="0">
                <a:latin typeface="Trebuchet MS"/>
                <a:cs typeface="Trebuchet MS"/>
              </a:rPr>
              <a:t>(CNN)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70" dirty="0">
                <a:latin typeface="Trebuchet MS"/>
                <a:cs typeface="Trebuchet MS"/>
              </a:rPr>
              <a:t>and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00" dirty="0">
                <a:latin typeface="Trebuchet MS"/>
                <a:cs typeface="Trebuchet MS"/>
              </a:rPr>
              <a:t>is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00" dirty="0">
                <a:latin typeface="Trebuchet MS"/>
                <a:cs typeface="Trebuchet MS"/>
              </a:rPr>
              <a:t>able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20" dirty="0">
                <a:latin typeface="Trebuchet MS"/>
                <a:cs typeface="Trebuchet MS"/>
              </a:rPr>
              <a:t>to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70" dirty="0">
                <a:latin typeface="Trebuchet MS"/>
                <a:cs typeface="Trebuchet MS"/>
              </a:rPr>
              <a:t>detect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70" dirty="0">
                <a:latin typeface="Trebuchet MS"/>
                <a:cs typeface="Trebuchet MS"/>
              </a:rPr>
              <a:t>face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215" dirty="0">
                <a:latin typeface="Trebuchet MS"/>
                <a:cs typeface="Trebuchet MS"/>
              </a:rPr>
              <a:t>masks </a:t>
            </a:r>
            <a:r>
              <a:rPr sz="2800" b="1" spc="220" dirty="0">
                <a:latin typeface="Trebuchet MS"/>
                <a:cs typeface="Trebuchet MS"/>
              </a:rPr>
              <a:t> </a:t>
            </a:r>
            <a:r>
              <a:rPr sz="2800" b="1" spc="150" dirty="0">
                <a:latin typeface="Trebuchet MS"/>
                <a:cs typeface="Trebuchet MS"/>
              </a:rPr>
              <a:t>from</a:t>
            </a:r>
            <a:r>
              <a:rPr sz="2800" b="1" spc="-125" dirty="0">
                <a:latin typeface="Trebuchet MS"/>
                <a:cs typeface="Trebuchet MS"/>
              </a:rPr>
              <a:t> </a:t>
            </a:r>
            <a:r>
              <a:rPr sz="2800" b="1" spc="135" dirty="0">
                <a:latin typeface="Trebuchet MS"/>
                <a:cs typeface="Trebuchet MS"/>
              </a:rPr>
              <a:t>thermal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55" dirty="0">
                <a:latin typeface="Trebuchet MS"/>
                <a:cs typeface="Trebuchet MS"/>
              </a:rPr>
              <a:t>images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20" dirty="0">
                <a:latin typeface="Trebuchet MS"/>
                <a:cs typeface="Trebuchet MS"/>
              </a:rPr>
              <a:t>with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35" dirty="0">
                <a:latin typeface="Trebuchet MS"/>
                <a:cs typeface="Trebuchet MS"/>
              </a:rPr>
              <a:t>high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55" dirty="0">
                <a:latin typeface="Trebuchet MS"/>
                <a:cs typeface="Trebuchet MS"/>
              </a:rPr>
              <a:t>accuracy.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3550">
              <a:latin typeface="Trebuchet MS"/>
              <a:cs typeface="Trebuchet MS"/>
            </a:endParaRPr>
          </a:p>
          <a:p>
            <a:pPr marL="12700" marR="725805">
              <a:lnSpc>
                <a:spcPct val="122800"/>
              </a:lnSpc>
              <a:buAutoNum type="arabicPeriod"/>
              <a:tabLst>
                <a:tab pos="409575" algn="l"/>
              </a:tabLst>
            </a:pPr>
            <a:r>
              <a:rPr sz="2800" b="1" spc="120" dirty="0">
                <a:latin typeface="Trebuchet MS"/>
                <a:cs typeface="Trebuchet MS"/>
              </a:rPr>
              <a:t>Another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70" dirty="0">
                <a:latin typeface="Trebuchet MS"/>
                <a:cs typeface="Trebuchet MS"/>
              </a:rPr>
              <a:t>recent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80" dirty="0">
                <a:latin typeface="Trebuchet MS"/>
                <a:cs typeface="Trebuchet MS"/>
              </a:rPr>
              <a:t>study,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14" dirty="0">
                <a:latin typeface="Trebuchet MS"/>
                <a:cs typeface="Trebuchet MS"/>
              </a:rPr>
              <a:t>published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00" dirty="0">
                <a:latin typeface="Trebuchet MS"/>
                <a:cs typeface="Trebuchet MS"/>
              </a:rPr>
              <a:t>in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-85" dirty="0">
                <a:latin typeface="Trebuchet MS"/>
                <a:cs typeface="Trebuchet MS"/>
              </a:rPr>
              <a:t>2020,</a:t>
            </a:r>
            <a:r>
              <a:rPr sz="2800" b="1" spc="-110" dirty="0">
                <a:latin typeface="Trebuchet MS"/>
                <a:cs typeface="Trebuchet MS"/>
              </a:rPr>
              <a:t> </a:t>
            </a:r>
            <a:r>
              <a:rPr sz="2800" b="1" spc="120" dirty="0">
                <a:latin typeface="Trebuchet MS"/>
                <a:cs typeface="Trebuchet MS"/>
              </a:rPr>
              <a:t>proposed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95" dirty="0">
                <a:latin typeface="Trebuchet MS"/>
                <a:cs typeface="Trebuchet MS"/>
              </a:rPr>
              <a:t>a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70" dirty="0">
                <a:latin typeface="Trebuchet MS"/>
                <a:cs typeface="Trebuchet MS"/>
              </a:rPr>
              <a:t>face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225" dirty="0">
                <a:latin typeface="Trebuchet MS"/>
                <a:cs typeface="Trebuchet MS"/>
              </a:rPr>
              <a:t>mask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85" dirty="0">
                <a:latin typeface="Trebuchet MS"/>
                <a:cs typeface="Trebuchet MS"/>
              </a:rPr>
              <a:t>detection </a:t>
            </a:r>
            <a:r>
              <a:rPr sz="2800" b="1" spc="-825" dirty="0">
                <a:latin typeface="Trebuchet MS"/>
                <a:cs typeface="Trebuchet MS"/>
              </a:rPr>
              <a:t> </a:t>
            </a:r>
            <a:r>
              <a:rPr sz="2800" b="1" spc="155" dirty="0">
                <a:latin typeface="Trebuchet MS"/>
                <a:cs typeface="Trebuchet MS"/>
              </a:rPr>
              <a:t>method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40" dirty="0">
                <a:latin typeface="Trebuchet MS"/>
                <a:cs typeface="Trebuchet MS"/>
              </a:rPr>
              <a:t>based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65" dirty="0">
                <a:latin typeface="Trebuchet MS"/>
                <a:cs typeface="Trebuchet MS"/>
              </a:rPr>
              <a:t>on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95" dirty="0">
                <a:latin typeface="Trebuchet MS"/>
                <a:cs typeface="Trebuchet MS"/>
              </a:rPr>
              <a:t>a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90" dirty="0">
                <a:latin typeface="Trebuchet MS"/>
                <a:cs typeface="Trebuchet MS"/>
              </a:rPr>
              <a:t>deep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10" dirty="0">
                <a:latin typeface="Trebuchet MS"/>
                <a:cs typeface="Trebuchet MS"/>
              </a:rPr>
              <a:t>learning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35" dirty="0">
                <a:latin typeface="Trebuchet MS"/>
                <a:cs typeface="Trebuchet MS"/>
              </a:rPr>
              <a:t>model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70" dirty="0">
                <a:latin typeface="Trebuchet MS"/>
                <a:cs typeface="Trebuchet MS"/>
              </a:rPr>
              <a:t>called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55" dirty="0">
                <a:latin typeface="Trebuchet MS"/>
                <a:cs typeface="Trebuchet MS"/>
              </a:rPr>
              <a:t>YOLOv4.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40" dirty="0">
                <a:latin typeface="Trebuchet MS"/>
                <a:cs typeface="Trebuchet MS"/>
              </a:rPr>
              <a:t>The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50" dirty="0">
                <a:latin typeface="Trebuchet MS"/>
                <a:cs typeface="Trebuchet MS"/>
              </a:rPr>
              <a:t>authors</a:t>
            </a:r>
            <a:r>
              <a:rPr sz="2800" b="1" spc="-114" dirty="0">
                <a:latin typeface="Trebuchet MS"/>
                <a:cs typeface="Trebuchet MS"/>
              </a:rPr>
              <a:t> </a:t>
            </a:r>
            <a:r>
              <a:rPr sz="2800" b="1" spc="135" dirty="0">
                <a:latin typeface="Trebuchet MS"/>
                <a:cs typeface="Trebuchet MS"/>
              </a:rPr>
              <a:t>used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95" dirty="0">
                <a:latin typeface="Trebuchet MS"/>
                <a:cs typeface="Trebuchet MS"/>
              </a:rPr>
              <a:t>a </a:t>
            </a:r>
            <a:r>
              <a:rPr sz="2800" b="1" spc="-830" dirty="0">
                <a:latin typeface="Trebuchet MS"/>
                <a:cs typeface="Trebuchet MS"/>
              </a:rPr>
              <a:t> </a:t>
            </a:r>
            <a:r>
              <a:rPr sz="2800" b="1" spc="135" dirty="0">
                <a:latin typeface="Trebuchet MS"/>
                <a:cs typeface="Trebuchet MS"/>
              </a:rPr>
              <a:t>dataset </a:t>
            </a:r>
            <a:r>
              <a:rPr sz="2800" b="1" spc="95" dirty="0">
                <a:latin typeface="Trebuchet MS"/>
                <a:cs typeface="Trebuchet MS"/>
              </a:rPr>
              <a:t>of </a:t>
            </a:r>
            <a:r>
              <a:rPr sz="2800" b="1" spc="155" dirty="0">
                <a:latin typeface="Trebuchet MS"/>
                <a:cs typeface="Trebuchet MS"/>
              </a:rPr>
              <a:t>images </a:t>
            </a:r>
            <a:r>
              <a:rPr sz="2800" b="1" spc="105" dirty="0">
                <a:latin typeface="Trebuchet MS"/>
                <a:cs typeface="Trebuchet MS"/>
              </a:rPr>
              <a:t>captured </a:t>
            </a:r>
            <a:r>
              <a:rPr sz="2800" b="1" spc="100" dirty="0">
                <a:latin typeface="Trebuchet MS"/>
                <a:cs typeface="Trebuchet MS"/>
              </a:rPr>
              <a:t>in </a:t>
            </a:r>
            <a:r>
              <a:rPr sz="2800" b="1" spc="75" dirty="0">
                <a:latin typeface="Trebuchet MS"/>
                <a:cs typeface="Trebuchet MS"/>
              </a:rPr>
              <a:t>real-world </a:t>
            </a:r>
            <a:r>
              <a:rPr sz="2800" b="1" spc="110" dirty="0">
                <a:latin typeface="Trebuchet MS"/>
                <a:cs typeface="Trebuchet MS"/>
              </a:rPr>
              <a:t>scenarios </a:t>
            </a:r>
            <a:r>
              <a:rPr sz="2800" b="1" spc="170" dirty="0">
                <a:latin typeface="Trebuchet MS"/>
                <a:cs typeface="Trebuchet MS"/>
              </a:rPr>
              <a:t>and </a:t>
            </a:r>
            <a:r>
              <a:rPr sz="2800" b="1" spc="145" dirty="0">
                <a:latin typeface="Trebuchet MS"/>
                <a:cs typeface="Trebuchet MS"/>
              </a:rPr>
              <a:t>showed </a:t>
            </a:r>
            <a:r>
              <a:rPr sz="2800" b="1" spc="140" dirty="0">
                <a:latin typeface="Trebuchet MS"/>
                <a:cs typeface="Trebuchet MS"/>
              </a:rPr>
              <a:t>that </a:t>
            </a:r>
            <a:r>
              <a:rPr sz="2800" b="1" spc="80" dirty="0">
                <a:latin typeface="Trebuchet MS"/>
                <a:cs typeface="Trebuchet MS"/>
              </a:rPr>
              <a:t>their </a:t>
            </a:r>
            <a:r>
              <a:rPr sz="2800" b="1" spc="-830" dirty="0">
                <a:latin typeface="Trebuchet MS"/>
                <a:cs typeface="Trebuchet MS"/>
              </a:rPr>
              <a:t> </a:t>
            </a:r>
            <a:r>
              <a:rPr sz="2800" b="1" spc="155" dirty="0">
                <a:latin typeface="Trebuchet MS"/>
                <a:cs typeface="Trebuchet MS"/>
              </a:rPr>
              <a:t>method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90" dirty="0">
                <a:latin typeface="Trebuchet MS"/>
                <a:cs typeface="Trebuchet MS"/>
              </a:rPr>
              <a:t>achieved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35" dirty="0">
                <a:latin typeface="Trebuchet MS"/>
                <a:cs typeface="Trebuchet MS"/>
              </a:rPr>
              <a:t>high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90" dirty="0">
                <a:latin typeface="Trebuchet MS"/>
                <a:cs typeface="Trebuchet MS"/>
              </a:rPr>
              <a:t>accuracy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00" dirty="0">
                <a:latin typeface="Trebuchet MS"/>
                <a:cs typeface="Trebuchet MS"/>
              </a:rPr>
              <a:t>in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85" dirty="0">
                <a:latin typeface="Trebuchet MS"/>
                <a:cs typeface="Trebuchet MS"/>
              </a:rPr>
              <a:t>detecting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70" dirty="0">
                <a:latin typeface="Trebuchet MS"/>
                <a:cs typeface="Trebuchet MS"/>
              </a:rPr>
              <a:t>face</a:t>
            </a:r>
            <a:r>
              <a:rPr sz="2800" b="1" spc="-120" dirty="0">
                <a:latin typeface="Trebuchet MS"/>
                <a:cs typeface="Trebuchet MS"/>
              </a:rPr>
              <a:t> </a:t>
            </a:r>
            <a:r>
              <a:rPr sz="2800" b="1" spc="140" dirty="0">
                <a:latin typeface="Trebuchet MS"/>
                <a:cs typeface="Trebuchet MS"/>
              </a:rPr>
              <a:t>masks.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90663"/>
            <a:ext cx="668400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455" dirty="0">
                <a:solidFill>
                  <a:srgbClr val="000000"/>
                </a:solidFill>
                <a:latin typeface="Trebuchet MS"/>
                <a:cs typeface="Trebuchet MS"/>
              </a:rPr>
              <a:t>Methodology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3276" y="2513346"/>
            <a:ext cx="13914119" cy="5788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81305">
              <a:lnSpc>
                <a:spcPct val="122800"/>
              </a:lnSpc>
              <a:spcBef>
                <a:spcPts val="95"/>
              </a:spcBef>
            </a:pPr>
            <a:r>
              <a:rPr sz="2800" spc="-80" dirty="0">
                <a:latin typeface="Lucida Sans Unicode"/>
                <a:cs typeface="Lucida Sans Unicode"/>
              </a:rPr>
              <a:t>The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project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was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divided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55" dirty="0">
                <a:latin typeface="Lucida Sans Unicode"/>
                <a:cs typeface="Lucida Sans Unicode"/>
              </a:rPr>
              <a:t>into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35" dirty="0">
                <a:latin typeface="Lucida Sans Unicode"/>
                <a:cs typeface="Lucida Sans Unicode"/>
              </a:rPr>
              <a:t>several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90" dirty="0">
                <a:latin typeface="Lucida Sans Unicode"/>
                <a:cs typeface="Lucida Sans Unicode"/>
              </a:rPr>
              <a:t>stages.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spc="-80" dirty="0">
                <a:latin typeface="Lucida Sans Unicode"/>
                <a:cs typeface="Lucida Sans Unicode"/>
              </a:rPr>
              <a:t>The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70" dirty="0">
                <a:latin typeface="Lucida Sans Unicode"/>
                <a:cs typeface="Lucida Sans Unicode"/>
              </a:rPr>
              <a:t>first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75" dirty="0">
                <a:latin typeface="Lucida Sans Unicode"/>
                <a:cs typeface="Lucida Sans Unicode"/>
              </a:rPr>
              <a:t>stage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was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the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installation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and </a:t>
            </a:r>
            <a:r>
              <a:rPr sz="2800" spc="-869" dirty="0">
                <a:latin typeface="Lucida Sans Unicode"/>
                <a:cs typeface="Lucida Sans Unicode"/>
              </a:rPr>
              <a:t> </a:t>
            </a:r>
            <a:r>
              <a:rPr sz="2800" spc="-45" dirty="0">
                <a:latin typeface="Lucida Sans Unicode"/>
                <a:cs typeface="Lucida Sans Unicode"/>
              </a:rPr>
              <a:t>setup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of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the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45" dirty="0">
                <a:latin typeface="Lucida Sans Unicode"/>
                <a:cs typeface="Lucida Sans Unicode"/>
              </a:rPr>
              <a:t>necessary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50" dirty="0">
                <a:latin typeface="Lucida Sans Unicode"/>
                <a:cs typeface="Lucida Sans Unicode"/>
              </a:rPr>
              <a:t>libraries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and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55" dirty="0">
                <a:latin typeface="Lucida Sans Unicode"/>
                <a:cs typeface="Lucida Sans Unicode"/>
              </a:rPr>
              <a:t>dependencies,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85" dirty="0">
                <a:latin typeface="Lucida Sans Unicode"/>
                <a:cs typeface="Lucida Sans Unicode"/>
              </a:rPr>
              <a:t>including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80" dirty="0">
                <a:latin typeface="Lucida Sans Unicode"/>
                <a:cs typeface="Lucida Sans Unicode"/>
              </a:rPr>
              <a:t>OpenCV.</a:t>
            </a:r>
            <a:endParaRPr sz="2800">
              <a:latin typeface="Lucida Sans Unicode"/>
              <a:cs typeface="Lucida Sans Unicode"/>
            </a:endParaRPr>
          </a:p>
          <a:p>
            <a:pPr marL="12700" marR="5080">
              <a:lnSpc>
                <a:spcPts val="4130"/>
              </a:lnSpc>
              <a:spcBef>
                <a:spcPts val="265"/>
              </a:spcBef>
            </a:pPr>
            <a:r>
              <a:rPr sz="2800" spc="-80" dirty="0">
                <a:latin typeface="Lucida Sans Unicode"/>
                <a:cs typeface="Lucida Sans Unicode"/>
              </a:rPr>
              <a:t>The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55" dirty="0">
                <a:latin typeface="Lucida Sans Unicode"/>
                <a:cs typeface="Lucida Sans Unicode"/>
              </a:rPr>
              <a:t>second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75" dirty="0">
                <a:latin typeface="Lucida Sans Unicode"/>
                <a:cs typeface="Lucida Sans Unicode"/>
              </a:rPr>
              <a:t>stage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was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the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35" dirty="0">
                <a:latin typeface="Lucida Sans Unicode"/>
                <a:cs typeface="Lucida Sans Unicode"/>
              </a:rPr>
              <a:t>development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of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the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45" dirty="0">
                <a:latin typeface="Lucida Sans Unicode"/>
                <a:cs typeface="Lucida Sans Unicode"/>
              </a:rPr>
              <a:t>face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70" dirty="0">
                <a:latin typeface="Lucida Sans Unicode"/>
                <a:cs typeface="Lucida Sans Unicode"/>
              </a:rPr>
              <a:t>mask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50" dirty="0">
                <a:latin typeface="Lucida Sans Unicode"/>
                <a:cs typeface="Lucida Sans Unicode"/>
              </a:rPr>
              <a:t>detection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55" dirty="0">
                <a:latin typeface="Lucida Sans Unicode"/>
                <a:cs typeface="Lucida Sans Unicode"/>
              </a:rPr>
              <a:t>system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95" dirty="0">
                <a:latin typeface="Lucida Sans Unicode"/>
                <a:cs typeface="Lucida Sans Unicode"/>
              </a:rPr>
              <a:t>using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the </a:t>
            </a:r>
            <a:r>
              <a:rPr sz="2800" spc="-869" dirty="0">
                <a:latin typeface="Lucida Sans Unicode"/>
                <a:cs typeface="Lucida Sans Unicode"/>
              </a:rPr>
              <a:t> </a:t>
            </a:r>
            <a:r>
              <a:rPr sz="2800" spc="-70" dirty="0">
                <a:latin typeface="Lucida Sans Unicode"/>
                <a:cs typeface="Lucida Sans Unicode"/>
              </a:rPr>
              <a:t>OpenCV </a:t>
            </a:r>
            <a:r>
              <a:rPr sz="2800" spc="-60" dirty="0">
                <a:latin typeface="Lucida Sans Unicode"/>
                <a:cs typeface="Lucida Sans Unicode"/>
              </a:rPr>
              <a:t>library. </a:t>
            </a:r>
            <a:r>
              <a:rPr sz="2800" spc="-80" dirty="0">
                <a:latin typeface="Lucida Sans Unicode"/>
                <a:cs typeface="Lucida Sans Unicode"/>
              </a:rPr>
              <a:t>The </a:t>
            </a:r>
            <a:r>
              <a:rPr sz="2800" spc="-55" dirty="0">
                <a:latin typeface="Lucida Sans Unicode"/>
                <a:cs typeface="Lucida Sans Unicode"/>
              </a:rPr>
              <a:t>system </a:t>
            </a:r>
            <a:r>
              <a:rPr sz="2800" spc="-25" dirty="0">
                <a:latin typeface="Lucida Sans Unicode"/>
                <a:cs typeface="Lucida Sans Unicode"/>
              </a:rPr>
              <a:t>was </a:t>
            </a:r>
            <a:r>
              <a:rPr sz="2800" spc="-70" dirty="0">
                <a:latin typeface="Lucida Sans Unicode"/>
                <a:cs typeface="Lucida Sans Unicode"/>
              </a:rPr>
              <a:t>built </a:t>
            </a:r>
            <a:r>
              <a:rPr sz="2800" spc="-95" dirty="0">
                <a:latin typeface="Lucida Sans Unicode"/>
                <a:cs typeface="Lucida Sans Unicode"/>
              </a:rPr>
              <a:t>using </a:t>
            </a:r>
            <a:r>
              <a:rPr sz="2800" spc="10" dirty="0">
                <a:latin typeface="Lucida Sans Unicode"/>
                <a:cs typeface="Lucida Sans Unicode"/>
              </a:rPr>
              <a:t>a </a:t>
            </a:r>
            <a:r>
              <a:rPr sz="2800" spc="-50" dirty="0">
                <a:latin typeface="Lucida Sans Unicode"/>
                <a:cs typeface="Lucida Sans Unicode"/>
              </a:rPr>
              <a:t>combination </a:t>
            </a:r>
            <a:r>
              <a:rPr sz="2800" spc="-60" dirty="0">
                <a:latin typeface="Lucida Sans Unicode"/>
                <a:cs typeface="Lucida Sans Unicode"/>
              </a:rPr>
              <a:t>of </a:t>
            </a:r>
            <a:r>
              <a:rPr sz="2800" spc="-35" dirty="0">
                <a:latin typeface="Lucida Sans Unicode"/>
                <a:cs typeface="Lucida Sans Unicode"/>
              </a:rPr>
              <a:t>predefined </a:t>
            </a:r>
            <a:r>
              <a:rPr sz="2800" dirty="0">
                <a:latin typeface="Lucida Sans Unicode"/>
                <a:cs typeface="Lucida Sans Unicode"/>
              </a:rPr>
              <a:t>Haar </a:t>
            </a:r>
            <a:r>
              <a:rPr sz="2800" spc="5" dirty="0">
                <a:latin typeface="Lucida Sans Unicode"/>
                <a:cs typeface="Lucida Sans Unicode"/>
              </a:rPr>
              <a:t> </a:t>
            </a:r>
            <a:r>
              <a:rPr sz="2800" spc="-55" dirty="0">
                <a:latin typeface="Lucida Sans Unicode"/>
                <a:cs typeface="Lucida Sans Unicode"/>
              </a:rPr>
              <a:t>cascades </a:t>
            </a:r>
            <a:r>
              <a:rPr sz="2800" spc="-75" dirty="0">
                <a:latin typeface="Lucida Sans Unicode"/>
                <a:cs typeface="Lucida Sans Unicode"/>
              </a:rPr>
              <a:t>files </a:t>
            </a:r>
            <a:r>
              <a:rPr sz="2800" spc="-45" dirty="0">
                <a:latin typeface="Lucida Sans Unicode"/>
                <a:cs typeface="Lucida Sans Unicode"/>
              </a:rPr>
              <a:t>available </a:t>
            </a:r>
            <a:r>
              <a:rPr sz="2800" spc="-65" dirty="0">
                <a:latin typeface="Lucida Sans Unicode"/>
                <a:cs typeface="Lucida Sans Unicode"/>
              </a:rPr>
              <a:t>in </a:t>
            </a:r>
            <a:r>
              <a:rPr sz="2800" spc="-70" dirty="0">
                <a:latin typeface="Lucida Sans Unicode"/>
                <a:cs typeface="Lucida Sans Unicode"/>
              </a:rPr>
              <a:t>OpenCV </a:t>
            </a:r>
            <a:r>
              <a:rPr sz="2800" spc="-60" dirty="0">
                <a:latin typeface="Lucida Sans Unicode"/>
                <a:cs typeface="Lucida Sans Unicode"/>
              </a:rPr>
              <a:t>library. </a:t>
            </a:r>
            <a:r>
              <a:rPr sz="2800" dirty="0">
                <a:latin typeface="Lucida Sans Unicode"/>
                <a:cs typeface="Lucida Sans Unicode"/>
              </a:rPr>
              <a:t>Haar </a:t>
            </a:r>
            <a:r>
              <a:rPr sz="2800" spc="-55" dirty="0">
                <a:latin typeface="Lucida Sans Unicode"/>
                <a:cs typeface="Lucida Sans Unicode"/>
              </a:rPr>
              <a:t>cascades </a:t>
            </a:r>
            <a:r>
              <a:rPr sz="2800" spc="5" dirty="0">
                <a:latin typeface="Lucida Sans Unicode"/>
                <a:cs typeface="Lucida Sans Unicode"/>
              </a:rPr>
              <a:t>were </a:t>
            </a:r>
            <a:r>
              <a:rPr sz="2800" spc="-45" dirty="0">
                <a:latin typeface="Lucida Sans Unicode"/>
                <a:cs typeface="Lucida Sans Unicode"/>
              </a:rPr>
              <a:t>used to detect </a:t>
            </a:r>
            <a:r>
              <a:rPr sz="2800" spc="-25" dirty="0">
                <a:latin typeface="Lucida Sans Unicode"/>
                <a:cs typeface="Lucida Sans Unicode"/>
              </a:rPr>
              <a:t>the </a:t>
            </a:r>
            <a:r>
              <a:rPr sz="2800" spc="-20" dirty="0">
                <a:latin typeface="Lucida Sans Unicode"/>
                <a:cs typeface="Lucida Sans Unicode"/>
              </a:rPr>
              <a:t> </a:t>
            </a:r>
            <a:r>
              <a:rPr sz="2800" spc="-45" dirty="0">
                <a:latin typeface="Lucida Sans Unicode"/>
                <a:cs typeface="Lucida Sans Unicode"/>
              </a:rPr>
              <a:t>face </a:t>
            </a:r>
            <a:r>
              <a:rPr sz="2800" spc="-65" dirty="0">
                <a:latin typeface="Lucida Sans Unicode"/>
                <a:cs typeface="Lucida Sans Unicode"/>
              </a:rPr>
              <a:t>region </a:t>
            </a:r>
            <a:r>
              <a:rPr sz="2800" spc="-25" dirty="0">
                <a:latin typeface="Lucida Sans Unicode"/>
                <a:cs typeface="Lucida Sans Unicode"/>
              </a:rPr>
              <a:t>and </a:t>
            </a:r>
            <a:r>
              <a:rPr sz="2800" spc="-70" dirty="0">
                <a:latin typeface="Lucida Sans Unicode"/>
                <a:cs typeface="Lucida Sans Unicode"/>
              </a:rPr>
              <a:t>mask </a:t>
            </a:r>
            <a:r>
              <a:rPr sz="2800" spc="-75" dirty="0">
                <a:latin typeface="Lucida Sans Unicode"/>
                <a:cs typeface="Lucida Sans Unicode"/>
              </a:rPr>
              <a:t>region. </a:t>
            </a:r>
            <a:r>
              <a:rPr sz="2800" spc="-50" dirty="0">
                <a:latin typeface="Lucida Sans Unicode"/>
                <a:cs typeface="Lucida Sans Unicode"/>
              </a:rPr>
              <a:t>Detection </a:t>
            </a:r>
            <a:r>
              <a:rPr sz="2800" spc="-60" dirty="0">
                <a:latin typeface="Lucida Sans Unicode"/>
                <a:cs typeface="Lucida Sans Unicode"/>
              </a:rPr>
              <a:t>of </a:t>
            </a:r>
            <a:r>
              <a:rPr sz="2800" spc="-75" dirty="0">
                <a:latin typeface="Lucida Sans Unicode"/>
                <a:cs typeface="Lucida Sans Unicode"/>
              </a:rPr>
              <a:t>masks </a:t>
            </a:r>
            <a:r>
              <a:rPr sz="2800" spc="-100" dirty="0">
                <a:latin typeface="Lucida Sans Unicode"/>
                <a:cs typeface="Lucida Sans Unicode"/>
              </a:rPr>
              <a:t>is </a:t>
            </a:r>
            <a:r>
              <a:rPr sz="2800" spc="-60" dirty="0">
                <a:latin typeface="Lucida Sans Unicode"/>
                <a:cs typeface="Lucida Sans Unicode"/>
              </a:rPr>
              <a:t>also </a:t>
            </a:r>
            <a:r>
              <a:rPr sz="2800" spc="-25" dirty="0">
                <a:latin typeface="Lucida Sans Unicode"/>
                <a:cs typeface="Lucida Sans Unicode"/>
              </a:rPr>
              <a:t>done </a:t>
            </a:r>
            <a:r>
              <a:rPr sz="2800" spc="-95" dirty="0">
                <a:latin typeface="Lucida Sans Unicode"/>
                <a:cs typeface="Lucida Sans Unicode"/>
              </a:rPr>
              <a:t>using </a:t>
            </a:r>
            <a:r>
              <a:rPr sz="2800" spc="-25" dirty="0">
                <a:latin typeface="Lucida Sans Unicode"/>
                <a:cs typeface="Lucida Sans Unicode"/>
              </a:rPr>
              <a:t>the same </a:t>
            </a:r>
            <a:r>
              <a:rPr sz="2800" spc="-20" dirty="0">
                <a:latin typeface="Lucida Sans Unicode"/>
                <a:cs typeface="Lucida Sans Unicode"/>
              </a:rPr>
              <a:t> </a:t>
            </a:r>
            <a:r>
              <a:rPr sz="2800" spc="-50" dirty="0">
                <a:latin typeface="Lucida Sans Unicode"/>
                <a:cs typeface="Lucida Sans Unicode"/>
              </a:rPr>
              <a:t>method.</a:t>
            </a:r>
            <a:endParaRPr sz="2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800" spc="-80" dirty="0">
                <a:latin typeface="Lucida Sans Unicode"/>
                <a:cs typeface="Lucida Sans Unicode"/>
              </a:rPr>
              <a:t>The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50" dirty="0">
                <a:latin typeface="Lucida Sans Unicode"/>
                <a:cs typeface="Lucida Sans Unicode"/>
              </a:rPr>
              <a:t>third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75" dirty="0">
                <a:latin typeface="Lucida Sans Unicode"/>
                <a:cs typeface="Lucida Sans Unicode"/>
              </a:rPr>
              <a:t>stage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was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the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80" dirty="0">
                <a:latin typeface="Lucida Sans Unicode"/>
                <a:cs typeface="Lucida Sans Unicode"/>
              </a:rPr>
              <a:t>testing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and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40" dirty="0">
                <a:latin typeface="Lucida Sans Unicode"/>
                <a:cs typeface="Lucida Sans Unicode"/>
              </a:rPr>
              <a:t>evaluation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of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the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55" dirty="0">
                <a:latin typeface="Lucida Sans Unicode"/>
                <a:cs typeface="Lucida Sans Unicode"/>
              </a:rPr>
              <a:t>system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45" dirty="0">
                <a:latin typeface="Lucida Sans Unicode"/>
                <a:cs typeface="Lucida Sans Unicode"/>
              </a:rPr>
              <a:t>to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30" dirty="0">
                <a:latin typeface="Lucida Sans Unicode"/>
                <a:cs typeface="Lucida Sans Unicode"/>
              </a:rPr>
              <a:t>determine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85" dirty="0">
                <a:latin typeface="Lucida Sans Unicode"/>
                <a:cs typeface="Lucida Sans Unicode"/>
              </a:rPr>
              <a:t>its</a:t>
            </a:r>
            <a:endParaRPr sz="2800">
              <a:latin typeface="Lucida Sans Unicode"/>
              <a:cs typeface="Lucida Sans Unicode"/>
            </a:endParaRPr>
          </a:p>
          <a:p>
            <a:pPr marL="12700" marR="57150">
              <a:lnSpc>
                <a:spcPts val="4130"/>
              </a:lnSpc>
              <a:spcBef>
                <a:spcPts val="85"/>
              </a:spcBef>
            </a:pPr>
            <a:r>
              <a:rPr sz="2800" spc="-50" dirty="0">
                <a:latin typeface="Lucida Sans Unicode"/>
                <a:cs typeface="Lucida Sans Unicode"/>
              </a:rPr>
              <a:t>accuracy </a:t>
            </a:r>
            <a:r>
              <a:rPr sz="2800" spc="-25" dirty="0">
                <a:latin typeface="Lucida Sans Unicode"/>
                <a:cs typeface="Lucida Sans Unicode"/>
              </a:rPr>
              <a:t>and </a:t>
            </a:r>
            <a:r>
              <a:rPr sz="2800" spc="-40" dirty="0">
                <a:latin typeface="Lucida Sans Unicode"/>
                <a:cs typeface="Lucida Sans Unicode"/>
              </a:rPr>
              <a:t>performance. </a:t>
            </a:r>
            <a:r>
              <a:rPr sz="2800" spc="-80" dirty="0">
                <a:latin typeface="Lucida Sans Unicode"/>
                <a:cs typeface="Lucida Sans Unicode"/>
              </a:rPr>
              <a:t>The </a:t>
            </a:r>
            <a:r>
              <a:rPr sz="2800" spc="-55" dirty="0">
                <a:latin typeface="Lucida Sans Unicode"/>
                <a:cs typeface="Lucida Sans Unicode"/>
              </a:rPr>
              <a:t>system </a:t>
            </a:r>
            <a:r>
              <a:rPr sz="2800" spc="-25" dirty="0">
                <a:latin typeface="Lucida Sans Unicode"/>
                <a:cs typeface="Lucida Sans Unicode"/>
              </a:rPr>
              <a:t>was </a:t>
            </a:r>
            <a:r>
              <a:rPr sz="2800" spc="-35" dirty="0">
                <a:latin typeface="Lucida Sans Unicode"/>
                <a:cs typeface="Lucida Sans Unicode"/>
              </a:rPr>
              <a:t>trained </a:t>
            </a:r>
            <a:r>
              <a:rPr sz="2800" spc="-30" dirty="0">
                <a:latin typeface="Lucida Sans Unicode"/>
                <a:cs typeface="Lucida Sans Unicode"/>
              </a:rPr>
              <a:t>on </a:t>
            </a:r>
            <a:r>
              <a:rPr sz="2800" spc="10" dirty="0">
                <a:latin typeface="Lucida Sans Unicode"/>
                <a:cs typeface="Lucida Sans Unicode"/>
              </a:rPr>
              <a:t>a </a:t>
            </a:r>
            <a:r>
              <a:rPr sz="2800" spc="-40" dirty="0">
                <a:latin typeface="Lucida Sans Unicode"/>
                <a:cs typeface="Lucida Sans Unicode"/>
              </a:rPr>
              <a:t>dataset </a:t>
            </a:r>
            <a:r>
              <a:rPr sz="2800" spc="-60" dirty="0">
                <a:latin typeface="Lucida Sans Unicode"/>
                <a:cs typeface="Lucida Sans Unicode"/>
              </a:rPr>
              <a:t>of </a:t>
            </a:r>
            <a:r>
              <a:rPr sz="2800" spc="-70" dirty="0">
                <a:latin typeface="Lucida Sans Unicode"/>
                <a:cs typeface="Lucida Sans Unicode"/>
              </a:rPr>
              <a:t>images </a:t>
            </a:r>
            <a:r>
              <a:rPr sz="2800" spc="-60" dirty="0">
                <a:latin typeface="Lucida Sans Unicode"/>
                <a:cs typeface="Lucida Sans Unicode"/>
              </a:rPr>
              <a:t>of </a:t>
            </a:r>
            <a:r>
              <a:rPr sz="2800" spc="-55" dirty="0">
                <a:latin typeface="Lucida Sans Unicode"/>
                <a:cs typeface="Lucida Sans Unicode"/>
              </a:rPr>
              <a:t> </a:t>
            </a:r>
            <a:r>
              <a:rPr sz="2800" spc="-65" dirty="0">
                <a:latin typeface="Lucida Sans Unicode"/>
                <a:cs typeface="Lucida Sans Unicode"/>
              </a:rPr>
              <a:t>individuals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50" dirty="0">
                <a:latin typeface="Lucida Sans Unicode"/>
                <a:cs typeface="Lucida Sans Unicode"/>
              </a:rPr>
              <a:t>wearing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and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40" dirty="0">
                <a:latin typeface="Lucida Sans Unicode"/>
                <a:cs typeface="Lucida Sans Unicode"/>
              </a:rPr>
              <a:t>not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spc="-50" dirty="0">
                <a:latin typeface="Lucida Sans Unicode"/>
                <a:cs typeface="Lucida Sans Unicode"/>
              </a:rPr>
              <a:t>wearing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75" dirty="0">
                <a:latin typeface="Lucida Sans Unicode"/>
                <a:cs typeface="Lucida Sans Unicode"/>
              </a:rPr>
              <a:t>masks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and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was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spc="-45" dirty="0">
                <a:latin typeface="Lucida Sans Unicode"/>
                <a:cs typeface="Lucida Sans Unicode"/>
              </a:rPr>
              <a:t>tested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30" dirty="0">
                <a:latin typeface="Lucida Sans Unicode"/>
                <a:cs typeface="Lucida Sans Unicode"/>
              </a:rPr>
              <a:t>on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spc="10" dirty="0">
                <a:latin typeface="Lucida Sans Unicode"/>
                <a:cs typeface="Lucida Sans Unicode"/>
              </a:rPr>
              <a:t>a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separate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spc="-40" dirty="0">
                <a:latin typeface="Lucida Sans Unicode"/>
                <a:cs typeface="Lucida Sans Unicode"/>
              </a:rPr>
              <a:t>dataset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of </a:t>
            </a:r>
            <a:r>
              <a:rPr sz="2800" spc="-875" dirty="0">
                <a:latin typeface="Lucida Sans Unicode"/>
                <a:cs typeface="Lucida Sans Unicode"/>
              </a:rPr>
              <a:t> </a:t>
            </a:r>
            <a:r>
              <a:rPr sz="2800" spc="-80" dirty="0">
                <a:latin typeface="Lucida Sans Unicode"/>
                <a:cs typeface="Lucida Sans Unicode"/>
              </a:rPr>
              <a:t>images.</a:t>
            </a:r>
            <a:endParaRPr sz="2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6482565"/>
            <a:ext cx="4448174" cy="2771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93503" y="6873932"/>
            <a:ext cx="2847974" cy="3238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87982" y="381064"/>
            <a:ext cx="79121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245" dirty="0">
                <a:solidFill>
                  <a:srgbClr val="000000"/>
                </a:solidFill>
                <a:latin typeface="Trebuchet MS"/>
                <a:cs typeface="Trebuchet MS"/>
              </a:rPr>
              <a:t>Libraries</a:t>
            </a:r>
            <a:r>
              <a:rPr sz="8000" b="1" spc="-3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8000" b="1" spc="350" dirty="0">
                <a:solidFill>
                  <a:srgbClr val="000000"/>
                </a:solidFill>
                <a:latin typeface="Trebuchet MS"/>
                <a:cs typeface="Trebuchet MS"/>
              </a:rPr>
              <a:t>&amp;</a:t>
            </a:r>
            <a:r>
              <a:rPr sz="8000" b="1" spc="-3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8000" b="1" spc="180" dirty="0">
                <a:solidFill>
                  <a:srgbClr val="000000"/>
                </a:solidFill>
                <a:latin typeface="Trebuchet MS"/>
                <a:cs typeface="Trebuchet MS"/>
              </a:rPr>
              <a:t>files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617" y="4677238"/>
            <a:ext cx="7795895" cy="1597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</a:pPr>
            <a:r>
              <a:rPr sz="2800" spc="-40" dirty="0">
                <a:latin typeface="Lucida Sans Unicode"/>
                <a:cs typeface="Lucida Sans Unicode"/>
              </a:rPr>
              <a:t>computer </a:t>
            </a:r>
            <a:r>
              <a:rPr sz="2800" spc="-70" dirty="0">
                <a:latin typeface="Lucida Sans Unicode"/>
                <a:cs typeface="Lucida Sans Unicode"/>
              </a:rPr>
              <a:t>vision </a:t>
            </a:r>
            <a:r>
              <a:rPr sz="2800" spc="-45" dirty="0">
                <a:latin typeface="Lucida Sans Unicode"/>
                <a:cs typeface="Lucida Sans Unicode"/>
              </a:rPr>
              <a:t>but </a:t>
            </a:r>
            <a:r>
              <a:rPr sz="2800" spc="-40" dirty="0">
                <a:latin typeface="Lucida Sans Unicode"/>
                <a:cs typeface="Lucida Sans Unicode"/>
              </a:rPr>
              <a:t>can </a:t>
            </a:r>
            <a:r>
              <a:rPr sz="2800" spc="-60" dirty="0">
                <a:latin typeface="Lucida Sans Unicode"/>
                <a:cs typeface="Lucida Sans Unicode"/>
              </a:rPr>
              <a:t>also </a:t>
            </a:r>
            <a:r>
              <a:rPr sz="2800" spc="-25" dirty="0">
                <a:latin typeface="Lucida Sans Unicode"/>
                <a:cs typeface="Lucida Sans Unicode"/>
              </a:rPr>
              <a:t>be </a:t>
            </a:r>
            <a:r>
              <a:rPr sz="2800" spc="-45" dirty="0">
                <a:latin typeface="Lucida Sans Unicode"/>
                <a:cs typeface="Lucida Sans Unicode"/>
              </a:rPr>
              <a:t>used </a:t>
            </a:r>
            <a:r>
              <a:rPr sz="2800" spc="-65" dirty="0">
                <a:latin typeface="Lucida Sans Unicode"/>
                <a:cs typeface="Lucida Sans Unicode"/>
              </a:rPr>
              <a:t>in </a:t>
            </a:r>
            <a:r>
              <a:rPr sz="2800" spc="-25" dirty="0">
                <a:latin typeface="Lucida Sans Unicode"/>
                <a:cs typeface="Lucida Sans Unicode"/>
              </a:rPr>
              <a:t>other </a:t>
            </a:r>
            <a:r>
              <a:rPr sz="2800" spc="-875" dirty="0">
                <a:latin typeface="Lucida Sans Unicode"/>
                <a:cs typeface="Lucida Sans Unicode"/>
              </a:rPr>
              <a:t> 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5" dirty="0">
                <a:latin typeface="Lucida Sans Unicode"/>
                <a:cs typeface="Lucida Sans Unicode"/>
              </a:rPr>
              <a:t>ea</a:t>
            </a:r>
            <a:r>
              <a:rPr sz="2800" spc="-95" dirty="0">
                <a:latin typeface="Lucida Sans Unicode"/>
                <a:cs typeface="Lucida Sans Unicode"/>
              </a:rPr>
              <a:t>s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00" dirty="0">
                <a:latin typeface="Lucida Sans Unicode"/>
                <a:cs typeface="Lucida Sans Unicode"/>
              </a:rPr>
              <a:t>s</a:t>
            </a:r>
            <a:r>
              <a:rPr sz="2800" spc="-25" dirty="0">
                <a:latin typeface="Lucida Sans Unicode"/>
                <a:cs typeface="Lucida Sans Unicode"/>
              </a:rPr>
              <a:t>u</a:t>
            </a:r>
            <a:r>
              <a:rPr sz="2800" spc="-110" dirty="0">
                <a:latin typeface="Lucida Sans Unicode"/>
                <a:cs typeface="Lucida Sans Unicode"/>
              </a:rPr>
              <a:t>c</a:t>
            </a:r>
            <a:r>
              <a:rPr sz="2800" spc="-20" dirty="0">
                <a:latin typeface="Lucida Sans Unicode"/>
                <a:cs typeface="Lucida Sans Unicode"/>
              </a:rPr>
              <a:t>h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95" dirty="0">
                <a:latin typeface="Lucida Sans Unicode"/>
                <a:cs typeface="Lucida Sans Unicode"/>
              </a:rPr>
              <a:t>s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15" dirty="0">
                <a:latin typeface="Lucida Sans Unicode"/>
                <a:cs typeface="Lucida Sans Unicode"/>
              </a:rPr>
              <a:t>m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220" dirty="0">
                <a:latin typeface="Lucida Sans Unicode"/>
                <a:cs typeface="Lucida Sans Unicode"/>
              </a:rPr>
              <a:t>g</a:t>
            </a:r>
            <a:r>
              <a:rPr sz="2800" spc="10" dirty="0">
                <a:latin typeface="Lucida Sans Unicode"/>
                <a:cs typeface="Lucida Sans Unicode"/>
              </a:rPr>
              <a:t>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55" dirty="0">
                <a:latin typeface="Lucida Sans Unicode"/>
                <a:cs typeface="Lucida Sans Unicode"/>
              </a:rPr>
              <a:t>p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-110" dirty="0">
                <a:latin typeface="Lucida Sans Unicode"/>
                <a:cs typeface="Lucida Sans Unicode"/>
              </a:rPr>
              <a:t>c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100" dirty="0">
                <a:latin typeface="Lucida Sans Unicode"/>
                <a:cs typeface="Lucida Sans Unicode"/>
              </a:rPr>
              <a:t>ss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25" dirty="0">
                <a:latin typeface="Lucida Sans Unicode"/>
                <a:cs typeface="Lucida Sans Unicode"/>
              </a:rPr>
              <a:t>n</a:t>
            </a:r>
            <a:r>
              <a:rPr sz="2800" spc="-220" dirty="0">
                <a:latin typeface="Lucida Sans Unicode"/>
                <a:cs typeface="Lucida Sans Unicode"/>
              </a:rPr>
              <a:t>g</a:t>
            </a:r>
            <a:r>
              <a:rPr sz="2800" spc="-200" dirty="0">
                <a:latin typeface="Lucida Sans Unicode"/>
                <a:cs typeface="Lucida Sans Unicode"/>
              </a:rPr>
              <a:t>,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55" dirty="0">
                <a:latin typeface="Lucida Sans Unicode"/>
                <a:cs typeface="Lucida Sans Unicode"/>
              </a:rPr>
              <a:t>d</a:t>
            </a:r>
            <a:r>
              <a:rPr sz="2800" spc="5" dirty="0">
                <a:latin typeface="Lucida Sans Unicode"/>
                <a:cs typeface="Lucida Sans Unicode"/>
              </a:rPr>
              <a:t>ee</a:t>
            </a:r>
            <a:r>
              <a:rPr sz="2800" spc="-50" dirty="0">
                <a:latin typeface="Lucida Sans Unicode"/>
                <a:cs typeface="Lucida Sans Unicode"/>
              </a:rPr>
              <a:t>p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05" dirty="0">
                <a:latin typeface="Lucida Sans Unicode"/>
                <a:cs typeface="Lucida Sans Unicode"/>
              </a:rPr>
              <a:t>l</a:t>
            </a:r>
            <a:r>
              <a:rPr sz="2800" spc="5" dirty="0">
                <a:latin typeface="Lucida Sans Unicode"/>
                <a:cs typeface="Lucida Sans Unicode"/>
              </a:rPr>
              <a:t>ea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-25" dirty="0">
                <a:latin typeface="Lucida Sans Unicode"/>
                <a:cs typeface="Lucida Sans Unicode"/>
              </a:rPr>
              <a:t>n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25" dirty="0">
                <a:latin typeface="Lucida Sans Unicode"/>
                <a:cs typeface="Lucida Sans Unicode"/>
              </a:rPr>
              <a:t>n</a:t>
            </a:r>
            <a:r>
              <a:rPr sz="2800" spc="-220" dirty="0">
                <a:latin typeface="Lucida Sans Unicode"/>
                <a:cs typeface="Lucida Sans Unicode"/>
              </a:rPr>
              <a:t>g</a:t>
            </a:r>
            <a:r>
              <a:rPr sz="2800" spc="-200" dirty="0">
                <a:latin typeface="Lucida Sans Unicode"/>
                <a:cs typeface="Lucida Sans Unicode"/>
              </a:rPr>
              <a:t>,  </a:t>
            </a:r>
            <a:r>
              <a:rPr sz="2800" spc="-25" dirty="0">
                <a:latin typeface="Lucida Sans Unicode"/>
                <a:cs typeface="Lucida Sans Unicode"/>
              </a:rPr>
              <a:t>and</a:t>
            </a:r>
            <a:r>
              <a:rPr sz="2800" spc="-165" dirty="0">
                <a:latin typeface="Lucida Sans Unicode"/>
                <a:cs typeface="Lucida Sans Unicode"/>
              </a:rPr>
              <a:t> </a:t>
            </a:r>
            <a:r>
              <a:rPr sz="2800" spc="-70" dirty="0">
                <a:latin typeface="Lucida Sans Unicode"/>
                <a:cs typeface="Lucida Sans Unicode"/>
              </a:rPr>
              <a:t>robotics.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</a:pPr>
            <a:r>
              <a:rPr spc="-110" dirty="0"/>
              <a:t>c</a:t>
            </a:r>
            <a:r>
              <a:rPr spc="5" dirty="0"/>
              <a:t>a</a:t>
            </a:r>
            <a:r>
              <a:rPr spc="-100" dirty="0"/>
              <a:t>s</a:t>
            </a:r>
            <a:r>
              <a:rPr spc="-110" dirty="0"/>
              <a:t>c</a:t>
            </a:r>
            <a:r>
              <a:rPr spc="5" dirty="0"/>
              <a:t>a</a:t>
            </a:r>
            <a:r>
              <a:rPr spc="-55" dirty="0"/>
              <a:t>d</a:t>
            </a:r>
            <a:r>
              <a:rPr spc="5" dirty="0"/>
              <a:t>e</a:t>
            </a:r>
            <a:r>
              <a:rPr spc="-95" dirty="0"/>
              <a:t>s</a:t>
            </a:r>
            <a:r>
              <a:rPr spc="-160" dirty="0"/>
              <a:t> </a:t>
            </a:r>
            <a:r>
              <a:rPr spc="-25" dirty="0"/>
              <a:t>u</a:t>
            </a:r>
            <a:r>
              <a:rPr spc="-100" dirty="0"/>
              <a:t>s</a:t>
            </a:r>
            <a:r>
              <a:rPr spc="10" dirty="0"/>
              <a:t>e</a:t>
            </a:r>
            <a:r>
              <a:rPr spc="-160" dirty="0"/>
              <a:t> </a:t>
            </a:r>
            <a:r>
              <a:rPr spc="10" dirty="0"/>
              <a:t>a</a:t>
            </a:r>
            <a:r>
              <a:rPr spc="-160" dirty="0"/>
              <a:t> </a:t>
            </a:r>
            <a:r>
              <a:rPr spc="-100" dirty="0"/>
              <a:t>s</a:t>
            </a:r>
            <a:r>
              <a:rPr spc="5" dirty="0"/>
              <a:t>e</a:t>
            </a:r>
            <a:r>
              <a:rPr spc="-10" dirty="0"/>
              <a:t>r</a:t>
            </a:r>
            <a:r>
              <a:rPr spc="-105" dirty="0"/>
              <a:t>i</a:t>
            </a:r>
            <a:r>
              <a:rPr spc="5" dirty="0"/>
              <a:t>e</a:t>
            </a:r>
            <a:r>
              <a:rPr spc="-95" dirty="0"/>
              <a:t>s</a:t>
            </a:r>
            <a:r>
              <a:rPr spc="-160" dirty="0"/>
              <a:t> </a:t>
            </a:r>
            <a:r>
              <a:rPr spc="-35" dirty="0"/>
              <a:t>o</a:t>
            </a:r>
            <a:r>
              <a:rPr spc="-85" dirty="0"/>
              <a:t>f</a:t>
            </a:r>
            <a:r>
              <a:rPr spc="-160" dirty="0"/>
              <a:t> </a:t>
            </a:r>
            <a:r>
              <a:rPr spc="-100" dirty="0"/>
              <a:t>s</a:t>
            </a:r>
            <a:r>
              <a:rPr spc="-105" dirty="0"/>
              <a:t>i</a:t>
            </a:r>
            <a:r>
              <a:rPr spc="-15" dirty="0"/>
              <a:t>m</a:t>
            </a:r>
            <a:r>
              <a:rPr spc="-55" dirty="0"/>
              <a:t>p</a:t>
            </a:r>
            <a:r>
              <a:rPr spc="-105" dirty="0"/>
              <a:t>l</a:t>
            </a:r>
            <a:r>
              <a:rPr spc="5" dirty="0"/>
              <a:t>e</a:t>
            </a:r>
            <a:r>
              <a:rPr spc="-200" dirty="0"/>
              <a:t>,</a:t>
            </a:r>
            <a:r>
              <a:rPr spc="-160" dirty="0"/>
              <a:t> </a:t>
            </a:r>
            <a:r>
              <a:rPr spc="-10" dirty="0"/>
              <a:t>r</a:t>
            </a:r>
            <a:r>
              <a:rPr spc="5" dirty="0"/>
              <a:t>e</a:t>
            </a:r>
            <a:r>
              <a:rPr spc="-110" dirty="0"/>
              <a:t>c</a:t>
            </a:r>
            <a:r>
              <a:rPr spc="-60" dirty="0"/>
              <a:t>t</a:t>
            </a:r>
            <a:r>
              <a:rPr spc="5" dirty="0"/>
              <a:t>a</a:t>
            </a:r>
            <a:r>
              <a:rPr spc="-25" dirty="0"/>
              <a:t>n</a:t>
            </a:r>
            <a:r>
              <a:rPr spc="-220" dirty="0"/>
              <a:t>g</a:t>
            </a:r>
            <a:r>
              <a:rPr spc="-25" dirty="0"/>
              <a:t>u</a:t>
            </a:r>
            <a:r>
              <a:rPr spc="-105" dirty="0"/>
              <a:t>l</a:t>
            </a:r>
            <a:r>
              <a:rPr spc="5" dirty="0"/>
              <a:t>a</a:t>
            </a:r>
            <a:r>
              <a:rPr spc="-5" dirty="0"/>
              <a:t>r  </a:t>
            </a:r>
            <a:r>
              <a:rPr spc="-85" dirty="0"/>
              <a:t>f</a:t>
            </a:r>
            <a:r>
              <a:rPr spc="5" dirty="0"/>
              <a:t>ea</a:t>
            </a:r>
            <a:r>
              <a:rPr spc="-60" dirty="0"/>
              <a:t>t</a:t>
            </a:r>
            <a:r>
              <a:rPr spc="-25" dirty="0"/>
              <a:t>u</a:t>
            </a:r>
            <a:r>
              <a:rPr spc="-10" dirty="0"/>
              <a:t>r</a:t>
            </a:r>
            <a:r>
              <a:rPr spc="5" dirty="0"/>
              <a:t>e</a:t>
            </a:r>
            <a:r>
              <a:rPr spc="-100" dirty="0"/>
              <a:t>s</a:t>
            </a:r>
            <a:r>
              <a:rPr spc="-200" dirty="0"/>
              <a:t>,</a:t>
            </a:r>
            <a:r>
              <a:rPr spc="-160" dirty="0"/>
              <a:t> </a:t>
            </a:r>
            <a:r>
              <a:rPr spc="-110" dirty="0"/>
              <a:t>c</a:t>
            </a:r>
            <a:r>
              <a:rPr spc="5" dirty="0"/>
              <a:t>a</a:t>
            </a:r>
            <a:r>
              <a:rPr spc="-105" dirty="0"/>
              <a:t>ll</a:t>
            </a:r>
            <a:r>
              <a:rPr spc="5" dirty="0"/>
              <a:t>e</a:t>
            </a:r>
            <a:r>
              <a:rPr spc="-50" dirty="0"/>
              <a:t>d</a:t>
            </a:r>
            <a:r>
              <a:rPr spc="-160" dirty="0"/>
              <a:t> </a:t>
            </a:r>
            <a:r>
              <a:rPr dirty="0"/>
              <a:t>H</a:t>
            </a:r>
            <a:r>
              <a:rPr spc="5" dirty="0"/>
              <a:t>aa</a:t>
            </a:r>
            <a:r>
              <a:rPr spc="-5" dirty="0"/>
              <a:t>r</a:t>
            </a:r>
            <a:r>
              <a:rPr spc="-160" dirty="0"/>
              <a:t> </a:t>
            </a:r>
            <a:r>
              <a:rPr spc="-85" dirty="0"/>
              <a:t>f</a:t>
            </a:r>
            <a:r>
              <a:rPr spc="5" dirty="0"/>
              <a:t>ea</a:t>
            </a:r>
            <a:r>
              <a:rPr spc="-60" dirty="0"/>
              <a:t>t</a:t>
            </a:r>
            <a:r>
              <a:rPr spc="-25" dirty="0"/>
              <a:t>u</a:t>
            </a:r>
            <a:r>
              <a:rPr spc="-10" dirty="0"/>
              <a:t>r</a:t>
            </a:r>
            <a:r>
              <a:rPr spc="5" dirty="0"/>
              <a:t>e</a:t>
            </a:r>
            <a:r>
              <a:rPr spc="-100" dirty="0"/>
              <a:t>s</a:t>
            </a:r>
            <a:r>
              <a:rPr spc="-200" dirty="0"/>
              <a:t>,</a:t>
            </a:r>
            <a:r>
              <a:rPr spc="-160" dirty="0"/>
              <a:t> </a:t>
            </a:r>
            <a:r>
              <a:rPr spc="-60" dirty="0"/>
              <a:t>t</a:t>
            </a:r>
            <a:r>
              <a:rPr spc="-30" dirty="0"/>
              <a:t>o</a:t>
            </a:r>
            <a:r>
              <a:rPr spc="-160" dirty="0"/>
              <a:t> </a:t>
            </a:r>
            <a:r>
              <a:rPr spc="-10" dirty="0"/>
              <a:t>r</a:t>
            </a:r>
            <a:r>
              <a:rPr spc="5" dirty="0"/>
              <a:t>e</a:t>
            </a:r>
            <a:r>
              <a:rPr spc="-55" dirty="0"/>
              <a:t>p</a:t>
            </a:r>
            <a:r>
              <a:rPr spc="-10" dirty="0"/>
              <a:t>r</a:t>
            </a:r>
            <a:r>
              <a:rPr spc="5" dirty="0"/>
              <a:t>e</a:t>
            </a:r>
            <a:r>
              <a:rPr spc="-100" dirty="0"/>
              <a:t>s</a:t>
            </a:r>
            <a:r>
              <a:rPr spc="5" dirty="0"/>
              <a:t>e</a:t>
            </a:r>
            <a:r>
              <a:rPr spc="-25" dirty="0"/>
              <a:t>n</a:t>
            </a:r>
            <a:r>
              <a:rPr spc="-60" dirty="0"/>
              <a:t>t</a:t>
            </a:r>
            <a:r>
              <a:rPr spc="-160" dirty="0"/>
              <a:t> </a:t>
            </a:r>
            <a:r>
              <a:rPr spc="-60" dirty="0"/>
              <a:t>t</a:t>
            </a:r>
            <a:r>
              <a:rPr spc="-25" dirty="0"/>
              <a:t>h</a:t>
            </a:r>
            <a:r>
              <a:rPr spc="5" dirty="0"/>
              <a:t>e  </a:t>
            </a:r>
            <a:r>
              <a:rPr spc="-65" dirty="0"/>
              <a:t>object</a:t>
            </a:r>
            <a:r>
              <a:rPr spc="-160" dirty="0"/>
              <a:t> </a:t>
            </a:r>
            <a:r>
              <a:rPr spc="-65" dirty="0"/>
              <a:t>in</a:t>
            </a:r>
            <a:r>
              <a:rPr spc="-155" dirty="0"/>
              <a:t> </a:t>
            </a:r>
            <a:r>
              <a:rPr spc="-25" dirty="0"/>
              <a:t>the</a:t>
            </a:r>
            <a:r>
              <a:rPr spc="-160" dirty="0"/>
              <a:t> </a:t>
            </a:r>
            <a:r>
              <a:rPr spc="-80" dirty="0"/>
              <a:t>image.</a:t>
            </a:r>
            <a:r>
              <a:rPr spc="-155" dirty="0"/>
              <a:t> </a:t>
            </a:r>
            <a:r>
              <a:rPr spc="-70" dirty="0"/>
              <a:t>These</a:t>
            </a:r>
            <a:r>
              <a:rPr spc="-160" dirty="0"/>
              <a:t> </a:t>
            </a:r>
            <a:r>
              <a:rPr spc="-35" dirty="0"/>
              <a:t>features</a:t>
            </a:r>
            <a:r>
              <a:rPr spc="-155" dirty="0"/>
              <a:t> </a:t>
            </a:r>
            <a:r>
              <a:rPr dirty="0"/>
              <a:t>are</a:t>
            </a:r>
            <a:r>
              <a:rPr spc="-155" dirty="0"/>
              <a:t> </a:t>
            </a:r>
            <a:r>
              <a:rPr spc="-55" dirty="0"/>
              <a:t>calculated </a:t>
            </a:r>
            <a:r>
              <a:rPr spc="-875" dirty="0"/>
              <a:t> </a:t>
            </a:r>
            <a:r>
              <a:rPr spc="-55" dirty="0"/>
              <a:t>by </a:t>
            </a:r>
            <a:r>
              <a:rPr spc="-65" dirty="0"/>
              <a:t>comparing </a:t>
            </a:r>
            <a:r>
              <a:rPr spc="-25" dirty="0"/>
              <a:t>the </a:t>
            </a:r>
            <a:r>
              <a:rPr spc="-60" dirty="0"/>
              <a:t>intensity of </a:t>
            </a:r>
            <a:r>
              <a:rPr spc="-100" dirty="0"/>
              <a:t>pixels </a:t>
            </a:r>
            <a:r>
              <a:rPr spc="-65" dirty="0"/>
              <a:t>in small </a:t>
            </a:r>
            <a:r>
              <a:rPr spc="-60" dirty="0"/>
              <a:t> </a:t>
            </a:r>
            <a:r>
              <a:rPr spc="-10" dirty="0"/>
              <a:t>r</a:t>
            </a:r>
            <a:r>
              <a:rPr spc="5" dirty="0"/>
              <a:t>e</a:t>
            </a:r>
            <a:r>
              <a:rPr spc="-110" dirty="0"/>
              <a:t>c</a:t>
            </a:r>
            <a:r>
              <a:rPr spc="-60" dirty="0"/>
              <a:t>t</a:t>
            </a:r>
            <a:r>
              <a:rPr spc="5" dirty="0"/>
              <a:t>a</a:t>
            </a:r>
            <a:r>
              <a:rPr spc="-25" dirty="0"/>
              <a:t>n</a:t>
            </a:r>
            <a:r>
              <a:rPr spc="-220" dirty="0"/>
              <a:t>g</a:t>
            </a:r>
            <a:r>
              <a:rPr spc="-25" dirty="0"/>
              <a:t>u</a:t>
            </a:r>
            <a:r>
              <a:rPr spc="-105" dirty="0"/>
              <a:t>l</a:t>
            </a:r>
            <a:r>
              <a:rPr spc="5" dirty="0"/>
              <a:t>a</a:t>
            </a:r>
            <a:r>
              <a:rPr spc="-5" dirty="0"/>
              <a:t>r</a:t>
            </a:r>
            <a:r>
              <a:rPr spc="-160" dirty="0"/>
              <a:t> </a:t>
            </a:r>
            <a:r>
              <a:rPr spc="-10" dirty="0"/>
              <a:t>r</a:t>
            </a:r>
            <a:r>
              <a:rPr spc="5" dirty="0"/>
              <a:t>e</a:t>
            </a:r>
            <a:r>
              <a:rPr spc="-220" dirty="0"/>
              <a:t>g</a:t>
            </a:r>
            <a:r>
              <a:rPr spc="-105" dirty="0"/>
              <a:t>i</a:t>
            </a:r>
            <a:r>
              <a:rPr spc="-35" dirty="0"/>
              <a:t>o</a:t>
            </a:r>
            <a:r>
              <a:rPr spc="-25" dirty="0"/>
              <a:t>n</a:t>
            </a:r>
            <a:r>
              <a:rPr spc="-95" dirty="0"/>
              <a:t>s</a:t>
            </a:r>
            <a:r>
              <a:rPr spc="-160" dirty="0"/>
              <a:t> </a:t>
            </a:r>
            <a:r>
              <a:rPr spc="-35" dirty="0"/>
              <a:t>o</a:t>
            </a:r>
            <a:r>
              <a:rPr spc="-85" dirty="0"/>
              <a:t>f</a:t>
            </a:r>
            <a:r>
              <a:rPr spc="-160" dirty="0"/>
              <a:t> </a:t>
            </a:r>
            <a:r>
              <a:rPr spc="-60" dirty="0"/>
              <a:t>t</a:t>
            </a:r>
            <a:r>
              <a:rPr spc="-25" dirty="0"/>
              <a:t>h</a:t>
            </a:r>
            <a:r>
              <a:rPr spc="10" dirty="0"/>
              <a:t>e</a:t>
            </a:r>
            <a:r>
              <a:rPr spc="-160" dirty="0"/>
              <a:t> </a:t>
            </a:r>
            <a:r>
              <a:rPr spc="-105" dirty="0"/>
              <a:t>i</a:t>
            </a:r>
            <a:r>
              <a:rPr spc="-15" dirty="0"/>
              <a:t>m</a:t>
            </a:r>
            <a:r>
              <a:rPr spc="5" dirty="0"/>
              <a:t>a</a:t>
            </a:r>
            <a:r>
              <a:rPr spc="-220" dirty="0"/>
              <a:t>g</a:t>
            </a:r>
            <a:r>
              <a:rPr spc="5" dirty="0"/>
              <a:t>e</a:t>
            </a:r>
            <a:r>
              <a:rPr spc="-145" dirty="0"/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9617" y="1470892"/>
            <a:ext cx="16975455" cy="3232150"/>
          </a:xfrm>
          <a:prstGeom prst="rect">
            <a:avLst/>
          </a:prstGeom>
        </p:spPr>
        <p:txBody>
          <a:bodyPr vert="horz" wrap="square" lIns="0" tIns="282575" rIns="0" bIns="0" rtlCol="0">
            <a:spAutoFit/>
          </a:bodyPr>
          <a:lstStyle/>
          <a:p>
            <a:pPr marR="521970" algn="ctr">
              <a:lnSpc>
                <a:spcPct val="100000"/>
              </a:lnSpc>
              <a:spcBef>
                <a:spcPts val="2225"/>
              </a:spcBef>
              <a:tabLst>
                <a:tab pos="6449060" algn="l"/>
              </a:tabLst>
            </a:pPr>
            <a:r>
              <a:rPr sz="5200" spc="45" dirty="0">
                <a:latin typeface="Lucida Sans Unicode"/>
                <a:cs typeface="Lucida Sans Unicode"/>
              </a:rPr>
              <a:t>OpenCV	</a:t>
            </a:r>
            <a:r>
              <a:rPr sz="5200" spc="15" dirty="0">
                <a:latin typeface="Lucida Sans Unicode"/>
                <a:cs typeface="Lucida Sans Unicode"/>
              </a:rPr>
              <a:t>haar</a:t>
            </a:r>
            <a:r>
              <a:rPr sz="5200" spc="-415" dirty="0">
                <a:latin typeface="Lucida Sans Unicode"/>
                <a:cs typeface="Lucida Sans Unicode"/>
              </a:rPr>
              <a:t> </a:t>
            </a:r>
            <a:r>
              <a:rPr sz="5200" spc="80" dirty="0">
                <a:latin typeface="Lucida Sans Unicode"/>
                <a:cs typeface="Lucida Sans Unicode"/>
              </a:rPr>
              <a:t>cascade</a:t>
            </a:r>
            <a:endParaRPr sz="5200" dirty="0">
              <a:latin typeface="Lucida Sans Unicode"/>
              <a:cs typeface="Lucida Sans Unicode"/>
            </a:endParaRPr>
          </a:p>
          <a:p>
            <a:pPr marL="12700" marR="351790">
              <a:lnSpc>
                <a:spcPct val="122800"/>
              </a:lnSpc>
              <a:spcBef>
                <a:spcPts val="380"/>
              </a:spcBef>
              <a:tabLst>
                <a:tab pos="6871970" algn="l"/>
                <a:tab pos="8573770" algn="l"/>
              </a:tabLst>
            </a:pPr>
            <a:r>
              <a:rPr sz="2800" spc="-70" dirty="0">
                <a:latin typeface="Lucida Sans Unicode"/>
                <a:cs typeface="Lucida Sans Unicode"/>
              </a:rPr>
              <a:t>OpenCV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85" dirty="0">
                <a:latin typeface="Lucida Sans Unicode"/>
                <a:cs typeface="Lucida Sans Unicode"/>
              </a:rPr>
              <a:t>(Open-Source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spc="-45" dirty="0">
                <a:latin typeface="Lucida Sans Unicode"/>
                <a:cs typeface="Lucida Sans Unicode"/>
              </a:rPr>
              <a:t>Computer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spc="-90" dirty="0">
                <a:latin typeface="Lucida Sans Unicode"/>
                <a:cs typeface="Lucida Sans Unicode"/>
              </a:rPr>
              <a:t>Vision)	</a:t>
            </a:r>
            <a:r>
              <a:rPr sz="2800" spc="-100" dirty="0">
                <a:latin typeface="Lucida Sans Unicode"/>
                <a:cs typeface="Lucida Sans Unicode"/>
              </a:rPr>
              <a:t>is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an	</a:t>
            </a:r>
            <a:r>
              <a:rPr sz="2800" dirty="0">
                <a:latin typeface="Lucida Sans Unicode"/>
                <a:cs typeface="Lucida Sans Unicode"/>
              </a:rPr>
              <a:t>Haar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55" dirty="0">
                <a:latin typeface="Lucida Sans Unicode"/>
                <a:cs typeface="Lucida Sans Unicode"/>
              </a:rPr>
              <a:t>cascades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50" dirty="0">
                <a:latin typeface="Lucida Sans Unicode"/>
                <a:cs typeface="Lucida Sans Unicode"/>
              </a:rPr>
              <a:t>work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55" dirty="0">
                <a:latin typeface="Lucida Sans Unicode"/>
                <a:cs typeface="Lucida Sans Unicode"/>
              </a:rPr>
              <a:t>by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70" dirty="0">
                <a:latin typeface="Lucida Sans Unicode"/>
                <a:cs typeface="Lucida Sans Unicode"/>
              </a:rPr>
              <a:t>training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10" dirty="0">
                <a:latin typeface="Lucida Sans Unicode"/>
                <a:cs typeface="Lucida Sans Unicode"/>
              </a:rPr>
              <a:t>a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70" dirty="0">
                <a:latin typeface="Lucida Sans Unicode"/>
                <a:cs typeface="Lucida Sans Unicode"/>
              </a:rPr>
              <a:t>classifier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30" dirty="0">
                <a:latin typeface="Lucida Sans Unicode"/>
                <a:cs typeface="Lucida Sans Unicode"/>
              </a:rPr>
              <a:t>on </a:t>
            </a:r>
            <a:r>
              <a:rPr sz="2800" spc="-869" dirty="0">
                <a:latin typeface="Lucida Sans Unicode"/>
                <a:cs typeface="Lucida Sans Unicode"/>
              </a:rPr>
              <a:t> 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-55" dirty="0">
                <a:latin typeface="Lucida Sans Unicode"/>
                <a:cs typeface="Lucida Sans Unicode"/>
              </a:rPr>
              <a:t>p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25" dirty="0">
                <a:latin typeface="Lucida Sans Unicode"/>
                <a:cs typeface="Lucida Sans Unicode"/>
              </a:rPr>
              <a:t>n</a:t>
            </a:r>
            <a:r>
              <a:rPr sz="2800" spc="-720" dirty="0">
                <a:latin typeface="Lucida Sans Unicode"/>
                <a:cs typeface="Lucida Sans Unicode"/>
              </a:rPr>
              <a:t>-</a:t>
            </a:r>
            <a:r>
              <a:rPr sz="2800" spc="-100" dirty="0">
                <a:latin typeface="Lucida Sans Unicode"/>
                <a:cs typeface="Lucida Sans Unicode"/>
              </a:rPr>
              <a:t>s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-25" dirty="0">
                <a:latin typeface="Lucida Sans Unicode"/>
                <a:cs typeface="Lucida Sans Unicode"/>
              </a:rPr>
              <a:t>u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-110" dirty="0">
                <a:latin typeface="Lucida Sans Unicode"/>
                <a:cs typeface="Lucida Sans Unicode"/>
              </a:rPr>
              <a:t>c</a:t>
            </a:r>
            <a:r>
              <a:rPr sz="2800" spc="10" dirty="0">
                <a:latin typeface="Lucida Sans Unicode"/>
                <a:cs typeface="Lucida Sans Unicode"/>
              </a:rPr>
              <a:t>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10" dirty="0">
                <a:latin typeface="Lucida Sans Unicode"/>
                <a:cs typeface="Lucida Sans Unicode"/>
              </a:rPr>
              <a:t>c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-15" dirty="0">
                <a:latin typeface="Lucida Sans Unicode"/>
                <a:cs typeface="Lucida Sans Unicode"/>
              </a:rPr>
              <a:t>m</a:t>
            </a:r>
            <a:r>
              <a:rPr sz="2800" spc="-55" dirty="0">
                <a:latin typeface="Lucida Sans Unicode"/>
                <a:cs typeface="Lucida Sans Unicode"/>
              </a:rPr>
              <a:t>p</a:t>
            </a:r>
            <a:r>
              <a:rPr sz="2800" spc="-25" dirty="0">
                <a:latin typeface="Lucida Sans Unicode"/>
                <a:cs typeface="Lucida Sans Unicode"/>
              </a:rPr>
              <a:t>u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5" dirty="0">
                <a:latin typeface="Lucida Sans Unicode"/>
                <a:cs typeface="Lucida Sans Unicode"/>
              </a:rPr>
              <a:t>r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55" dirty="0">
                <a:latin typeface="Lucida Sans Unicode"/>
                <a:cs typeface="Lucida Sans Unicode"/>
              </a:rPr>
              <a:t>v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100" dirty="0">
                <a:latin typeface="Lucida Sans Unicode"/>
                <a:cs typeface="Lucida Sans Unicode"/>
              </a:rPr>
              <a:t>s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-20" dirty="0">
                <a:latin typeface="Lucida Sans Unicode"/>
                <a:cs typeface="Lucida Sans Unicode"/>
              </a:rPr>
              <a:t>n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05" dirty="0">
                <a:latin typeface="Lucida Sans Unicode"/>
                <a:cs typeface="Lucida Sans Unicode"/>
              </a:rPr>
              <a:t>li</a:t>
            </a:r>
            <a:r>
              <a:rPr sz="2800" spc="-55" dirty="0">
                <a:latin typeface="Lucida Sans Unicode"/>
                <a:cs typeface="Lucida Sans Unicode"/>
              </a:rPr>
              <a:t>b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-55" dirty="0">
                <a:latin typeface="Lucida Sans Unicode"/>
                <a:cs typeface="Lucida Sans Unicode"/>
              </a:rPr>
              <a:t>y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25" dirty="0">
                <a:latin typeface="Lucida Sans Unicode"/>
                <a:cs typeface="Lucida Sans Unicode"/>
              </a:rPr>
              <a:t>h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55" dirty="0">
                <a:latin typeface="Lucida Sans Unicode"/>
                <a:cs typeface="Lucida Sans Unicode"/>
              </a:rPr>
              <a:t>p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-55" dirty="0">
                <a:latin typeface="Lucida Sans Unicode"/>
                <a:cs typeface="Lucida Sans Unicode"/>
              </a:rPr>
              <a:t>v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55" dirty="0">
                <a:latin typeface="Lucida Sans Unicode"/>
                <a:cs typeface="Lucida Sans Unicode"/>
              </a:rPr>
              <a:t>d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95" dirty="0">
                <a:latin typeface="Lucida Sans Unicode"/>
                <a:cs typeface="Lucida Sans Unicode"/>
              </a:rPr>
              <a:t>s</a:t>
            </a:r>
            <a:r>
              <a:rPr sz="2800" dirty="0">
                <a:latin typeface="Lucida Sans Unicode"/>
                <a:cs typeface="Lucida Sans Unicode"/>
              </a:rPr>
              <a:t>	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25" dirty="0">
                <a:latin typeface="Lucida Sans Unicode"/>
                <a:cs typeface="Lucida Sans Unicode"/>
              </a:rPr>
              <a:t>h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-25" dirty="0">
                <a:latin typeface="Lucida Sans Unicode"/>
                <a:cs typeface="Lucida Sans Unicode"/>
              </a:rPr>
              <a:t>u</a:t>
            </a:r>
            <a:r>
              <a:rPr sz="2800" spc="-100" dirty="0">
                <a:latin typeface="Lucida Sans Unicode"/>
                <a:cs typeface="Lucida Sans Unicode"/>
              </a:rPr>
              <a:t>s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25" dirty="0">
                <a:latin typeface="Lucida Sans Unicode"/>
                <a:cs typeface="Lucida Sans Unicode"/>
              </a:rPr>
              <a:t>n</a:t>
            </a:r>
            <a:r>
              <a:rPr sz="2800" spc="-55" dirty="0">
                <a:latin typeface="Lucida Sans Unicode"/>
                <a:cs typeface="Lucida Sans Unicode"/>
              </a:rPr>
              <a:t>d</a:t>
            </a:r>
            <a:r>
              <a:rPr sz="2800" spc="-95" dirty="0">
                <a:latin typeface="Lucida Sans Unicode"/>
                <a:cs typeface="Lucida Sans Unicode"/>
              </a:rPr>
              <a:t>s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-85" dirty="0">
                <a:latin typeface="Lucida Sans Unicode"/>
                <a:cs typeface="Lucida Sans Unicode"/>
              </a:rPr>
              <a:t>f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55" dirty="0">
                <a:latin typeface="Lucida Sans Unicode"/>
                <a:cs typeface="Lucida Sans Unicode"/>
              </a:rPr>
              <a:t>p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-100" dirty="0">
                <a:latin typeface="Lucida Sans Unicode"/>
                <a:cs typeface="Lucida Sans Unicode"/>
              </a:rPr>
              <a:t>s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55" dirty="0">
                <a:latin typeface="Lucida Sans Unicode"/>
                <a:cs typeface="Lucida Sans Unicode"/>
              </a:rPr>
              <a:t>v</a:t>
            </a:r>
            <a:r>
              <a:rPr sz="2800" spc="10" dirty="0">
                <a:latin typeface="Lucida Sans Unicode"/>
                <a:cs typeface="Lucida Sans Unicode"/>
              </a:rPr>
              <a:t>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25" dirty="0">
                <a:latin typeface="Lucida Sans Unicode"/>
                <a:cs typeface="Lucida Sans Unicode"/>
              </a:rPr>
              <a:t>n</a:t>
            </a:r>
            <a:r>
              <a:rPr sz="2800" spc="-50" dirty="0">
                <a:latin typeface="Lucida Sans Unicode"/>
                <a:cs typeface="Lucida Sans Unicode"/>
              </a:rPr>
              <a:t>d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n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220" dirty="0">
                <a:latin typeface="Lucida Sans Unicode"/>
                <a:cs typeface="Lucida Sans Unicode"/>
              </a:rPr>
              <a:t>g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55" dirty="0">
                <a:latin typeface="Lucida Sans Unicode"/>
                <a:cs typeface="Lucida Sans Unicode"/>
              </a:rPr>
              <a:t>v</a:t>
            </a:r>
            <a:r>
              <a:rPr sz="2800" spc="10" dirty="0">
                <a:latin typeface="Lucida Sans Unicode"/>
                <a:cs typeface="Lucida Sans Unicode"/>
              </a:rPr>
              <a:t>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15" dirty="0">
                <a:latin typeface="Lucida Sans Unicode"/>
                <a:cs typeface="Lucida Sans Unicode"/>
              </a:rPr>
              <a:t>m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220" dirty="0">
                <a:latin typeface="Lucida Sans Unicode"/>
                <a:cs typeface="Lucida Sans Unicode"/>
              </a:rPr>
              <a:t>g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95" dirty="0">
                <a:latin typeface="Lucida Sans Unicode"/>
                <a:cs typeface="Lucida Sans Unicode"/>
              </a:rPr>
              <a:t>s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-85" dirty="0">
                <a:latin typeface="Lucida Sans Unicode"/>
                <a:cs typeface="Lucida Sans Unicode"/>
              </a:rPr>
              <a:t>f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20" dirty="0">
                <a:latin typeface="Lucida Sans Unicode"/>
                <a:cs typeface="Lucida Sans Unicode"/>
              </a:rPr>
              <a:t>n</a:t>
            </a:r>
            <a:endParaRPr sz="28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4130"/>
              </a:lnSpc>
              <a:spcBef>
                <a:spcPts val="90"/>
              </a:spcBef>
              <a:tabLst>
                <a:tab pos="8573770" algn="l"/>
              </a:tabLst>
            </a:pPr>
            <a:r>
              <a:rPr sz="2800" spc="10" dirty="0">
                <a:latin typeface="Lucida Sans Unicode"/>
                <a:cs typeface="Lucida Sans Unicode"/>
              </a:rPr>
              <a:t>a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15" dirty="0">
                <a:latin typeface="Lucida Sans Unicode"/>
                <a:cs typeface="Lucida Sans Unicode"/>
              </a:rPr>
              <a:t>w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55" dirty="0">
                <a:latin typeface="Lucida Sans Unicode"/>
                <a:cs typeface="Lucida Sans Unicode"/>
              </a:rPr>
              <a:t>d</a:t>
            </a:r>
            <a:r>
              <a:rPr sz="2800" spc="10" dirty="0">
                <a:latin typeface="Lucida Sans Unicode"/>
                <a:cs typeface="Lucida Sans Unicode"/>
              </a:rPr>
              <a:t>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25" dirty="0">
                <a:latin typeface="Lucida Sans Unicode"/>
                <a:cs typeface="Lucida Sans Unicode"/>
              </a:rPr>
              <a:t>n</a:t>
            </a:r>
            <a:r>
              <a:rPr sz="2800" spc="-220" dirty="0">
                <a:latin typeface="Lucida Sans Unicode"/>
                <a:cs typeface="Lucida Sans Unicode"/>
              </a:rPr>
              <a:t>g</a:t>
            </a:r>
            <a:r>
              <a:rPr sz="2800" spc="10" dirty="0">
                <a:latin typeface="Lucida Sans Unicode"/>
                <a:cs typeface="Lucida Sans Unicode"/>
              </a:rPr>
              <a:t>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-85" dirty="0">
                <a:latin typeface="Lucida Sans Unicode"/>
                <a:cs typeface="Lucida Sans Unicode"/>
              </a:rPr>
              <a:t>f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15" dirty="0">
                <a:latin typeface="Lucida Sans Unicode"/>
                <a:cs typeface="Lucida Sans Unicode"/>
              </a:rPr>
              <a:t>m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220" dirty="0">
                <a:latin typeface="Lucida Sans Unicode"/>
                <a:cs typeface="Lucida Sans Unicode"/>
              </a:rPr>
              <a:t>g</a:t>
            </a:r>
            <a:r>
              <a:rPr sz="2800" spc="10" dirty="0">
                <a:latin typeface="Lucida Sans Unicode"/>
                <a:cs typeface="Lucida Sans Unicode"/>
              </a:rPr>
              <a:t>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55" dirty="0">
                <a:latin typeface="Lucida Sans Unicode"/>
                <a:cs typeface="Lucida Sans Unicode"/>
              </a:rPr>
              <a:t>p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-110" dirty="0">
                <a:latin typeface="Lucida Sans Unicode"/>
                <a:cs typeface="Lucida Sans Unicode"/>
              </a:rPr>
              <a:t>c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100" dirty="0">
                <a:latin typeface="Lucida Sans Unicode"/>
                <a:cs typeface="Lucida Sans Unicode"/>
              </a:rPr>
              <a:t>ss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25" dirty="0">
                <a:latin typeface="Lucida Sans Unicode"/>
                <a:cs typeface="Lucida Sans Unicode"/>
              </a:rPr>
              <a:t>n</a:t>
            </a:r>
            <a:r>
              <a:rPr sz="2800" spc="-215" dirty="0">
                <a:latin typeface="Lucida Sans Unicode"/>
                <a:cs typeface="Lucida Sans Unicode"/>
              </a:rPr>
              <a:t>g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25" dirty="0">
                <a:latin typeface="Lucida Sans Unicode"/>
                <a:cs typeface="Lucida Sans Unicode"/>
              </a:rPr>
              <a:t>n</a:t>
            </a:r>
            <a:r>
              <a:rPr sz="2800" spc="-50" dirty="0">
                <a:latin typeface="Lucida Sans Unicode"/>
                <a:cs typeface="Lucida Sans Unicode"/>
              </a:rPr>
              <a:t>d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10" dirty="0">
                <a:latin typeface="Lucida Sans Unicode"/>
                <a:cs typeface="Lucida Sans Unicode"/>
              </a:rPr>
              <a:t>c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-15" dirty="0">
                <a:latin typeface="Lucida Sans Unicode"/>
                <a:cs typeface="Lucida Sans Unicode"/>
              </a:rPr>
              <a:t>m</a:t>
            </a:r>
            <a:r>
              <a:rPr sz="2800" spc="-55" dirty="0">
                <a:latin typeface="Lucida Sans Unicode"/>
                <a:cs typeface="Lucida Sans Unicode"/>
              </a:rPr>
              <a:t>p</a:t>
            </a:r>
            <a:r>
              <a:rPr sz="2800" spc="-25" dirty="0">
                <a:latin typeface="Lucida Sans Unicode"/>
                <a:cs typeface="Lucida Sans Unicode"/>
              </a:rPr>
              <a:t>u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5" dirty="0">
                <a:latin typeface="Lucida Sans Unicode"/>
                <a:cs typeface="Lucida Sans Unicode"/>
              </a:rPr>
              <a:t>r</a:t>
            </a:r>
            <a:r>
              <a:rPr sz="2800" dirty="0">
                <a:latin typeface="Lucida Sans Unicode"/>
                <a:cs typeface="Lucida Sans Unicode"/>
              </a:rPr>
              <a:t>	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-55" dirty="0">
                <a:latin typeface="Lucida Sans Unicode"/>
                <a:cs typeface="Lucida Sans Unicode"/>
              </a:rPr>
              <a:t>b</a:t>
            </a:r>
            <a:r>
              <a:rPr sz="2800" spc="-145" dirty="0">
                <a:latin typeface="Lucida Sans Unicode"/>
                <a:cs typeface="Lucida Sans Unicode"/>
              </a:rPr>
              <a:t>j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110" dirty="0">
                <a:latin typeface="Lucida Sans Unicode"/>
                <a:cs typeface="Lucida Sans Unicode"/>
              </a:rPr>
              <a:t>c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200" dirty="0">
                <a:latin typeface="Lucida Sans Unicode"/>
                <a:cs typeface="Lucida Sans Unicode"/>
              </a:rPr>
              <a:t>,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00" dirty="0">
                <a:latin typeface="Lucida Sans Unicode"/>
                <a:cs typeface="Lucida Sans Unicode"/>
              </a:rPr>
              <a:t>s</a:t>
            </a:r>
            <a:r>
              <a:rPr sz="2800" spc="-25" dirty="0">
                <a:latin typeface="Lucida Sans Unicode"/>
                <a:cs typeface="Lucida Sans Unicode"/>
              </a:rPr>
              <a:t>u</a:t>
            </a:r>
            <a:r>
              <a:rPr sz="2800" spc="-110" dirty="0">
                <a:latin typeface="Lucida Sans Unicode"/>
                <a:cs typeface="Lucida Sans Unicode"/>
              </a:rPr>
              <a:t>c</a:t>
            </a:r>
            <a:r>
              <a:rPr sz="2800" spc="-20" dirty="0">
                <a:latin typeface="Lucida Sans Unicode"/>
                <a:cs typeface="Lucida Sans Unicode"/>
              </a:rPr>
              <a:t>h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95" dirty="0">
                <a:latin typeface="Lucida Sans Unicode"/>
                <a:cs typeface="Lucida Sans Unicode"/>
              </a:rPr>
              <a:t>s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10" dirty="0">
                <a:latin typeface="Lucida Sans Unicode"/>
                <a:cs typeface="Lucida Sans Unicode"/>
              </a:rPr>
              <a:t>a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85" dirty="0">
                <a:latin typeface="Lucida Sans Unicode"/>
                <a:cs typeface="Lucida Sans Unicode"/>
              </a:rPr>
              <a:t>f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110" dirty="0">
                <a:latin typeface="Lucida Sans Unicode"/>
                <a:cs typeface="Lucida Sans Unicode"/>
              </a:rPr>
              <a:t>c</a:t>
            </a:r>
            <a:r>
              <a:rPr sz="2800" spc="10" dirty="0">
                <a:latin typeface="Lucida Sans Unicode"/>
                <a:cs typeface="Lucida Sans Unicode"/>
              </a:rPr>
              <a:t>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-5" dirty="0">
                <a:latin typeface="Lucida Sans Unicode"/>
                <a:cs typeface="Lucida Sans Unicode"/>
              </a:rPr>
              <a:t>r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10" dirty="0">
                <a:latin typeface="Lucida Sans Unicode"/>
                <a:cs typeface="Lucida Sans Unicode"/>
              </a:rPr>
              <a:t>a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10" dirty="0">
                <a:latin typeface="Lucida Sans Unicode"/>
                <a:cs typeface="Lucida Sans Unicode"/>
              </a:rPr>
              <a:t>c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-145" dirty="0">
                <a:latin typeface="Lucida Sans Unicode"/>
                <a:cs typeface="Lucida Sans Unicode"/>
              </a:rPr>
              <a:t>.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229" dirty="0">
                <a:latin typeface="Lucida Sans Unicode"/>
                <a:cs typeface="Lucida Sans Unicode"/>
              </a:rPr>
              <a:t>T</a:t>
            </a:r>
            <a:r>
              <a:rPr sz="2800" spc="-25" dirty="0">
                <a:latin typeface="Lucida Sans Unicode"/>
                <a:cs typeface="Lucida Sans Unicode"/>
              </a:rPr>
              <a:t>h</a:t>
            </a:r>
            <a:r>
              <a:rPr sz="2800" spc="10" dirty="0">
                <a:latin typeface="Lucida Sans Unicode"/>
                <a:cs typeface="Lucida Sans Unicode"/>
              </a:rPr>
              <a:t>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10" dirty="0">
                <a:latin typeface="Lucida Sans Unicode"/>
                <a:cs typeface="Lucida Sans Unicode"/>
              </a:rPr>
              <a:t>c</a:t>
            </a:r>
            <a:r>
              <a:rPr sz="2800" spc="-105" dirty="0">
                <a:latin typeface="Lucida Sans Unicode"/>
                <a:cs typeface="Lucida Sans Unicode"/>
              </a:rPr>
              <a:t>l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100" dirty="0">
                <a:latin typeface="Lucida Sans Unicode"/>
                <a:cs typeface="Lucida Sans Unicode"/>
              </a:rPr>
              <a:t>ss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85" dirty="0">
                <a:latin typeface="Lucida Sans Unicode"/>
                <a:cs typeface="Lucida Sans Unicode"/>
              </a:rPr>
              <a:t>f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5" dirty="0">
                <a:latin typeface="Lucida Sans Unicode"/>
                <a:cs typeface="Lucida Sans Unicode"/>
              </a:rPr>
              <a:t>r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95" dirty="0">
                <a:latin typeface="Lucida Sans Unicode"/>
                <a:cs typeface="Lucida Sans Unicode"/>
              </a:rPr>
              <a:t>s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25" dirty="0">
                <a:latin typeface="Lucida Sans Unicode"/>
                <a:cs typeface="Lucida Sans Unicode"/>
              </a:rPr>
              <a:t>h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15" dirty="0">
                <a:latin typeface="Lucida Sans Unicode"/>
                <a:cs typeface="Lucida Sans Unicode"/>
              </a:rPr>
              <a:t>n  </a:t>
            </a:r>
            <a:r>
              <a:rPr sz="2800" spc="-55" dirty="0">
                <a:latin typeface="Lucida Sans Unicode"/>
                <a:cs typeface="Lucida Sans Unicode"/>
              </a:rPr>
              <a:t>v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100" dirty="0">
                <a:latin typeface="Lucida Sans Unicode"/>
                <a:cs typeface="Lucida Sans Unicode"/>
              </a:rPr>
              <a:t>s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-20" dirty="0">
                <a:latin typeface="Lucida Sans Unicode"/>
                <a:cs typeface="Lucida Sans Unicode"/>
              </a:rPr>
              <a:t>n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110" dirty="0">
                <a:latin typeface="Lucida Sans Unicode"/>
                <a:cs typeface="Lucida Sans Unicode"/>
              </a:rPr>
              <a:t>c</a:t>
            </a:r>
            <a:r>
              <a:rPr sz="2800" spc="-25" dirty="0">
                <a:latin typeface="Lucida Sans Unicode"/>
                <a:cs typeface="Lucida Sans Unicode"/>
              </a:rPr>
              <a:t>hn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55" dirty="0">
                <a:latin typeface="Lucida Sans Unicode"/>
                <a:cs typeface="Lucida Sans Unicode"/>
              </a:rPr>
              <a:t>q</a:t>
            </a:r>
            <a:r>
              <a:rPr sz="2800" spc="-25" dirty="0">
                <a:latin typeface="Lucida Sans Unicode"/>
                <a:cs typeface="Lucida Sans Unicode"/>
              </a:rPr>
              <a:t>u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100" dirty="0">
                <a:latin typeface="Lucida Sans Unicode"/>
                <a:cs typeface="Lucida Sans Unicode"/>
              </a:rPr>
              <a:t>s</a:t>
            </a:r>
            <a:r>
              <a:rPr sz="2800" spc="-145" dirty="0">
                <a:latin typeface="Lucida Sans Unicode"/>
                <a:cs typeface="Lucida Sans Unicode"/>
              </a:rPr>
              <a:t>.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30" dirty="0">
                <a:latin typeface="Lucida Sans Unicode"/>
                <a:cs typeface="Lucida Sans Unicode"/>
              </a:rPr>
              <a:t>I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95" dirty="0">
                <a:latin typeface="Lucida Sans Unicode"/>
                <a:cs typeface="Lucida Sans Unicode"/>
              </a:rPr>
              <a:t>s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55" dirty="0">
                <a:latin typeface="Lucida Sans Unicode"/>
                <a:cs typeface="Lucida Sans Unicode"/>
              </a:rPr>
              <a:t>p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15" dirty="0">
                <a:latin typeface="Lucida Sans Unicode"/>
                <a:cs typeface="Lucida Sans Unicode"/>
              </a:rPr>
              <a:t>m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-105" dirty="0">
                <a:latin typeface="Lucida Sans Unicode"/>
                <a:cs typeface="Lucida Sans Unicode"/>
              </a:rPr>
              <a:t>il</a:t>
            </a:r>
            <a:r>
              <a:rPr sz="2800" spc="-55" dirty="0">
                <a:latin typeface="Lucida Sans Unicode"/>
                <a:cs typeface="Lucida Sans Unicode"/>
              </a:rPr>
              <a:t>y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u</a:t>
            </a:r>
            <a:r>
              <a:rPr sz="2800" spc="-100" dirty="0">
                <a:latin typeface="Lucida Sans Unicode"/>
                <a:cs typeface="Lucida Sans Unicode"/>
              </a:rPr>
              <a:t>s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50" dirty="0">
                <a:latin typeface="Lucida Sans Unicode"/>
                <a:cs typeface="Lucida Sans Unicode"/>
              </a:rPr>
              <a:t>d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20" dirty="0">
                <a:latin typeface="Lucida Sans Unicode"/>
                <a:cs typeface="Lucida Sans Unicode"/>
              </a:rPr>
              <a:t>n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25" dirty="0">
                <a:latin typeface="Lucida Sans Unicode"/>
                <a:cs typeface="Lucida Sans Unicode"/>
              </a:rPr>
              <a:t>h</a:t>
            </a:r>
            <a:r>
              <a:rPr sz="2800" spc="10" dirty="0">
                <a:latin typeface="Lucida Sans Unicode"/>
                <a:cs typeface="Lucida Sans Unicode"/>
              </a:rPr>
              <a:t>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85" dirty="0">
                <a:latin typeface="Lucida Sans Unicode"/>
                <a:cs typeface="Lucida Sans Unicode"/>
              </a:rPr>
              <a:t>f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105" dirty="0">
                <a:latin typeface="Lucida Sans Unicode"/>
                <a:cs typeface="Lucida Sans Unicode"/>
              </a:rPr>
              <a:t>l</a:t>
            </a:r>
            <a:r>
              <a:rPr sz="2800" spc="-50" dirty="0">
                <a:latin typeface="Lucida Sans Unicode"/>
                <a:cs typeface="Lucida Sans Unicode"/>
              </a:rPr>
              <a:t>d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-85" dirty="0">
                <a:latin typeface="Lucida Sans Unicode"/>
                <a:cs typeface="Lucida Sans Unicode"/>
              </a:rPr>
              <a:t>f</a:t>
            </a:r>
            <a:r>
              <a:rPr sz="2800" dirty="0">
                <a:latin typeface="Lucida Sans Unicode"/>
                <a:cs typeface="Lucida Sans Unicode"/>
              </a:rPr>
              <a:t>	</a:t>
            </a:r>
            <a:r>
              <a:rPr sz="2800" spc="-25" dirty="0">
                <a:latin typeface="Lucida Sans Unicode"/>
                <a:cs typeface="Lucida Sans Unicode"/>
              </a:rPr>
              <a:t>u</a:t>
            </a:r>
            <a:r>
              <a:rPr sz="2800" spc="-100" dirty="0">
                <a:latin typeface="Lucida Sans Unicode"/>
                <a:cs typeface="Lucida Sans Unicode"/>
              </a:rPr>
              <a:t>s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50" dirty="0">
                <a:latin typeface="Lucida Sans Unicode"/>
                <a:cs typeface="Lucida Sans Unicode"/>
              </a:rPr>
              <a:t>d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30" dirty="0">
                <a:latin typeface="Lucida Sans Unicode"/>
                <a:cs typeface="Lucida Sans Unicode"/>
              </a:rPr>
              <a:t>o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55" dirty="0">
                <a:latin typeface="Lucida Sans Unicode"/>
                <a:cs typeface="Lucida Sans Unicode"/>
              </a:rPr>
              <a:t>d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110" dirty="0">
                <a:latin typeface="Lucida Sans Unicode"/>
                <a:cs typeface="Lucida Sans Unicode"/>
              </a:rPr>
              <a:t>c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25" dirty="0">
                <a:latin typeface="Lucida Sans Unicode"/>
                <a:cs typeface="Lucida Sans Unicode"/>
              </a:rPr>
              <a:t>h</a:t>
            </a:r>
            <a:r>
              <a:rPr sz="2800" spc="10" dirty="0">
                <a:latin typeface="Lucida Sans Unicode"/>
                <a:cs typeface="Lucida Sans Unicode"/>
              </a:rPr>
              <a:t>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-55" dirty="0">
                <a:latin typeface="Lucida Sans Unicode"/>
                <a:cs typeface="Lucida Sans Unicode"/>
              </a:rPr>
              <a:t>b</a:t>
            </a:r>
            <a:r>
              <a:rPr sz="2800" spc="-145" dirty="0">
                <a:latin typeface="Lucida Sans Unicode"/>
                <a:cs typeface="Lucida Sans Unicode"/>
              </a:rPr>
              <a:t>j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110" dirty="0">
                <a:latin typeface="Lucida Sans Unicode"/>
                <a:cs typeface="Lucida Sans Unicode"/>
              </a:rPr>
              <a:t>c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20" dirty="0">
                <a:latin typeface="Lucida Sans Unicode"/>
                <a:cs typeface="Lucida Sans Unicode"/>
              </a:rPr>
              <a:t>n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n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20" dirty="0">
                <a:latin typeface="Lucida Sans Unicode"/>
                <a:cs typeface="Lucida Sans Unicode"/>
              </a:rPr>
              <a:t>w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15" dirty="0">
                <a:latin typeface="Lucida Sans Unicode"/>
                <a:cs typeface="Lucida Sans Unicode"/>
              </a:rPr>
              <a:t>m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220" dirty="0">
                <a:latin typeface="Lucida Sans Unicode"/>
                <a:cs typeface="Lucida Sans Unicode"/>
              </a:rPr>
              <a:t>g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100" dirty="0">
                <a:latin typeface="Lucida Sans Unicode"/>
                <a:cs typeface="Lucida Sans Unicode"/>
              </a:rPr>
              <a:t>s</a:t>
            </a:r>
            <a:r>
              <a:rPr sz="2800" spc="-145" dirty="0">
                <a:latin typeface="Lucida Sans Unicode"/>
                <a:cs typeface="Lucida Sans Unicode"/>
              </a:rPr>
              <a:t>.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H</a:t>
            </a:r>
            <a:r>
              <a:rPr sz="2800" spc="5" dirty="0">
                <a:latin typeface="Lucida Sans Unicode"/>
                <a:cs typeface="Lucida Sans Unicode"/>
              </a:rPr>
              <a:t>aa</a:t>
            </a:r>
            <a:r>
              <a:rPr sz="2800" spc="-5" dirty="0">
                <a:latin typeface="Lucida Sans Unicode"/>
                <a:cs typeface="Lucida Sans Unicode"/>
              </a:rPr>
              <a:t>r</a:t>
            </a:r>
            <a:endParaRPr sz="2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21942" y="2276372"/>
            <a:ext cx="5153024" cy="2381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3969" y="1741119"/>
            <a:ext cx="10466705" cy="788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3345">
              <a:lnSpc>
                <a:spcPct val="122800"/>
              </a:lnSpc>
              <a:spcBef>
                <a:spcPts val="95"/>
              </a:spcBef>
              <a:buAutoNum type="arabicPeriod"/>
              <a:tabLst>
                <a:tab pos="403225" algn="l"/>
              </a:tabLst>
            </a:pPr>
            <a:r>
              <a:rPr sz="2800" spc="-30" dirty="0">
                <a:latin typeface="Lucida Sans Unicode"/>
                <a:cs typeface="Lucida Sans Unicode"/>
              </a:rPr>
              <a:t>I</a:t>
            </a:r>
            <a:r>
              <a:rPr sz="2800" spc="-15" dirty="0">
                <a:latin typeface="Lucida Sans Unicode"/>
                <a:cs typeface="Lucida Sans Unicode"/>
              </a:rPr>
              <a:t>m</a:t>
            </a:r>
            <a:r>
              <a:rPr sz="2800" spc="-55" dirty="0">
                <a:latin typeface="Lucida Sans Unicode"/>
                <a:cs typeface="Lucida Sans Unicode"/>
              </a:rPr>
              <a:t>p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25" dirty="0">
                <a:latin typeface="Lucida Sans Unicode"/>
                <a:cs typeface="Lucida Sans Unicode"/>
              </a:rPr>
              <a:t>n</a:t>
            </a:r>
            <a:r>
              <a:rPr sz="2800" spc="-215" dirty="0">
                <a:latin typeface="Lucida Sans Unicode"/>
                <a:cs typeface="Lucida Sans Unicode"/>
              </a:rPr>
              <a:t>g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25" dirty="0">
                <a:latin typeface="Lucida Sans Unicode"/>
                <a:cs typeface="Lucida Sans Unicode"/>
              </a:rPr>
              <a:t>h</a:t>
            </a:r>
            <a:r>
              <a:rPr sz="2800" spc="10" dirty="0">
                <a:latin typeface="Lucida Sans Unicode"/>
                <a:cs typeface="Lucida Sans Unicode"/>
              </a:rPr>
              <a:t>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10" dirty="0">
                <a:latin typeface="Lucida Sans Unicode"/>
                <a:cs typeface="Lucida Sans Unicode"/>
              </a:rPr>
              <a:t>c</a:t>
            </a:r>
            <a:r>
              <a:rPr sz="2800" spc="-55" dirty="0">
                <a:latin typeface="Lucida Sans Unicode"/>
                <a:cs typeface="Lucida Sans Unicode"/>
              </a:rPr>
              <a:t>v</a:t>
            </a:r>
            <a:r>
              <a:rPr sz="2800" spc="-170" dirty="0">
                <a:latin typeface="Lucida Sans Unicode"/>
                <a:cs typeface="Lucida Sans Unicode"/>
              </a:rPr>
              <a:t>2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05" dirty="0">
                <a:latin typeface="Lucida Sans Unicode"/>
                <a:cs typeface="Lucida Sans Unicode"/>
              </a:rPr>
              <a:t>li</a:t>
            </a:r>
            <a:r>
              <a:rPr sz="2800" spc="-55" dirty="0">
                <a:latin typeface="Lucida Sans Unicode"/>
                <a:cs typeface="Lucida Sans Unicode"/>
              </a:rPr>
              <a:t>b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-55" dirty="0">
                <a:latin typeface="Lucida Sans Unicode"/>
                <a:cs typeface="Lucida Sans Unicode"/>
              </a:rPr>
              <a:t>y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25" dirty="0">
                <a:latin typeface="Lucida Sans Unicode"/>
                <a:cs typeface="Lucida Sans Unicode"/>
              </a:rPr>
              <a:t>n</a:t>
            </a:r>
            <a:r>
              <a:rPr sz="2800" spc="-50" dirty="0">
                <a:latin typeface="Lucida Sans Unicode"/>
                <a:cs typeface="Lucida Sans Unicode"/>
              </a:rPr>
              <a:t>d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25" dirty="0">
                <a:latin typeface="Lucida Sans Unicode"/>
                <a:cs typeface="Lucida Sans Unicode"/>
              </a:rPr>
              <a:t>n</a:t>
            </a:r>
            <a:r>
              <a:rPr sz="2800" spc="-110" dirty="0">
                <a:latin typeface="Lucida Sans Unicode"/>
                <a:cs typeface="Lucida Sans Unicode"/>
              </a:rPr>
              <a:t>c</a:t>
            </a:r>
            <a:r>
              <a:rPr sz="2800" spc="-105" dirty="0">
                <a:latin typeface="Lucida Sans Unicode"/>
                <a:cs typeface="Lucida Sans Unicode"/>
              </a:rPr>
              <a:t>l</a:t>
            </a:r>
            <a:r>
              <a:rPr sz="2800" spc="-25" dirty="0">
                <a:latin typeface="Lucida Sans Unicode"/>
                <a:cs typeface="Lucida Sans Unicode"/>
              </a:rPr>
              <a:t>u</a:t>
            </a:r>
            <a:r>
              <a:rPr sz="2800" spc="-55" dirty="0">
                <a:latin typeface="Lucida Sans Unicode"/>
                <a:cs typeface="Lucida Sans Unicode"/>
              </a:rPr>
              <a:t>d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25" dirty="0">
                <a:latin typeface="Lucida Sans Unicode"/>
                <a:cs typeface="Lucida Sans Unicode"/>
              </a:rPr>
              <a:t>n</a:t>
            </a:r>
            <a:r>
              <a:rPr sz="2800" spc="-215" dirty="0">
                <a:latin typeface="Lucida Sans Unicode"/>
                <a:cs typeface="Lucida Sans Unicode"/>
              </a:rPr>
              <a:t>g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25" dirty="0">
                <a:latin typeface="Lucida Sans Unicode"/>
                <a:cs typeface="Lucida Sans Unicode"/>
              </a:rPr>
              <a:t>h</a:t>
            </a:r>
            <a:r>
              <a:rPr sz="2800" spc="10" dirty="0">
                <a:latin typeface="Lucida Sans Unicode"/>
                <a:cs typeface="Lucida Sans Unicode"/>
              </a:rPr>
              <a:t>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55" dirty="0">
                <a:latin typeface="Lucida Sans Unicode"/>
                <a:cs typeface="Lucida Sans Unicode"/>
              </a:rPr>
              <a:t>p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55" dirty="0">
                <a:latin typeface="Lucida Sans Unicode"/>
                <a:cs typeface="Lucida Sans Unicode"/>
              </a:rPr>
              <a:t>d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85" dirty="0">
                <a:latin typeface="Lucida Sans Unicode"/>
                <a:cs typeface="Lucida Sans Unicode"/>
              </a:rPr>
              <a:t>f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25" dirty="0">
                <a:latin typeface="Lucida Sans Unicode"/>
                <a:cs typeface="Lucida Sans Unicode"/>
              </a:rPr>
              <a:t>n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50" dirty="0">
                <a:latin typeface="Lucida Sans Unicode"/>
                <a:cs typeface="Lucida Sans Unicode"/>
              </a:rPr>
              <a:t>d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h</a:t>
            </a:r>
            <a:r>
              <a:rPr sz="2800" spc="5" dirty="0">
                <a:latin typeface="Lucida Sans Unicode"/>
                <a:cs typeface="Lucida Sans Unicode"/>
              </a:rPr>
              <a:t>aa</a:t>
            </a:r>
            <a:r>
              <a:rPr sz="2800" spc="-5" dirty="0">
                <a:latin typeface="Lucida Sans Unicode"/>
                <a:cs typeface="Lucida Sans Unicode"/>
              </a:rPr>
              <a:t>r  </a:t>
            </a:r>
            <a:r>
              <a:rPr sz="2800" spc="-50" dirty="0">
                <a:latin typeface="Lucida Sans Unicode"/>
                <a:cs typeface="Lucida Sans Unicode"/>
              </a:rPr>
              <a:t>cascade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70" dirty="0">
                <a:latin typeface="Lucida Sans Unicode"/>
                <a:cs typeface="Lucida Sans Unicode"/>
              </a:rPr>
              <a:t>file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40" dirty="0">
                <a:latin typeface="Lucida Sans Unicode"/>
                <a:cs typeface="Lucida Sans Unicode"/>
              </a:rPr>
              <a:t>for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45" dirty="0">
                <a:latin typeface="Lucida Sans Unicode"/>
                <a:cs typeface="Lucida Sans Unicode"/>
              </a:rPr>
              <a:t>frontal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45" dirty="0">
                <a:latin typeface="Lucida Sans Unicode"/>
                <a:cs typeface="Lucida Sans Unicode"/>
              </a:rPr>
              <a:t>face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65" dirty="0">
                <a:latin typeface="Lucida Sans Unicode"/>
                <a:cs typeface="Lucida Sans Unicode"/>
              </a:rPr>
              <a:t>recognition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and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20" dirty="0">
                <a:latin typeface="Lucida Sans Unicode"/>
                <a:cs typeface="Lucida Sans Unicode"/>
              </a:rPr>
              <a:t>another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40" dirty="0">
                <a:latin typeface="Lucida Sans Unicode"/>
                <a:cs typeface="Lucida Sans Unicode"/>
              </a:rPr>
              <a:t>for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35" dirty="0">
                <a:latin typeface="Lucida Sans Unicode"/>
                <a:cs typeface="Lucida Sans Unicode"/>
              </a:rPr>
              <a:t>mouth </a:t>
            </a:r>
            <a:r>
              <a:rPr sz="2800" spc="-869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detection.</a:t>
            </a:r>
            <a:endParaRPr sz="2800">
              <a:latin typeface="Lucida Sans Unicode"/>
              <a:cs typeface="Lucida Sans Unicode"/>
            </a:endParaRPr>
          </a:p>
          <a:p>
            <a:pPr marL="12700" marR="379095">
              <a:lnSpc>
                <a:spcPts val="4130"/>
              </a:lnSpc>
              <a:spcBef>
                <a:spcPts val="265"/>
              </a:spcBef>
              <a:buAutoNum type="arabicPeriod"/>
              <a:tabLst>
                <a:tab pos="403225" algn="l"/>
              </a:tabLst>
            </a:pPr>
            <a:r>
              <a:rPr sz="2800" spc="-65" dirty="0">
                <a:latin typeface="Lucida Sans Unicode"/>
                <a:cs typeface="Lucida Sans Unicode"/>
              </a:rPr>
              <a:t>D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85" dirty="0">
                <a:latin typeface="Lucida Sans Unicode"/>
                <a:cs typeface="Lucida Sans Unicode"/>
              </a:rPr>
              <a:t>f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25" dirty="0">
                <a:latin typeface="Lucida Sans Unicode"/>
                <a:cs typeface="Lucida Sans Unicode"/>
              </a:rPr>
              <a:t>n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25" dirty="0">
                <a:latin typeface="Lucida Sans Unicode"/>
                <a:cs typeface="Lucida Sans Unicode"/>
              </a:rPr>
              <a:t>n</a:t>
            </a:r>
            <a:r>
              <a:rPr sz="2800" spc="-215" dirty="0">
                <a:latin typeface="Lucida Sans Unicode"/>
                <a:cs typeface="Lucida Sans Unicode"/>
              </a:rPr>
              <a:t>g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25" dirty="0">
                <a:latin typeface="Lucida Sans Unicode"/>
                <a:cs typeface="Lucida Sans Unicode"/>
              </a:rPr>
              <a:t>h</a:t>
            </a:r>
            <a:r>
              <a:rPr sz="2800" spc="10" dirty="0">
                <a:latin typeface="Lucida Sans Unicode"/>
                <a:cs typeface="Lucida Sans Unicode"/>
              </a:rPr>
              <a:t>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55" dirty="0">
                <a:latin typeface="Lucida Sans Unicode"/>
                <a:cs typeface="Lucida Sans Unicode"/>
              </a:rPr>
              <a:t>v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55" dirty="0">
                <a:latin typeface="Lucida Sans Unicode"/>
                <a:cs typeface="Lucida Sans Unicode"/>
              </a:rPr>
              <a:t>d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30" dirty="0">
                <a:latin typeface="Lucida Sans Unicode"/>
                <a:cs typeface="Lucida Sans Unicode"/>
              </a:rPr>
              <a:t>o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10" dirty="0">
                <a:latin typeface="Lucida Sans Unicode"/>
                <a:cs typeface="Lucida Sans Unicode"/>
              </a:rPr>
              <a:t>c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55" dirty="0">
                <a:latin typeface="Lucida Sans Unicode"/>
                <a:cs typeface="Lucida Sans Unicode"/>
              </a:rPr>
              <a:t>p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25" dirty="0">
                <a:latin typeface="Lucida Sans Unicode"/>
                <a:cs typeface="Lucida Sans Unicode"/>
              </a:rPr>
              <a:t>u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10" dirty="0">
                <a:latin typeface="Lucida Sans Unicode"/>
                <a:cs typeface="Lucida Sans Unicode"/>
              </a:rPr>
              <a:t>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55" dirty="0">
                <a:latin typeface="Lucida Sans Unicode"/>
                <a:cs typeface="Lucida Sans Unicode"/>
              </a:rPr>
              <a:t>d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55" dirty="0">
                <a:latin typeface="Lucida Sans Unicode"/>
                <a:cs typeface="Lucida Sans Unicode"/>
              </a:rPr>
              <a:t>v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110" dirty="0">
                <a:latin typeface="Lucida Sans Unicode"/>
                <a:cs typeface="Lucida Sans Unicode"/>
              </a:rPr>
              <a:t>c</a:t>
            </a:r>
            <a:r>
              <a:rPr sz="2800" spc="10" dirty="0">
                <a:latin typeface="Lucida Sans Unicode"/>
                <a:cs typeface="Lucida Sans Unicode"/>
              </a:rPr>
              <a:t>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u</a:t>
            </a:r>
            <a:r>
              <a:rPr sz="2800" spc="-100" dirty="0">
                <a:latin typeface="Lucida Sans Unicode"/>
                <a:cs typeface="Lucida Sans Unicode"/>
              </a:rPr>
              <a:t>s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25" dirty="0">
                <a:latin typeface="Lucida Sans Unicode"/>
                <a:cs typeface="Lucida Sans Unicode"/>
              </a:rPr>
              <a:t>n</a:t>
            </a:r>
            <a:r>
              <a:rPr sz="2800" spc="-215" dirty="0">
                <a:latin typeface="Lucida Sans Unicode"/>
                <a:cs typeface="Lucida Sans Unicode"/>
              </a:rPr>
              <a:t>g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10" dirty="0">
                <a:latin typeface="Lucida Sans Unicode"/>
                <a:cs typeface="Lucida Sans Unicode"/>
              </a:rPr>
              <a:t>c</a:t>
            </a:r>
            <a:r>
              <a:rPr sz="2800" spc="-55" dirty="0">
                <a:latin typeface="Lucida Sans Unicode"/>
                <a:cs typeface="Lucida Sans Unicode"/>
              </a:rPr>
              <a:t>v</a:t>
            </a:r>
            <a:r>
              <a:rPr sz="2800" spc="-170" dirty="0">
                <a:latin typeface="Lucida Sans Unicode"/>
                <a:cs typeface="Lucida Sans Unicode"/>
              </a:rPr>
              <a:t>2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05" dirty="0">
                <a:latin typeface="Lucida Sans Unicode"/>
                <a:cs typeface="Lucida Sans Unicode"/>
              </a:rPr>
              <a:t>li</a:t>
            </a:r>
            <a:r>
              <a:rPr sz="2800" spc="-55" dirty="0">
                <a:latin typeface="Lucida Sans Unicode"/>
                <a:cs typeface="Lucida Sans Unicode"/>
              </a:rPr>
              <a:t>b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-55" dirty="0">
                <a:latin typeface="Lucida Sans Unicode"/>
                <a:cs typeface="Lucida Sans Unicode"/>
              </a:rPr>
              <a:t>y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25" dirty="0">
                <a:latin typeface="Lucida Sans Unicode"/>
                <a:cs typeface="Lucida Sans Unicode"/>
              </a:rPr>
              <a:t>n</a:t>
            </a:r>
            <a:r>
              <a:rPr sz="2800" spc="-35" dirty="0">
                <a:latin typeface="Lucida Sans Unicode"/>
                <a:cs typeface="Lucida Sans Unicode"/>
              </a:rPr>
              <a:t>d  </a:t>
            </a:r>
            <a:r>
              <a:rPr sz="2800" spc="-65" dirty="0">
                <a:latin typeface="Lucida Sans Unicode"/>
                <a:cs typeface="Lucida Sans Unicode"/>
              </a:rPr>
              <a:t>capturing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the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35" dirty="0">
                <a:latin typeface="Lucida Sans Unicode"/>
                <a:cs typeface="Lucida Sans Unicode"/>
              </a:rPr>
              <a:t>current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50" dirty="0">
                <a:latin typeface="Lucida Sans Unicode"/>
                <a:cs typeface="Lucida Sans Unicode"/>
              </a:rPr>
              <a:t>frames.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100" dirty="0">
                <a:latin typeface="Lucida Sans Unicode"/>
                <a:cs typeface="Lucida Sans Unicode"/>
              </a:rPr>
              <a:t>We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75" dirty="0">
                <a:latin typeface="Lucida Sans Unicode"/>
                <a:cs typeface="Lucida Sans Unicode"/>
              </a:rPr>
              <a:t>will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40" dirty="0">
                <a:latin typeface="Lucida Sans Unicode"/>
                <a:cs typeface="Lucida Sans Unicode"/>
              </a:rPr>
              <a:t>convert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35" dirty="0">
                <a:latin typeface="Lucida Sans Unicode"/>
                <a:cs typeface="Lucida Sans Unicode"/>
              </a:rPr>
              <a:t>these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40" dirty="0">
                <a:latin typeface="Lucida Sans Unicode"/>
                <a:cs typeface="Lucida Sans Unicode"/>
              </a:rPr>
              <a:t>captured </a:t>
            </a:r>
            <a:r>
              <a:rPr sz="2800" spc="-869" dirty="0">
                <a:latin typeface="Lucida Sans Unicode"/>
                <a:cs typeface="Lucida Sans Unicode"/>
              </a:rPr>
              <a:t> </a:t>
            </a:r>
            <a:r>
              <a:rPr sz="2800" spc="-85" dirty="0">
                <a:latin typeface="Lucida Sans Unicode"/>
                <a:cs typeface="Lucida Sans Unicode"/>
              </a:rPr>
              <a:t>f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15" dirty="0">
                <a:latin typeface="Lucida Sans Unicode"/>
                <a:cs typeface="Lucida Sans Unicode"/>
              </a:rPr>
              <a:t>m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95" dirty="0">
                <a:latin typeface="Lucida Sans Unicode"/>
                <a:cs typeface="Lucida Sans Unicode"/>
              </a:rPr>
              <a:t>s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30" dirty="0">
                <a:latin typeface="Lucida Sans Unicode"/>
                <a:cs typeface="Lucida Sans Unicode"/>
              </a:rPr>
              <a:t>o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220" dirty="0">
                <a:latin typeface="Lucida Sans Unicode"/>
                <a:cs typeface="Lucida Sans Unicode"/>
              </a:rPr>
              <a:t>g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60" dirty="0">
                <a:latin typeface="Lucida Sans Unicode"/>
                <a:cs typeface="Lucida Sans Unicode"/>
              </a:rPr>
              <a:t>y</a:t>
            </a:r>
            <a:r>
              <a:rPr sz="2800" spc="-100" dirty="0">
                <a:latin typeface="Lucida Sans Unicode"/>
                <a:cs typeface="Lucida Sans Unicode"/>
              </a:rPr>
              <a:t>s</a:t>
            </a:r>
            <a:r>
              <a:rPr sz="2800" spc="-110" dirty="0">
                <a:latin typeface="Lucida Sans Unicode"/>
                <a:cs typeface="Lucida Sans Unicode"/>
              </a:rPr>
              <a:t>c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105" dirty="0">
                <a:latin typeface="Lucida Sans Unicode"/>
                <a:cs typeface="Lucida Sans Unicode"/>
              </a:rPr>
              <a:t>l</a:t>
            </a:r>
            <a:r>
              <a:rPr sz="2800" spc="10" dirty="0">
                <a:latin typeface="Lucida Sans Unicode"/>
                <a:cs typeface="Lucida Sans Unicode"/>
              </a:rPr>
              <a:t>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25" dirty="0">
                <a:latin typeface="Lucida Sans Unicode"/>
                <a:cs typeface="Lucida Sans Unicode"/>
              </a:rPr>
              <a:t>n</a:t>
            </a:r>
            <a:r>
              <a:rPr sz="2800" spc="-50" dirty="0">
                <a:latin typeface="Lucida Sans Unicode"/>
                <a:cs typeface="Lucida Sans Unicode"/>
              </a:rPr>
              <a:t>d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u</a:t>
            </a:r>
            <a:r>
              <a:rPr sz="2800" spc="-100" dirty="0">
                <a:latin typeface="Lucida Sans Unicode"/>
                <a:cs typeface="Lucida Sans Unicode"/>
              </a:rPr>
              <a:t>s</a:t>
            </a:r>
            <a:r>
              <a:rPr sz="2800" spc="5" dirty="0">
                <a:latin typeface="Lucida Sans Unicode"/>
                <a:cs typeface="Lucida Sans Unicode"/>
              </a:rPr>
              <a:t>e  </a:t>
            </a:r>
            <a:r>
              <a:rPr sz="2800" spc="-60" dirty="0">
                <a:latin typeface="Lucida Sans Unicode"/>
                <a:cs typeface="Lucida Sans Unicode"/>
              </a:rPr>
              <a:t>haarcascade_frontalface_default.xml </a:t>
            </a:r>
            <a:r>
              <a:rPr sz="2800" spc="-70" dirty="0">
                <a:latin typeface="Lucida Sans Unicode"/>
                <a:cs typeface="Lucida Sans Unicode"/>
              </a:rPr>
              <a:t>file </a:t>
            </a:r>
            <a:r>
              <a:rPr sz="2800" spc="-45" dirty="0">
                <a:latin typeface="Lucida Sans Unicode"/>
                <a:cs typeface="Lucida Sans Unicode"/>
              </a:rPr>
              <a:t>to detect </a:t>
            </a:r>
            <a:r>
              <a:rPr sz="2800" spc="-55" dirty="0">
                <a:latin typeface="Lucida Sans Unicode"/>
                <a:cs typeface="Lucida Sans Unicode"/>
              </a:rPr>
              <a:t>faces </a:t>
            </a:r>
            <a:r>
              <a:rPr sz="2800" spc="-65" dirty="0">
                <a:latin typeface="Lucida Sans Unicode"/>
                <a:cs typeface="Lucida Sans Unicode"/>
              </a:rPr>
              <a:t>in </a:t>
            </a:r>
            <a:r>
              <a:rPr sz="2800" spc="-60" dirty="0">
                <a:latin typeface="Lucida Sans Unicode"/>
                <a:cs typeface="Lucida Sans Unicode"/>
              </a:rPr>
              <a:t> </a:t>
            </a:r>
            <a:r>
              <a:rPr sz="2800" spc="-220" dirty="0">
                <a:latin typeface="Lucida Sans Unicode"/>
                <a:cs typeface="Lucida Sans Unicode"/>
              </a:rPr>
              <a:t>g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60" dirty="0">
                <a:latin typeface="Lucida Sans Unicode"/>
                <a:cs typeface="Lucida Sans Unicode"/>
              </a:rPr>
              <a:t>y</a:t>
            </a:r>
            <a:r>
              <a:rPr sz="2800" spc="-100" dirty="0">
                <a:latin typeface="Lucida Sans Unicode"/>
                <a:cs typeface="Lucida Sans Unicode"/>
              </a:rPr>
              <a:t>s</a:t>
            </a:r>
            <a:r>
              <a:rPr sz="2800" spc="-110" dirty="0">
                <a:latin typeface="Lucida Sans Unicode"/>
                <a:cs typeface="Lucida Sans Unicode"/>
              </a:rPr>
              <a:t>c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105" dirty="0">
                <a:latin typeface="Lucida Sans Unicode"/>
                <a:cs typeface="Lucida Sans Unicode"/>
              </a:rPr>
              <a:t>l</a:t>
            </a:r>
            <a:r>
              <a:rPr sz="2800" spc="10" dirty="0">
                <a:latin typeface="Lucida Sans Unicode"/>
                <a:cs typeface="Lucida Sans Unicode"/>
              </a:rPr>
              <a:t>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85" dirty="0">
                <a:latin typeface="Lucida Sans Unicode"/>
                <a:cs typeface="Lucida Sans Unicode"/>
              </a:rPr>
              <a:t>f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15" dirty="0">
                <a:latin typeface="Lucida Sans Unicode"/>
                <a:cs typeface="Lucida Sans Unicode"/>
              </a:rPr>
              <a:t>m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145" dirty="0">
                <a:latin typeface="Lucida Sans Unicode"/>
                <a:cs typeface="Lucida Sans Unicode"/>
              </a:rPr>
              <a:t>.</a:t>
            </a:r>
            <a:endParaRPr sz="2800">
              <a:latin typeface="Lucida Sans Unicode"/>
              <a:cs typeface="Lucida Sans Unicode"/>
            </a:endParaRPr>
          </a:p>
          <a:p>
            <a:pPr marL="311150" indent="-299085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311785" algn="l"/>
              </a:tabLst>
            </a:pPr>
            <a:r>
              <a:rPr sz="2800" spc="35" dirty="0">
                <a:latin typeface="Lucida Sans Unicode"/>
                <a:cs typeface="Lucida Sans Unicode"/>
              </a:rPr>
              <a:t>N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20" dirty="0">
                <a:latin typeface="Lucida Sans Unicode"/>
                <a:cs typeface="Lucida Sans Unicode"/>
              </a:rPr>
              <a:t>w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15" dirty="0">
                <a:latin typeface="Lucida Sans Unicode"/>
                <a:cs typeface="Lucida Sans Unicode"/>
              </a:rPr>
              <a:t>w</a:t>
            </a:r>
            <a:r>
              <a:rPr sz="2800" spc="10" dirty="0">
                <a:latin typeface="Lucida Sans Unicode"/>
                <a:cs typeface="Lucida Sans Unicode"/>
              </a:rPr>
              <a:t>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15" dirty="0">
                <a:latin typeface="Lucida Sans Unicode"/>
                <a:cs typeface="Lucida Sans Unicode"/>
              </a:rPr>
              <a:t>w</a:t>
            </a:r>
            <a:r>
              <a:rPr sz="2800" spc="-105" dirty="0">
                <a:latin typeface="Lucida Sans Unicode"/>
                <a:cs typeface="Lucida Sans Unicode"/>
              </a:rPr>
              <a:t>ill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10" dirty="0">
                <a:latin typeface="Lucida Sans Unicode"/>
                <a:cs typeface="Lucida Sans Unicode"/>
              </a:rPr>
              <a:t>c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5" dirty="0">
                <a:latin typeface="Lucida Sans Unicode"/>
                <a:cs typeface="Lucida Sans Unicode"/>
              </a:rPr>
              <a:t>ea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10" dirty="0">
                <a:latin typeface="Lucida Sans Unicode"/>
                <a:cs typeface="Lucida Sans Unicode"/>
              </a:rPr>
              <a:t>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10" dirty="0">
                <a:latin typeface="Lucida Sans Unicode"/>
                <a:cs typeface="Lucida Sans Unicode"/>
              </a:rPr>
              <a:t>a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220" dirty="0">
                <a:latin typeface="Lucida Sans Unicode"/>
                <a:cs typeface="Lucida Sans Unicode"/>
              </a:rPr>
              <a:t>g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-20" dirty="0">
                <a:latin typeface="Lucida Sans Unicode"/>
                <a:cs typeface="Lucida Sans Unicode"/>
              </a:rPr>
              <a:t>n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-85" dirty="0">
                <a:latin typeface="Lucida Sans Unicode"/>
                <a:cs typeface="Lucida Sans Unicode"/>
              </a:rPr>
              <a:t>f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25" dirty="0">
                <a:latin typeface="Lucida Sans Unicode"/>
                <a:cs typeface="Lucida Sans Unicode"/>
              </a:rPr>
              <a:t>n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100" dirty="0">
                <a:latin typeface="Lucida Sans Unicode"/>
                <a:cs typeface="Lucida Sans Unicode"/>
              </a:rPr>
              <a:t>s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20" dirty="0">
                <a:latin typeface="Lucida Sans Unicode"/>
                <a:cs typeface="Lucida Sans Unicode"/>
              </a:rPr>
              <a:t>n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25" dirty="0">
                <a:latin typeface="Lucida Sans Unicode"/>
                <a:cs typeface="Lucida Sans Unicode"/>
              </a:rPr>
              <a:t>h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85" dirty="0">
                <a:latin typeface="Lucida Sans Unicode"/>
                <a:cs typeface="Lucida Sans Unicode"/>
              </a:rPr>
              <a:t>f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15" dirty="0">
                <a:latin typeface="Lucida Sans Unicode"/>
                <a:cs typeface="Lucida Sans Unicode"/>
              </a:rPr>
              <a:t>m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145" dirty="0">
                <a:latin typeface="Lucida Sans Unicode"/>
                <a:cs typeface="Lucida Sans Unicode"/>
              </a:rPr>
              <a:t>.</a:t>
            </a:r>
            <a:endParaRPr sz="2800">
              <a:latin typeface="Lucida Sans Unicode"/>
              <a:cs typeface="Lucida Sans Unicode"/>
            </a:endParaRPr>
          </a:p>
          <a:p>
            <a:pPr marL="12700" marR="67945">
              <a:lnSpc>
                <a:spcPts val="4130"/>
              </a:lnSpc>
              <a:spcBef>
                <a:spcPts val="265"/>
              </a:spcBef>
              <a:buAutoNum type="arabicPeriod"/>
              <a:tabLst>
                <a:tab pos="403225" algn="l"/>
              </a:tabLst>
            </a:pPr>
            <a:r>
              <a:rPr sz="2800" spc="-30" dirty="0">
                <a:latin typeface="Lucida Sans Unicode"/>
                <a:cs typeface="Lucida Sans Unicode"/>
              </a:rPr>
              <a:t>I</a:t>
            </a:r>
            <a:r>
              <a:rPr sz="2800" spc="-20" dirty="0">
                <a:latin typeface="Lucida Sans Unicode"/>
                <a:cs typeface="Lucida Sans Unicode"/>
              </a:rPr>
              <a:t>n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25" dirty="0">
                <a:latin typeface="Lucida Sans Unicode"/>
                <a:cs typeface="Lucida Sans Unicode"/>
              </a:rPr>
              <a:t>h</a:t>
            </a: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220" dirty="0">
                <a:latin typeface="Lucida Sans Unicode"/>
                <a:cs typeface="Lucida Sans Unicode"/>
              </a:rPr>
              <a:t>g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-20" dirty="0">
                <a:latin typeface="Lucida Sans Unicode"/>
                <a:cs typeface="Lucida Sans Unicode"/>
              </a:rPr>
              <a:t>n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-85" dirty="0">
                <a:latin typeface="Lucida Sans Unicode"/>
                <a:cs typeface="Lucida Sans Unicode"/>
              </a:rPr>
              <a:t>f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25" dirty="0">
                <a:latin typeface="Lucida Sans Unicode"/>
                <a:cs typeface="Lucida Sans Unicode"/>
              </a:rPr>
              <a:t>n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10" dirty="0">
                <a:latin typeface="Lucida Sans Unicode"/>
                <a:cs typeface="Lucida Sans Unicode"/>
              </a:rPr>
              <a:t>r</a:t>
            </a:r>
            <a:r>
              <a:rPr sz="2800" spc="5" dirty="0">
                <a:latin typeface="Lucida Sans Unicode"/>
                <a:cs typeface="Lucida Sans Unicode"/>
              </a:rPr>
              <a:t>e</a:t>
            </a:r>
            <a:r>
              <a:rPr sz="2800" spc="-100" dirty="0">
                <a:latin typeface="Lucida Sans Unicode"/>
                <a:cs typeface="Lucida Sans Unicode"/>
              </a:rPr>
              <a:t>s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200" dirty="0">
                <a:latin typeface="Lucida Sans Unicode"/>
                <a:cs typeface="Lucida Sans Unicode"/>
              </a:rPr>
              <a:t>,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15" dirty="0">
                <a:latin typeface="Lucida Sans Unicode"/>
                <a:cs typeface="Lucida Sans Unicode"/>
              </a:rPr>
              <a:t>w</a:t>
            </a:r>
            <a:r>
              <a:rPr sz="2800" spc="10" dirty="0">
                <a:latin typeface="Lucida Sans Unicode"/>
                <a:cs typeface="Lucida Sans Unicode"/>
              </a:rPr>
              <a:t>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15" dirty="0">
                <a:latin typeface="Lucida Sans Unicode"/>
                <a:cs typeface="Lucida Sans Unicode"/>
              </a:rPr>
              <a:t>w</a:t>
            </a:r>
            <a:r>
              <a:rPr sz="2800" spc="-105" dirty="0">
                <a:latin typeface="Lucida Sans Unicode"/>
                <a:cs typeface="Lucida Sans Unicode"/>
              </a:rPr>
              <a:t>ill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u</a:t>
            </a:r>
            <a:r>
              <a:rPr sz="2800" spc="-100" dirty="0">
                <a:latin typeface="Lucida Sans Unicode"/>
                <a:cs typeface="Lucida Sans Unicode"/>
              </a:rPr>
              <a:t>s</a:t>
            </a:r>
            <a:r>
              <a:rPr sz="2800" spc="10" dirty="0">
                <a:latin typeface="Lucida Sans Unicode"/>
                <a:cs typeface="Lucida Sans Unicode"/>
              </a:rPr>
              <a:t>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t</a:t>
            </a:r>
            <a:r>
              <a:rPr sz="2800" spc="-25" dirty="0">
                <a:latin typeface="Lucida Sans Unicode"/>
                <a:cs typeface="Lucida Sans Unicode"/>
              </a:rPr>
              <a:t>h</a:t>
            </a:r>
            <a:r>
              <a:rPr sz="2800" spc="5" dirty="0">
                <a:latin typeface="Lucida Sans Unicode"/>
                <a:cs typeface="Lucida Sans Unicode"/>
              </a:rPr>
              <a:t>e  </a:t>
            </a:r>
            <a:r>
              <a:rPr sz="2800" spc="-65" dirty="0">
                <a:latin typeface="Lucida Sans Unicode"/>
                <a:cs typeface="Lucida Sans Unicode"/>
              </a:rPr>
              <a:t>haarcascade_mcs_mouth.xml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70" dirty="0">
                <a:latin typeface="Lucida Sans Unicode"/>
                <a:cs typeface="Lucida Sans Unicode"/>
              </a:rPr>
              <a:t>file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45" dirty="0">
                <a:latin typeface="Lucida Sans Unicode"/>
                <a:cs typeface="Lucida Sans Unicode"/>
              </a:rPr>
              <a:t>to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65" dirty="0">
                <a:latin typeface="Lucida Sans Unicode"/>
                <a:cs typeface="Lucida Sans Unicode"/>
              </a:rPr>
              <a:t>find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70" dirty="0">
                <a:latin typeface="Lucida Sans Unicode"/>
                <a:cs typeface="Lucida Sans Unicode"/>
              </a:rPr>
              <a:t>mask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over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the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50" dirty="0">
                <a:latin typeface="Lucida Sans Unicode"/>
                <a:cs typeface="Lucida Sans Unicode"/>
              </a:rPr>
              <a:t>mouth. </a:t>
            </a:r>
            <a:r>
              <a:rPr sz="2800" spc="-869" dirty="0">
                <a:latin typeface="Lucida Sans Unicode"/>
                <a:cs typeface="Lucida Sans Unicode"/>
              </a:rPr>
              <a:t> </a:t>
            </a:r>
            <a:r>
              <a:rPr sz="2800" spc="-55" dirty="0">
                <a:latin typeface="Lucida Sans Unicode"/>
                <a:cs typeface="Lucida Sans Unicode"/>
              </a:rPr>
              <a:t>If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70" dirty="0">
                <a:latin typeface="Lucida Sans Unicode"/>
                <a:cs typeface="Lucida Sans Unicode"/>
              </a:rPr>
              <a:t>mask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00" dirty="0">
                <a:latin typeface="Lucida Sans Unicode"/>
                <a:cs typeface="Lucida Sans Unicode"/>
              </a:rPr>
              <a:t>is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45" dirty="0">
                <a:latin typeface="Lucida Sans Unicode"/>
                <a:cs typeface="Lucida Sans Unicode"/>
              </a:rPr>
              <a:t>found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65" dirty="0">
                <a:latin typeface="Lucida Sans Unicode"/>
                <a:cs typeface="Lucida Sans Unicode"/>
              </a:rPr>
              <a:t>in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35" dirty="0">
                <a:latin typeface="Lucida Sans Unicode"/>
                <a:cs typeface="Lucida Sans Unicode"/>
              </a:rPr>
              <a:t>that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65" dirty="0">
                <a:latin typeface="Lucida Sans Unicode"/>
                <a:cs typeface="Lucida Sans Unicode"/>
              </a:rPr>
              <a:t>part,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80" dirty="0">
                <a:latin typeface="Lucida Sans Unicode"/>
                <a:cs typeface="Lucida Sans Unicode"/>
              </a:rPr>
              <a:t>it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75" dirty="0">
                <a:latin typeface="Lucida Sans Unicode"/>
                <a:cs typeface="Lucida Sans Unicode"/>
              </a:rPr>
              <a:t>will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35" dirty="0">
                <a:latin typeface="Lucida Sans Unicode"/>
                <a:cs typeface="Lucida Sans Unicode"/>
              </a:rPr>
              <a:t>show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70" dirty="0">
                <a:latin typeface="Lucida Sans Unicode"/>
                <a:cs typeface="Lucida Sans Unicode"/>
              </a:rPr>
              <a:t>“mask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45" dirty="0">
                <a:latin typeface="Lucida Sans Unicode"/>
                <a:cs typeface="Lucida Sans Unicode"/>
              </a:rPr>
              <a:t>on”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35" dirty="0">
                <a:latin typeface="Lucida Sans Unicode"/>
                <a:cs typeface="Lucida Sans Unicode"/>
              </a:rPr>
              <a:t>otherwise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80" dirty="0">
                <a:latin typeface="Lucida Sans Unicode"/>
                <a:cs typeface="Lucida Sans Unicode"/>
              </a:rPr>
              <a:t>it </a:t>
            </a:r>
            <a:r>
              <a:rPr sz="2800" spc="-869" dirty="0">
                <a:latin typeface="Lucida Sans Unicode"/>
                <a:cs typeface="Lucida Sans Unicode"/>
              </a:rPr>
              <a:t> </a:t>
            </a:r>
            <a:r>
              <a:rPr sz="2800" spc="-75" dirty="0">
                <a:latin typeface="Lucida Sans Unicode"/>
                <a:cs typeface="Lucida Sans Unicode"/>
              </a:rPr>
              <a:t>will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35" dirty="0">
                <a:latin typeface="Lucida Sans Unicode"/>
                <a:cs typeface="Lucida Sans Unicode"/>
              </a:rPr>
              <a:t>show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40" dirty="0">
                <a:latin typeface="Lucida Sans Unicode"/>
                <a:cs typeface="Lucida Sans Unicode"/>
              </a:rPr>
              <a:t>“no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70" dirty="0">
                <a:latin typeface="Lucida Sans Unicode"/>
                <a:cs typeface="Lucida Sans Unicode"/>
              </a:rPr>
              <a:t>mask”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over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the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20" dirty="0">
                <a:latin typeface="Lucida Sans Unicode"/>
                <a:cs typeface="Lucida Sans Unicode"/>
              </a:rPr>
              <a:t>frame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10" dirty="0">
                <a:latin typeface="Lucida Sans Unicode"/>
                <a:cs typeface="Lucida Sans Unicode"/>
              </a:rPr>
              <a:t>we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30" dirty="0">
                <a:latin typeface="Lucida Sans Unicode"/>
                <a:cs typeface="Lucida Sans Unicode"/>
              </a:rPr>
              <a:t>created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95" dirty="0">
                <a:latin typeface="Lucida Sans Unicode"/>
                <a:cs typeface="Lucida Sans Unicode"/>
              </a:rPr>
              <a:t>using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-120" dirty="0">
                <a:latin typeface="Lucida Sans Unicode"/>
                <a:cs typeface="Lucida Sans Unicode"/>
              </a:rPr>
              <a:t>cv2.</a:t>
            </a:r>
            <a:endParaRPr sz="2800">
              <a:latin typeface="Lucida Sans Unicode"/>
              <a:cs typeface="Lucida Sans Unicode"/>
            </a:endParaRPr>
          </a:p>
          <a:p>
            <a:pPr marL="402590" indent="-39052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03225" algn="l"/>
              </a:tabLst>
            </a:pPr>
            <a:r>
              <a:rPr sz="2800" spc="-114" dirty="0">
                <a:latin typeface="Lucida Sans Unicode"/>
                <a:cs typeface="Lucida Sans Unicode"/>
              </a:rPr>
              <a:t>At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95" dirty="0">
                <a:latin typeface="Lucida Sans Unicode"/>
                <a:cs typeface="Lucida Sans Unicode"/>
              </a:rPr>
              <a:t>last,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10" dirty="0">
                <a:latin typeface="Lucida Sans Unicode"/>
                <a:cs typeface="Lucida Sans Unicode"/>
              </a:rPr>
              <a:t>we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75" dirty="0">
                <a:latin typeface="Lucida Sans Unicode"/>
                <a:cs typeface="Lucida Sans Unicode"/>
              </a:rPr>
              <a:t>will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30" dirty="0">
                <a:latin typeface="Lucida Sans Unicode"/>
                <a:cs typeface="Lucida Sans Unicode"/>
              </a:rPr>
              <a:t>release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the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the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spc="-50" dirty="0">
                <a:latin typeface="Lucida Sans Unicode"/>
                <a:cs typeface="Lucida Sans Unicode"/>
              </a:rPr>
              <a:t>video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35" dirty="0">
                <a:latin typeface="Lucida Sans Unicode"/>
                <a:cs typeface="Lucida Sans Unicode"/>
              </a:rPr>
              <a:t>capture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50" dirty="0">
                <a:latin typeface="Lucida Sans Unicode"/>
                <a:cs typeface="Lucida Sans Unicode"/>
              </a:rPr>
              <a:t>device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and</a:t>
            </a:r>
            <a:r>
              <a:rPr sz="2800" spc="-155" dirty="0">
                <a:latin typeface="Lucida Sans Unicode"/>
                <a:cs typeface="Lucida Sans Unicode"/>
              </a:rPr>
              <a:t> </a:t>
            </a:r>
            <a:r>
              <a:rPr sz="2800" spc="-70" dirty="0">
                <a:latin typeface="Lucida Sans Unicode"/>
                <a:cs typeface="Lucida Sans Unicode"/>
              </a:rPr>
              <a:t>close</a:t>
            </a:r>
            <a:endParaRPr sz="2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spc="5" dirty="0">
                <a:latin typeface="Lucida Sans Unicode"/>
                <a:cs typeface="Lucida Sans Unicode"/>
              </a:rPr>
              <a:t>a</a:t>
            </a:r>
            <a:r>
              <a:rPr sz="2800" spc="-105" dirty="0">
                <a:latin typeface="Lucida Sans Unicode"/>
                <a:cs typeface="Lucida Sans Unicode"/>
              </a:rPr>
              <a:t>ll</a:t>
            </a:r>
            <a:r>
              <a:rPr sz="2800" spc="-160" dirty="0">
                <a:latin typeface="Lucida Sans Unicode"/>
                <a:cs typeface="Lucida Sans Unicode"/>
              </a:rPr>
              <a:t> </a:t>
            </a:r>
            <a:r>
              <a:rPr sz="2800" spc="15" dirty="0">
                <a:latin typeface="Lucida Sans Unicode"/>
                <a:cs typeface="Lucida Sans Unicode"/>
              </a:rPr>
              <a:t>w</a:t>
            </a:r>
            <a:r>
              <a:rPr sz="2800" spc="-105" dirty="0">
                <a:latin typeface="Lucida Sans Unicode"/>
                <a:cs typeface="Lucida Sans Unicode"/>
              </a:rPr>
              <a:t>i</a:t>
            </a:r>
            <a:r>
              <a:rPr sz="2800" spc="-25" dirty="0">
                <a:latin typeface="Lucida Sans Unicode"/>
                <a:cs typeface="Lucida Sans Unicode"/>
              </a:rPr>
              <a:t>n</a:t>
            </a:r>
            <a:r>
              <a:rPr sz="2800" spc="-55" dirty="0">
                <a:latin typeface="Lucida Sans Unicode"/>
                <a:cs typeface="Lucida Sans Unicode"/>
              </a:rPr>
              <a:t>d</a:t>
            </a:r>
            <a:r>
              <a:rPr sz="2800" spc="-35" dirty="0">
                <a:latin typeface="Lucida Sans Unicode"/>
                <a:cs typeface="Lucida Sans Unicode"/>
              </a:rPr>
              <a:t>o</a:t>
            </a:r>
            <a:r>
              <a:rPr sz="2800" spc="15" dirty="0">
                <a:latin typeface="Lucida Sans Unicode"/>
                <a:cs typeface="Lucida Sans Unicode"/>
              </a:rPr>
              <a:t>w</a:t>
            </a:r>
            <a:r>
              <a:rPr sz="2800" spc="-100" dirty="0">
                <a:latin typeface="Lucida Sans Unicode"/>
                <a:cs typeface="Lucida Sans Unicode"/>
              </a:rPr>
              <a:t>s</a:t>
            </a:r>
            <a:r>
              <a:rPr sz="2800" spc="-145" dirty="0">
                <a:latin typeface="Lucida Sans Unicode"/>
                <a:cs typeface="Lucida Sans Unicode"/>
              </a:rPr>
              <a:t>.</a:t>
            </a:r>
            <a:endParaRPr sz="28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2479" y="6166135"/>
            <a:ext cx="6762749" cy="33813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2580" y="387351"/>
            <a:ext cx="552450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i="1" spc="-105" dirty="0">
                <a:solidFill>
                  <a:srgbClr val="000000"/>
                </a:solidFill>
                <a:latin typeface="Trebuchet MS"/>
                <a:cs typeface="Trebuchet MS"/>
              </a:rPr>
              <a:t>Development</a:t>
            </a:r>
            <a:endParaRPr sz="7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4136" y="611574"/>
            <a:ext cx="539940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0" b="1" spc="320" dirty="0">
                <a:solidFill>
                  <a:srgbClr val="000000"/>
                </a:solidFill>
                <a:latin typeface="Trebuchet MS"/>
                <a:cs typeface="Trebuchet MS"/>
              </a:rPr>
              <a:t>Result </a:t>
            </a:r>
            <a:r>
              <a:rPr sz="8000" b="1" spc="350" dirty="0">
                <a:solidFill>
                  <a:srgbClr val="000000"/>
                </a:solidFill>
                <a:latin typeface="Trebuchet MS"/>
                <a:cs typeface="Trebuchet MS"/>
              </a:rPr>
              <a:t>&amp; </a:t>
            </a:r>
            <a:r>
              <a:rPr sz="8000" b="1" spc="3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8000" b="1" spc="77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8000" b="1" spc="45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8000" b="1" spc="52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8000" b="1" spc="1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8000" b="1" spc="525" dirty="0">
                <a:solidFill>
                  <a:srgbClr val="000000"/>
                </a:solidFill>
                <a:latin typeface="Trebuchet MS"/>
                <a:cs typeface="Trebuchet MS"/>
              </a:rPr>
              <a:t>uss</a:t>
            </a:r>
            <a:r>
              <a:rPr sz="8000" b="1" spc="45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8000" b="1" spc="420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8000" b="1" spc="53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1054" y="1004603"/>
            <a:ext cx="8587740" cy="2249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rebuchet MS"/>
                <a:cs typeface="Trebuchet MS"/>
              </a:rPr>
              <a:t>Result</a:t>
            </a:r>
            <a:endParaRPr sz="2800">
              <a:latin typeface="Trebuchet MS"/>
              <a:cs typeface="Trebuchet MS"/>
            </a:endParaRPr>
          </a:p>
          <a:p>
            <a:pPr marL="12700" marR="5080" indent="68580">
              <a:lnSpc>
                <a:spcPct val="125000"/>
              </a:lnSpc>
              <a:spcBef>
                <a:spcPts val="1545"/>
              </a:spcBef>
            </a:pPr>
            <a:r>
              <a:rPr sz="2100" spc="-60" dirty="0">
                <a:latin typeface="Lucida Sans Unicode"/>
                <a:cs typeface="Lucida Sans Unicode"/>
              </a:rPr>
              <a:t>The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35" dirty="0">
                <a:latin typeface="Lucida Sans Unicode"/>
                <a:cs typeface="Lucida Sans Unicode"/>
              </a:rPr>
              <a:t>result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45" dirty="0">
                <a:latin typeface="Lucida Sans Unicode"/>
                <a:cs typeface="Lucida Sans Unicode"/>
              </a:rPr>
              <a:t>of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5" dirty="0">
                <a:latin typeface="Lucida Sans Unicode"/>
                <a:cs typeface="Lucida Sans Unicode"/>
              </a:rPr>
              <a:t>a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30" dirty="0">
                <a:latin typeface="Lucida Sans Unicode"/>
                <a:cs typeface="Lucida Sans Unicode"/>
              </a:rPr>
              <a:t>face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50" dirty="0">
                <a:latin typeface="Lucida Sans Unicode"/>
                <a:cs typeface="Lucida Sans Unicode"/>
              </a:rPr>
              <a:t>mask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35" dirty="0">
                <a:latin typeface="Lucida Sans Unicode"/>
                <a:cs typeface="Lucida Sans Unicode"/>
              </a:rPr>
              <a:t>detection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70" dirty="0">
                <a:latin typeface="Lucida Sans Unicode"/>
                <a:cs typeface="Lucida Sans Unicode"/>
              </a:rPr>
              <a:t>using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30" dirty="0">
                <a:latin typeface="Lucida Sans Unicode"/>
                <a:cs typeface="Lucida Sans Unicode"/>
              </a:rPr>
              <a:t>python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40" dirty="0">
                <a:latin typeface="Lucida Sans Unicode"/>
                <a:cs typeface="Lucida Sans Unicode"/>
              </a:rPr>
              <a:t>project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30" dirty="0">
                <a:latin typeface="Lucida Sans Unicode"/>
                <a:cs typeface="Lucida Sans Unicode"/>
              </a:rPr>
              <a:t>would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65" dirty="0">
                <a:latin typeface="Lucida Sans Unicode"/>
                <a:cs typeface="Lucida Sans Unicode"/>
              </a:rPr>
              <a:t>likely </a:t>
            </a:r>
            <a:r>
              <a:rPr sz="2100" spc="-650" dirty="0">
                <a:latin typeface="Lucida Sans Unicode"/>
                <a:cs typeface="Lucida Sans Unicode"/>
              </a:rPr>
              <a:t> </a:t>
            </a:r>
            <a:r>
              <a:rPr sz="2100" spc="-45" dirty="0">
                <a:latin typeface="Lucida Sans Unicode"/>
                <a:cs typeface="Lucida Sans Unicode"/>
              </a:rPr>
              <a:t>include </a:t>
            </a:r>
            <a:r>
              <a:rPr sz="2100" spc="5" dirty="0">
                <a:latin typeface="Lucida Sans Unicode"/>
                <a:cs typeface="Lucida Sans Unicode"/>
              </a:rPr>
              <a:t>a </a:t>
            </a:r>
            <a:r>
              <a:rPr sz="2100" spc="-45" dirty="0">
                <a:latin typeface="Lucida Sans Unicode"/>
                <a:cs typeface="Lucida Sans Unicode"/>
              </a:rPr>
              <a:t>visual </a:t>
            </a:r>
            <a:r>
              <a:rPr sz="2100" spc="-50" dirty="0">
                <a:latin typeface="Lucida Sans Unicode"/>
                <a:cs typeface="Lucida Sans Unicode"/>
              </a:rPr>
              <a:t>output, </a:t>
            </a:r>
            <a:r>
              <a:rPr sz="2100" spc="-45" dirty="0">
                <a:latin typeface="Lucida Sans Unicode"/>
                <a:cs typeface="Lucida Sans Unicode"/>
              </a:rPr>
              <a:t>such </a:t>
            </a:r>
            <a:r>
              <a:rPr sz="2100" spc="-35" dirty="0">
                <a:latin typeface="Lucida Sans Unicode"/>
                <a:cs typeface="Lucida Sans Unicode"/>
              </a:rPr>
              <a:t>as </a:t>
            </a:r>
            <a:r>
              <a:rPr sz="2100" spc="-5" dirty="0">
                <a:latin typeface="Lucida Sans Unicode"/>
                <a:cs typeface="Lucida Sans Unicode"/>
              </a:rPr>
              <a:t>an </a:t>
            </a:r>
            <a:r>
              <a:rPr sz="2100" spc="-50" dirty="0">
                <a:latin typeface="Lucida Sans Unicode"/>
                <a:cs typeface="Lucida Sans Unicode"/>
              </a:rPr>
              <a:t>image </a:t>
            </a:r>
            <a:r>
              <a:rPr sz="2100" spc="-15" dirty="0">
                <a:latin typeface="Lucida Sans Unicode"/>
                <a:cs typeface="Lucida Sans Unicode"/>
              </a:rPr>
              <a:t>or </a:t>
            </a:r>
            <a:r>
              <a:rPr sz="2100" spc="-55" dirty="0">
                <a:latin typeface="Lucida Sans Unicode"/>
                <a:cs typeface="Lucida Sans Unicode"/>
              </a:rPr>
              <a:t>video, </a:t>
            </a:r>
            <a:r>
              <a:rPr sz="2100" spc="-30" dirty="0">
                <a:latin typeface="Lucida Sans Unicode"/>
                <a:cs typeface="Lucida Sans Unicode"/>
              </a:rPr>
              <a:t>with </a:t>
            </a:r>
            <a:r>
              <a:rPr sz="2100" spc="-60" dirty="0">
                <a:latin typeface="Lucida Sans Unicode"/>
                <a:cs typeface="Lucida Sans Unicode"/>
              </a:rPr>
              <a:t>highlighted </a:t>
            </a:r>
            <a:r>
              <a:rPr sz="2100" spc="-55" dirty="0">
                <a:latin typeface="Lucida Sans Unicode"/>
                <a:cs typeface="Lucida Sans Unicode"/>
              </a:rPr>
              <a:t> </a:t>
            </a:r>
            <a:r>
              <a:rPr sz="2100" spc="-10" dirty="0">
                <a:latin typeface="Lucida Sans Unicode"/>
                <a:cs typeface="Lucida Sans Unicode"/>
              </a:rPr>
              <a:t>areas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15" dirty="0">
                <a:latin typeface="Lucida Sans Unicode"/>
                <a:cs typeface="Lucida Sans Unicode"/>
              </a:rPr>
              <a:t>or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40" dirty="0">
                <a:latin typeface="Lucida Sans Unicode"/>
                <a:cs typeface="Lucida Sans Unicode"/>
              </a:rPr>
              <a:t>labels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60" dirty="0">
                <a:latin typeface="Lucida Sans Unicode"/>
                <a:cs typeface="Lucida Sans Unicode"/>
              </a:rPr>
              <a:t>indicating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20" dirty="0">
                <a:latin typeface="Lucida Sans Unicode"/>
                <a:cs typeface="Lucida Sans Unicode"/>
              </a:rPr>
              <a:t>the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25" dirty="0">
                <a:latin typeface="Lucida Sans Unicode"/>
                <a:cs typeface="Lucida Sans Unicode"/>
              </a:rPr>
              <a:t>presence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15" dirty="0">
                <a:latin typeface="Lucida Sans Unicode"/>
                <a:cs typeface="Lucida Sans Unicode"/>
              </a:rPr>
              <a:t>or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25" dirty="0">
                <a:latin typeface="Lucida Sans Unicode"/>
                <a:cs typeface="Lucida Sans Unicode"/>
              </a:rPr>
              <a:t>absence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45" dirty="0">
                <a:latin typeface="Lucida Sans Unicode"/>
                <a:cs typeface="Lucida Sans Unicode"/>
              </a:rPr>
              <a:t>of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5" dirty="0">
                <a:latin typeface="Lucida Sans Unicode"/>
                <a:cs typeface="Lucida Sans Unicode"/>
              </a:rPr>
              <a:t>a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30" dirty="0">
                <a:latin typeface="Lucida Sans Unicode"/>
                <a:cs typeface="Lucida Sans Unicode"/>
              </a:rPr>
              <a:t>face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50" dirty="0">
                <a:latin typeface="Lucida Sans Unicode"/>
                <a:cs typeface="Lucida Sans Unicode"/>
              </a:rPr>
              <a:t>mask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20" dirty="0">
                <a:latin typeface="Lucida Sans Unicode"/>
                <a:cs typeface="Lucida Sans Unicode"/>
              </a:rPr>
              <a:t>on </a:t>
            </a:r>
            <a:r>
              <a:rPr sz="2100" spc="-15" dirty="0">
                <a:latin typeface="Lucida Sans Unicode"/>
                <a:cs typeface="Lucida Sans Unicode"/>
              </a:rPr>
              <a:t> </a:t>
            </a:r>
            <a:r>
              <a:rPr sz="2100" spc="-50" dirty="0">
                <a:latin typeface="Lucida Sans Unicode"/>
                <a:cs typeface="Lucida Sans Unicode"/>
              </a:rPr>
              <a:t>individuals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35" dirty="0">
                <a:latin typeface="Lucida Sans Unicode"/>
                <a:cs typeface="Lucida Sans Unicode"/>
              </a:rPr>
              <a:t>within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20" dirty="0">
                <a:latin typeface="Lucida Sans Unicode"/>
                <a:cs typeface="Lucida Sans Unicode"/>
              </a:rPr>
              <a:t>the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50" dirty="0">
                <a:latin typeface="Lucida Sans Unicode"/>
                <a:cs typeface="Lucida Sans Unicode"/>
              </a:rPr>
              <a:t>image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15" dirty="0">
                <a:latin typeface="Lucida Sans Unicode"/>
                <a:cs typeface="Lucida Sans Unicode"/>
              </a:rPr>
              <a:t>or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45" dirty="0">
                <a:latin typeface="Lucida Sans Unicode"/>
                <a:cs typeface="Lucida Sans Unicode"/>
              </a:rPr>
              <a:t>video.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1054" y="3628100"/>
            <a:ext cx="8804910" cy="625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spc="30" dirty="0">
                <a:latin typeface="Trebuchet MS"/>
                <a:cs typeface="Trebuchet MS"/>
              </a:rPr>
              <a:t>Discussion</a:t>
            </a:r>
            <a:endParaRPr sz="2800">
              <a:latin typeface="Trebuchet MS"/>
              <a:cs typeface="Trebuchet MS"/>
            </a:endParaRPr>
          </a:p>
          <a:p>
            <a:pPr marL="12700" marR="209550">
              <a:lnSpc>
                <a:spcPct val="125000"/>
              </a:lnSpc>
              <a:spcBef>
                <a:spcPts val="1580"/>
              </a:spcBef>
            </a:pPr>
            <a:r>
              <a:rPr sz="2100" spc="-60" dirty="0">
                <a:latin typeface="Lucida Sans Unicode"/>
                <a:cs typeface="Lucida Sans Unicode"/>
              </a:rPr>
              <a:t>The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30" dirty="0">
                <a:latin typeface="Lucida Sans Unicode"/>
                <a:cs typeface="Lucida Sans Unicode"/>
              </a:rPr>
              <a:t>face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50" dirty="0">
                <a:latin typeface="Lucida Sans Unicode"/>
                <a:cs typeface="Lucida Sans Unicode"/>
              </a:rPr>
              <a:t>mask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35" dirty="0">
                <a:latin typeface="Lucida Sans Unicode"/>
                <a:cs typeface="Lucida Sans Unicode"/>
              </a:rPr>
              <a:t>detection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40" dirty="0">
                <a:latin typeface="Lucida Sans Unicode"/>
                <a:cs typeface="Lucida Sans Unicode"/>
              </a:rPr>
              <a:t>system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25" dirty="0">
                <a:latin typeface="Lucida Sans Unicode"/>
                <a:cs typeface="Lucida Sans Unicode"/>
              </a:rPr>
              <a:t>developed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50" dirty="0">
                <a:latin typeface="Lucida Sans Unicode"/>
                <a:cs typeface="Lucida Sans Unicode"/>
              </a:rPr>
              <a:t>in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55" dirty="0">
                <a:latin typeface="Lucida Sans Unicode"/>
                <a:cs typeface="Lucida Sans Unicode"/>
              </a:rPr>
              <a:t>this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40" dirty="0">
                <a:latin typeface="Lucida Sans Unicode"/>
                <a:cs typeface="Lucida Sans Unicode"/>
              </a:rPr>
              <a:t>project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75" dirty="0">
                <a:latin typeface="Lucida Sans Unicode"/>
                <a:cs typeface="Lucida Sans Unicode"/>
              </a:rPr>
              <a:t>is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5" dirty="0">
                <a:latin typeface="Lucida Sans Unicode"/>
                <a:cs typeface="Lucida Sans Unicode"/>
              </a:rPr>
              <a:t>a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30" dirty="0">
                <a:latin typeface="Lucida Sans Unicode"/>
                <a:cs typeface="Lucida Sans Unicode"/>
              </a:rPr>
              <a:t>reliable </a:t>
            </a:r>
            <a:r>
              <a:rPr sz="2100" spc="-650" dirty="0">
                <a:latin typeface="Lucida Sans Unicode"/>
                <a:cs typeface="Lucida Sans Unicode"/>
              </a:rPr>
              <a:t> </a:t>
            </a:r>
            <a:r>
              <a:rPr sz="2100" spc="-15" dirty="0">
                <a:latin typeface="Lucida Sans Unicode"/>
                <a:cs typeface="Lucida Sans Unicode"/>
              </a:rPr>
              <a:t>and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45" dirty="0">
                <a:latin typeface="Lucida Sans Unicode"/>
                <a:cs typeface="Lucida Sans Unicode"/>
              </a:rPr>
              <a:t>efficient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45" dirty="0">
                <a:latin typeface="Lucida Sans Unicode"/>
                <a:cs typeface="Lucida Sans Unicode"/>
              </a:rPr>
              <a:t>solution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30" dirty="0">
                <a:latin typeface="Lucida Sans Unicode"/>
                <a:cs typeface="Lucida Sans Unicode"/>
              </a:rPr>
              <a:t>for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45" dirty="0">
                <a:latin typeface="Lucida Sans Unicode"/>
                <a:cs typeface="Lucida Sans Unicode"/>
              </a:rPr>
              <a:t>monitoring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40" dirty="0">
                <a:latin typeface="Lucida Sans Unicode"/>
                <a:cs typeface="Lucida Sans Unicode"/>
              </a:rPr>
              <a:t>compliance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30" dirty="0">
                <a:latin typeface="Lucida Sans Unicode"/>
                <a:cs typeface="Lucida Sans Unicode"/>
              </a:rPr>
              <a:t>with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30" dirty="0">
                <a:latin typeface="Lucida Sans Unicode"/>
                <a:cs typeface="Lucida Sans Unicode"/>
              </a:rPr>
              <a:t>face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50" dirty="0">
                <a:latin typeface="Lucida Sans Unicode"/>
                <a:cs typeface="Lucida Sans Unicode"/>
              </a:rPr>
              <a:t>mask</a:t>
            </a:r>
            <a:endParaRPr sz="2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100" spc="-55" dirty="0">
                <a:latin typeface="Lucida Sans Unicode"/>
                <a:cs typeface="Lucida Sans Unicode"/>
              </a:rPr>
              <a:t>policies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50" dirty="0">
                <a:latin typeface="Lucida Sans Unicode"/>
                <a:cs typeface="Lucida Sans Unicode"/>
              </a:rPr>
              <a:t>in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55" dirty="0">
                <a:latin typeface="Lucida Sans Unicode"/>
                <a:cs typeface="Lucida Sans Unicode"/>
              </a:rPr>
              <a:t>public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50" dirty="0">
                <a:latin typeface="Lucida Sans Unicode"/>
                <a:cs typeface="Lucida Sans Unicode"/>
              </a:rPr>
              <a:t>places.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60" dirty="0">
                <a:latin typeface="Lucida Sans Unicode"/>
                <a:cs typeface="Lucida Sans Unicode"/>
              </a:rPr>
              <a:t>The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40" dirty="0">
                <a:latin typeface="Lucida Sans Unicode"/>
                <a:cs typeface="Lucida Sans Unicode"/>
              </a:rPr>
              <a:t>system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30" dirty="0">
                <a:latin typeface="Lucida Sans Unicode"/>
                <a:cs typeface="Lucida Sans Unicode"/>
              </a:rPr>
              <a:t>can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35" dirty="0">
                <a:latin typeface="Lucida Sans Unicode"/>
                <a:cs typeface="Lucida Sans Unicode"/>
              </a:rPr>
              <a:t>detect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30" dirty="0">
                <a:latin typeface="Lucida Sans Unicode"/>
                <a:cs typeface="Lucida Sans Unicode"/>
              </a:rPr>
              <a:t>face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55" dirty="0">
                <a:latin typeface="Lucida Sans Unicode"/>
                <a:cs typeface="Lucida Sans Unicode"/>
              </a:rPr>
              <a:t>masks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20" dirty="0">
                <a:latin typeface="Lucida Sans Unicode"/>
                <a:cs typeface="Lucida Sans Unicode"/>
              </a:rPr>
              <a:t>on</a:t>
            </a:r>
            <a:endParaRPr sz="2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100" spc="-50" dirty="0">
                <a:latin typeface="Lucida Sans Unicode"/>
                <a:cs typeface="Lucida Sans Unicode"/>
              </a:rPr>
              <a:t>individuals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50" dirty="0">
                <a:latin typeface="Lucida Sans Unicode"/>
                <a:cs typeface="Lucida Sans Unicode"/>
              </a:rPr>
              <a:t>in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80" dirty="0">
                <a:latin typeface="Lucida Sans Unicode"/>
                <a:cs typeface="Lucida Sans Unicode"/>
              </a:rPr>
              <a:t>real-time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15" dirty="0">
                <a:latin typeface="Lucida Sans Unicode"/>
                <a:cs typeface="Lucida Sans Unicode"/>
              </a:rPr>
              <a:t>and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30" dirty="0">
                <a:latin typeface="Lucida Sans Unicode"/>
                <a:cs typeface="Lucida Sans Unicode"/>
              </a:rPr>
              <a:t>provide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5" dirty="0">
                <a:latin typeface="Lucida Sans Unicode"/>
                <a:cs typeface="Lucida Sans Unicode"/>
              </a:rPr>
              <a:t>a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45" dirty="0">
                <a:latin typeface="Lucida Sans Unicode"/>
                <a:cs typeface="Lucida Sans Unicode"/>
              </a:rPr>
              <a:t>visual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45" dirty="0">
                <a:latin typeface="Lucida Sans Unicode"/>
                <a:cs typeface="Lucida Sans Unicode"/>
              </a:rPr>
              <a:t>indication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45" dirty="0">
                <a:latin typeface="Lucida Sans Unicode"/>
                <a:cs typeface="Lucida Sans Unicode"/>
              </a:rPr>
              <a:t>of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20" dirty="0">
                <a:latin typeface="Lucida Sans Unicode"/>
                <a:cs typeface="Lucida Sans Unicode"/>
              </a:rPr>
              <a:t>the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40" dirty="0">
                <a:latin typeface="Lucida Sans Unicode"/>
                <a:cs typeface="Lucida Sans Unicode"/>
              </a:rPr>
              <a:t>detection.</a:t>
            </a:r>
            <a:endParaRPr sz="2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800" b="1" i="1" spc="-10" dirty="0">
                <a:latin typeface="Trebuchet MS"/>
                <a:cs typeface="Trebuchet MS"/>
              </a:rPr>
              <a:t>Limitation</a:t>
            </a:r>
            <a:endParaRPr sz="2800">
              <a:latin typeface="Trebuchet MS"/>
              <a:cs typeface="Trebuchet MS"/>
            </a:endParaRPr>
          </a:p>
          <a:p>
            <a:pPr marL="12700" marR="585470">
              <a:lnSpc>
                <a:spcPct val="125000"/>
              </a:lnSpc>
              <a:spcBef>
                <a:spcPts val="2705"/>
              </a:spcBef>
            </a:pPr>
            <a:r>
              <a:rPr sz="2100" spc="-5" dirty="0">
                <a:latin typeface="Lucida Sans Unicode"/>
                <a:cs typeface="Lucida Sans Unicode"/>
              </a:rPr>
              <a:t>One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45" dirty="0">
                <a:latin typeface="Lucida Sans Unicode"/>
                <a:cs typeface="Lucida Sans Unicode"/>
              </a:rPr>
              <a:t>limitation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45" dirty="0">
                <a:latin typeface="Lucida Sans Unicode"/>
                <a:cs typeface="Lucida Sans Unicode"/>
              </a:rPr>
              <a:t>of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20" dirty="0">
                <a:latin typeface="Lucida Sans Unicode"/>
                <a:cs typeface="Lucida Sans Unicode"/>
              </a:rPr>
              <a:t>the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40" dirty="0">
                <a:latin typeface="Lucida Sans Unicode"/>
                <a:cs typeface="Lucida Sans Unicode"/>
              </a:rPr>
              <a:t>system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75" dirty="0">
                <a:latin typeface="Lucida Sans Unicode"/>
                <a:cs typeface="Lucida Sans Unicode"/>
              </a:rPr>
              <a:t>is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25" dirty="0">
                <a:latin typeface="Lucida Sans Unicode"/>
                <a:cs typeface="Lucida Sans Unicode"/>
              </a:rPr>
              <a:t>that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60" dirty="0">
                <a:latin typeface="Lucida Sans Unicode"/>
                <a:cs typeface="Lucida Sans Unicode"/>
              </a:rPr>
              <a:t>it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30" dirty="0">
                <a:latin typeface="Lucida Sans Unicode"/>
                <a:cs typeface="Lucida Sans Unicode"/>
              </a:rPr>
              <a:t>currently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40" dirty="0">
                <a:latin typeface="Lucida Sans Unicode"/>
                <a:cs typeface="Lucida Sans Unicode"/>
              </a:rPr>
              <a:t>only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40" dirty="0">
                <a:latin typeface="Lucida Sans Unicode"/>
                <a:cs typeface="Lucida Sans Unicode"/>
              </a:rPr>
              <a:t>detects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55" dirty="0">
                <a:latin typeface="Lucida Sans Unicode"/>
                <a:cs typeface="Lucida Sans Unicode"/>
              </a:rPr>
              <a:t>masks </a:t>
            </a:r>
            <a:r>
              <a:rPr sz="2100" spc="-650" dirty="0">
                <a:latin typeface="Lucida Sans Unicode"/>
                <a:cs typeface="Lucida Sans Unicode"/>
              </a:rPr>
              <a:t> </a:t>
            </a:r>
            <a:r>
              <a:rPr sz="2100" spc="-10" dirty="0">
                <a:latin typeface="Lucida Sans Unicode"/>
                <a:cs typeface="Lucida Sans Unicode"/>
              </a:rPr>
              <a:t>worn</a:t>
            </a:r>
            <a:r>
              <a:rPr sz="2100" spc="-125" dirty="0">
                <a:latin typeface="Lucida Sans Unicode"/>
                <a:cs typeface="Lucida Sans Unicode"/>
              </a:rPr>
              <a:t> </a:t>
            </a:r>
            <a:r>
              <a:rPr sz="2100" spc="-20" dirty="0">
                <a:latin typeface="Lucida Sans Unicode"/>
                <a:cs typeface="Lucida Sans Unicode"/>
              </a:rPr>
              <a:t>on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20" dirty="0">
                <a:latin typeface="Lucida Sans Unicode"/>
                <a:cs typeface="Lucida Sans Unicode"/>
              </a:rPr>
              <a:t>the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30" dirty="0">
                <a:latin typeface="Lucida Sans Unicode"/>
                <a:cs typeface="Lucida Sans Unicode"/>
              </a:rPr>
              <a:t>face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15" dirty="0">
                <a:latin typeface="Lucida Sans Unicode"/>
                <a:cs typeface="Lucida Sans Unicode"/>
              </a:rPr>
              <a:t>and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30" dirty="0">
                <a:latin typeface="Lucida Sans Unicode"/>
                <a:cs typeface="Lucida Sans Unicode"/>
              </a:rPr>
              <a:t>does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30" dirty="0">
                <a:latin typeface="Lucida Sans Unicode"/>
                <a:cs typeface="Lucida Sans Unicode"/>
              </a:rPr>
              <a:t>not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35" dirty="0">
                <a:latin typeface="Lucida Sans Unicode"/>
                <a:cs typeface="Lucida Sans Unicode"/>
              </a:rPr>
              <a:t>account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30" dirty="0">
                <a:latin typeface="Lucida Sans Unicode"/>
                <a:cs typeface="Lucida Sans Unicode"/>
              </a:rPr>
              <a:t>for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15" dirty="0">
                <a:latin typeface="Lucida Sans Unicode"/>
                <a:cs typeface="Lucida Sans Unicode"/>
              </a:rPr>
              <a:t>other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40" dirty="0">
                <a:latin typeface="Lucida Sans Unicode"/>
                <a:cs typeface="Lucida Sans Unicode"/>
              </a:rPr>
              <a:t>types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45" dirty="0">
                <a:latin typeface="Lucida Sans Unicode"/>
                <a:cs typeface="Lucida Sans Unicode"/>
              </a:rPr>
              <a:t>of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30" dirty="0">
                <a:latin typeface="Lucida Sans Unicode"/>
                <a:cs typeface="Lucida Sans Unicode"/>
              </a:rPr>
              <a:t>face</a:t>
            </a:r>
            <a:endParaRPr sz="2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100" spc="-50" dirty="0">
                <a:latin typeface="Lucida Sans Unicode"/>
                <a:cs typeface="Lucida Sans Unicode"/>
              </a:rPr>
              <a:t>coverings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45" dirty="0">
                <a:latin typeface="Lucida Sans Unicode"/>
                <a:cs typeface="Lucida Sans Unicode"/>
              </a:rPr>
              <a:t>such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35" dirty="0">
                <a:latin typeface="Lucida Sans Unicode"/>
                <a:cs typeface="Lucida Sans Unicode"/>
              </a:rPr>
              <a:t>as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50" dirty="0">
                <a:latin typeface="Lucida Sans Unicode"/>
                <a:cs typeface="Lucida Sans Unicode"/>
              </a:rPr>
              <a:t>shields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15" dirty="0">
                <a:latin typeface="Lucida Sans Unicode"/>
                <a:cs typeface="Lucida Sans Unicode"/>
              </a:rPr>
              <a:t>or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95" dirty="0">
                <a:latin typeface="Lucida Sans Unicode"/>
                <a:cs typeface="Lucida Sans Unicode"/>
              </a:rPr>
              <a:t>goggles.</a:t>
            </a:r>
            <a:endParaRPr sz="2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100" spc="-30" dirty="0">
                <a:latin typeface="Lucida Sans Unicode"/>
                <a:cs typeface="Lucida Sans Unicode"/>
              </a:rPr>
              <a:t>Another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45" dirty="0">
                <a:latin typeface="Lucida Sans Unicode"/>
                <a:cs typeface="Lucida Sans Unicode"/>
              </a:rPr>
              <a:t>limitation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75" dirty="0">
                <a:latin typeface="Lucida Sans Unicode"/>
                <a:cs typeface="Lucida Sans Unicode"/>
              </a:rPr>
              <a:t>is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25" dirty="0">
                <a:latin typeface="Lucida Sans Unicode"/>
                <a:cs typeface="Lucida Sans Unicode"/>
              </a:rPr>
              <a:t>that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20" dirty="0">
                <a:latin typeface="Lucida Sans Unicode"/>
                <a:cs typeface="Lucida Sans Unicode"/>
              </a:rPr>
              <a:t>the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40" dirty="0">
                <a:latin typeface="Lucida Sans Unicode"/>
                <a:cs typeface="Lucida Sans Unicode"/>
              </a:rPr>
              <a:t>system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75" dirty="0">
                <a:latin typeface="Lucida Sans Unicode"/>
                <a:cs typeface="Lucida Sans Unicode"/>
              </a:rPr>
              <a:t>is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30" dirty="0">
                <a:latin typeface="Lucida Sans Unicode"/>
                <a:cs typeface="Lucida Sans Unicode"/>
              </a:rPr>
              <a:t>currently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40" dirty="0">
                <a:latin typeface="Lucida Sans Unicode"/>
                <a:cs typeface="Lucida Sans Unicode"/>
              </a:rPr>
              <a:t>only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25" dirty="0">
                <a:latin typeface="Lucida Sans Unicode"/>
                <a:cs typeface="Lucida Sans Unicode"/>
              </a:rPr>
              <a:t>trained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20" dirty="0">
                <a:latin typeface="Lucida Sans Unicode"/>
                <a:cs typeface="Lucida Sans Unicode"/>
              </a:rPr>
              <a:t>on</a:t>
            </a:r>
            <a:endParaRPr sz="2100">
              <a:latin typeface="Lucida Sans Unicode"/>
              <a:cs typeface="Lucida Sans Unicode"/>
            </a:endParaRPr>
          </a:p>
          <a:p>
            <a:pPr marL="12700" marR="526415">
              <a:lnSpc>
                <a:spcPct val="125000"/>
              </a:lnSpc>
            </a:pPr>
            <a:r>
              <a:rPr sz="2100" spc="-50" dirty="0">
                <a:latin typeface="Lucida Sans Unicode"/>
                <a:cs typeface="Lucida Sans Unicode"/>
              </a:rPr>
              <a:t>images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45" dirty="0">
                <a:latin typeface="Lucida Sans Unicode"/>
                <a:cs typeface="Lucida Sans Unicode"/>
              </a:rPr>
              <a:t>of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50" dirty="0">
                <a:latin typeface="Lucida Sans Unicode"/>
                <a:cs typeface="Lucida Sans Unicode"/>
              </a:rPr>
              <a:t>individuals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35" dirty="0">
                <a:latin typeface="Lucida Sans Unicode"/>
                <a:cs typeface="Lucida Sans Unicode"/>
              </a:rPr>
              <a:t>wearing</a:t>
            </a:r>
            <a:r>
              <a:rPr sz="2100" spc="-110" dirty="0">
                <a:latin typeface="Lucida Sans Unicode"/>
                <a:cs typeface="Lucida Sans Unicode"/>
              </a:rPr>
              <a:t> </a:t>
            </a:r>
            <a:r>
              <a:rPr sz="2100" spc="-15" dirty="0">
                <a:latin typeface="Lucida Sans Unicode"/>
                <a:cs typeface="Lucida Sans Unicode"/>
              </a:rPr>
              <a:t>and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30" dirty="0">
                <a:latin typeface="Lucida Sans Unicode"/>
                <a:cs typeface="Lucida Sans Unicode"/>
              </a:rPr>
              <a:t>not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35" dirty="0">
                <a:latin typeface="Lucida Sans Unicode"/>
                <a:cs typeface="Lucida Sans Unicode"/>
              </a:rPr>
              <a:t>wearing</a:t>
            </a:r>
            <a:r>
              <a:rPr sz="2100" spc="-110" dirty="0">
                <a:latin typeface="Lucida Sans Unicode"/>
                <a:cs typeface="Lucida Sans Unicode"/>
              </a:rPr>
              <a:t> </a:t>
            </a:r>
            <a:r>
              <a:rPr sz="2100" spc="-55" dirty="0">
                <a:latin typeface="Lucida Sans Unicode"/>
                <a:cs typeface="Lucida Sans Unicode"/>
              </a:rPr>
              <a:t>masks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15" dirty="0">
                <a:latin typeface="Lucida Sans Unicode"/>
                <a:cs typeface="Lucida Sans Unicode"/>
              </a:rPr>
              <a:t>and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15" dirty="0">
                <a:latin typeface="Lucida Sans Unicode"/>
                <a:cs typeface="Lucida Sans Unicode"/>
              </a:rPr>
              <a:t>may</a:t>
            </a:r>
            <a:r>
              <a:rPr sz="2100" spc="-110" dirty="0">
                <a:latin typeface="Lucida Sans Unicode"/>
                <a:cs typeface="Lucida Sans Unicode"/>
              </a:rPr>
              <a:t> </a:t>
            </a:r>
            <a:r>
              <a:rPr sz="2100" spc="-30" dirty="0">
                <a:latin typeface="Lucida Sans Unicode"/>
                <a:cs typeface="Lucida Sans Unicode"/>
              </a:rPr>
              <a:t>not </a:t>
            </a:r>
            <a:r>
              <a:rPr sz="2100" spc="-650" dirty="0">
                <a:latin typeface="Lucida Sans Unicode"/>
                <a:cs typeface="Lucida Sans Unicode"/>
              </a:rPr>
              <a:t> </a:t>
            </a:r>
            <a:r>
              <a:rPr sz="2100" spc="-35" dirty="0">
                <a:latin typeface="Lucida Sans Unicode"/>
                <a:cs typeface="Lucida Sans Unicode"/>
              </a:rPr>
              <a:t>work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35" dirty="0">
                <a:latin typeface="Lucida Sans Unicode"/>
                <a:cs typeface="Lucida Sans Unicode"/>
              </a:rPr>
              <a:t>as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35" dirty="0">
                <a:latin typeface="Lucida Sans Unicode"/>
                <a:cs typeface="Lucida Sans Unicode"/>
              </a:rPr>
              <a:t>well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20" dirty="0">
                <a:latin typeface="Lucida Sans Unicode"/>
                <a:cs typeface="Lucida Sans Unicode"/>
              </a:rPr>
              <a:t>on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50" dirty="0">
                <a:latin typeface="Lucida Sans Unicode"/>
                <a:cs typeface="Lucida Sans Unicode"/>
              </a:rPr>
              <a:t>images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45" dirty="0">
                <a:latin typeface="Lucida Sans Unicode"/>
                <a:cs typeface="Lucida Sans Unicode"/>
              </a:rPr>
              <a:t>of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50" dirty="0">
                <a:latin typeface="Lucida Sans Unicode"/>
                <a:cs typeface="Lucida Sans Unicode"/>
              </a:rPr>
              <a:t>individuals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35" dirty="0">
                <a:latin typeface="Lucida Sans Unicode"/>
                <a:cs typeface="Lucida Sans Unicode"/>
              </a:rPr>
              <a:t>wearing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15" dirty="0">
                <a:latin typeface="Lucida Sans Unicode"/>
                <a:cs typeface="Lucida Sans Unicode"/>
              </a:rPr>
              <a:t>other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40" dirty="0">
                <a:latin typeface="Lucida Sans Unicode"/>
                <a:cs typeface="Lucida Sans Unicode"/>
              </a:rPr>
              <a:t>types</a:t>
            </a:r>
            <a:r>
              <a:rPr sz="2100" spc="-120" dirty="0">
                <a:latin typeface="Lucida Sans Unicode"/>
                <a:cs typeface="Lucida Sans Unicode"/>
              </a:rPr>
              <a:t> </a:t>
            </a:r>
            <a:r>
              <a:rPr sz="2100" spc="-45" dirty="0">
                <a:latin typeface="Lucida Sans Unicode"/>
                <a:cs typeface="Lucida Sans Unicode"/>
              </a:rPr>
              <a:t>of</a:t>
            </a:r>
            <a:r>
              <a:rPr sz="2100" spc="-114" dirty="0">
                <a:latin typeface="Lucida Sans Unicode"/>
                <a:cs typeface="Lucida Sans Unicode"/>
              </a:rPr>
              <a:t> </a:t>
            </a:r>
            <a:r>
              <a:rPr sz="2100" spc="-30" dirty="0">
                <a:latin typeface="Lucida Sans Unicode"/>
                <a:cs typeface="Lucida Sans Unicode"/>
              </a:rPr>
              <a:t>face</a:t>
            </a:r>
            <a:endParaRPr sz="2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100" spc="-55" dirty="0">
                <a:latin typeface="Lucida Sans Unicode"/>
                <a:cs typeface="Lucida Sans Unicode"/>
              </a:rPr>
              <a:t>coverings.</a:t>
            </a:r>
            <a:endParaRPr sz="2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1449</Words>
  <Application>Microsoft Office PowerPoint</Application>
  <PresentationFormat>Custom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CommercialScript BT</vt:lpstr>
      <vt:lpstr>Lucida Console</vt:lpstr>
      <vt:lpstr>Lucida Sans Unicode</vt:lpstr>
      <vt:lpstr>Microsoft Sans Serif</vt:lpstr>
      <vt:lpstr>Tahoma</vt:lpstr>
      <vt:lpstr>Times New Roman</vt:lpstr>
      <vt:lpstr>Trebuchet MS</vt:lpstr>
      <vt:lpstr>Verdana</vt:lpstr>
      <vt:lpstr>Office Theme</vt:lpstr>
      <vt:lpstr>PROJECT REPORT</vt:lpstr>
      <vt:lpstr>Introduction Literature survey  Methodology</vt:lpstr>
      <vt:lpstr>Introduction</vt:lpstr>
      <vt:lpstr>How to overcome this problem?</vt:lpstr>
      <vt:lpstr>Literature survey</vt:lpstr>
      <vt:lpstr>Methodology</vt:lpstr>
      <vt:lpstr>Libraries &amp; files</vt:lpstr>
      <vt:lpstr>Development</vt:lpstr>
      <vt:lpstr>Result &amp;  Discussion</vt:lpstr>
      <vt:lpstr>Uses</vt:lpstr>
      <vt:lpstr>Conclusion  &amp; Future 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Utkarsh Pant</dc:creator>
  <cp:keywords>DAFY3cG0T8k,BAFMlAN08VE</cp:keywords>
  <cp:lastModifiedBy>Utkarsh Pant</cp:lastModifiedBy>
  <cp:revision>1</cp:revision>
  <dcterms:created xsi:type="dcterms:W3CDTF">2023-01-28T15:47:00Z</dcterms:created>
  <dcterms:modified xsi:type="dcterms:W3CDTF">2023-01-28T15:50:02Z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2023-01-28T00:00:00Z</vt:filetime>
  </property>
  <property fmtid="{D5CDD505-2E9C-101B-9397-08002B2CF9AE}" pid="3" name="Creator">
    <vt:lpwstr>Canva</vt:lpwstr>
  </property>
  <property fmtid="{D5CDD505-2E9C-101B-9397-08002B2CF9AE}" pid="4" name="LastSaved">
    <vt:filetime>2023-01-28T00:00:00Z</vt:filetime>
  </property>
</Properties>
</file>