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387600" y="2298700"/>
            <a:ext cx="196215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93" name="Body Level One…"/>
          <p:cNvSpPr txBox="1">
            <a:spLocks noGrp="1"/>
          </p:cNvSpPr>
          <p:nvPr>
            <p:ph type="body" idx="1"/>
          </p:nvPr>
        </p:nvSpPr>
        <p:spPr>
          <a:xfrm>
            <a:off x="1790700" y="1790700"/>
            <a:ext cx="208153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1" name="Child looking through binoculars at a snowy mountain landscape"/>
          <p:cNvSpPr>
            <a:spLocks noGrp="1"/>
          </p:cNvSpPr>
          <p:nvPr>
            <p:ph type="pic" sz="half" idx="21"/>
          </p:nvPr>
        </p:nvSpPr>
        <p:spPr>
          <a:xfrm>
            <a:off x="12344400" y="7112000"/>
            <a:ext cx="10439400" cy="6959601"/>
          </a:xfrm>
          <a:prstGeom prst="rect">
            <a:avLst/>
          </a:prstGeom>
        </p:spPr>
        <p:txBody>
          <a:bodyPr lIns="91439" tIns="45719" rIns="91439" bIns="45719" anchor="t">
            <a:noAutofit/>
          </a:bodyPr>
          <a:lstStyle/>
          <a:p>
            <a:endParaRPr/>
          </a:p>
        </p:txBody>
      </p:sp>
      <p:sp>
        <p:nvSpPr>
          <p:cNvPr id="102" name="Small rocky island covered with grass and surrounded by ocean with blue sky in the background"/>
          <p:cNvSpPr>
            <a:spLocks noGrp="1"/>
          </p:cNvSpPr>
          <p:nvPr>
            <p:ph type="pic" sz="half" idx="22"/>
          </p:nvPr>
        </p:nvSpPr>
        <p:spPr>
          <a:xfrm>
            <a:off x="12407900" y="190500"/>
            <a:ext cx="10363200" cy="6908800"/>
          </a:xfrm>
          <a:prstGeom prst="rect">
            <a:avLst/>
          </a:prstGeom>
        </p:spPr>
        <p:txBody>
          <a:bodyPr lIns="91439" tIns="45719" rIns="91439" bIns="45719" anchor="t">
            <a:noAutofit/>
          </a:bodyPr>
          <a:lstStyle/>
          <a:p>
            <a:endParaRPr/>
          </a:p>
        </p:txBody>
      </p:sp>
      <p:sp>
        <p:nvSpPr>
          <p:cNvPr id="103" name="Red boat moored by a dock in a river with trees along the shoreline and a cloudy blue sky in the background"/>
          <p:cNvSpPr>
            <a:spLocks noGrp="1"/>
          </p:cNvSpPr>
          <p:nvPr>
            <p:ph type="pic" idx="23"/>
          </p:nvPr>
        </p:nvSpPr>
        <p:spPr>
          <a:xfrm>
            <a:off x="1583266" y="-1879600"/>
            <a:ext cx="10414001" cy="15621000"/>
          </a:xfrm>
          <a:prstGeom prst="rect">
            <a:avLst/>
          </a:prstGeom>
        </p:spPr>
        <p:txBody>
          <a:bodyPr lIns="91439" tIns="45719" rIns="91439" bIns="45719" anchor="t">
            <a:noAutofit/>
          </a:bodyPr>
          <a:lstStyle/>
          <a:p>
            <a:endParaRPr/>
          </a:p>
        </p:txBody>
      </p:sp>
      <p:sp>
        <p:nvSpPr>
          <p:cNvPr id="104"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1" name="–Johnny Appleseed"/>
          <p:cNvSpPr txBox="1">
            <a:spLocks noGrp="1"/>
          </p:cNvSpPr>
          <p:nvPr>
            <p:ph type="body" sz="quarter" idx="21"/>
          </p:nvPr>
        </p:nvSpPr>
        <p:spPr>
          <a:xfrm>
            <a:off x="2387600" y="8953500"/>
            <a:ext cx="19621500" cy="685800"/>
          </a:xfrm>
          <a:prstGeom prst="rect">
            <a:avLst/>
          </a:prstGeom>
        </p:spPr>
        <p:txBody>
          <a:bodyPr anchor="t">
            <a:spAutoFit/>
          </a:bodyPr>
          <a:lstStyle>
            <a:lvl1pPr marL="0" indent="0" algn="ctr">
              <a:spcBef>
                <a:spcPts val="0"/>
              </a:spcBef>
              <a:buSzTx/>
              <a:buNone/>
              <a:defRPr sz="3800" b="1">
                <a:latin typeface="Helvetica"/>
                <a:ea typeface="Helvetica"/>
                <a:cs typeface="Helvetica"/>
                <a:sym typeface="Helvetica"/>
              </a:defRPr>
            </a:lvl1pPr>
          </a:lstStyle>
          <a:p>
            <a:r>
              <a:t>–Johnny Appleseed</a:t>
            </a:r>
          </a:p>
        </p:txBody>
      </p:sp>
      <p:sp>
        <p:nvSpPr>
          <p:cNvPr id="112" name="“Type a quote here.”"/>
          <p:cNvSpPr txBox="1">
            <a:spLocks noGrp="1"/>
          </p:cNvSpPr>
          <p:nvPr>
            <p:ph type="body" sz="quarter" idx="22"/>
          </p:nvPr>
        </p:nvSpPr>
        <p:spPr>
          <a:xfrm>
            <a:off x="2387600" y="6007100"/>
            <a:ext cx="19621500" cy="952500"/>
          </a:xfrm>
          <a:prstGeom prst="rect">
            <a:avLst/>
          </a:prstGeom>
        </p:spPr>
        <p:txBody>
          <a:bodyPr>
            <a:spAutoFit/>
          </a:bodyPr>
          <a:lstStyle>
            <a:lvl1pPr marL="0" indent="0" algn="ctr">
              <a:spcBef>
                <a:spcPts val="3400"/>
              </a:spcBef>
              <a:buSzTx/>
              <a:buNone/>
              <a:defRPr sz="5600"/>
            </a:lvl1pPr>
          </a:lstStyle>
          <a:p>
            <a:r>
              <a:t>“Type a quote here.”</a:t>
            </a:r>
          </a:p>
        </p:txBody>
      </p:sp>
      <p:sp>
        <p:nvSpPr>
          <p:cNvPr id="11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0" name="Panoramic photo of two canoeists on a wide river with snowy mountains in the background"/>
          <p:cNvSpPr>
            <a:spLocks noGrp="1"/>
          </p:cNvSpPr>
          <p:nvPr>
            <p:ph type="pic" idx="21"/>
          </p:nvPr>
        </p:nvSpPr>
        <p:spPr>
          <a:xfrm>
            <a:off x="-47625" y="-2540000"/>
            <a:ext cx="24479250" cy="16319500"/>
          </a:xfrm>
          <a:prstGeom prst="rect">
            <a:avLst/>
          </a:prstGeom>
        </p:spPr>
        <p:txBody>
          <a:bodyPr lIns="91439" tIns="45719" rIns="91439" bIns="45719" anchor="t">
            <a:noAutofit/>
          </a:bodyPr>
          <a:lstStyle/>
          <a:p>
            <a:endParaRPr/>
          </a:p>
        </p:txBody>
      </p:sp>
      <p:sp>
        <p:nvSpPr>
          <p:cNvPr id="12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Panoramic photo of two canoeists on a wide river with snowy mountains in the background"/>
          <p:cNvSpPr>
            <a:spLocks noGrp="1"/>
          </p:cNvSpPr>
          <p:nvPr>
            <p:ph type="pic" idx="21"/>
          </p:nvPr>
        </p:nvSpPr>
        <p:spPr>
          <a:xfrm>
            <a:off x="2752725" y="-2489200"/>
            <a:ext cx="18840450" cy="125603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2387600" y="9448800"/>
            <a:ext cx="196215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2387600" y="4533900"/>
            <a:ext cx="196215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Red boat moored by a dock in a river with trees along the shoreline and a cloudy blue sky in the background"/>
          <p:cNvSpPr>
            <a:spLocks noGrp="1"/>
          </p:cNvSpPr>
          <p:nvPr>
            <p:ph type="pic" idx="21"/>
          </p:nvPr>
        </p:nvSpPr>
        <p:spPr>
          <a:xfrm>
            <a:off x="12407900" y="-2159000"/>
            <a:ext cx="10337800" cy="1550670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790700" y="1066800"/>
            <a:ext cx="10007600" cy="56261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Red boat moored by a dock in a river with trees along the shoreline and a cloudy blue sky in the background"/>
          <p:cNvSpPr>
            <a:spLocks noGrp="1"/>
          </p:cNvSpPr>
          <p:nvPr>
            <p:ph type="pic" idx="21"/>
          </p:nvPr>
        </p:nvSpPr>
        <p:spPr>
          <a:xfrm>
            <a:off x="12496800" y="-1485900"/>
            <a:ext cx="10193867" cy="152908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5" name="Title Text"/>
          <p:cNvSpPr txBox="1">
            <a:spLocks noGrp="1"/>
          </p:cNvSpPr>
          <p:nvPr>
            <p:ph type="title"/>
          </p:nvPr>
        </p:nvSpPr>
        <p:spPr>
          <a:prstGeom prst="rect">
            <a:avLst/>
          </a:prstGeom>
        </p:spPr>
        <p:txBody>
          <a:bodyPr/>
          <a:lstStyle/>
          <a:p>
            <a:r>
              <a:t>Title Text</a:t>
            </a:r>
          </a:p>
        </p:txBody>
      </p:sp>
      <p:sp>
        <p:nvSpPr>
          <p:cNvPr id="76" name="Body Level One…"/>
          <p:cNvSpPr txBox="1">
            <a:spLocks noGrp="1"/>
          </p:cNvSpPr>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4" name="Title Text"/>
          <p:cNvSpPr txBox="1">
            <a:spLocks noGrp="1"/>
          </p:cNvSpPr>
          <p:nvPr>
            <p:ph type="title"/>
          </p:nvPr>
        </p:nvSpPr>
        <p:spPr>
          <a:prstGeom prst="rect">
            <a:avLst/>
          </a:prstGeom>
        </p:spPr>
        <p:txBody>
          <a:bodyPr/>
          <a:lstStyle/>
          <a:p>
            <a:r>
              <a:t>Title Text</a:t>
            </a:r>
          </a:p>
        </p:txBody>
      </p:sp>
      <p:sp>
        <p:nvSpPr>
          <p:cNvPr id="85" name="Body Level One…"/>
          <p:cNvSpPr txBox="1">
            <a:spLocks noGrp="1"/>
          </p:cNvSpPr>
          <p:nvPr>
            <p:ph type="body" sz="half" idx="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790700" y="571500"/>
            <a:ext cx="20815300" cy="2984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790700" y="3644900"/>
            <a:ext cx="20815300" cy="883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lgn="ctr">
              <a:spcBef>
                <a:spcPts val="0"/>
              </a:spcBef>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ctrTitle"/>
          </p:nvPr>
        </p:nvSpPr>
        <p:spPr>
          <a:xfrm>
            <a:off x="-527106" y="4078551"/>
            <a:ext cx="23051983" cy="2817809"/>
          </a:xfrm>
          <a:prstGeom prst="rect">
            <a:avLst/>
          </a:prstGeom>
        </p:spPr>
        <p:txBody>
          <a:bodyPr/>
          <a:lstStyle>
            <a:lvl1pPr>
              <a:defRPr sz="13800" b="1">
                <a:latin typeface="Hoefler Text"/>
                <a:ea typeface="Hoefler Text"/>
                <a:cs typeface="Hoefler Text"/>
                <a:sym typeface="Hoefler Text"/>
              </a:defRPr>
            </a:lvl1pPr>
          </a:lstStyle>
          <a:p>
            <a:r>
              <a:t>Women Safety Analytics</a:t>
            </a:r>
          </a:p>
        </p:txBody>
      </p:sp>
      <p:sp>
        <p:nvSpPr>
          <p:cNvPr id="138" name="Content Placeholder 2"/>
          <p:cNvSpPr txBox="1">
            <a:spLocks noGrp="1"/>
          </p:cNvSpPr>
          <p:nvPr>
            <p:ph type="subTitle" sz="quarter" idx="1"/>
          </p:nvPr>
        </p:nvSpPr>
        <p:spPr>
          <a:xfrm>
            <a:off x="-1976320" y="6820754"/>
            <a:ext cx="19621501" cy="1587501"/>
          </a:xfrm>
          <a:prstGeom prst="rect">
            <a:avLst/>
          </a:prstGeom>
        </p:spPr>
        <p:txBody>
          <a:bodyPr/>
          <a:lstStyle/>
          <a:p>
            <a:r>
              <a:rPr dirty="0"/>
              <a:t>Real-Time Threat Detection for Enhanced Safety</a:t>
            </a:r>
          </a:p>
        </p:txBody>
      </p:sp>
      <p:sp>
        <p:nvSpPr>
          <p:cNvPr id="139" name="Utkarsh Pushpankar and Aarohi Suri"/>
          <p:cNvSpPr txBox="1"/>
          <p:nvPr/>
        </p:nvSpPr>
        <p:spPr>
          <a:xfrm>
            <a:off x="485187" y="12020280"/>
            <a:ext cx="16800383"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400" b="1">
                <a:latin typeface="Iowan Old Style Roman"/>
                <a:ea typeface="Iowan Old Style Roman"/>
                <a:cs typeface="Iowan Old Style Roman"/>
                <a:sym typeface="Iowan Old Style Roman"/>
              </a:defRPr>
            </a:lvl1pPr>
          </a:lstStyle>
          <a:p>
            <a:r>
              <a:rPr sz="4000" dirty="0"/>
              <a:t>Utkarsh Pushpankar and </a:t>
            </a:r>
            <a:r>
              <a:rPr sz="4000" dirty="0" err="1"/>
              <a:t>Aarohi</a:t>
            </a:r>
            <a:r>
              <a:rPr sz="4000" dirty="0"/>
              <a:t> Suri</a:t>
            </a:r>
          </a:p>
        </p:txBody>
      </p:sp>
      <p:sp>
        <p:nvSpPr>
          <p:cNvPr id="140" name="E23CSEU1990 and   E23CSEU2008"/>
          <p:cNvSpPr txBox="1"/>
          <p:nvPr/>
        </p:nvSpPr>
        <p:spPr>
          <a:xfrm>
            <a:off x="485187" y="12559521"/>
            <a:ext cx="784380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2400" b="1">
                <a:latin typeface="Iowan Old Style Roman"/>
                <a:ea typeface="Iowan Old Style Roman"/>
                <a:cs typeface="Iowan Old Style Roman"/>
                <a:sym typeface="Iowan Old Style Roman"/>
              </a:defRPr>
            </a:lvl1pPr>
          </a:lstStyle>
          <a:p>
            <a:r>
              <a:rPr sz="3600" dirty="0"/>
              <a:t>E23CSEU1990 and E23CSEU2008</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ctrTitle"/>
          </p:nvPr>
        </p:nvSpPr>
        <p:spPr>
          <a:xfrm>
            <a:off x="7415567" y="-946272"/>
            <a:ext cx="9552863" cy="4863046"/>
          </a:xfrm>
          <a:prstGeom prst="rect">
            <a:avLst/>
          </a:prstGeom>
        </p:spPr>
        <p:txBody>
          <a:bodyPr/>
          <a:lstStyle>
            <a:lvl1pPr>
              <a:defRPr b="1">
                <a:latin typeface="Helvetica"/>
                <a:ea typeface="Helvetica"/>
                <a:cs typeface="Helvetica"/>
                <a:sym typeface="Helvetica"/>
              </a:defRPr>
            </a:lvl1pPr>
          </a:lstStyle>
          <a:p>
            <a:r>
              <a:rPr dirty="0"/>
              <a:t>Training the Model</a:t>
            </a:r>
          </a:p>
        </p:txBody>
      </p:sp>
      <p:sp>
        <p:nvSpPr>
          <p:cNvPr id="3" name="Subtitle 2">
            <a:extLst>
              <a:ext uri="{FF2B5EF4-FFF2-40B4-BE49-F238E27FC236}">
                <a16:creationId xmlns:a16="http://schemas.microsoft.com/office/drawing/2014/main" id="{1EB0C5D6-408A-E846-6FA2-19F34E4C72DD}"/>
              </a:ext>
            </a:extLst>
          </p:cNvPr>
          <p:cNvSpPr>
            <a:spLocks noGrp="1" noChangeArrowheads="1"/>
          </p:cNvSpPr>
          <p:nvPr>
            <p:ph type="subTitle" sz="half" idx="1"/>
          </p:nvPr>
        </p:nvSpPr>
        <p:spPr bwMode="auto">
          <a:xfrm>
            <a:off x="4434508" y="4233561"/>
            <a:ext cx="15514983" cy="954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 Configuration: </a:t>
            </a:r>
            <a:r>
              <a:rPr kumimoji="0" lang="en-US" altLang="en-US" sz="4000" b="0" i="0" u="none" strike="noStrike" cap="none" normalizeH="0" baseline="0" dirty="0">
                <a:ln>
                  <a:noFill/>
                </a:ln>
                <a:solidFill>
                  <a:schemeClr val="tx1"/>
                </a:solidFill>
                <a:effectLst/>
              </a:rPr>
              <a:t>Google </a:t>
            </a:r>
            <a:r>
              <a:rPr kumimoji="0" lang="en-US" altLang="en-US" sz="4000" b="0" i="0" u="none" strike="noStrike" cap="none" normalizeH="0" baseline="0" dirty="0" err="1">
                <a:ln>
                  <a:noFill/>
                </a:ln>
                <a:solidFill>
                  <a:schemeClr val="tx1"/>
                </a:solidFill>
                <a:effectLst/>
              </a:rPr>
              <a:t>Colab</a:t>
            </a:r>
            <a:r>
              <a:rPr kumimoji="0" lang="en-US" altLang="en-US" sz="4000" b="0" i="0" u="none" strike="noStrike" cap="none" normalizeH="0" baseline="0" dirty="0">
                <a:ln>
                  <a:noFill/>
                </a:ln>
                <a:solidFill>
                  <a:schemeClr val="tx1"/>
                </a:solidFill>
                <a:effectLst/>
              </a:rPr>
              <a:t> with GPU support for training efficiency.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t>
            </a:r>
            <a:r>
              <a:rPr kumimoji="0" lang="en-US" altLang="en-US" sz="5400" b="1" i="0" u="none" strike="noStrike" cap="none" normalizeH="0" baseline="0" dirty="0">
                <a:ln>
                  <a:noFill/>
                </a:ln>
                <a:solidFill>
                  <a:schemeClr val="tx1"/>
                </a:solidFill>
                <a:effectLst/>
              </a:rPr>
              <a:t>Training Parameters: </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lang="en-US" altLang="en-US" sz="4000" b="1" dirty="0">
                <a:solidFill>
                  <a:schemeClr val="tx1"/>
                </a:solidFill>
              </a:rPr>
              <a:t>Batch Size: 16(Fine Tuned YOLOv8) &amp; 32(Fine Tuned Gender Classification Model)</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rPr>
              <a:t>Epochs: 50</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lang="en-US" altLang="en-US" sz="4000" b="1" dirty="0">
                <a:solidFill>
                  <a:schemeClr val="tx1"/>
                </a:solidFill>
              </a:rPr>
              <a:t>Image Size: 640</a:t>
            </a:r>
            <a:endParaRPr kumimoji="0" lang="en-US" altLang="en-US" sz="4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t>
            </a:r>
            <a:r>
              <a:rPr kumimoji="0" lang="en-US" altLang="en-US" sz="5400" b="1" i="0" u="none" strike="noStrike" cap="none" normalizeH="0" baseline="0" dirty="0">
                <a:ln>
                  <a:noFill/>
                </a:ln>
                <a:solidFill>
                  <a:schemeClr val="tx1"/>
                </a:solidFill>
                <a:effectLst/>
              </a:rPr>
              <a:t>Transfer Learning Process:</a:t>
            </a:r>
            <a:endParaRPr kumimoji="0" lang="en-US" altLang="en-US" sz="5400" b="0" i="0" u="none" strike="noStrike" cap="none" normalizeH="0" baseline="0" dirty="0">
              <a:ln>
                <a:noFill/>
              </a:ln>
              <a:solidFill>
                <a:schemeClr val="tx1"/>
              </a:solidFill>
              <a:effectLst/>
            </a:endParaRP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0" i="0" u="none" strike="noStrike" cap="none" normalizeH="0" baseline="0" dirty="0">
                <a:ln>
                  <a:noFill/>
                </a:ln>
                <a:solidFill>
                  <a:schemeClr val="tx1"/>
                </a:solidFill>
                <a:effectLst/>
              </a:rPr>
              <a:t>Fine-tune YOLOv8 for accurate person detection.</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0" i="0" u="none" strike="noStrike" cap="none" normalizeH="0" baseline="0" dirty="0">
                <a:ln>
                  <a:noFill/>
                </a:ln>
                <a:solidFill>
                  <a:schemeClr val="tx1"/>
                </a:solidFill>
                <a:effectLst/>
              </a:rPr>
              <a:t>Fine-tune ResNet50 for robust gender classification on surveillance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itle 1"/>
          <p:cNvSpPr txBox="1">
            <a:spLocks noGrp="1"/>
          </p:cNvSpPr>
          <p:nvPr>
            <p:ph type="ctrTitle"/>
          </p:nvPr>
        </p:nvSpPr>
        <p:spPr>
          <a:xfrm>
            <a:off x="3658154" y="-668028"/>
            <a:ext cx="17426772" cy="3420596"/>
          </a:xfrm>
          <a:prstGeom prst="rect">
            <a:avLst/>
          </a:prstGeom>
        </p:spPr>
        <p:txBody>
          <a:bodyPr/>
          <a:lstStyle>
            <a:lvl1pPr>
              <a:defRPr b="1">
                <a:latin typeface="Helvetica"/>
                <a:ea typeface="Helvetica"/>
                <a:cs typeface="Helvetica"/>
                <a:sym typeface="Helvetica"/>
              </a:defRPr>
            </a:lvl1pPr>
          </a:lstStyle>
          <a:p>
            <a:r>
              <a:t>Live Detection and Alerts</a:t>
            </a:r>
          </a:p>
        </p:txBody>
      </p:sp>
      <p:sp>
        <p:nvSpPr>
          <p:cNvPr id="173" name="Content Placeholder 2"/>
          <p:cNvSpPr txBox="1">
            <a:spLocks noGrp="1"/>
          </p:cNvSpPr>
          <p:nvPr>
            <p:ph type="subTitle" sz="half" idx="1"/>
          </p:nvPr>
        </p:nvSpPr>
        <p:spPr>
          <a:xfrm>
            <a:off x="1408043" y="4019570"/>
            <a:ext cx="21567913" cy="8444099"/>
          </a:xfrm>
          <a:prstGeom prst="rect">
            <a:avLst/>
          </a:prstGeom>
        </p:spPr>
        <p:txBody>
          <a:bodyPr>
            <a:noAutofit/>
          </a:bodyPr>
          <a:lstStyle/>
          <a:p>
            <a:pPr algn="l">
              <a:buFont typeface="+mj-lt"/>
              <a:buAutoNum type="arabicPeriod"/>
            </a:pPr>
            <a:r>
              <a:rPr lang="en-US" b="1" dirty="0"/>
              <a:t> Detection &amp; Classification:</a:t>
            </a:r>
            <a:r>
              <a:rPr lang="en-US" dirty="0"/>
              <a:t> Identifies individuals and classifies gender using YOLOv8 and ResNet50 models.</a:t>
            </a:r>
          </a:p>
          <a:p>
            <a:pPr algn="l"/>
            <a:endParaRPr lang="en-US" dirty="0"/>
          </a:p>
          <a:p>
            <a:pPr algn="l"/>
            <a:r>
              <a:rPr lang="en-US" b="1" dirty="0"/>
              <a:t>2. Threat Assessment:</a:t>
            </a:r>
            <a:r>
              <a:rPr lang="en-US" dirty="0"/>
              <a:t> Monitors specific conditions:</a:t>
            </a:r>
          </a:p>
          <a:p>
            <a:pPr marL="1028700" lvl="1" indent="-571500" algn="l">
              <a:buFont typeface="Arial" panose="020B0604020202020204" pitchFamily="34" charset="0"/>
              <a:buChar char="•"/>
            </a:pPr>
            <a:r>
              <a:rPr lang="en-US" b="1" dirty="0"/>
              <a:t>Lone Woman Detection</a:t>
            </a:r>
            <a:r>
              <a:rPr lang="en-US" dirty="0"/>
              <a:t> – Flags a lone woman in high-risk situations.</a:t>
            </a:r>
          </a:p>
          <a:p>
            <a:pPr marL="1028700" lvl="1" indent="-571500" algn="l">
              <a:buFont typeface="Arial" panose="020B0604020202020204" pitchFamily="34" charset="0"/>
              <a:buChar char="•"/>
            </a:pPr>
            <a:r>
              <a:rPr lang="en-US" b="1" dirty="0"/>
              <a:t>Surrounded by Men</a:t>
            </a:r>
            <a:r>
              <a:rPr lang="en-US" dirty="0"/>
              <a:t> – Detects potential risk if a woman is surrounded by multiple men.</a:t>
            </a:r>
          </a:p>
          <a:p>
            <a:pPr marL="1028700" lvl="1" indent="-571500" algn="l">
              <a:buFont typeface="Arial" panose="020B0604020202020204" pitchFamily="34" charset="0"/>
              <a:buChar char="•"/>
            </a:pPr>
            <a:r>
              <a:rPr lang="en-US" b="1" dirty="0"/>
              <a:t>SOS Gesture Recognition</a:t>
            </a:r>
            <a:r>
              <a:rPr lang="en-US" dirty="0"/>
              <a:t> – Recognizes distress gestures signaling an emergency.</a:t>
            </a:r>
          </a:p>
          <a:p>
            <a:pPr marL="457200" lvl="1" algn="l"/>
            <a:endParaRPr lang="en-US" dirty="0"/>
          </a:p>
          <a:p>
            <a:pPr algn="l"/>
            <a:r>
              <a:rPr lang="en-US" b="1" dirty="0"/>
              <a:t>3. Alert System</a:t>
            </a:r>
            <a:endParaRPr lang="en-US" dirty="0"/>
          </a:p>
          <a:p>
            <a:pPr algn="l">
              <a:buFont typeface="Arial" panose="020B0604020202020204" pitchFamily="34" charset="0"/>
              <a:buChar char="•"/>
            </a:pPr>
            <a:r>
              <a:rPr lang="en-US" b="1" dirty="0"/>
              <a:t> Immediate Notifications:</a:t>
            </a:r>
            <a:r>
              <a:rPr lang="en-US" dirty="0"/>
              <a:t> Sends real-time alerts to security personnel upon detecting a threat.</a:t>
            </a:r>
          </a:p>
          <a:p>
            <a:pPr algn="l">
              <a:buFont typeface="Arial" panose="020B0604020202020204" pitchFamily="34" charset="0"/>
              <a:buChar char="•"/>
            </a:pPr>
            <a:r>
              <a:rPr lang="en-US" b="1" dirty="0"/>
              <a:t> Hotspot Mapping:</a:t>
            </a:r>
            <a:r>
              <a:rPr lang="en-US" dirty="0"/>
              <a:t> Tracks frequent alerts to identify high-risk areas for targeted monitoring.</a:t>
            </a:r>
          </a:p>
          <a:p>
            <a:pPr marL="703384" indent="-703384" algn="l">
              <a:buSzPct val="32000"/>
              <a:buBlip>
                <a:blip r:embed="rId2"/>
              </a:buBlip>
              <a:defRPr sz="6000"/>
            </a:pP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ctrTitle"/>
          </p:nvPr>
        </p:nvSpPr>
        <p:spPr>
          <a:xfrm>
            <a:off x="2457764" y="-1550734"/>
            <a:ext cx="19481172" cy="5511839"/>
          </a:xfrm>
          <a:prstGeom prst="rect">
            <a:avLst/>
          </a:prstGeom>
        </p:spPr>
        <p:txBody>
          <a:bodyPr/>
          <a:lstStyle>
            <a:lvl1pPr>
              <a:defRPr sz="14500" b="1">
                <a:latin typeface="Helvetica"/>
                <a:ea typeface="Helvetica"/>
                <a:cs typeface="Helvetica"/>
                <a:sym typeface="Helvetica"/>
              </a:defRPr>
            </a:lvl1pPr>
          </a:lstStyle>
          <a:p>
            <a:r>
              <a:t>Future Scope</a:t>
            </a:r>
          </a:p>
        </p:txBody>
      </p:sp>
      <p:sp>
        <p:nvSpPr>
          <p:cNvPr id="176" name="Content Placeholder 2"/>
          <p:cNvSpPr txBox="1">
            <a:spLocks noGrp="1"/>
          </p:cNvSpPr>
          <p:nvPr>
            <p:ph type="subTitle" sz="half" idx="1"/>
          </p:nvPr>
        </p:nvSpPr>
        <p:spPr>
          <a:xfrm>
            <a:off x="3301592" y="5416059"/>
            <a:ext cx="18517934" cy="4915882"/>
          </a:xfrm>
          <a:prstGeom prst="rect">
            <a:avLst/>
          </a:prstGeom>
        </p:spPr>
        <p:txBody>
          <a:bodyPr/>
          <a:lstStyle/>
          <a:p>
            <a:pPr marL="397177" indent="-397177" defTabSz="635634">
              <a:buSzPct val="75000"/>
              <a:buChar char="•"/>
              <a:defRPr sz="5236"/>
            </a:pPr>
            <a:r>
              <a:t>Improvement Areas: Enhance SOS gesture recognition, improve night-time detection.</a:t>
            </a:r>
          </a:p>
          <a:p>
            <a:pPr marL="397177" indent="-397177" defTabSz="635634">
              <a:buSzPct val="75000"/>
              <a:buChar char="•"/>
              <a:defRPr sz="5236"/>
            </a:pPr>
            <a:r>
              <a:t>Additional Features: Incorporate GPS for location tracking, include sentiment analysis for better threat evaluation.</a:t>
            </a:r>
          </a:p>
          <a:p>
            <a:pPr marL="397177" indent="-397177" defTabSz="635634">
              <a:buSzPct val="75000"/>
              <a:buChar char="•"/>
              <a:defRPr sz="5236"/>
            </a:pPr>
            <a:r>
              <a:t>Deployment: Plan to integrate with smart city surveillance systems.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ctrTitle"/>
          </p:nvPr>
        </p:nvSpPr>
        <p:spPr>
          <a:xfrm>
            <a:off x="2381250" y="-2034761"/>
            <a:ext cx="19621500" cy="4648200"/>
          </a:xfrm>
          <a:prstGeom prst="rect">
            <a:avLst/>
          </a:prstGeom>
        </p:spPr>
        <p:txBody>
          <a:bodyPr/>
          <a:lstStyle>
            <a:lvl1pPr>
              <a:defRPr b="1">
                <a:latin typeface="Helvetica"/>
                <a:ea typeface="Helvetica"/>
                <a:cs typeface="Helvetica"/>
                <a:sym typeface="Helvetica"/>
              </a:defRPr>
            </a:lvl1pPr>
          </a:lstStyle>
          <a:p>
            <a:r>
              <a:rPr dirty="0"/>
              <a:t>Conclusion</a:t>
            </a:r>
          </a:p>
        </p:txBody>
      </p:sp>
      <p:sp>
        <p:nvSpPr>
          <p:cNvPr id="179" name="Content Placeholder 2"/>
          <p:cNvSpPr txBox="1">
            <a:spLocks noGrp="1"/>
          </p:cNvSpPr>
          <p:nvPr>
            <p:ph type="subTitle" sz="quarter" idx="1"/>
          </p:nvPr>
        </p:nvSpPr>
        <p:spPr>
          <a:xfrm>
            <a:off x="2381250" y="3793986"/>
            <a:ext cx="19621500" cy="8252239"/>
          </a:xfrm>
          <a:prstGeom prst="rect">
            <a:avLst/>
          </a:prstGeom>
        </p:spPr>
        <p:txBody>
          <a:bodyPr>
            <a:noAutofit/>
          </a:bodyPr>
          <a:lstStyle/>
          <a:p>
            <a:r>
              <a:rPr lang="en-US" dirty="0"/>
              <a:t>In conclusion, our </a:t>
            </a:r>
            <a:r>
              <a:rPr lang="en-US" i="1" dirty="0"/>
              <a:t>Women Safety Analytics</a:t>
            </a:r>
            <a:r>
              <a:rPr lang="en-US" dirty="0"/>
              <a:t> project presents a robust solution for enhancing public safety by leveraging real-time analytics. The combination of </a:t>
            </a:r>
            <a:r>
              <a:rPr lang="en-US" b="1" dirty="0"/>
              <a:t>YOLOv8 for person detection</a:t>
            </a:r>
            <a:r>
              <a:rPr lang="en-US" dirty="0"/>
              <a:t> and </a:t>
            </a:r>
            <a:r>
              <a:rPr lang="en-US" b="1" dirty="0"/>
              <a:t>ResNet50 with transfer learning for gender classification</a:t>
            </a:r>
            <a:r>
              <a:rPr lang="en-US" dirty="0"/>
              <a:t> allows for accurate, efficient monitoring in dynamic environments. Key achievements of this project include the ability to detect potential threats, monitor gender distribution, and recognize distress gestures in real time.</a:t>
            </a:r>
          </a:p>
          <a:p>
            <a:r>
              <a:rPr lang="en-US" dirty="0"/>
              <a:t>This approach demonstrates the powerful role of </a:t>
            </a:r>
            <a:r>
              <a:rPr lang="en-US" b="1" dirty="0"/>
              <a:t>deep learning</a:t>
            </a:r>
            <a:r>
              <a:rPr lang="en-US" dirty="0"/>
              <a:t> and </a:t>
            </a:r>
            <a:r>
              <a:rPr lang="en-US" b="1" dirty="0"/>
              <a:t>transfer learning</a:t>
            </a:r>
            <a:r>
              <a:rPr lang="en-US" dirty="0"/>
              <a:t> in creating safer urban spaces. Through this system, law enforcement can be alerted proactively, helping to deter and respond to potential threats more effectively. The project highlights the impact of analytics in fostering safer communities and holds promise for future advancements in </a:t>
            </a:r>
            <a:r>
              <a:rPr lang="en-US" b="1" dirty="0"/>
              <a:t>smart city surveillance</a:t>
            </a:r>
            <a:r>
              <a:rPr lang="en-US" dirty="0"/>
              <a:t> and </a:t>
            </a:r>
            <a:r>
              <a:rPr lang="en-US" b="1" dirty="0"/>
              <a:t>public safety technologies</a:t>
            </a:r>
            <a:r>
              <a:rPr lang="en-US" dirty="0"/>
              <a:t>.</a:t>
            </a:r>
          </a:p>
          <a:p>
            <a:pPr defTabSz="610870">
              <a:defRPr sz="3256"/>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ctrTitle"/>
          </p:nvPr>
        </p:nvSpPr>
        <p:spPr>
          <a:xfrm>
            <a:off x="2719353" y="-615678"/>
            <a:ext cx="19621501" cy="4648201"/>
          </a:xfrm>
          <a:prstGeom prst="rect">
            <a:avLst/>
          </a:prstGeom>
        </p:spPr>
        <p:txBody>
          <a:bodyPr/>
          <a:lstStyle>
            <a:lvl1pPr>
              <a:defRPr b="1">
                <a:latin typeface="Helvetica"/>
                <a:ea typeface="Helvetica"/>
                <a:cs typeface="Helvetica"/>
                <a:sym typeface="Helvetica"/>
              </a:defRPr>
            </a:lvl1pPr>
          </a:lstStyle>
          <a:p>
            <a:r>
              <a:rPr dirty="0"/>
              <a:t>Problem Statement</a:t>
            </a:r>
          </a:p>
        </p:txBody>
      </p:sp>
      <p:sp>
        <p:nvSpPr>
          <p:cNvPr id="6" name="Subtitle 5">
            <a:extLst>
              <a:ext uri="{FF2B5EF4-FFF2-40B4-BE49-F238E27FC236}">
                <a16:creationId xmlns:a16="http://schemas.microsoft.com/office/drawing/2014/main" id="{7981C819-E616-648B-4C6A-A3D63516B602}"/>
              </a:ext>
            </a:extLst>
          </p:cNvPr>
          <p:cNvSpPr>
            <a:spLocks noGrp="1" noChangeArrowheads="1"/>
          </p:cNvSpPr>
          <p:nvPr>
            <p:ph type="subTitle" sz="half" idx="1"/>
          </p:nvPr>
        </p:nvSpPr>
        <p:spPr bwMode="auto">
          <a:xfrm>
            <a:off x="1179618" y="4918410"/>
            <a:ext cx="2270097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Background:</a:t>
            </a:r>
            <a:r>
              <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Increasing concerns over women's safety, especially in urban areas with high crime rates.</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Objective:</a:t>
            </a:r>
            <a:r>
              <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Develop a system to monitor, detect, and assess potential threats to women in real-time in public spaces.</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Goal:</a:t>
            </a:r>
            <a:r>
              <a:rPr kumimoji="0" lang="en-US"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Empower law enforcement to act on early alerts and foster safer environments for women.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ctrTitle"/>
          </p:nvPr>
        </p:nvSpPr>
        <p:spPr>
          <a:xfrm>
            <a:off x="2577173" y="-1861156"/>
            <a:ext cx="19621501" cy="4648201"/>
          </a:xfrm>
          <a:prstGeom prst="rect">
            <a:avLst/>
          </a:prstGeom>
        </p:spPr>
        <p:txBody>
          <a:bodyPr/>
          <a:lstStyle>
            <a:lvl1pPr>
              <a:defRPr b="1">
                <a:latin typeface="Helvetica"/>
                <a:ea typeface="Helvetica"/>
                <a:cs typeface="Helvetica"/>
                <a:sym typeface="Helvetica"/>
              </a:defRPr>
            </a:lvl1pPr>
          </a:lstStyle>
          <a:p>
            <a:r>
              <a:rPr dirty="0"/>
              <a:t>Use Cases</a:t>
            </a:r>
          </a:p>
        </p:txBody>
      </p:sp>
      <p:sp>
        <p:nvSpPr>
          <p:cNvPr id="146" name="Content Placeholder 2"/>
          <p:cNvSpPr txBox="1">
            <a:spLocks noGrp="1"/>
          </p:cNvSpPr>
          <p:nvPr>
            <p:ph type="subTitle" idx="1"/>
          </p:nvPr>
        </p:nvSpPr>
        <p:spPr>
          <a:xfrm>
            <a:off x="2675710" y="3857060"/>
            <a:ext cx="19424429" cy="7217618"/>
          </a:xfrm>
          <a:prstGeom prst="rect">
            <a:avLst/>
          </a:prstGeom>
        </p:spPr>
        <p:txBody>
          <a:bodyPr>
            <a:noAutofit/>
          </a:bodyPr>
          <a:lstStyle/>
          <a:p>
            <a:pPr algn="l">
              <a:buFont typeface="Arial" panose="020B0604020202020204" pitchFamily="34" charset="0"/>
              <a:buChar char="•"/>
            </a:pPr>
            <a:r>
              <a:rPr lang="en-US" sz="4800" b="1" dirty="0"/>
              <a:t> Gender Distribution Monitoring:</a:t>
            </a:r>
            <a:r>
              <a:rPr lang="en-US" sz="4800" dirty="0"/>
              <a:t> Count and classify individuals in a scene by gender.</a:t>
            </a:r>
          </a:p>
          <a:p>
            <a:pPr algn="l"/>
            <a:endParaRPr lang="en-US" sz="4800" dirty="0"/>
          </a:p>
          <a:p>
            <a:pPr algn="l">
              <a:buFont typeface="Arial" panose="020B0604020202020204" pitchFamily="34" charset="0"/>
              <a:buChar char="•"/>
            </a:pPr>
            <a:r>
              <a:rPr lang="en-US" sz="4800" b="1" dirty="0"/>
              <a:t> Anomaly Detection:</a:t>
            </a:r>
            <a:r>
              <a:rPr lang="en-US" sz="4800" dirty="0"/>
              <a:t> Identify scenarios such as lone women at night or women surrounded by men, indicating potential vulnerability.</a:t>
            </a:r>
          </a:p>
          <a:p>
            <a:pPr algn="l"/>
            <a:endParaRPr lang="en-US" sz="4800" dirty="0"/>
          </a:p>
          <a:p>
            <a:pPr algn="l">
              <a:buFont typeface="Arial" panose="020B0604020202020204" pitchFamily="34" charset="0"/>
              <a:buChar char="•"/>
            </a:pPr>
            <a:r>
              <a:rPr lang="en-US" sz="4800" b="1" dirty="0"/>
              <a:t> Gesture Recognition:</a:t>
            </a:r>
            <a:r>
              <a:rPr lang="en-US" sz="4800" dirty="0"/>
              <a:t> Recognize SOS gestures signaling distress or need for help.</a:t>
            </a:r>
          </a:p>
          <a:p>
            <a:pPr algn="l"/>
            <a:endParaRPr lang="en-US" sz="4800" dirty="0"/>
          </a:p>
          <a:p>
            <a:pPr algn="l">
              <a:buFont typeface="Arial" panose="020B0604020202020204" pitchFamily="34" charset="0"/>
              <a:buChar char="•"/>
            </a:pPr>
            <a:r>
              <a:rPr lang="en-US" sz="4800" b="1" dirty="0"/>
              <a:t> Hotspot Analysis:</a:t>
            </a:r>
            <a:r>
              <a:rPr lang="en-US" sz="4800" dirty="0"/>
              <a:t> Identify areas with frequent alerts to detect high-risk locations.</a:t>
            </a:r>
          </a:p>
          <a:p>
            <a:pPr algn="l">
              <a:defRPr sz="5800"/>
            </a:pPr>
            <a:endParaRPr lang="en-IN" sz="48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ctrTitle"/>
          </p:nvPr>
        </p:nvSpPr>
        <p:spPr>
          <a:xfrm>
            <a:off x="44394" y="-494930"/>
            <a:ext cx="7248998" cy="6351778"/>
          </a:xfrm>
          <a:prstGeom prst="rect">
            <a:avLst/>
          </a:prstGeom>
        </p:spPr>
        <p:txBody>
          <a:bodyPr/>
          <a:lstStyle>
            <a:lvl1pPr>
              <a:defRPr b="1">
                <a:latin typeface="Helvetica"/>
                <a:ea typeface="Helvetica"/>
                <a:cs typeface="Helvetica"/>
                <a:sym typeface="Helvetica"/>
              </a:defRPr>
            </a:lvl1pPr>
          </a:lstStyle>
          <a:p>
            <a:r>
              <a:t>Proposed Solution Overview</a:t>
            </a:r>
          </a:p>
        </p:txBody>
      </p:sp>
      <p:sp>
        <p:nvSpPr>
          <p:cNvPr id="5" name="Subtitle 4">
            <a:extLst>
              <a:ext uri="{FF2B5EF4-FFF2-40B4-BE49-F238E27FC236}">
                <a16:creationId xmlns:a16="http://schemas.microsoft.com/office/drawing/2014/main" id="{73BF7473-CFD6-9C70-77C6-4B1020482AE1}"/>
              </a:ext>
            </a:extLst>
          </p:cNvPr>
          <p:cNvSpPr>
            <a:spLocks noGrp="1" noChangeArrowheads="1"/>
          </p:cNvSpPr>
          <p:nvPr>
            <p:ph type="subTitle" sz="half" idx="1"/>
          </p:nvPr>
        </p:nvSpPr>
        <p:spPr bwMode="auto">
          <a:xfrm>
            <a:off x="7293392" y="3750336"/>
            <a:ext cx="16541773" cy="821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Person Detection:</a:t>
            </a:r>
            <a:r>
              <a:rPr kumimoji="0" lang="en-US" altLang="en-US" b="0" i="0" u="none" strike="noStrike" cap="none" normalizeH="0" baseline="0" dirty="0">
                <a:ln>
                  <a:noFill/>
                </a:ln>
                <a:solidFill>
                  <a:schemeClr val="tx1"/>
                </a:solidFill>
                <a:effectLst/>
              </a:rPr>
              <a:t> A fine-tuned YOLOv8 model, trained on a custom dataset, detects people within a scene.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Gender Classification:</a:t>
            </a:r>
            <a:r>
              <a:rPr kumimoji="0" lang="en-US" altLang="en-US" b="0" i="0" u="none" strike="noStrike" cap="none" normalizeH="0" baseline="0" dirty="0">
                <a:ln>
                  <a:noFill/>
                </a:ln>
                <a:solidFill>
                  <a:schemeClr val="tx1"/>
                </a:solidFill>
                <a:effectLst/>
              </a:rPr>
              <a:t> For each detected person, the cropped bounding box region is processed by a gender classification model. This model is based on ResNet50 and utilizes transfer learning with a custom surveillance dataset for accuracy in real-world scenarios.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Alert Triggers:</a:t>
            </a:r>
            <a:r>
              <a:rPr kumimoji="0" lang="en-US" altLang="en-US" b="0" i="0" u="none" strike="noStrike" cap="none" normalizeH="0" baseline="0" dirty="0">
                <a:ln>
                  <a:noFill/>
                </a:ln>
                <a:solidFill>
                  <a:schemeClr val="tx1"/>
                </a:solidFill>
                <a:effectLst/>
              </a:rPr>
              <a:t> Once classified, the system proceeds with detecting lone women at night, women surrounded by men, and recognizing SOS gestures. It uses these factors to generate real-time alerts and map hotspots based on the detection events.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a:spLocks noGrp="1"/>
          </p:cNvSpPr>
          <p:nvPr>
            <p:ph type="ctrTitle"/>
          </p:nvPr>
        </p:nvSpPr>
        <p:spPr>
          <a:xfrm>
            <a:off x="4734555" y="397564"/>
            <a:ext cx="14914890" cy="2064247"/>
          </a:xfrm>
          <a:prstGeom prst="rect">
            <a:avLst/>
          </a:prstGeom>
        </p:spPr>
        <p:txBody>
          <a:bodyPr/>
          <a:lstStyle>
            <a:lvl1pPr>
              <a:defRPr b="1">
                <a:latin typeface="Helvetica"/>
                <a:ea typeface="Helvetica"/>
                <a:cs typeface="Helvetica"/>
                <a:sym typeface="Helvetica"/>
              </a:defRPr>
            </a:lvl1pPr>
          </a:lstStyle>
          <a:p>
            <a:r>
              <a:rPr dirty="0"/>
              <a:t>Project Architecture</a:t>
            </a:r>
          </a:p>
        </p:txBody>
      </p:sp>
      <p:sp>
        <p:nvSpPr>
          <p:cNvPr id="2" name="Subtitle 1">
            <a:extLst>
              <a:ext uri="{FF2B5EF4-FFF2-40B4-BE49-F238E27FC236}">
                <a16:creationId xmlns:a16="http://schemas.microsoft.com/office/drawing/2014/main" id="{290C73F5-B7B1-96BF-8CE2-0DBA7FF591BA}"/>
              </a:ext>
            </a:extLst>
          </p:cNvPr>
          <p:cNvSpPr>
            <a:spLocks noGrp="1" noChangeArrowheads="1"/>
          </p:cNvSpPr>
          <p:nvPr>
            <p:ph type="subTitle" sz="half" idx="1"/>
          </p:nvPr>
        </p:nvSpPr>
        <p:spPr bwMode="auto">
          <a:xfrm>
            <a:off x="1373845" y="3777362"/>
            <a:ext cx="21636310" cy="883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rPr>
              <a:t> Data Collection:</a:t>
            </a:r>
            <a:r>
              <a:rPr kumimoji="0" lang="en-US" altLang="en-US" sz="4800" b="0" i="0" u="none" strike="noStrike" cap="none" normalizeH="0" baseline="0" dirty="0">
                <a:ln>
                  <a:noFill/>
                </a:ln>
                <a:solidFill>
                  <a:schemeClr val="tx1"/>
                </a:solidFill>
                <a:effectLst/>
              </a:rPr>
              <a:t> </a:t>
            </a:r>
            <a:r>
              <a:rPr kumimoji="0" lang="en-US" altLang="en-US" sz="3600" b="0" i="0" u="none" strike="noStrike" cap="none" normalizeH="0" baseline="0" dirty="0">
                <a:ln>
                  <a:noFill/>
                </a:ln>
                <a:solidFill>
                  <a:schemeClr val="tx1"/>
                </a:solidFill>
                <a:effectLst/>
              </a:rPr>
              <a:t>Assemble datasets from </a:t>
            </a:r>
            <a:r>
              <a:rPr kumimoji="0" lang="en-US" altLang="en-US" sz="3600" b="0" i="0" u="none" strike="noStrike" cap="none" normalizeH="0" baseline="0" dirty="0" err="1">
                <a:ln>
                  <a:noFill/>
                </a:ln>
                <a:solidFill>
                  <a:schemeClr val="tx1"/>
                </a:solidFill>
                <a:effectLst/>
              </a:rPr>
              <a:t>Roboflow</a:t>
            </a:r>
            <a:r>
              <a:rPr kumimoji="0" lang="en-US" altLang="en-US" sz="3600" b="0" i="0" u="none" strike="noStrike" cap="none" normalizeH="0" baseline="0" dirty="0">
                <a:ln>
                  <a:noFill/>
                </a:ln>
                <a:solidFill>
                  <a:schemeClr val="tx1"/>
                </a:solidFill>
                <a:effectLst/>
              </a:rPr>
              <a:t> and Kaggle for both person detection and gender classification.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rPr>
              <a:t> Model Selection:</a:t>
            </a:r>
            <a:endParaRPr kumimoji="0" lang="en-US" altLang="en-US" sz="4800" b="0" i="0" u="none" strike="noStrike" cap="none" normalizeH="0" baseline="0" dirty="0">
              <a:ln>
                <a:noFill/>
              </a:ln>
              <a:solidFill>
                <a:schemeClr val="tx1"/>
              </a:solidFill>
              <a:effectLst/>
            </a:endParaRPr>
          </a:p>
          <a:p>
            <a:pPr marL="742950" lvl="2" indent="-742950" algn="l" defTabSz="914400" eaLnBrk="0" fontAlgn="base" hangingPunct="0">
              <a:spcBef>
                <a:spcPct val="0"/>
              </a:spcBef>
              <a:spcAft>
                <a:spcPct val="0"/>
              </a:spcAft>
              <a:buFont typeface="+mj-lt"/>
              <a:buAutoNum type="arabicPeriod"/>
            </a:pPr>
            <a:r>
              <a:rPr kumimoji="0" lang="en-US" altLang="en-US" sz="3600" b="1" i="0" u="none" strike="noStrike" cap="none" normalizeH="0" baseline="0" dirty="0">
                <a:ln>
                  <a:noFill/>
                </a:ln>
                <a:solidFill>
                  <a:schemeClr val="tx1"/>
                </a:solidFill>
                <a:effectLst/>
              </a:rPr>
              <a:t>YOLOv8</a:t>
            </a:r>
            <a:r>
              <a:rPr kumimoji="0" lang="en-US" altLang="en-US" sz="3600" b="0" i="0" u="none" strike="noStrike" cap="none" normalizeH="0" baseline="0" dirty="0">
                <a:ln>
                  <a:noFill/>
                </a:ln>
                <a:solidFill>
                  <a:schemeClr val="tx1"/>
                </a:solidFill>
                <a:effectLst/>
              </a:rPr>
              <a:t> for initial person detection to ensure fast, accurate object identification.</a:t>
            </a:r>
          </a:p>
          <a:p>
            <a:pPr marL="742950" lvl="2" indent="-742950" algn="l" defTabSz="914400" eaLnBrk="0" fontAlgn="base" hangingPunct="0">
              <a:spcBef>
                <a:spcPct val="0"/>
              </a:spcBef>
              <a:spcAft>
                <a:spcPct val="0"/>
              </a:spcAft>
              <a:buFont typeface="+mj-lt"/>
              <a:buAutoNum type="arabicPeriod"/>
            </a:pPr>
            <a:r>
              <a:rPr kumimoji="0" lang="en-US" altLang="en-US" sz="3600" b="1" i="0" u="none" strike="noStrike" cap="none" normalizeH="0" baseline="0" dirty="0">
                <a:ln>
                  <a:noFill/>
                </a:ln>
                <a:solidFill>
                  <a:schemeClr val="tx1"/>
                </a:solidFill>
                <a:effectLst/>
              </a:rPr>
              <a:t>ResNet50 (with transfer learning)</a:t>
            </a:r>
            <a:r>
              <a:rPr kumimoji="0" lang="en-US" altLang="en-US" sz="3600" b="0" i="0" u="none" strike="noStrike" cap="none" normalizeH="0" baseline="0" dirty="0">
                <a:ln>
                  <a:noFill/>
                </a:ln>
                <a:solidFill>
                  <a:schemeClr val="tx1"/>
                </a:solidFill>
                <a:effectLst/>
              </a:rPr>
              <a:t> for precise gender classification, tuned on night-time and surveillance-specific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1" i="0" u="none" strike="noStrike" cap="none" normalizeH="0" baseline="0" dirty="0">
                <a:ln>
                  <a:noFill/>
                </a:ln>
                <a:solidFill>
                  <a:schemeClr val="tx1"/>
                </a:solidFill>
                <a:effectLst/>
              </a:rPr>
              <a:t> System Workflow:</a:t>
            </a:r>
            <a:endParaRPr kumimoji="0" lang="en-US" altLang="en-US" sz="4800" b="0" i="0" u="none" strike="noStrike" cap="none" normalizeH="0" baseline="0" dirty="0">
              <a:ln>
                <a:noFill/>
              </a:ln>
              <a:solidFill>
                <a:schemeClr val="tx1"/>
              </a:solidFill>
              <a:effectLst/>
            </a:endParaRP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1" i="0" u="none" strike="noStrike" cap="none" normalizeH="0" baseline="0" dirty="0">
                <a:ln>
                  <a:noFill/>
                </a:ln>
                <a:solidFill>
                  <a:schemeClr val="tx1"/>
                </a:solidFill>
                <a:effectLst/>
              </a:rPr>
              <a:t>Detection Pipeline:</a:t>
            </a:r>
            <a:r>
              <a:rPr kumimoji="0" lang="en-US" altLang="en-US" sz="3600" b="0" i="0" u="none" strike="noStrike" cap="none" normalizeH="0" baseline="0" dirty="0">
                <a:ln>
                  <a:noFill/>
                </a:ln>
                <a:solidFill>
                  <a:schemeClr val="tx1"/>
                </a:solidFill>
                <a:effectLst/>
              </a:rPr>
              <a:t> Person detection → gender classification → condition analysis (lone, surrounded, gesture).</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1" i="0" u="none" strike="noStrike" cap="none" normalizeH="0" baseline="0" dirty="0">
                <a:ln>
                  <a:noFill/>
                </a:ln>
                <a:solidFill>
                  <a:schemeClr val="tx1"/>
                </a:solidFill>
                <a:effectLst/>
              </a:rPr>
              <a:t>Alert System:</a:t>
            </a:r>
            <a:r>
              <a:rPr kumimoji="0" lang="en-US" altLang="en-US" sz="3600" b="0" i="0" u="none" strike="noStrike" cap="none" normalizeH="0" baseline="0" dirty="0">
                <a:ln>
                  <a:noFill/>
                </a:ln>
                <a:solidFill>
                  <a:schemeClr val="tx1"/>
                </a:solidFill>
                <a:effectLst/>
              </a:rPr>
              <a:t> Real-time notifications based on threat detection conditions.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600" b="1" i="0" u="none" strike="noStrike" cap="none" normalizeH="0" baseline="0" dirty="0">
                <a:ln>
                  <a:noFill/>
                </a:ln>
                <a:solidFill>
                  <a:schemeClr val="tx1"/>
                </a:solidFill>
                <a:effectLst/>
              </a:rPr>
              <a:t>Deployment and Monitoring:</a:t>
            </a:r>
            <a:r>
              <a:rPr kumimoji="0" lang="en-US" altLang="en-US" sz="3600" b="0" i="0" u="none" strike="noStrike" cap="none" normalizeH="0" baseline="0" dirty="0">
                <a:ln>
                  <a:noFill/>
                </a:ln>
                <a:solidFill>
                  <a:schemeClr val="tx1"/>
                </a:solidFill>
                <a:effectLst/>
              </a:rPr>
              <a:t> The system continuously monitors for detection accuracy and system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377687" y="-934458"/>
            <a:ext cx="23628626" cy="4648201"/>
          </a:xfrm>
          <a:prstGeom prst="rect">
            <a:avLst/>
          </a:prstGeom>
        </p:spPr>
        <p:txBody>
          <a:bodyPr>
            <a:normAutofit fontScale="90000"/>
          </a:bodyPr>
          <a:lstStyle>
            <a:lvl1pPr>
              <a:defRPr b="1">
                <a:latin typeface="Helvetica"/>
                <a:ea typeface="Helvetica"/>
                <a:cs typeface="Helvetica"/>
                <a:sym typeface="Helvetica"/>
              </a:defRPr>
            </a:lvl1pPr>
          </a:lstStyle>
          <a:p>
            <a:r>
              <a:rPr lang="en-IN" dirty="0"/>
              <a:t>Model Selection – Person Detection and Gender Classification</a:t>
            </a:r>
            <a:endParaRPr dirty="0"/>
          </a:p>
        </p:txBody>
      </p:sp>
      <p:sp>
        <p:nvSpPr>
          <p:cNvPr id="2" name="Subtitle 1">
            <a:extLst>
              <a:ext uri="{FF2B5EF4-FFF2-40B4-BE49-F238E27FC236}">
                <a16:creationId xmlns:a16="http://schemas.microsoft.com/office/drawing/2014/main" id="{5B048A0B-C775-6A19-B791-A2CC82BB791F}"/>
              </a:ext>
            </a:extLst>
          </p:cNvPr>
          <p:cNvSpPr>
            <a:spLocks noGrp="1" noChangeArrowheads="1"/>
          </p:cNvSpPr>
          <p:nvPr>
            <p:ph type="subTitle" sz="half" idx="1"/>
          </p:nvPr>
        </p:nvSpPr>
        <p:spPr bwMode="auto">
          <a:xfrm>
            <a:off x="3763948" y="4679261"/>
            <a:ext cx="16856104"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cs typeface="Arial" panose="020B0604020202020204" pitchFamily="34" charset="0"/>
              </a:rPr>
              <a:t> Person Detection with YOLOv8:</a:t>
            </a:r>
            <a:endParaRPr kumimoji="0" lang="en-US" altLang="en-US" sz="5400" b="0" i="0" u="none" strike="noStrike" cap="none" normalizeH="0" baseline="0" dirty="0">
              <a:ln>
                <a:noFill/>
              </a:ln>
              <a:solidFill>
                <a:schemeClr val="tx1"/>
              </a:solidFill>
              <a:effectLst/>
              <a:cs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cs typeface="Arial" panose="020B0604020202020204" pitchFamily="34" charset="0"/>
              </a:rPr>
              <a:t>Reasoning:</a:t>
            </a:r>
            <a:r>
              <a:rPr kumimoji="0" lang="en-US" altLang="en-US" sz="4000" b="0" i="0" u="none" strike="noStrike" cap="none" normalizeH="0" baseline="0" dirty="0">
                <a:ln>
                  <a:noFill/>
                </a:ln>
                <a:solidFill>
                  <a:schemeClr val="tx1"/>
                </a:solidFill>
                <a:effectLst/>
                <a:cs typeface="Arial" panose="020B0604020202020204" pitchFamily="34" charset="0"/>
              </a:rPr>
              <a:t> State-of-the-art in object detection; suitable for real-time scenarios.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cs typeface="Arial" panose="020B0604020202020204" pitchFamily="34" charset="0"/>
              </a:rPr>
              <a:t>Benefits:</a:t>
            </a:r>
            <a:r>
              <a:rPr kumimoji="0" lang="en-US" altLang="en-US" sz="4000" b="0" i="0" u="none" strike="noStrike" cap="none" normalizeH="0" baseline="0" dirty="0">
                <a:ln>
                  <a:noFill/>
                </a:ln>
                <a:solidFill>
                  <a:schemeClr val="tx1"/>
                </a:solidFill>
                <a:effectLst/>
                <a:cs typeface="Arial" panose="020B0604020202020204" pitchFamily="34" charset="0"/>
              </a:rPr>
              <a:t> Provides speed and high precision, essential for live monitoring.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5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cs typeface="Arial" panose="020B0604020202020204" pitchFamily="34" charset="0"/>
              </a:rPr>
              <a:t> Gender Classification with ResNet50:</a:t>
            </a:r>
            <a:endParaRPr kumimoji="0" lang="en-US" altLang="en-US" sz="5400" b="0" i="0" u="none" strike="noStrike" cap="none" normalizeH="0" baseline="0" dirty="0">
              <a:ln>
                <a:noFill/>
              </a:ln>
              <a:solidFill>
                <a:schemeClr val="tx1"/>
              </a:solidFill>
              <a:effectLst/>
              <a:cs typeface="Arial" panose="020B0604020202020204" pitchFamily="34" charset="0"/>
            </a:endParaRP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cs typeface="Arial" panose="020B0604020202020204" pitchFamily="34" charset="0"/>
              </a:rPr>
              <a:t>Reasoning:</a:t>
            </a:r>
            <a:r>
              <a:rPr kumimoji="0" lang="en-US" altLang="en-US" sz="4000" b="0" i="0" u="none" strike="noStrike" cap="none" normalizeH="0" baseline="0" dirty="0">
                <a:ln>
                  <a:noFill/>
                </a:ln>
                <a:solidFill>
                  <a:schemeClr val="tx1"/>
                </a:solidFill>
                <a:effectLst/>
                <a:cs typeface="Arial" panose="020B0604020202020204" pitchFamily="34" charset="0"/>
              </a:rPr>
              <a:t> Ideal for transfer learning, enabling high accuracy with a smaller custom dataset.</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cs typeface="Arial" panose="020B0604020202020204" pitchFamily="34" charset="0"/>
              </a:rPr>
              <a:t>Application:</a:t>
            </a:r>
            <a:r>
              <a:rPr kumimoji="0" lang="en-US" altLang="en-US" sz="4000" b="0" i="0" u="none" strike="noStrike" cap="none" normalizeH="0" baseline="0" dirty="0">
                <a:ln>
                  <a:noFill/>
                </a:ln>
                <a:solidFill>
                  <a:schemeClr val="tx1"/>
                </a:solidFill>
                <a:effectLst/>
                <a:cs typeface="Arial" panose="020B0604020202020204" pitchFamily="34" charset="0"/>
              </a:rPr>
              <a:t> Tailored for gender classification in surveillance video, using a dataset specific to low-light and varied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ctrTitle"/>
          </p:nvPr>
        </p:nvSpPr>
        <p:spPr>
          <a:xfrm>
            <a:off x="-2498107" y="477078"/>
            <a:ext cx="18418703" cy="4162602"/>
          </a:xfrm>
          <a:prstGeom prst="rect">
            <a:avLst/>
          </a:prstGeom>
        </p:spPr>
        <p:txBody>
          <a:bodyPr/>
          <a:lstStyle>
            <a:lvl1pPr>
              <a:defRPr b="1">
                <a:latin typeface="Helvetica"/>
                <a:ea typeface="Helvetica"/>
                <a:cs typeface="Helvetica"/>
                <a:sym typeface="Helvetica"/>
              </a:defRPr>
            </a:lvl1pPr>
          </a:lstStyle>
          <a:p>
            <a:r>
              <a:rPr dirty="0"/>
              <a:t>Transfer Learning Explanation</a:t>
            </a:r>
          </a:p>
        </p:txBody>
      </p:sp>
      <p:sp>
        <p:nvSpPr>
          <p:cNvPr id="2" name="Subtitle 1">
            <a:extLst>
              <a:ext uri="{FF2B5EF4-FFF2-40B4-BE49-F238E27FC236}">
                <a16:creationId xmlns:a16="http://schemas.microsoft.com/office/drawing/2014/main" id="{2EA689C0-10F3-2EB1-0995-76EB28B7F18E}"/>
              </a:ext>
            </a:extLst>
          </p:cNvPr>
          <p:cNvSpPr>
            <a:spLocks noGrp="1" noChangeArrowheads="1"/>
          </p:cNvSpPr>
          <p:nvPr>
            <p:ph type="subTitle" sz="half" idx="1"/>
          </p:nvPr>
        </p:nvSpPr>
        <p:spPr bwMode="auto">
          <a:xfrm>
            <a:off x="4528103" y="5651793"/>
            <a:ext cx="20041428"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Definition:</a:t>
            </a:r>
            <a:r>
              <a:rPr kumimoji="0" lang="en-US" altLang="en-US" sz="5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Adapting pre-trained models for new tasks by fine-tuning on domain-specific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t>
            </a:r>
            <a:r>
              <a:rPr kumimoji="0" lang="en-US" altLang="en-US" sz="5400" b="1" i="0" u="none" strike="noStrike" cap="none" normalizeH="0" baseline="0" dirty="0">
                <a:ln>
                  <a:noFill/>
                </a:ln>
                <a:solidFill>
                  <a:schemeClr val="tx1"/>
                </a:solidFill>
                <a:effectLst/>
              </a:rPr>
              <a:t>Purpose:</a:t>
            </a:r>
            <a:r>
              <a:rPr kumimoji="0" lang="en-US" altLang="en-US" sz="5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Reduces training time and improves model performance with limited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400" b="1" i="0" u="none" strike="noStrike" cap="none" normalizeH="0" baseline="0" dirty="0">
                <a:ln>
                  <a:noFill/>
                </a:ln>
                <a:solidFill>
                  <a:schemeClr val="tx1"/>
                </a:solidFill>
                <a:effectLst/>
              </a:rPr>
              <a:t> Application in Project:</a:t>
            </a:r>
            <a:endParaRPr kumimoji="0" lang="en-US" altLang="en-US" sz="5400" b="0" i="0" u="none" strike="noStrike" cap="none" normalizeH="0" baseline="0" dirty="0">
              <a:ln>
                <a:noFill/>
              </a:ln>
              <a:solidFill>
                <a:schemeClr val="tx1"/>
              </a:solidFill>
              <a:effectLst/>
            </a:endParaRP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rPr>
              <a:t>YOLOv8</a:t>
            </a:r>
            <a:r>
              <a:rPr kumimoji="0" lang="en-US" altLang="en-US" sz="4000" b="0" i="0" u="none" strike="noStrike" cap="none" normalizeH="0" baseline="0" dirty="0">
                <a:ln>
                  <a:noFill/>
                </a:ln>
                <a:solidFill>
                  <a:schemeClr val="tx1"/>
                </a:solidFill>
                <a:effectLst/>
              </a:rPr>
              <a:t> fine-tuned on a custom dataset for person detection.</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4000" b="1" i="0" u="none" strike="noStrike" cap="none" normalizeH="0" baseline="0" dirty="0">
                <a:ln>
                  <a:noFill/>
                </a:ln>
                <a:solidFill>
                  <a:schemeClr val="tx1"/>
                </a:solidFill>
                <a:effectLst/>
              </a:rPr>
              <a:t>ResNet50</a:t>
            </a:r>
            <a:r>
              <a:rPr kumimoji="0" lang="en-US" altLang="en-US" sz="4000" b="0" i="0" u="none" strike="noStrike" cap="none" normalizeH="0" baseline="0" dirty="0">
                <a:ln>
                  <a:noFill/>
                </a:ln>
                <a:solidFill>
                  <a:schemeClr val="tx1"/>
                </a:solidFill>
                <a:effectLst/>
              </a:rPr>
              <a:t> fine-tuned on a surveillance dataset for gender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ctrTitle"/>
          </p:nvPr>
        </p:nvSpPr>
        <p:spPr>
          <a:xfrm>
            <a:off x="2381250" y="-2324101"/>
            <a:ext cx="19621500" cy="4648201"/>
          </a:xfrm>
          <a:prstGeom prst="rect">
            <a:avLst/>
          </a:prstGeom>
        </p:spPr>
        <p:txBody>
          <a:bodyPr/>
          <a:lstStyle>
            <a:lvl1pPr>
              <a:defRPr b="1">
                <a:latin typeface="Helvetica"/>
                <a:ea typeface="Helvetica"/>
                <a:cs typeface="Helvetica"/>
                <a:sym typeface="Helvetica"/>
              </a:defRPr>
            </a:lvl1pPr>
          </a:lstStyle>
          <a:p>
            <a:r>
              <a:rPr dirty="0"/>
              <a:t>Implementation Steps</a:t>
            </a:r>
          </a:p>
        </p:txBody>
      </p:sp>
      <p:sp>
        <p:nvSpPr>
          <p:cNvPr id="2" name="Subtitle 1">
            <a:extLst>
              <a:ext uri="{FF2B5EF4-FFF2-40B4-BE49-F238E27FC236}">
                <a16:creationId xmlns:a16="http://schemas.microsoft.com/office/drawing/2014/main" id="{1DC457E9-D98A-019D-E0D7-840FD43ECEA8}"/>
              </a:ext>
            </a:extLst>
          </p:cNvPr>
          <p:cNvSpPr>
            <a:spLocks noGrp="1" noChangeArrowheads="1"/>
          </p:cNvSpPr>
          <p:nvPr>
            <p:ph type="subTitle" sz="half" idx="1"/>
          </p:nvPr>
        </p:nvSpPr>
        <p:spPr bwMode="auto">
          <a:xfrm>
            <a:off x="3351198" y="3558359"/>
            <a:ext cx="17681603" cy="889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Data Collection and Annotation:</a:t>
            </a:r>
            <a:r>
              <a:rPr kumimoji="0" lang="en-US" altLang="en-US" b="0" i="0" u="none" strike="noStrike" cap="none" normalizeH="0" baseline="0" dirty="0">
                <a:ln>
                  <a:noFill/>
                </a:ln>
                <a:solidFill>
                  <a:schemeClr val="tx1"/>
                </a:solidFill>
                <a:effectLst/>
              </a:rPr>
              <a:t> Source datasets, label images with person and gender attributes.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Data Preprocessing:</a:t>
            </a:r>
            <a:r>
              <a:rPr kumimoji="0" lang="en-US" altLang="en-US" b="0" i="0" u="none" strike="noStrike" cap="none" normalizeH="0" baseline="0" dirty="0">
                <a:ln>
                  <a:noFill/>
                </a:ln>
                <a:solidFill>
                  <a:schemeClr val="tx1"/>
                </a:solidFill>
                <a:effectLst/>
              </a:rPr>
              <a:t> Apply data augmentation techniques (rotation, scaling,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Model Training:</a:t>
            </a:r>
            <a:r>
              <a:rPr kumimoji="0" lang="en-US" altLang="en-US" b="0" i="0" u="none" strike="noStrike" cap="none" normalizeH="0" baseline="0" dirty="0">
                <a:ln>
                  <a:noFill/>
                </a:ln>
                <a:solidFill>
                  <a:schemeClr val="tx1"/>
                </a:solidFill>
                <a:effectLst/>
              </a:rPr>
              <a:t> Fine-tune YOLOv8 for person detection; fine-tune ResNet50 for gender classification.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Real-Time Detection:</a:t>
            </a:r>
            <a:r>
              <a:rPr kumimoji="0" lang="en-US" altLang="en-US" b="0" i="0" u="none" strike="noStrike" cap="none" normalizeH="0" baseline="0" dirty="0">
                <a:ln>
                  <a:noFill/>
                </a:ln>
                <a:solidFill>
                  <a:schemeClr val="tx1"/>
                </a:solidFill>
                <a:effectLst/>
              </a:rPr>
              <a:t> Integrate models into a live detection pipeline for threat assessment.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Alert System:</a:t>
            </a:r>
            <a:r>
              <a:rPr kumimoji="0" lang="en-US" altLang="en-US" b="0" i="0" u="none" strike="noStrike" cap="none" normalizeH="0" baseline="0" dirty="0">
                <a:ln>
                  <a:noFill/>
                </a:ln>
                <a:solidFill>
                  <a:schemeClr val="tx1"/>
                </a:solidFill>
                <a:effectLst/>
              </a:rPr>
              <a:t> Set up real-time alert triggers based on detection outputs.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ctrTitle"/>
          </p:nvPr>
        </p:nvSpPr>
        <p:spPr>
          <a:xfrm>
            <a:off x="2381249" y="-185646"/>
            <a:ext cx="19621501" cy="4648201"/>
          </a:xfrm>
          <a:prstGeom prst="rect">
            <a:avLst/>
          </a:prstGeom>
        </p:spPr>
        <p:txBody>
          <a:bodyPr/>
          <a:lstStyle>
            <a:lvl1pPr>
              <a:defRPr b="1">
                <a:latin typeface="Helvetica"/>
                <a:ea typeface="Helvetica"/>
                <a:cs typeface="Helvetica"/>
                <a:sym typeface="Helvetica"/>
              </a:defRPr>
            </a:lvl1pPr>
          </a:lstStyle>
          <a:p>
            <a:r>
              <a:rPr dirty="0"/>
              <a:t>Data Collection and Preprocessing</a:t>
            </a:r>
          </a:p>
        </p:txBody>
      </p:sp>
      <p:sp>
        <p:nvSpPr>
          <p:cNvPr id="2" name="Subtitle 1">
            <a:extLst>
              <a:ext uri="{FF2B5EF4-FFF2-40B4-BE49-F238E27FC236}">
                <a16:creationId xmlns:a16="http://schemas.microsoft.com/office/drawing/2014/main" id="{8E00F833-8022-A0D1-0C9A-61A2CB8AB7D2}"/>
              </a:ext>
            </a:extLst>
          </p:cNvPr>
          <p:cNvSpPr>
            <a:spLocks noGrp="1" noChangeArrowheads="1"/>
          </p:cNvSpPr>
          <p:nvPr>
            <p:ph type="subTitle" sz="half" idx="1"/>
          </p:nvPr>
        </p:nvSpPr>
        <p:spPr bwMode="auto">
          <a:xfrm>
            <a:off x="4801031" y="6186376"/>
            <a:ext cx="1478193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Data Sources: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Roboflow</a:t>
            </a:r>
            <a:r>
              <a:rPr lang="en-US" altLang="en-US" dirty="0">
                <a:solidFill>
                  <a:schemeClr val="tx1"/>
                </a:solidFill>
              </a:rPr>
              <a:t> and Kaggle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Data Annotation:</a:t>
            </a:r>
            <a:r>
              <a:rPr kumimoji="0" lang="en-US" altLang="en-US" b="0" i="0" u="none" strike="noStrike" cap="none" normalizeH="0" baseline="0" dirty="0">
                <a:ln>
                  <a:noFill/>
                </a:ln>
                <a:solidFill>
                  <a:schemeClr val="tx1"/>
                </a:solidFill>
                <a:effectLst/>
              </a:rPr>
              <a:t> Label people and gender for training; ensure consistency across datasets.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Data Augmentation:</a:t>
            </a:r>
            <a:r>
              <a:rPr kumimoji="0" lang="en-US" altLang="en-US" b="0" i="0" u="none" strike="noStrike" cap="none" normalizeH="0" baseline="0" dirty="0">
                <a:ln>
                  <a:noFill/>
                </a:ln>
                <a:solidFill>
                  <a:schemeClr val="tx1"/>
                </a:solidFill>
                <a:effectLst/>
              </a:rPr>
              <a:t> Apply transformations to increase robustness and simulate varied conditions. </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5900"/>
          </a:spcBef>
          <a:spcAft>
            <a:spcPts val="0"/>
          </a:spcAft>
          <a:buClrTx/>
          <a:buSzTx/>
          <a:buFontTx/>
          <a:buNone/>
          <a:tabLst/>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vt:lpstr>
      <vt:lpstr>Helvetica Light</vt:lpstr>
      <vt:lpstr>Helvetica Neue</vt:lpstr>
      <vt:lpstr>Gradient</vt:lpstr>
      <vt:lpstr>Women Safety Analytics</vt:lpstr>
      <vt:lpstr>Problem Statement</vt:lpstr>
      <vt:lpstr>Use Cases</vt:lpstr>
      <vt:lpstr>Proposed Solution Overview</vt:lpstr>
      <vt:lpstr>Project Architecture</vt:lpstr>
      <vt:lpstr>Model Selection – Person Detection and Gender Classification</vt:lpstr>
      <vt:lpstr>Transfer Learning Explanation</vt:lpstr>
      <vt:lpstr>Implementation Steps</vt:lpstr>
      <vt:lpstr>Data Collection and Preprocessing</vt:lpstr>
      <vt:lpstr>Training the Model</vt:lpstr>
      <vt:lpstr>Live Detection and Alerts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Utkarsh Pushpankar</dc:creator>
  <cp:lastModifiedBy>Utkarsh  Pushpankar</cp:lastModifiedBy>
  <cp:revision>1</cp:revision>
  <dcterms:modified xsi:type="dcterms:W3CDTF">2024-11-14T09:44:46Z</dcterms:modified>
</cp:coreProperties>
</file>