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E360A-84C0-44A0-A325-5C5D65146977}" v="2" dt="2025-07-11T07:40:47.7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karsh Saxena" userId="8d8025ca133ae4d6" providerId="LiveId" clId="{184E360A-84C0-44A0-A325-5C5D65146977}"/>
    <pc:docChg chg="modSld modShowInfo">
      <pc:chgData name="Utkarsh Saxena" userId="8d8025ca133ae4d6" providerId="LiveId" clId="{184E360A-84C0-44A0-A325-5C5D65146977}" dt="2025-07-11T09:09:08.412" v="13" actId="2744"/>
      <pc:docMkLst>
        <pc:docMk/>
      </pc:docMkLst>
      <pc:sldChg chg="addSp modSp mod">
        <pc:chgData name="Utkarsh Saxena" userId="8d8025ca133ae4d6" providerId="LiveId" clId="{184E360A-84C0-44A0-A325-5C5D65146977}" dt="2025-07-11T07:41:02.628" v="9" actId="196"/>
        <pc:sldMkLst>
          <pc:docMk/>
          <pc:sldMk cId="3463744999" sldId="256"/>
        </pc:sldMkLst>
        <pc:picChg chg="mod">
          <ac:chgData name="Utkarsh Saxena" userId="8d8025ca133ae4d6" providerId="LiveId" clId="{184E360A-84C0-44A0-A325-5C5D65146977}" dt="2025-07-11T07:40:07.437" v="0" actId="29295"/>
          <ac:picMkLst>
            <pc:docMk/>
            <pc:sldMk cId="3463744999" sldId="256"/>
            <ac:picMk id="5" creationId="{F8DDE747-8390-9F6E-F1D5-B06C3A35AAFD}"/>
          </ac:picMkLst>
        </pc:picChg>
        <pc:picChg chg="add mod modCrop">
          <ac:chgData name="Utkarsh Saxena" userId="8d8025ca133ae4d6" providerId="LiveId" clId="{184E360A-84C0-44A0-A325-5C5D65146977}" dt="2025-07-11T07:40:43.866" v="6" actId="14100"/>
          <ac:picMkLst>
            <pc:docMk/>
            <pc:sldMk cId="3463744999" sldId="256"/>
            <ac:picMk id="6" creationId="{DE757476-64FB-9654-FA06-032F2D3DDEB1}"/>
          </ac:picMkLst>
        </pc:picChg>
        <pc:picChg chg="add mod">
          <ac:chgData name="Utkarsh Saxena" userId="8d8025ca133ae4d6" providerId="LiveId" clId="{184E360A-84C0-44A0-A325-5C5D65146977}" dt="2025-07-11T07:41:02.628" v="9" actId="196"/>
          <ac:picMkLst>
            <pc:docMk/>
            <pc:sldMk cId="3463744999" sldId="256"/>
            <ac:picMk id="10" creationId="{60DCF937-4E12-3D02-A2F1-D7D6DC3F580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C6C077-2A56-4552-8F6D-14561691AA2D}"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C5DBB2-71D4-4D93-B562-5380A8D5CF32}" type="slidenum">
              <a:rPr lang="en-IN" smtClean="0"/>
              <a:t>‹#›</a:t>
            </a:fld>
            <a:endParaRPr lang="en-IN"/>
          </a:p>
        </p:txBody>
      </p:sp>
    </p:spTree>
    <p:extLst>
      <p:ext uri="{BB962C8B-B14F-4D97-AF65-F5344CB8AC3E}">
        <p14:creationId xmlns:p14="http://schemas.microsoft.com/office/powerpoint/2010/main" val="334585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6C077-2A56-4552-8F6D-14561691AA2D}"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5DBB2-71D4-4D93-B562-5380A8D5CF32}" type="slidenum">
              <a:rPr lang="en-IN" smtClean="0"/>
              <a:t>‹#›</a:t>
            </a:fld>
            <a:endParaRPr lang="en-IN"/>
          </a:p>
        </p:txBody>
      </p:sp>
    </p:spTree>
    <p:extLst>
      <p:ext uri="{BB962C8B-B14F-4D97-AF65-F5344CB8AC3E}">
        <p14:creationId xmlns:p14="http://schemas.microsoft.com/office/powerpoint/2010/main" val="406204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6C077-2A56-4552-8F6D-14561691AA2D}"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5DBB2-71D4-4D93-B562-5380A8D5CF32}" type="slidenum">
              <a:rPr lang="en-IN" smtClean="0"/>
              <a:t>‹#›</a:t>
            </a:fld>
            <a:endParaRPr lang="en-IN"/>
          </a:p>
        </p:txBody>
      </p:sp>
    </p:spTree>
    <p:extLst>
      <p:ext uri="{BB962C8B-B14F-4D97-AF65-F5344CB8AC3E}">
        <p14:creationId xmlns:p14="http://schemas.microsoft.com/office/powerpoint/2010/main" val="336609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6C077-2A56-4552-8F6D-14561691AA2D}"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5DBB2-71D4-4D93-B562-5380A8D5CF3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72595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6C077-2A56-4552-8F6D-14561691AA2D}"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5DBB2-71D4-4D93-B562-5380A8D5CF32}" type="slidenum">
              <a:rPr lang="en-IN" smtClean="0"/>
              <a:t>‹#›</a:t>
            </a:fld>
            <a:endParaRPr lang="en-IN"/>
          </a:p>
        </p:txBody>
      </p:sp>
    </p:spTree>
    <p:extLst>
      <p:ext uri="{BB962C8B-B14F-4D97-AF65-F5344CB8AC3E}">
        <p14:creationId xmlns:p14="http://schemas.microsoft.com/office/powerpoint/2010/main" val="3355174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C6C077-2A56-4552-8F6D-14561691AA2D}" type="datetimeFigureOut">
              <a:rPr lang="en-IN" smtClean="0"/>
              <a:t>11-07-2025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C5DBB2-71D4-4D93-B562-5380A8D5CF32}" type="slidenum">
              <a:rPr lang="en-IN" smtClean="0"/>
              <a:t>‹#›</a:t>
            </a:fld>
            <a:endParaRPr lang="en-IN"/>
          </a:p>
        </p:txBody>
      </p:sp>
    </p:spTree>
    <p:extLst>
      <p:ext uri="{BB962C8B-B14F-4D97-AF65-F5344CB8AC3E}">
        <p14:creationId xmlns:p14="http://schemas.microsoft.com/office/powerpoint/2010/main" val="4122713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C6C077-2A56-4552-8F6D-14561691AA2D}" type="datetimeFigureOut">
              <a:rPr lang="en-IN" smtClean="0"/>
              <a:t>11-07-2025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C5DBB2-71D4-4D93-B562-5380A8D5CF32}" type="slidenum">
              <a:rPr lang="en-IN" smtClean="0"/>
              <a:t>‹#›</a:t>
            </a:fld>
            <a:endParaRPr lang="en-IN"/>
          </a:p>
        </p:txBody>
      </p:sp>
    </p:spTree>
    <p:extLst>
      <p:ext uri="{BB962C8B-B14F-4D97-AF65-F5344CB8AC3E}">
        <p14:creationId xmlns:p14="http://schemas.microsoft.com/office/powerpoint/2010/main" val="4244403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6C077-2A56-4552-8F6D-14561691AA2D}"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C5DBB2-71D4-4D93-B562-5380A8D5CF32}" type="slidenum">
              <a:rPr lang="en-IN" smtClean="0"/>
              <a:t>‹#›</a:t>
            </a:fld>
            <a:endParaRPr lang="en-IN"/>
          </a:p>
        </p:txBody>
      </p:sp>
    </p:spTree>
    <p:extLst>
      <p:ext uri="{BB962C8B-B14F-4D97-AF65-F5344CB8AC3E}">
        <p14:creationId xmlns:p14="http://schemas.microsoft.com/office/powerpoint/2010/main" val="3286858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6C077-2A56-4552-8F6D-14561691AA2D}"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C5DBB2-71D4-4D93-B562-5380A8D5CF32}" type="slidenum">
              <a:rPr lang="en-IN" smtClean="0"/>
              <a:t>‹#›</a:t>
            </a:fld>
            <a:endParaRPr lang="en-IN"/>
          </a:p>
        </p:txBody>
      </p:sp>
    </p:spTree>
    <p:extLst>
      <p:ext uri="{BB962C8B-B14F-4D97-AF65-F5344CB8AC3E}">
        <p14:creationId xmlns:p14="http://schemas.microsoft.com/office/powerpoint/2010/main" val="77269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6C077-2A56-4552-8F6D-14561691AA2D}"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C5DBB2-71D4-4D93-B562-5380A8D5CF32}" type="slidenum">
              <a:rPr lang="en-IN" smtClean="0"/>
              <a:t>‹#›</a:t>
            </a:fld>
            <a:endParaRPr lang="en-IN"/>
          </a:p>
        </p:txBody>
      </p:sp>
    </p:spTree>
    <p:extLst>
      <p:ext uri="{BB962C8B-B14F-4D97-AF65-F5344CB8AC3E}">
        <p14:creationId xmlns:p14="http://schemas.microsoft.com/office/powerpoint/2010/main" val="303939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6C077-2A56-4552-8F6D-14561691AA2D}"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C5DBB2-71D4-4D93-B562-5380A8D5CF32}" type="slidenum">
              <a:rPr lang="en-IN" smtClean="0"/>
              <a:t>‹#›</a:t>
            </a:fld>
            <a:endParaRPr lang="en-IN"/>
          </a:p>
        </p:txBody>
      </p:sp>
    </p:spTree>
    <p:extLst>
      <p:ext uri="{BB962C8B-B14F-4D97-AF65-F5344CB8AC3E}">
        <p14:creationId xmlns:p14="http://schemas.microsoft.com/office/powerpoint/2010/main" val="2153287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6C077-2A56-4552-8F6D-14561691AA2D}"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5DBB2-71D4-4D93-B562-5380A8D5CF32}" type="slidenum">
              <a:rPr lang="en-IN" smtClean="0"/>
              <a:t>‹#›</a:t>
            </a:fld>
            <a:endParaRPr lang="en-IN"/>
          </a:p>
        </p:txBody>
      </p:sp>
    </p:spTree>
    <p:extLst>
      <p:ext uri="{BB962C8B-B14F-4D97-AF65-F5344CB8AC3E}">
        <p14:creationId xmlns:p14="http://schemas.microsoft.com/office/powerpoint/2010/main" val="1025112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6C077-2A56-4552-8F6D-14561691AA2D}" type="datetimeFigureOut">
              <a:rPr lang="en-IN" smtClean="0"/>
              <a:t>11-07-2025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C5DBB2-71D4-4D93-B562-5380A8D5CF32}" type="slidenum">
              <a:rPr lang="en-IN" smtClean="0"/>
              <a:t>‹#›</a:t>
            </a:fld>
            <a:endParaRPr lang="en-IN"/>
          </a:p>
        </p:txBody>
      </p:sp>
    </p:spTree>
    <p:extLst>
      <p:ext uri="{BB962C8B-B14F-4D97-AF65-F5344CB8AC3E}">
        <p14:creationId xmlns:p14="http://schemas.microsoft.com/office/powerpoint/2010/main" val="1200859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C6C077-2A56-4552-8F6D-14561691AA2D}" type="datetimeFigureOut">
              <a:rPr lang="en-IN" smtClean="0"/>
              <a:t>11-07-2025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C5DBB2-71D4-4D93-B562-5380A8D5CF32}" type="slidenum">
              <a:rPr lang="en-IN" smtClean="0"/>
              <a:t>‹#›</a:t>
            </a:fld>
            <a:endParaRPr lang="en-IN"/>
          </a:p>
        </p:txBody>
      </p:sp>
    </p:spTree>
    <p:extLst>
      <p:ext uri="{BB962C8B-B14F-4D97-AF65-F5344CB8AC3E}">
        <p14:creationId xmlns:p14="http://schemas.microsoft.com/office/powerpoint/2010/main" val="498222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6C077-2A56-4552-8F6D-14561691AA2D}" type="datetimeFigureOut">
              <a:rPr lang="en-IN" smtClean="0"/>
              <a:t>11-07-2025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C5DBB2-71D4-4D93-B562-5380A8D5CF32}" type="slidenum">
              <a:rPr lang="en-IN" smtClean="0"/>
              <a:t>‹#›</a:t>
            </a:fld>
            <a:endParaRPr lang="en-IN"/>
          </a:p>
        </p:txBody>
      </p:sp>
    </p:spTree>
    <p:extLst>
      <p:ext uri="{BB962C8B-B14F-4D97-AF65-F5344CB8AC3E}">
        <p14:creationId xmlns:p14="http://schemas.microsoft.com/office/powerpoint/2010/main" val="96167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6C077-2A56-4552-8F6D-14561691AA2D}"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5DBB2-71D4-4D93-B562-5380A8D5CF32}" type="slidenum">
              <a:rPr lang="en-IN" smtClean="0"/>
              <a:t>‹#›</a:t>
            </a:fld>
            <a:endParaRPr lang="en-IN"/>
          </a:p>
        </p:txBody>
      </p:sp>
    </p:spTree>
    <p:extLst>
      <p:ext uri="{BB962C8B-B14F-4D97-AF65-F5344CB8AC3E}">
        <p14:creationId xmlns:p14="http://schemas.microsoft.com/office/powerpoint/2010/main" val="180924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6C077-2A56-4552-8F6D-14561691AA2D}"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5DBB2-71D4-4D93-B562-5380A8D5CF32}" type="slidenum">
              <a:rPr lang="en-IN" smtClean="0"/>
              <a:t>‹#›</a:t>
            </a:fld>
            <a:endParaRPr lang="en-IN"/>
          </a:p>
        </p:txBody>
      </p:sp>
    </p:spTree>
    <p:extLst>
      <p:ext uri="{BB962C8B-B14F-4D97-AF65-F5344CB8AC3E}">
        <p14:creationId xmlns:p14="http://schemas.microsoft.com/office/powerpoint/2010/main" val="635598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3C6C077-2A56-4552-8F6D-14561691AA2D}" type="datetimeFigureOut">
              <a:rPr lang="en-IN" smtClean="0"/>
              <a:t>11-07-2025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AC5DBB2-71D4-4D93-B562-5380A8D5CF32}" type="slidenum">
              <a:rPr lang="en-IN" smtClean="0"/>
              <a:t>‹#›</a:t>
            </a:fld>
            <a:endParaRPr lang="en-IN"/>
          </a:p>
        </p:txBody>
      </p:sp>
    </p:spTree>
    <p:extLst>
      <p:ext uri="{BB962C8B-B14F-4D97-AF65-F5344CB8AC3E}">
        <p14:creationId xmlns:p14="http://schemas.microsoft.com/office/powerpoint/2010/main" val="307725950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F8305-94CC-D447-287F-3A44377DEC0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15441C9-7AFF-FF16-D50F-C3F215DCDF9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8DDE747-8390-9F6E-F1D5-B06C3A35AAFD}"/>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2" y="-2909"/>
            <a:ext cx="12192000" cy="6858000"/>
          </a:xfrm>
          <a:prstGeom prst="rect">
            <a:avLst/>
          </a:prstGeom>
        </p:spPr>
      </p:pic>
      <p:sp>
        <p:nvSpPr>
          <p:cNvPr id="7" name="Rectangle 6">
            <a:extLst>
              <a:ext uri="{FF2B5EF4-FFF2-40B4-BE49-F238E27FC236}">
                <a16:creationId xmlns:a16="http://schemas.microsoft.com/office/drawing/2014/main" id="{8EAF0F5F-77D6-5ED6-C2DC-8B6AAB577AB0}"/>
              </a:ext>
            </a:extLst>
          </p:cNvPr>
          <p:cNvSpPr/>
          <p:nvPr/>
        </p:nvSpPr>
        <p:spPr>
          <a:xfrm>
            <a:off x="3792805" y="2967335"/>
            <a:ext cx="4606389" cy="923330"/>
          </a:xfrm>
          <a:prstGeom prst="rect">
            <a:avLst/>
          </a:prstGeom>
          <a:noFill/>
        </p:spPr>
        <p:txBody>
          <a:bodyPr wrap="square" lIns="91440" tIns="45720" rIns="91440" bIns="45720">
            <a:spAutoFit/>
          </a:bodyPr>
          <a:lstStyle/>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Rectangle 7">
            <a:extLst>
              <a:ext uri="{FF2B5EF4-FFF2-40B4-BE49-F238E27FC236}">
                <a16:creationId xmlns:a16="http://schemas.microsoft.com/office/drawing/2014/main" id="{25D0C0F2-53AB-3C8F-906A-22B55FD54515}"/>
              </a:ext>
            </a:extLst>
          </p:cNvPr>
          <p:cNvSpPr/>
          <p:nvPr/>
        </p:nvSpPr>
        <p:spPr>
          <a:xfrm>
            <a:off x="561503" y="153125"/>
            <a:ext cx="11068991" cy="1446550"/>
          </a:xfrm>
          <a:prstGeom prst="rect">
            <a:avLst/>
          </a:prstGeom>
          <a:noFill/>
        </p:spPr>
        <p:txBody>
          <a:bodyPr wrap="none" lIns="91440" tIns="45720" rIns="91440" bIns="45720">
            <a:spAutoFit/>
          </a:bodyPr>
          <a:lstStyle/>
          <a:p>
            <a:pPr algn="ctr"/>
            <a:r>
              <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Image Classification Of Cats and Dogs </a:t>
            </a:r>
          </a:p>
          <a:p>
            <a:pPr algn="ctr"/>
            <a:r>
              <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using CNN</a:t>
            </a:r>
          </a:p>
        </p:txBody>
      </p:sp>
      <p:sp>
        <p:nvSpPr>
          <p:cNvPr id="9" name="Rectangle 8">
            <a:extLst>
              <a:ext uri="{FF2B5EF4-FFF2-40B4-BE49-F238E27FC236}">
                <a16:creationId xmlns:a16="http://schemas.microsoft.com/office/drawing/2014/main" id="{111DBE5B-6733-A3A5-C0B6-F5AC99E03927}"/>
              </a:ext>
            </a:extLst>
          </p:cNvPr>
          <p:cNvSpPr/>
          <p:nvPr/>
        </p:nvSpPr>
        <p:spPr>
          <a:xfrm>
            <a:off x="403124" y="4412196"/>
            <a:ext cx="11336592" cy="240065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Presented by:</a:t>
            </a:r>
          </a:p>
          <a:p>
            <a:pPr algn="ct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Utkarsh Saxena</a:t>
            </a:r>
          </a:p>
          <a:p>
            <a:pPr algn="ctr"/>
            <a:r>
              <a:rPr lang="en-US" sz="32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B.Tech</a:t>
            </a: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(CSE)</a:t>
            </a:r>
          </a:p>
          <a:p>
            <a:pPr algn="ct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MIT, Moradabad</a:t>
            </a:r>
          </a:p>
        </p:txBody>
      </p:sp>
      <p:pic>
        <p:nvPicPr>
          <p:cNvPr id="6" name="Picture 5">
            <a:extLst>
              <a:ext uri="{FF2B5EF4-FFF2-40B4-BE49-F238E27FC236}">
                <a16:creationId xmlns:a16="http://schemas.microsoft.com/office/drawing/2014/main" id="{DE757476-64FB-9654-FA06-032F2D3DDEB1}"/>
              </a:ext>
            </a:extLst>
          </p:cNvPr>
          <p:cNvPicPr>
            <a:picLocks noChangeAspect="1"/>
          </p:cNvPicPr>
          <p:nvPr/>
        </p:nvPicPr>
        <p:blipFill>
          <a:blip r:embed="rId3">
            <a:extLst>
              <a:ext uri="{28A0092B-C50C-407E-A947-70E740481C1C}">
                <a14:useLocalDpi xmlns:a14="http://schemas.microsoft.com/office/drawing/2010/main" val="0"/>
              </a:ext>
            </a:extLst>
          </a:blip>
          <a:srcRect l="-2375" r="9706"/>
          <a:stretch>
            <a:fillRect/>
          </a:stretch>
        </p:blipFill>
        <p:spPr>
          <a:xfrm>
            <a:off x="176042" y="1755709"/>
            <a:ext cx="2871957" cy="3838575"/>
          </a:xfrm>
          <a:prstGeom prst="rect">
            <a:avLst/>
          </a:prstGeom>
        </p:spPr>
      </p:pic>
      <p:pic>
        <p:nvPicPr>
          <p:cNvPr id="10" name="Picture 9">
            <a:extLst>
              <a:ext uri="{FF2B5EF4-FFF2-40B4-BE49-F238E27FC236}">
                <a16:creationId xmlns:a16="http://schemas.microsoft.com/office/drawing/2014/main" id="{60DCF937-4E12-3D02-A2F1-D7D6DC3F5805}"/>
              </a:ext>
            </a:extLst>
          </p:cNvPr>
          <p:cNvPicPr>
            <a:picLocks noChangeAspect="1"/>
          </p:cNvPicPr>
          <p:nvPr/>
        </p:nvPicPr>
        <p:blipFill>
          <a:blip r:embed="rId3">
            <a:extLst>
              <a:ext uri="{28A0092B-C50C-407E-A947-70E740481C1C}">
                <a14:useLocalDpi xmlns:a14="http://schemas.microsoft.com/office/drawing/2010/main" val="0"/>
              </a:ext>
            </a:extLst>
          </a:blip>
          <a:srcRect l="-2375" r="9706"/>
          <a:stretch>
            <a:fillRect/>
          </a:stretch>
        </p:blipFill>
        <p:spPr>
          <a:xfrm flipH="1">
            <a:off x="8823542" y="1781059"/>
            <a:ext cx="2871957" cy="3838575"/>
          </a:xfrm>
          <a:prstGeom prst="rect">
            <a:avLst/>
          </a:prstGeom>
        </p:spPr>
      </p:pic>
    </p:spTree>
    <p:extLst>
      <p:ext uri="{BB962C8B-B14F-4D97-AF65-F5344CB8AC3E}">
        <p14:creationId xmlns:p14="http://schemas.microsoft.com/office/powerpoint/2010/main" val="3463744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07C3-F184-FC2A-CAC2-D1F60A3BAA5D}"/>
              </a:ext>
            </a:extLst>
          </p:cNvPr>
          <p:cNvSpPr>
            <a:spLocks noGrp="1"/>
          </p:cNvSpPr>
          <p:nvPr>
            <p:ph type="title"/>
          </p:nvPr>
        </p:nvSpPr>
        <p:spPr/>
        <p:txBody>
          <a:bodyPr/>
          <a:lstStyle/>
          <a:p>
            <a:endParaRPr lang="en-IN" dirty="0"/>
          </a:p>
        </p:txBody>
      </p:sp>
      <p:sp>
        <p:nvSpPr>
          <p:cNvPr id="4" name="Rectangle 1">
            <a:extLst>
              <a:ext uri="{FF2B5EF4-FFF2-40B4-BE49-F238E27FC236}">
                <a16:creationId xmlns:a16="http://schemas.microsoft.com/office/drawing/2014/main" id="{1FA7BC14-40C6-2526-2893-3E69DC5DD9C9}"/>
              </a:ext>
            </a:extLst>
          </p:cNvPr>
          <p:cNvSpPr>
            <a:spLocks noGrp="1" noChangeArrowheads="1"/>
          </p:cNvSpPr>
          <p:nvPr>
            <p:ph idx="1"/>
          </p:nvPr>
        </p:nvSpPr>
        <p:spPr bwMode="auto">
          <a:xfrm>
            <a:off x="636608" y="1880752"/>
            <a:ext cx="11065398"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b="1" i="0" u="none" strike="noStrike" cap="none" normalizeH="0" baseline="0" dirty="0">
                <a:ln>
                  <a:noFill/>
                </a:ln>
                <a:solidFill>
                  <a:schemeClr val="tx2">
                    <a:lumMod val="75000"/>
                  </a:schemeClr>
                </a:solidFill>
                <a:effectLst/>
                <a:latin typeface="Arial" panose="020B0604020202020204" pitchFamily="34" charset="0"/>
              </a:rPr>
              <a:t>Dataset: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Kaggle’s “Dogs vs Cats” dataset (25,000 labeled images).</a:t>
            </a:r>
          </a:p>
          <a:p>
            <a:pPr eaLnBrk="0" fontAlgn="base" hangingPunct="0">
              <a:lnSpc>
                <a:spcPct val="100000"/>
              </a:lnSpc>
              <a:spcBef>
                <a:spcPct val="0"/>
              </a:spcBef>
              <a:spcAft>
                <a:spcPct val="0"/>
              </a:spcAft>
            </a:pPr>
            <a:r>
              <a:rPr kumimoji="0" lang="en-US" altLang="en-US" b="1" i="0" u="none" strike="noStrike" cap="none" normalizeH="0" baseline="0" dirty="0">
                <a:ln>
                  <a:noFill/>
                </a:ln>
                <a:solidFill>
                  <a:schemeClr val="tx2">
                    <a:lumMod val="75000"/>
                  </a:schemeClr>
                </a:solidFill>
                <a:effectLst/>
                <a:latin typeface="Arial" panose="020B0604020202020204" pitchFamily="34" charset="0"/>
              </a:rPr>
              <a:t>Download Method: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Used </a:t>
            </a:r>
            <a:r>
              <a:rPr kumimoji="0" lang="en-US" altLang="en-US" sz="1800" b="0" i="0" u="none" strike="noStrike" cap="none" normalizeH="0" baseline="0" dirty="0" err="1">
                <a:ln>
                  <a:noFill/>
                </a:ln>
                <a:solidFill>
                  <a:schemeClr val="tx1"/>
                </a:solidFill>
                <a:effectLst/>
                <a:latin typeface="Arial Unicode MS"/>
              </a:rPr>
              <a:t>opendatasets</a:t>
            </a:r>
            <a:r>
              <a:rPr kumimoji="0" lang="en-US" altLang="en-US" sz="1800" b="0" i="0" u="none" strike="noStrike" cap="none" normalizeH="0" baseline="0" dirty="0">
                <a:ln>
                  <a:noFill/>
                </a:ln>
                <a:solidFill>
                  <a:schemeClr val="tx1"/>
                </a:solidFill>
                <a:effectLst/>
              </a:rPr>
              <a:t> to directly fetch dataset from Kaggle.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b="1" i="0" u="none" strike="noStrike" cap="none" normalizeH="0" baseline="0" dirty="0">
                <a:ln>
                  <a:noFill/>
                </a:ln>
                <a:solidFill>
                  <a:schemeClr val="tx2">
                    <a:lumMod val="75000"/>
                  </a:schemeClr>
                </a:solidFill>
                <a:effectLst/>
                <a:latin typeface="Arial" panose="020B0604020202020204" pitchFamily="34" charset="0"/>
              </a:rPr>
              <a:t>Directory Structure:</a:t>
            </a:r>
            <a:endParaRPr kumimoji="0" lang="en-US" altLang="en-US" b="0" i="0" u="none" strike="noStrike" cap="none" normalizeH="0" baseline="0" dirty="0">
              <a:ln>
                <a:noFill/>
              </a:ln>
              <a:solidFill>
                <a:schemeClr val="tx2">
                  <a:lumMod val="75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Unicode MS"/>
              </a:rPr>
              <a:t>/train</a:t>
            </a:r>
            <a:r>
              <a:rPr kumimoji="0" lang="en-US" altLang="en-US" sz="1800" b="0" i="0" u="none" strike="noStrike" cap="none" normalizeH="0" baseline="0" dirty="0">
                <a:ln>
                  <a:noFill/>
                </a:ln>
                <a:solidFill>
                  <a:schemeClr val="tx1"/>
                </a:solidFill>
                <a:effectLst/>
              </a:rPr>
              <a:t>: contains cat and dog images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Unicode MS"/>
              </a:rPr>
              <a:t>/test</a:t>
            </a:r>
            <a:r>
              <a:rPr kumimoji="0" lang="en-US" altLang="en-US" sz="1800" b="0" i="0" u="none" strike="noStrike" cap="none" normalizeH="0" baseline="0" dirty="0">
                <a:ln>
                  <a:noFill/>
                </a:ln>
                <a:solidFill>
                  <a:schemeClr val="tx1"/>
                </a:solidFill>
                <a:effectLst/>
              </a:rPr>
              <a:t>: used for validation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b="1" i="0" u="none" strike="noStrike" cap="none" normalizeH="0" baseline="0" dirty="0">
                <a:ln>
                  <a:noFill/>
                </a:ln>
                <a:solidFill>
                  <a:schemeClr val="tx2">
                    <a:lumMod val="75000"/>
                  </a:schemeClr>
                </a:solidFill>
                <a:effectLst/>
                <a:latin typeface="Arial" panose="020B0604020202020204" pitchFamily="34" charset="0"/>
              </a:rPr>
              <a:t>Image Loading: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Used </a:t>
            </a:r>
            <a:r>
              <a:rPr kumimoji="0" lang="en-US" altLang="en-US" sz="1800" b="0" i="0" u="none" strike="noStrike" cap="none" normalizeH="0" baseline="0" dirty="0" err="1">
                <a:ln>
                  <a:noFill/>
                </a:ln>
                <a:solidFill>
                  <a:schemeClr val="tx1"/>
                </a:solidFill>
                <a:effectLst/>
                <a:latin typeface="Arial Unicode MS"/>
              </a:rPr>
              <a:t>image_dataset_from_directory</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a:ln>
                  <a:noFill/>
                </a:ln>
                <a:solidFill>
                  <a:schemeClr val="tx1"/>
                </a:solidFill>
                <a:effectLst/>
              </a:rPr>
              <a:t> from </a:t>
            </a:r>
            <a:r>
              <a:rPr kumimoji="0" lang="en-US" altLang="en-US" sz="1800" b="0" i="0" u="none" strike="noStrike" cap="none" normalizeH="0" baseline="0" dirty="0" err="1">
                <a:ln>
                  <a:noFill/>
                </a:ln>
                <a:solidFill>
                  <a:schemeClr val="tx1"/>
                </a:solidFill>
                <a:effectLst/>
              </a:rPr>
              <a:t>Keras</a:t>
            </a:r>
            <a:r>
              <a:rPr kumimoji="0" lang="en-US" altLang="en-US" sz="1800" b="0" i="0" u="none" strike="noStrike" cap="none" normalizeH="0" baseline="0" dirty="0">
                <a:ln>
                  <a:noFill/>
                </a:ln>
                <a:solidFill>
                  <a:schemeClr val="tx1"/>
                </a:solidFill>
                <a:effectLst/>
              </a:rPr>
              <a:t> with: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err="1">
                <a:ln>
                  <a:noFill/>
                </a:ln>
                <a:solidFill>
                  <a:schemeClr val="tx1"/>
                </a:solidFill>
                <a:effectLst/>
                <a:latin typeface="Arial Unicode MS"/>
              </a:rPr>
              <a:t>image_size</a:t>
            </a:r>
            <a:r>
              <a:rPr kumimoji="0" lang="en-US" altLang="en-US" sz="1800" b="0" i="0" u="none" strike="noStrike" cap="none" normalizeH="0" baseline="0" dirty="0">
                <a:ln>
                  <a:noFill/>
                </a:ln>
                <a:solidFill>
                  <a:schemeClr val="tx1"/>
                </a:solidFill>
                <a:effectLst/>
                <a:latin typeface="Arial Unicode MS"/>
              </a:rPr>
              <a:t>=(256, 256)</a:t>
            </a:r>
            <a:endParaRPr kumimoji="0" lang="en-US" altLang="en-US" sz="1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err="1">
                <a:ln>
                  <a:noFill/>
                </a:ln>
                <a:solidFill>
                  <a:schemeClr val="tx1"/>
                </a:solidFill>
                <a:effectLst/>
                <a:latin typeface="Arial Unicode MS"/>
              </a:rPr>
              <a:t>batch_size</a:t>
            </a:r>
            <a:r>
              <a:rPr kumimoji="0" lang="en-US" altLang="en-US" sz="1800" b="0" i="0" u="none" strike="noStrike" cap="none" normalizeH="0" baseline="0" dirty="0">
                <a:ln>
                  <a:noFill/>
                </a:ln>
                <a:solidFill>
                  <a:schemeClr val="tx1"/>
                </a:solidFill>
                <a:effectLst/>
                <a:latin typeface="Arial Unicode MS"/>
              </a:rPr>
              <a:t>=32</a:t>
            </a:r>
            <a:endParaRPr kumimoji="0" lang="en-US" altLang="en-US" sz="1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err="1">
                <a:ln>
                  <a:noFill/>
                </a:ln>
                <a:solidFill>
                  <a:schemeClr val="tx1"/>
                </a:solidFill>
                <a:effectLst/>
                <a:latin typeface="Arial Unicode MS"/>
              </a:rPr>
              <a:t>label_mode</a:t>
            </a:r>
            <a:r>
              <a:rPr kumimoji="0" lang="en-US" altLang="en-US" sz="1800" b="0" i="0" u="none" strike="noStrike" cap="none" normalizeH="0" baseline="0" dirty="0">
                <a:ln>
                  <a:noFill/>
                </a:ln>
                <a:solidFill>
                  <a:schemeClr val="tx1"/>
                </a:solidFill>
                <a:effectLst/>
                <a:latin typeface="Arial Unicode MS"/>
              </a:rPr>
              <a:t>='int'</a:t>
            </a:r>
            <a:endParaRPr kumimoji="0" lang="en-US" altLang="en-US" sz="18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b="1" i="0" u="none" strike="noStrike" cap="none" normalizeH="0" baseline="0" dirty="0">
                <a:ln>
                  <a:noFill/>
                </a:ln>
                <a:solidFill>
                  <a:schemeClr val="tx2">
                    <a:lumMod val="75000"/>
                  </a:schemeClr>
                </a:solidFill>
                <a:effectLst/>
                <a:latin typeface="Arial" panose="020B0604020202020204" pitchFamily="34" charset="0"/>
              </a:rPr>
              <a:t>Preprocessing:</a:t>
            </a:r>
            <a:endParaRPr kumimoji="0" lang="en-US" altLang="en-US" b="0" i="0" u="none" strike="noStrike" cap="none" normalizeH="0" baseline="0" dirty="0">
              <a:ln>
                <a:noFill/>
              </a:ln>
              <a:solidFill>
                <a:schemeClr val="tx2">
                  <a:lumMod val="75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Normalized pixel values to range [0, 1] using </a:t>
            </a:r>
            <a:r>
              <a:rPr kumimoji="0" lang="en-US" altLang="en-US" sz="1800" b="0" i="0" u="none" strike="noStrike" cap="none" normalizeH="0" baseline="0" dirty="0" err="1">
                <a:ln>
                  <a:noFill/>
                </a:ln>
                <a:solidFill>
                  <a:schemeClr val="tx1"/>
                </a:solidFill>
                <a:effectLst/>
                <a:latin typeface="Arial Unicode MS"/>
              </a:rPr>
              <a:t>tf.cast</a:t>
            </a:r>
            <a:r>
              <a:rPr kumimoji="0" lang="en-US" altLang="en-US" sz="1800" b="0" i="0" u="none" strike="noStrike" cap="none" normalizeH="0" baseline="0" dirty="0">
                <a:ln>
                  <a:noFill/>
                </a:ln>
                <a:solidFill>
                  <a:schemeClr val="tx1"/>
                </a:solidFill>
                <a:effectLst/>
                <a:latin typeface="Arial Unicode MS"/>
              </a:rPr>
              <a:t>()</a:t>
            </a:r>
            <a:endParaRPr kumimoji="0" lang="en-US" altLang="en-US" sz="1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Applied </a:t>
            </a:r>
            <a:r>
              <a:rPr kumimoji="0" lang="en-US" altLang="en-US" sz="1800" b="0" i="0" u="none" strike="noStrike" cap="none" normalizeH="0" baseline="0" dirty="0">
                <a:ln>
                  <a:noFill/>
                </a:ln>
                <a:solidFill>
                  <a:schemeClr val="tx1"/>
                </a:solidFill>
                <a:effectLst/>
                <a:latin typeface="Arial Unicode MS"/>
              </a:rPr>
              <a:t>.map()</a:t>
            </a:r>
            <a:r>
              <a:rPr kumimoji="0" lang="en-US" altLang="en-US" sz="1800" b="0" i="0" u="none" strike="noStrike" cap="none" normalizeH="0" baseline="0" dirty="0">
                <a:ln>
                  <a:noFill/>
                </a:ln>
                <a:solidFill>
                  <a:schemeClr val="tx1"/>
                </a:solidFill>
                <a:effectLst/>
              </a:rPr>
              <a:t> function to transform training and validation datasets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03E0B672-4A7B-39C0-008F-C59899ABA29F}"/>
              </a:ext>
            </a:extLst>
          </p:cNvPr>
          <p:cNvSpPr/>
          <p:nvPr/>
        </p:nvSpPr>
        <p:spPr>
          <a:xfrm>
            <a:off x="1802193" y="630998"/>
            <a:ext cx="8576963" cy="923330"/>
          </a:xfrm>
          <a:prstGeom prst="rect">
            <a:avLst/>
          </a:prstGeom>
          <a:noFill/>
        </p:spPr>
        <p:txBody>
          <a:bodyPr wrap="none" lIns="91440" tIns="45720" rIns="91440" bIns="45720">
            <a:spAutoFit/>
          </a:bodyPr>
          <a:lstStyle/>
          <a:p>
            <a:pPr algn="ctr"/>
            <a:r>
              <a:rPr lang="en-I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Dataset &amp; Preprocessing</a:t>
            </a: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Picture 6">
            <a:extLst>
              <a:ext uri="{FF2B5EF4-FFF2-40B4-BE49-F238E27FC236}">
                <a16:creationId xmlns:a16="http://schemas.microsoft.com/office/drawing/2014/main" id="{98CAEE63-F00B-A9FD-F001-9302CD83E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4357" y="2135510"/>
            <a:ext cx="3616361" cy="3616361"/>
          </a:xfrm>
          <a:prstGeom prst="rect">
            <a:avLst/>
          </a:prstGeom>
        </p:spPr>
      </p:pic>
    </p:spTree>
    <p:extLst>
      <p:ext uri="{BB962C8B-B14F-4D97-AF65-F5344CB8AC3E}">
        <p14:creationId xmlns:p14="http://schemas.microsoft.com/office/powerpoint/2010/main" val="65066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7190-2D53-4DCB-C131-F7E2DA966D2D}"/>
              </a:ext>
            </a:extLst>
          </p:cNvPr>
          <p:cNvSpPr>
            <a:spLocks noGrp="1"/>
          </p:cNvSpPr>
          <p:nvPr>
            <p:ph type="title"/>
          </p:nvPr>
        </p:nvSpPr>
        <p:spPr>
          <a:xfrm>
            <a:off x="913795" y="370391"/>
            <a:ext cx="10353761" cy="1207502"/>
          </a:xfrm>
        </p:spPr>
        <p:txBody>
          <a:bodyPr>
            <a:normAutofit/>
          </a:bodyPr>
          <a:lstStyle/>
          <a:p>
            <a:r>
              <a:rPr lang="en-IN" sz="4400"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CNN Model Architecture</a:t>
            </a:r>
          </a:p>
        </p:txBody>
      </p:sp>
      <p:pic>
        <p:nvPicPr>
          <p:cNvPr id="7" name="Content Placeholder 6">
            <a:extLst>
              <a:ext uri="{FF2B5EF4-FFF2-40B4-BE49-F238E27FC236}">
                <a16:creationId xmlns:a16="http://schemas.microsoft.com/office/drawing/2014/main" id="{BD5AEF89-71C8-2CD0-ACBF-9343EA404A2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1473"/>
          <a:stretch>
            <a:fillRect/>
          </a:stretch>
        </p:blipFill>
        <p:spPr>
          <a:xfrm>
            <a:off x="578734" y="1400537"/>
            <a:ext cx="10868627" cy="5189316"/>
          </a:xfrm>
        </p:spPr>
      </p:pic>
    </p:spTree>
    <p:extLst>
      <p:ext uri="{BB962C8B-B14F-4D97-AF65-F5344CB8AC3E}">
        <p14:creationId xmlns:p14="http://schemas.microsoft.com/office/powerpoint/2010/main" val="356513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9DBD-4BAE-EA58-7F21-5A621592CAF3}"/>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B9EB6C7A-79EF-4DF9-E3F7-C474B2005A55}"/>
              </a:ext>
            </a:extLst>
          </p:cNvPr>
          <p:cNvGraphicFramePr>
            <a:graphicFrameLocks noGrp="1"/>
          </p:cNvGraphicFramePr>
          <p:nvPr>
            <p:ph idx="1"/>
            <p:extLst>
              <p:ext uri="{D42A27DB-BD31-4B8C-83A1-F6EECF244321}">
                <p14:modId xmlns:p14="http://schemas.microsoft.com/office/powerpoint/2010/main" val="51903099"/>
              </p:ext>
            </p:extLst>
          </p:nvPr>
        </p:nvGraphicFramePr>
        <p:xfrm>
          <a:off x="555585" y="173620"/>
          <a:ext cx="10722621" cy="6637492"/>
        </p:xfrm>
        <a:graphic>
          <a:graphicData uri="http://schemas.openxmlformats.org/drawingml/2006/table">
            <a:tbl>
              <a:tblPr/>
              <a:tblGrid>
                <a:gridCol w="3574207">
                  <a:extLst>
                    <a:ext uri="{9D8B030D-6E8A-4147-A177-3AD203B41FA5}">
                      <a16:colId xmlns:a16="http://schemas.microsoft.com/office/drawing/2014/main" val="1531902218"/>
                    </a:ext>
                  </a:extLst>
                </a:gridCol>
                <a:gridCol w="3574207">
                  <a:extLst>
                    <a:ext uri="{9D8B030D-6E8A-4147-A177-3AD203B41FA5}">
                      <a16:colId xmlns:a16="http://schemas.microsoft.com/office/drawing/2014/main" val="166046341"/>
                    </a:ext>
                  </a:extLst>
                </a:gridCol>
                <a:gridCol w="3574207">
                  <a:extLst>
                    <a:ext uri="{9D8B030D-6E8A-4147-A177-3AD203B41FA5}">
                      <a16:colId xmlns:a16="http://schemas.microsoft.com/office/drawing/2014/main" val="1176321967"/>
                    </a:ext>
                  </a:extLst>
                </a:gridCol>
              </a:tblGrid>
              <a:tr h="397985">
                <a:tc>
                  <a:txBody>
                    <a:bodyPr/>
                    <a:lstStyle/>
                    <a:p>
                      <a:pPr>
                        <a:buNone/>
                      </a:pPr>
                      <a:r>
                        <a:rPr lang="en-IN" sz="2400" b="1" dirty="0">
                          <a:solidFill>
                            <a:srgbClr val="FFFF00"/>
                          </a:solidFill>
                        </a:rPr>
                        <a:t>Layer Type</a:t>
                      </a:r>
                      <a:endParaRPr lang="en-IN" sz="2400" dirty="0">
                        <a:solidFill>
                          <a:srgbClr val="FFFF00"/>
                        </a:solidFill>
                      </a:endParaRPr>
                    </a:p>
                  </a:txBody>
                  <a:tcPr marL="46196" marR="46196" marT="23098" marB="23098" anchor="ctr">
                    <a:lnL>
                      <a:noFill/>
                    </a:lnL>
                    <a:lnR>
                      <a:noFill/>
                    </a:lnR>
                    <a:lnT>
                      <a:noFill/>
                    </a:lnT>
                    <a:lnB>
                      <a:noFill/>
                    </a:lnB>
                    <a:noFill/>
                  </a:tcPr>
                </a:tc>
                <a:tc>
                  <a:txBody>
                    <a:bodyPr/>
                    <a:lstStyle/>
                    <a:p>
                      <a:pPr>
                        <a:buNone/>
                      </a:pPr>
                      <a:r>
                        <a:rPr lang="en-IN" sz="2400" b="1">
                          <a:solidFill>
                            <a:srgbClr val="FFFF00"/>
                          </a:solidFill>
                        </a:rPr>
                        <a:t>Details</a:t>
                      </a:r>
                      <a:endParaRPr lang="en-IN" sz="2400">
                        <a:solidFill>
                          <a:srgbClr val="FFFF00"/>
                        </a:solidFill>
                      </a:endParaRPr>
                    </a:p>
                  </a:txBody>
                  <a:tcPr marL="46196" marR="46196" marT="23098" marB="23098" anchor="ctr">
                    <a:lnL>
                      <a:noFill/>
                    </a:lnL>
                    <a:lnR>
                      <a:noFill/>
                    </a:lnR>
                    <a:lnT>
                      <a:noFill/>
                    </a:lnT>
                    <a:lnB>
                      <a:noFill/>
                    </a:lnB>
                    <a:noFill/>
                  </a:tcPr>
                </a:tc>
                <a:tc>
                  <a:txBody>
                    <a:bodyPr/>
                    <a:lstStyle/>
                    <a:p>
                      <a:pPr>
                        <a:buNone/>
                      </a:pPr>
                      <a:r>
                        <a:rPr lang="en-IN" sz="2400" b="1" dirty="0">
                          <a:solidFill>
                            <a:srgbClr val="FFFF00"/>
                          </a:solidFill>
                        </a:rPr>
                        <a:t>Purpose</a:t>
                      </a:r>
                      <a:endParaRPr lang="en-IN" sz="2400" dirty="0">
                        <a:solidFill>
                          <a:srgbClr val="FFFF00"/>
                        </a:solidFill>
                      </a:endParaRPr>
                    </a:p>
                  </a:txBody>
                  <a:tcPr marL="46196" marR="46196" marT="23098" marB="23098" anchor="ctr">
                    <a:lnL>
                      <a:noFill/>
                    </a:lnL>
                    <a:lnR>
                      <a:noFill/>
                    </a:lnR>
                    <a:lnT>
                      <a:noFill/>
                    </a:lnT>
                    <a:lnB>
                      <a:noFill/>
                    </a:lnB>
                    <a:noFill/>
                  </a:tcPr>
                </a:tc>
                <a:extLst>
                  <a:ext uri="{0D108BD9-81ED-4DB2-BD59-A6C34878D82A}">
                    <a16:rowId xmlns:a16="http://schemas.microsoft.com/office/drawing/2014/main" val="3679606766"/>
                  </a:ext>
                </a:extLst>
              </a:tr>
              <a:tr h="309645">
                <a:tc>
                  <a:txBody>
                    <a:bodyPr/>
                    <a:lstStyle/>
                    <a:p>
                      <a:pPr>
                        <a:buNone/>
                      </a:pPr>
                      <a:r>
                        <a:rPr lang="en-IN" sz="1800" dirty="0">
                          <a:solidFill>
                            <a:schemeClr val="accent5"/>
                          </a:solidFill>
                        </a:rPr>
                        <a:t>Input Layer</a:t>
                      </a:r>
                    </a:p>
                  </a:txBody>
                  <a:tcPr marL="46196" marR="46196" marT="23098" marB="23098" anchor="ctr">
                    <a:lnL>
                      <a:noFill/>
                    </a:lnL>
                    <a:lnR>
                      <a:noFill/>
                    </a:lnR>
                    <a:lnT>
                      <a:noFill/>
                    </a:lnT>
                    <a:lnB>
                      <a:noFill/>
                    </a:lnB>
                    <a:noFill/>
                  </a:tcPr>
                </a:tc>
                <a:tc>
                  <a:txBody>
                    <a:bodyPr/>
                    <a:lstStyle/>
                    <a:p>
                      <a:pPr>
                        <a:buNone/>
                      </a:pPr>
                      <a:r>
                        <a:rPr lang="en-US" sz="1800"/>
                        <a:t>Input shape = (256, 256, 3)</a:t>
                      </a:r>
                    </a:p>
                  </a:txBody>
                  <a:tcPr marL="46196" marR="46196" marT="23098" marB="23098" anchor="ctr">
                    <a:lnL>
                      <a:noFill/>
                    </a:lnL>
                    <a:lnR>
                      <a:noFill/>
                    </a:lnR>
                    <a:lnT>
                      <a:noFill/>
                    </a:lnT>
                    <a:lnB>
                      <a:noFill/>
                    </a:lnB>
                    <a:noFill/>
                  </a:tcPr>
                </a:tc>
                <a:tc>
                  <a:txBody>
                    <a:bodyPr/>
                    <a:lstStyle/>
                    <a:p>
                      <a:pPr>
                        <a:buNone/>
                      </a:pPr>
                      <a:r>
                        <a:rPr lang="en-IN" sz="1800"/>
                        <a:t>Accepts RGB image</a:t>
                      </a:r>
                    </a:p>
                  </a:txBody>
                  <a:tcPr marL="46196" marR="46196" marT="23098" marB="23098" anchor="ctr">
                    <a:lnL>
                      <a:noFill/>
                    </a:lnL>
                    <a:lnR>
                      <a:noFill/>
                    </a:lnR>
                    <a:lnT>
                      <a:noFill/>
                    </a:lnT>
                    <a:lnB>
                      <a:noFill/>
                    </a:lnB>
                    <a:noFill/>
                  </a:tcPr>
                </a:tc>
                <a:extLst>
                  <a:ext uri="{0D108BD9-81ED-4DB2-BD59-A6C34878D82A}">
                    <a16:rowId xmlns:a16="http://schemas.microsoft.com/office/drawing/2014/main" val="1053633667"/>
                  </a:ext>
                </a:extLst>
              </a:tr>
              <a:tr h="574661">
                <a:tc>
                  <a:txBody>
                    <a:bodyPr/>
                    <a:lstStyle/>
                    <a:p>
                      <a:pPr>
                        <a:buNone/>
                      </a:pPr>
                      <a:r>
                        <a:rPr lang="en-IN" sz="1800" dirty="0">
                          <a:solidFill>
                            <a:schemeClr val="accent5"/>
                          </a:solidFill>
                        </a:rPr>
                        <a:t>Conv2D</a:t>
                      </a:r>
                    </a:p>
                  </a:txBody>
                  <a:tcPr marL="46196" marR="46196" marT="23098" marB="23098" anchor="ctr">
                    <a:lnL>
                      <a:noFill/>
                    </a:lnL>
                    <a:lnR>
                      <a:noFill/>
                    </a:lnR>
                    <a:lnT>
                      <a:noFill/>
                    </a:lnT>
                    <a:lnB>
                      <a:noFill/>
                    </a:lnB>
                    <a:noFill/>
                  </a:tcPr>
                </a:tc>
                <a:tc>
                  <a:txBody>
                    <a:bodyPr/>
                    <a:lstStyle/>
                    <a:p>
                      <a:pPr>
                        <a:buNone/>
                      </a:pPr>
                      <a:r>
                        <a:rPr lang="en-IN" sz="1800"/>
                        <a:t>32 filters, kernel size (3x3), ReLU activation</a:t>
                      </a:r>
                    </a:p>
                  </a:txBody>
                  <a:tcPr marL="46196" marR="46196" marT="23098" marB="23098" anchor="ctr">
                    <a:lnL>
                      <a:noFill/>
                    </a:lnL>
                    <a:lnR>
                      <a:noFill/>
                    </a:lnR>
                    <a:lnT>
                      <a:noFill/>
                    </a:lnT>
                    <a:lnB>
                      <a:noFill/>
                    </a:lnB>
                    <a:noFill/>
                  </a:tcPr>
                </a:tc>
                <a:tc>
                  <a:txBody>
                    <a:bodyPr/>
                    <a:lstStyle/>
                    <a:p>
                      <a:pPr>
                        <a:buNone/>
                      </a:pPr>
                      <a:r>
                        <a:rPr lang="en-IN" sz="1800"/>
                        <a:t>Feature extraction</a:t>
                      </a:r>
                    </a:p>
                  </a:txBody>
                  <a:tcPr marL="46196" marR="46196" marT="23098" marB="23098" anchor="ctr">
                    <a:lnL>
                      <a:noFill/>
                    </a:lnL>
                    <a:lnR>
                      <a:noFill/>
                    </a:lnR>
                    <a:lnT>
                      <a:noFill/>
                    </a:lnT>
                    <a:lnB>
                      <a:noFill/>
                    </a:lnB>
                    <a:noFill/>
                  </a:tcPr>
                </a:tc>
                <a:extLst>
                  <a:ext uri="{0D108BD9-81ED-4DB2-BD59-A6C34878D82A}">
                    <a16:rowId xmlns:a16="http://schemas.microsoft.com/office/drawing/2014/main" val="1840916545"/>
                  </a:ext>
                </a:extLst>
              </a:tr>
              <a:tr h="574661">
                <a:tc>
                  <a:txBody>
                    <a:bodyPr/>
                    <a:lstStyle/>
                    <a:p>
                      <a:pPr>
                        <a:buNone/>
                      </a:pPr>
                      <a:r>
                        <a:rPr lang="en-IN" sz="1800" dirty="0" err="1">
                          <a:solidFill>
                            <a:schemeClr val="accent5"/>
                          </a:solidFill>
                        </a:rPr>
                        <a:t>BatchNormalization</a:t>
                      </a:r>
                      <a:endParaRPr lang="en-IN" sz="1800" dirty="0">
                        <a:solidFill>
                          <a:schemeClr val="accent5"/>
                        </a:solidFill>
                      </a:endParaRPr>
                    </a:p>
                  </a:txBody>
                  <a:tcPr marL="46196" marR="46196" marT="23098" marB="23098" anchor="ctr">
                    <a:lnL>
                      <a:noFill/>
                    </a:lnL>
                    <a:lnR>
                      <a:noFill/>
                    </a:lnR>
                    <a:lnT>
                      <a:noFill/>
                    </a:lnT>
                    <a:lnB>
                      <a:noFill/>
                    </a:lnB>
                    <a:noFill/>
                  </a:tcPr>
                </a:tc>
                <a:tc>
                  <a:txBody>
                    <a:bodyPr/>
                    <a:lstStyle/>
                    <a:p>
                      <a:pPr>
                        <a:buNone/>
                      </a:pPr>
                      <a:r>
                        <a:rPr lang="en-IN" sz="1800"/>
                        <a:t>After Conv2D</a:t>
                      </a:r>
                    </a:p>
                  </a:txBody>
                  <a:tcPr marL="46196" marR="46196" marT="23098" marB="23098" anchor="ctr">
                    <a:lnL>
                      <a:noFill/>
                    </a:lnL>
                    <a:lnR>
                      <a:noFill/>
                    </a:lnR>
                    <a:lnT>
                      <a:noFill/>
                    </a:lnT>
                    <a:lnB>
                      <a:noFill/>
                    </a:lnB>
                    <a:noFill/>
                  </a:tcPr>
                </a:tc>
                <a:tc>
                  <a:txBody>
                    <a:bodyPr/>
                    <a:lstStyle/>
                    <a:p>
                      <a:pPr>
                        <a:buNone/>
                      </a:pPr>
                      <a:r>
                        <a:rPr lang="en-US" sz="1800"/>
                        <a:t>Normalizes and speeds up training</a:t>
                      </a:r>
                    </a:p>
                  </a:txBody>
                  <a:tcPr marL="46196" marR="46196" marT="23098" marB="23098" anchor="ctr">
                    <a:lnL>
                      <a:noFill/>
                    </a:lnL>
                    <a:lnR>
                      <a:noFill/>
                    </a:lnR>
                    <a:lnT>
                      <a:noFill/>
                    </a:lnT>
                    <a:lnB>
                      <a:noFill/>
                    </a:lnB>
                    <a:noFill/>
                  </a:tcPr>
                </a:tc>
                <a:extLst>
                  <a:ext uri="{0D108BD9-81ED-4DB2-BD59-A6C34878D82A}">
                    <a16:rowId xmlns:a16="http://schemas.microsoft.com/office/drawing/2014/main" val="3502881803"/>
                  </a:ext>
                </a:extLst>
              </a:tr>
              <a:tr h="309645">
                <a:tc>
                  <a:txBody>
                    <a:bodyPr/>
                    <a:lstStyle/>
                    <a:p>
                      <a:pPr>
                        <a:buNone/>
                      </a:pPr>
                      <a:r>
                        <a:rPr lang="en-IN" sz="1800" dirty="0">
                          <a:solidFill>
                            <a:schemeClr val="accent5"/>
                          </a:solidFill>
                        </a:rPr>
                        <a:t>MaxPooling2D</a:t>
                      </a:r>
                    </a:p>
                  </a:txBody>
                  <a:tcPr marL="46196" marR="46196" marT="23098" marB="23098" anchor="ctr">
                    <a:lnL>
                      <a:noFill/>
                    </a:lnL>
                    <a:lnR>
                      <a:noFill/>
                    </a:lnR>
                    <a:lnT>
                      <a:noFill/>
                    </a:lnT>
                    <a:lnB>
                      <a:noFill/>
                    </a:lnB>
                    <a:noFill/>
                  </a:tcPr>
                </a:tc>
                <a:tc>
                  <a:txBody>
                    <a:bodyPr/>
                    <a:lstStyle/>
                    <a:p>
                      <a:pPr>
                        <a:buNone/>
                      </a:pPr>
                      <a:r>
                        <a:rPr lang="en-IN" sz="1800"/>
                        <a:t>Pool size (2x2)</a:t>
                      </a:r>
                    </a:p>
                  </a:txBody>
                  <a:tcPr marL="46196" marR="46196" marT="23098" marB="23098" anchor="ctr">
                    <a:lnL>
                      <a:noFill/>
                    </a:lnL>
                    <a:lnR>
                      <a:noFill/>
                    </a:lnR>
                    <a:lnT>
                      <a:noFill/>
                    </a:lnT>
                    <a:lnB>
                      <a:noFill/>
                    </a:lnB>
                    <a:noFill/>
                  </a:tcPr>
                </a:tc>
                <a:tc>
                  <a:txBody>
                    <a:bodyPr/>
                    <a:lstStyle/>
                    <a:p>
                      <a:pPr>
                        <a:buNone/>
                      </a:pPr>
                      <a:r>
                        <a:rPr lang="en-IN" sz="1800"/>
                        <a:t>Reduces feature map size</a:t>
                      </a:r>
                    </a:p>
                  </a:txBody>
                  <a:tcPr marL="46196" marR="46196" marT="23098" marB="23098" anchor="ctr">
                    <a:lnL>
                      <a:noFill/>
                    </a:lnL>
                    <a:lnR>
                      <a:noFill/>
                    </a:lnR>
                    <a:lnT>
                      <a:noFill/>
                    </a:lnT>
                    <a:lnB>
                      <a:noFill/>
                    </a:lnB>
                    <a:noFill/>
                  </a:tcPr>
                </a:tc>
                <a:extLst>
                  <a:ext uri="{0D108BD9-81ED-4DB2-BD59-A6C34878D82A}">
                    <a16:rowId xmlns:a16="http://schemas.microsoft.com/office/drawing/2014/main" val="2894765069"/>
                  </a:ext>
                </a:extLst>
              </a:tr>
              <a:tr h="574661">
                <a:tc>
                  <a:txBody>
                    <a:bodyPr/>
                    <a:lstStyle/>
                    <a:p>
                      <a:pPr>
                        <a:buNone/>
                      </a:pPr>
                      <a:r>
                        <a:rPr lang="en-IN" sz="1800">
                          <a:solidFill>
                            <a:schemeClr val="accent5"/>
                          </a:solidFill>
                        </a:rPr>
                        <a:t>Conv2D</a:t>
                      </a:r>
                    </a:p>
                  </a:txBody>
                  <a:tcPr marL="46196" marR="46196" marT="23098" marB="23098" anchor="ctr">
                    <a:lnL>
                      <a:noFill/>
                    </a:lnL>
                    <a:lnR>
                      <a:noFill/>
                    </a:lnR>
                    <a:lnT>
                      <a:noFill/>
                    </a:lnT>
                    <a:lnB>
                      <a:noFill/>
                    </a:lnB>
                    <a:noFill/>
                  </a:tcPr>
                </a:tc>
                <a:tc>
                  <a:txBody>
                    <a:bodyPr/>
                    <a:lstStyle/>
                    <a:p>
                      <a:pPr>
                        <a:buNone/>
                      </a:pPr>
                      <a:r>
                        <a:rPr lang="en-IN" sz="1800"/>
                        <a:t>64 filters, kernel size (3x3), ReLU activation</a:t>
                      </a:r>
                    </a:p>
                  </a:txBody>
                  <a:tcPr marL="46196" marR="46196" marT="23098" marB="23098" anchor="ctr">
                    <a:lnL>
                      <a:noFill/>
                    </a:lnL>
                    <a:lnR>
                      <a:noFill/>
                    </a:lnR>
                    <a:lnT>
                      <a:noFill/>
                    </a:lnT>
                    <a:lnB>
                      <a:noFill/>
                    </a:lnB>
                    <a:noFill/>
                  </a:tcPr>
                </a:tc>
                <a:tc>
                  <a:txBody>
                    <a:bodyPr/>
                    <a:lstStyle/>
                    <a:p>
                      <a:pPr>
                        <a:buNone/>
                      </a:pPr>
                      <a:r>
                        <a:rPr lang="en-IN" sz="1800"/>
                        <a:t>Deeper feature extraction</a:t>
                      </a:r>
                    </a:p>
                  </a:txBody>
                  <a:tcPr marL="46196" marR="46196" marT="23098" marB="23098" anchor="ctr">
                    <a:lnL>
                      <a:noFill/>
                    </a:lnL>
                    <a:lnR>
                      <a:noFill/>
                    </a:lnR>
                    <a:lnT>
                      <a:noFill/>
                    </a:lnT>
                    <a:lnB>
                      <a:noFill/>
                    </a:lnB>
                    <a:noFill/>
                  </a:tcPr>
                </a:tc>
                <a:extLst>
                  <a:ext uri="{0D108BD9-81ED-4DB2-BD59-A6C34878D82A}">
                    <a16:rowId xmlns:a16="http://schemas.microsoft.com/office/drawing/2014/main" val="3244130321"/>
                  </a:ext>
                </a:extLst>
              </a:tr>
              <a:tr h="309645">
                <a:tc>
                  <a:txBody>
                    <a:bodyPr/>
                    <a:lstStyle/>
                    <a:p>
                      <a:pPr>
                        <a:buNone/>
                      </a:pPr>
                      <a:r>
                        <a:rPr lang="en-IN" sz="1800">
                          <a:solidFill>
                            <a:schemeClr val="accent5"/>
                          </a:solidFill>
                        </a:rPr>
                        <a:t>BatchNormalization</a:t>
                      </a:r>
                    </a:p>
                  </a:txBody>
                  <a:tcPr marL="46196" marR="46196" marT="23098" marB="23098" anchor="ctr">
                    <a:lnL>
                      <a:noFill/>
                    </a:lnL>
                    <a:lnR>
                      <a:noFill/>
                    </a:lnR>
                    <a:lnT>
                      <a:noFill/>
                    </a:lnT>
                    <a:lnB>
                      <a:noFill/>
                    </a:lnB>
                    <a:noFill/>
                  </a:tcPr>
                </a:tc>
                <a:tc>
                  <a:txBody>
                    <a:bodyPr/>
                    <a:lstStyle/>
                    <a:p>
                      <a:pPr>
                        <a:buNone/>
                      </a:pPr>
                      <a:r>
                        <a:rPr lang="en-IN" sz="1800"/>
                        <a:t>After Conv2D</a:t>
                      </a:r>
                    </a:p>
                  </a:txBody>
                  <a:tcPr marL="46196" marR="46196" marT="23098" marB="23098" anchor="ctr">
                    <a:lnL>
                      <a:noFill/>
                    </a:lnL>
                    <a:lnR>
                      <a:noFill/>
                    </a:lnR>
                    <a:lnT>
                      <a:noFill/>
                    </a:lnT>
                    <a:lnB>
                      <a:noFill/>
                    </a:lnB>
                    <a:noFill/>
                  </a:tcPr>
                </a:tc>
                <a:tc>
                  <a:txBody>
                    <a:bodyPr/>
                    <a:lstStyle/>
                    <a:p>
                      <a:pPr>
                        <a:buNone/>
                      </a:pPr>
                      <a:r>
                        <a:rPr lang="en-IN" sz="1800"/>
                        <a:t>Stabilizes learning</a:t>
                      </a:r>
                    </a:p>
                  </a:txBody>
                  <a:tcPr marL="46196" marR="46196" marT="23098" marB="23098" anchor="ctr">
                    <a:lnL>
                      <a:noFill/>
                    </a:lnL>
                    <a:lnR>
                      <a:noFill/>
                    </a:lnR>
                    <a:lnT>
                      <a:noFill/>
                    </a:lnT>
                    <a:lnB>
                      <a:noFill/>
                    </a:lnB>
                    <a:noFill/>
                  </a:tcPr>
                </a:tc>
                <a:extLst>
                  <a:ext uri="{0D108BD9-81ED-4DB2-BD59-A6C34878D82A}">
                    <a16:rowId xmlns:a16="http://schemas.microsoft.com/office/drawing/2014/main" val="1889884078"/>
                  </a:ext>
                </a:extLst>
              </a:tr>
              <a:tr h="309645">
                <a:tc>
                  <a:txBody>
                    <a:bodyPr/>
                    <a:lstStyle/>
                    <a:p>
                      <a:pPr>
                        <a:buNone/>
                      </a:pPr>
                      <a:r>
                        <a:rPr lang="en-IN" sz="1800" dirty="0">
                          <a:solidFill>
                            <a:schemeClr val="accent5"/>
                          </a:solidFill>
                        </a:rPr>
                        <a:t>MaxPooling2D</a:t>
                      </a:r>
                    </a:p>
                  </a:txBody>
                  <a:tcPr marL="46196" marR="46196" marT="23098" marB="23098" anchor="ctr">
                    <a:lnL>
                      <a:noFill/>
                    </a:lnL>
                    <a:lnR>
                      <a:noFill/>
                    </a:lnR>
                    <a:lnT>
                      <a:noFill/>
                    </a:lnT>
                    <a:lnB>
                      <a:noFill/>
                    </a:lnB>
                    <a:noFill/>
                  </a:tcPr>
                </a:tc>
                <a:tc>
                  <a:txBody>
                    <a:bodyPr/>
                    <a:lstStyle/>
                    <a:p>
                      <a:pPr>
                        <a:buNone/>
                      </a:pPr>
                      <a:r>
                        <a:rPr lang="en-IN" sz="1800"/>
                        <a:t>Pool size (2x2)</a:t>
                      </a:r>
                    </a:p>
                  </a:txBody>
                  <a:tcPr marL="46196" marR="46196" marT="23098" marB="23098" anchor="ctr">
                    <a:lnL>
                      <a:noFill/>
                    </a:lnL>
                    <a:lnR>
                      <a:noFill/>
                    </a:lnR>
                    <a:lnT>
                      <a:noFill/>
                    </a:lnT>
                    <a:lnB>
                      <a:noFill/>
                    </a:lnB>
                    <a:noFill/>
                  </a:tcPr>
                </a:tc>
                <a:tc>
                  <a:txBody>
                    <a:bodyPr/>
                    <a:lstStyle/>
                    <a:p>
                      <a:pPr>
                        <a:buNone/>
                      </a:pPr>
                      <a:r>
                        <a:rPr lang="en-IN" sz="1800"/>
                        <a:t>Downsamples features</a:t>
                      </a:r>
                    </a:p>
                  </a:txBody>
                  <a:tcPr marL="46196" marR="46196" marT="23098" marB="23098" anchor="ctr">
                    <a:lnL>
                      <a:noFill/>
                    </a:lnL>
                    <a:lnR>
                      <a:noFill/>
                    </a:lnR>
                    <a:lnT>
                      <a:noFill/>
                    </a:lnT>
                    <a:lnB>
                      <a:noFill/>
                    </a:lnB>
                    <a:noFill/>
                  </a:tcPr>
                </a:tc>
                <a:extLst>
                  <a:ext uri="{0D108BD9-81ED-4DB2-BD59-A6C34878D82A}">
                    <a16:rowId xmlns:a16="http://schemas.microsoft.com/office/drawing/2014/main" val="2777700578"/>
                  </a:ext>
                </a:extLst>
              </a:tr>
              <a:tr h="574661">
                <a:tc>
                  <a:txBody>
                    <a:bodyPr/>
                    <a:lstStyle/>
                    <a:p>
                      <a:pPr>
                        <a:buNone/>
                      </a:pPr>
                      <a:r>
                        <a:rPr lang="en-IN" sz="1800">
                          <a:solidFill>
                            <a:schemeClr val="accent5"/>
                          </a:solidFill>
                        </a:rPr>
                        <a:t>Conv2D</a:t>
                      </a:r>
                    </a:p>
                  </a:txBody>
                  <a:tcPr marL="46196" marR="46196" marT="23098" marB="23098" anchor="ctr">
                    <a:lnL>
                      <a:noFill/>
                    </a:lnL>
                    <a:lnR>
                      <a:noFill/>
                    </a:lnR>
                    <a:lnT>
                      <a:noFill/>
                    </a:lnT>
                    <a:lnB>
                      <a:noFill/>
                    </a:lnB>
                    <a:noFill/>
                  </a:tcPr>
                </a:tc>
                <a:tc>
                  <a:txBody>
                    <a:bodyPr/>
                    <a:lstStyle/>
                    <a:p>
                      <a:pPr>
                        <a:buNone/>
                      </a:pPr>
                      <a:r>
                        <a:rPr lang="en-IN" sz="1800"/>
                        <a:t>128 filters, kernel size (3x3), ReLU activation</a:t>
                      </a:r>
                    </a:p>
                  </a:txBody>
                  <a:tcPr marL="46196" marR="46196" marT="23098" marB="23098" anchor="ctr">
                    <a:lnL>
                      <a:noFill/>
                    </a:lnL>
                    <a:lnR>
                      <a:noFill/>
                    </a:lnR>
                    <a:lnT>
                      <a:noFill/>
                    </a:lnT>
                    <a:lnB>
                      <a:noFill/>
                    </a:lnB>
                    <a:noFill/>
                  </a:tcPr>
                </a:tc>
                <a:tc>
                  <a:txBody>
                    <a:bodyPr/>
                    <a:lstStyle/>
                    <a:p>
                      <a:pPr>
                        <a:buNone/>
                      </a:pPr>
                      <a:r>
                        <a:rPr lang="en-IN" sz="1800"/>
                        <a:t>High-level feature extraction</a:t>
                      </a:r>
                    </a:p>
                  </a:txBody>
                  <a:tcPr marL="46196" marR="46196" marT="23098" marB="23098" anchor="ctr">
                    <a:lnL>
                      <a:noFill/>
                    </a:lnL>
                    <a:lnR>
                      <a:noFill/>
                    </a:lnR>
                    <a:lnT>
                      <a:noFill/>
                    </a:lnT>
                    <a:lnB>
                      <a:noFill/>
                    </a:lnB>
                    <a:noFill/>
                  </a:tcPr>
                </a:tc>
                <a:extLst>
                  <a:ext uri="{0D108BD9-81ED-4DB2-BD59-A6C34878D82A}">
                    <a16:rowId xmlns:a16="http://schemas.microsoft.com/office/drawing/2014/main" val="1325446190"/>
                  </a:ext>
                </a:extLst>
              </a:tr>
              <a:tr h="309645">
                <a:tc>
                  <a:txBody>
                    <a:bodyPr/>
                    <a:lstStyle/>
                    <a:p>
                      <a:pPr>
                        <a:buNone/>
                      </a:pPr>
                      <a:r>
                        <a:rPr lang="en-IN" sz="1800">
                          <a:solidFill>
                            <a:schemeClr val="accent5"/>
                          </a:solidFill>
                        </a:rPr>
                        <a:t>BatchNormalization</a:t>
                      </a:r>
                    </a:p>
                  </a:txBody>
                  <a:tcPr marL="46196" marR="46196" marT="23098" marB="23098" anchor="ctr">
                    <a:lnL>
                      <a:noFill/>
                    </a:lnL>
                    <a:lnR>
                      <a:noFill/>
                    </a:lnR>
                    <a:lnT>
                      <a:noFill/>
                    </a:lnT>
                    <a:lnB>
                      <a:noFill/>
                    </a:lnB>
                    <a:noFill/>
                  </a:tcPr>
                </a:tc>
                <a:tc>
                  <a:txBody>
                    <a:bodyPr/>
                    <a:lstStyle/>
                    <a:p>
                      <a:pPr>
                        <a:buNone/>
                      </a:pPr>
                      <a:r>
                        <a:rPr lang="en-IN" sz="1800"/>
                        <a:t>After Conv2D</a:t>
                      </a:r>
                    </a:p>
                  </a:txBody>
                  <a:tcPr marL="46196" marR="46196" marT="23098" marB="23098" anchor="ctr">
                    <a:lnL>
                      <a:noFill/>
                    </a:lnL>
                    <a:lnR>
                      <a:noFill/>
                    </a:lnR>
                    <a:lnT>
                      <a:noFill/>
                    </a:lnT>
                    <a:lnB>
                      <a:noFill/>
                    </a:lnB>
                    <a:noFill/>
                  </a:tcPr>
                </a:tc>
                <a:tc>
                  <a:txBody>
                    <a:bodyPr/>
                    <a:lstStyle/>
                    <a:p>
                      <a:pPr>
                        <a:buNone/>
                      </a:pPr>
                      <a:r>
                        <a:rPr lang="en-IN" sz="1800"/>
                        <a:t>Enhances stability</a:t>
                      </a:r>
                    </a:p>
                  </a:txBody>
                  <a:tcPr marL="46196" marR="46196" marT="23098" marB="23098" anchor="ctr">
                    <a:lnL>
                      <a:noFill/>
                    </a:lnL>
                    <a:lnR>
                      <a:noFill/>
                    </a:lnR>
                    <a:lnT>
                      <a:noFill/>
                    </a:lnT>
                    <a:lnB>
                      <a:noFill/>
                    </a:lnB>
                    <a:noFill/>
                  </a:tcPr>
                </a:tc>
                <a:extLst>
                  <a:ext uri="{0D108BD9-81ED-4DB2-BD59-A6C34878D82A}">
                    <a16:rowId xmlns:a16="http://schemas.microsoft.com/office/drawing/2014/main" val="3889731204"/>
                  </a:ext>
                </a:extLst>
              </a:tr>
              <a:tr h="309645">
                <a:tc>
                  <a:txBody>
                    <a:bodyPr/>
                    <a:lstStyle/>
                    <a:p>
                      <a:pPr>
                        <a:buNone/>
                      </a:pPr>
                      <a:r>
                        <a:rPr lang="en-IN" sz="1800">
                          <a:solidFill>
                            <a:schemeClr val="accent5"/>
                          </a:solidFill>
                        </a:rPr>
                        <a:t>MaxPooling2D</a:t>
                      </a:r>
                    </a:p>
                  </a:txBody>
                  <a:tcPr marL="46196" marR="46196" marT="23098" marB="23098" anchor="ctr">
                    <a:lnL>
                      <a:noFill/>
                    </a:lnL>
                    <a:lnR>
                      <a:noFill/>
                    </a:lnR>
                    <a:lnT>
                      <a:noFill/>
                    </a:lnT>
                    <a:lnB>
                      <a:noFill/>
                    </a:lnB>
                    <a:noFill/>
                  </a:tcPr>
                </a:tc>
                <a:tc>
                  <a:txBody>
                    <a:bodyPr/>
                    <a:lstStyle/>
                    <a:p>
                      <a:pPr>
                        <a:buNone/>
                      </a:pPr>
                      <a:r>
                        <a:rPr lang="en-IN" sz="1800"/>
                        <a:t>Pool size (2x2)</a:t>
                      </a:r>
                    </a:p>
                  </a:txBody>
                  <a:tcPr marL="46196" marR="46196" marT="23098" marB="23098" anchor="ctr">
                    <a:lnL>
                      <a:noFill/>
                    </a:lnL>
                    <a:lnR>
                      <a:noFill/>
                    </a:lnR>
                    <a:lnT>
                      <a:noFill/>
                    </a:lnT>
                    <a:lnB>
                      <a:noFill/>
                    </a:lnB>
                    <a:noFill/>
                  </a:tcPr>
                </a:tc>
                <a:tc>
                  <a:txBody>
                    <a:bodyPr/>
                    <a:lstStyle/>
                    <a:p>
                      <a:pPr>
                        <a:buNone/>
                      </a:pPr>
                      <a:r>
                        <a:rPr lang="en-IN" sz="1800"/>
                        <a:t>Reduces dimensions</a:t>
                      </a:r>
                    </a:p>
                  </a:txBody>
                  <a:tcPr marL="46196" marR="46196" marT="23098" marB="23098" anchor="ctr">
                    <a:lnL>
                      <a:noFill/>
                    </a:lnL>
                    <a:lnR>
                      <a:noFill/>
                    </a:lnR>
                    <a:lnT>
                      <a:noFill/>
                    </a:lnT>
                    <a:lnB>
                      <a:noFill/>
                    </a:lnB>
                    <a:noFill/>
                  </a:tcPr>
                </a:tc>
                <a:extLst>
                  <a:ext uri="{0D108BD9-81ED-4DB2-BD59-A6C34878D82A}">
                    <a16:rowId xmlns:a16="http://schemas.microsoft.com/office/drawing/2014/main" val="3484073453"/>
                  </a:ext>
                </a:extLst>
              </a:tr>
              <a:tr h="309645">
                <a:tc>
                  <a:txBody>
                    <a:bodyPr/>
                    <a:lstStyle/>
                    <a:p>
                      <a:pPr>
                        <a:buNone/>
                      </a:pPr>
                      <a:r>
                        <a:rPr lang="en-IN" sz="1800">
                          <a:solidFill>
                            <a:schemeClr val="accent5"/>
                          </a:solidFill>
                        </a:rPr>
                        <a:t>Flatten</a:t>
                      </a:r>
                    </a:p>
                  </a:txBody>
                  <a:tcPr marL="46196" marR="46196" marT="23098" marB="23098" anchor="ctr">
                    <a:lnL>
                      <a:noFill/>
                    </a:lnL>
                    <a:lnR>
                      <a:noFill/>
                    </a:lnR>
                    <a:lnT>
                      <a:noFill/>
                    </a:lnT>
                    <a:lnB>
                      <a:noFill/>
                    </a:lnB>
                    <a:noFill/>
                  </a:tcPr>
                </a:tc>
                <a:tc>
                  <a:txBody>
                    <a:bodyPr/>
                    <a:lstStyle/>
                    <a:p>
                      <a:pPr>
                        <a:buNone/>
                      </a:pPr>
                      <a:r>
                        <a:rPr lang="en-IN" sz="1800"/>
                        <a:t>Converts 2D to 1D</a:t>
                      </a:r>
                    </a:p>
                  </a:txBody>
                  <a:tcPr marL="46196" marR="46196" marT="23098" marB="23098" anchor="ctr">
                    <a:lnL>
                      <a:noFill/>
                    </a:lnL>
                    <a:lnR>
                      <a:noFill/>
                    </a:lnR>
                    <a:lnT>
                      <a:noFill/>
                    </a:lnT>
                    <a:lnB>
                      <a:noFill/>
                    </a:lnB>
                    <a:noFill/>
                  </a:tcPr>
                </a:tc>
                <a:tc>
                  <a:txBody>
                    <a:bodyPr/>
                    <a:lstStyle/>
                    <a:p>
                      <a:pPr>
                        <a:buNone/>
                      </a:pPr>
                      <a:r>
                        <a:rPr lang="en-IN" sz="1800"/>
                        <a:t>Prepares for dense layers</a:t>
                      </a:r>
                    </a:p>
                  </a:txBody>
                  <a:tcPr marL="46196" marR="46196" marT="23098" marB="23098" anchor="ctr">
                    <a:lnL>
                      <a:noFill/>
                    </a:lnL>
                    <a:lnR>
                      <a:noFill/>
                    </a:lnR>
                    <a:lnT>
                      <a:noFill/>
                    </a:lnT>
                    <a:lnB>
                      <a:noFill/>
                    </a:lnB>
                    <a:noFill/>
                  </a:tcPr>
                </a:tc>
                <a:extLst>
                  <a:ext uri="{0D108BD9-81ED-4DB2-BD59-A6C34878D82A}">
                    <a16:rowId xmlns:a16="http://schemas.microsoft.com/office/drawing/2014/main" val="4289309272"/>
                  </a:ext>
                </a:extLst>
              </a:tr>
              <a:tr h="309645">
                <a:tc>
                  <a:txBody>
                    <a:bodyPr/>
                    <a:lstStyle/>
                    <a:p>
                      <a:pPr>
                        <a:buNone/>
                      </a:pPr>
                      <a:r>
                        <a:rPr lang="en-IN" sz="1800" dirty="0">
                          <a:solidFill>
                            <a:schemeClr val="accent5"/>
                          </a:solidFill>
                        </a:rPr>
                        <a:t>Dense</a:t>
                      </a:r>
                    </a:p>
                  </a:txBody>
                  <a:tcPr marL="46196" marR="46196" marT="23098" marB="23098" anchor="ctr">
                    <a:lnL>
                      <a:noFill/>
                    </a:lnL>
                    <a:lnR>
                      <a:noFill/>
                    </a:lnR>
                    <a:lnT>
                      <a:noFill/>
                    </a:lnT>
                    <a:lnB>
                      <a:noFill/>
                    </a:lnB>
                    <a:noFill/>
                  </a:tcPr>
                </a:tc>
                <a:tc>
                  <a:txBody>
                    <a:bodyPr/>
                    <a:lstStyle/>
                    <a:p>
                      <a:pPr>
                        <a:buNone/>
                      </a:pPr>
                      <a:r>
                        <a:rPr lang="en-IN" sz="1800"/>
                        <a:t>128 neurons, ReLU activation</a:t>
                      </a:r>
                    </a:p>
                  </a:txBody>
                  <a:tcPr marL="46196" marR="46196" marT="23098" marB="23098" anchor="ctr">
                    <a:lnL>
                      <a:noFill/>
                    </a:lnL>
                    <a:lnR>
                      <a:noFill/>
                    </a:lnR>
                    <a:lnT>
                      <a:noFill/>
                    </a:lnT>
                    <a:lnB>
                      <a:noFill/>
                    </a:lnB>
                    <a:noFill/>
                  </a:tcPr>
                </a:tc>
                <a:tc>
                  <a:txBody>
                    <a:bodyPr/>
                    <a:lstStyle/>
                    <a:p>
                      <a:pPr>
                        <a:buNone/>
                      </a:pPr>
                      <a:r>
                        <a:rPr lang="en-IN" sz="1800"/>
                        <a:t>Fully connected layer</a:t>
                      </a:r>
                    </a:p>
                  </a:txBody>
                  <a:tcPr marL="46196" marR="46196" marT="23098" marB="23098" anchor="ctr">
                    <a:lnL>
                      <a:noFill/>
                    </a:lnL>
                    <a:lnR>
                      <a:noFill/>
                    </a:lnR>
                    <a:lnT>
                      <a:noFill/>
                    </a:lnT>
                    <a:lnB>
                      <a:noFill/>
                    </a:lnB>
                    <a:noFill/>
                  </a:tcPr>
                </a:tc>
                <a:extLst>
                  <a:ext uri="{0D108BD9-81ED-4DB2-BD59-A6C34878D82A}">
                    <a16:rowId xmlns:a16="http://schemas.microsoft.com/office/drawing/2014/main" val="2543413520"/>
                  </a:ext>
                </a:extLst>
              </a:tr>
              <a:tr h="309645">
                <a:tc>
                  <a:txBody>
                    <a:bodyPr/>
                    <a:lstStyle/>
                    <a:p>
                      <a:pPr>
                        <a:buNone/>
                      </a:pPr>
                      <a:r>
                        <a:rPr lang="en-IN" sz="1800">
                          <a:solidFill>
                            <a:schemeClr val="accent5"/>
                          </a:solidFill>
                        </a:rPr>
                        <a:t>Dropout</a:t>
                      </a:r>
                    </a:p>
                  </a:txBody>
                  <a:tcPr marL="46196" marR="46196" marT="23098" marB="23098" anchor="ctr">
                    <a:lnL>
                      <a:noFill/>
                    </a:lnL>
                    <a:lnR>
                      <a:noFill/>
                    </a:lnR>
                    <a:lnT>
                      <a:noFill/>
                    </a:lnT>
                    <a:lnB>
                      <a:noFill/>
                    </a:lnB>
                    <a:noFill/>
                  </a:tcPr>
                </a:tc>
                <a:tc>
                  <a:txBody>
                    <a:bodyPr/>
                    <a:lstStyle/>
                    <a:p>
                      <a:pPr>
                        <a:buNone/>
                      </a:pPr>
                      <a:r>
                        <a:rPr lang="en-IN" sz="1800"/>
                        <a:t>Dropout rate 0.1</a:t>
                      </a:r>
                    </a:p>
                  </a:txBody>
                  <a:tcPr marL="46196" marR="46196" marT="23098" marB="23098" anchor="ctr">
                    <a:lnL>
                      <a:noFill/>
                    </a:lnL>
                    <a:lnR>
                      <a:noFill/>
                    </a:lnR>
                    <a:lnT>
                      <a:noFill/>
                    </a:lnT>
                    <a:lnB>
                      <a:noFill/>
                    </a:lnB>
                    <a:noFill/>
                  </a:tcPr>
                </a:tc>
                <a:tc>
                  <a:txBody>
                    <a:bodyPr/>
                    <a:lstStyle/>
                    <a:p>
                      <a:pPr>
                        <a:buNone/>
                      </a:pPr>
                      <a:r>
                        <a:rPr lang="en-IN" sz="1800" dirty="0"/>
                        <a:t>Prevents overfitting</a:t>
                      </a:r>
                    </a:p>
                  </a:txBody>
                  <a:tcPr marL="46196" marR="46196" marT="23098" marB="23098" anchor="ctr">
                    <a:lnL>
                      <a:noFill/>
                    </a:lnL>
                    <a:lnR>
                      <a:noFill/>
                    </a:lnR>
                    <a:lnT>
                      <a:noFill/>
                    </a:lnT>
                    <a:lnB>
                      <a:noFill/>
                    </a:lnB>
                    <a:noFill/>
                  </a:tcPr>
                </a:tc>
                <a:extLst>
                  <a:ext uri="{0D108BD9-81ED-4DB2-BD59-A6C34878D82A}">
                    <a16:rowId xmlns:a16="http://schemas.microsoft.com/office/drawing/2014/main" val="3060375624"/>
                  </a:ext>
                </a:extLst>
              </a:tr>
              <a:tr h="309645">
                <a:tc>
                  <a:txBody>
                    <a:bodyPr/>
                    <a:lstStyle/>
                    <a:p>
                      <a:pPr>
                        <a:buNone/>
                      </a:pPr>
                      <a:r>
                        <a:rPr lang="en-IN" sz="1800">
                          <a:solidFill>
                            <a:schemeClr val="accent5"/>
                          </a:solidFill>
                        </a:rPr>
                        <a:t>Dense</a:t>
                      </a:r>
                    </a:p>
                  </a:txBody>
                  <a:tcPr marL="46196" marR="46196" marT="23098" marB="23098" anchor="ctr">
                    <a:lnL>
                      <a:noFill/>
                    </a:lnL>
                    <a:lnR>
                      <a:noFill/>
                    </a:lnR>
                    <a:lnT>
                      <a:noFill/>
                    </a:lnT>
                    <a:lnB>
                      <a:noFill/>
                    </a:lnB>
                    <a:noFill/>
                  </a:tcPr>
                </a:tc>
                <a:tc>
                  <a:txBody>
                    <a:bodyPr/>
                    <a:lstStyle/>
                    <a:p>
                      <a:pPr>
                        <a:buNone/>
                      </a:pPr>
                      <a:r>
                        <a:rPr lang="en-IN" sz="1800"/>
                        <a:t>64 neurons, ReLU activation</a:t>
                      </a:r>
                    </a:p>
                  </a:txBody>
                  <a:tcPr marL="46196" marR="46196" marT="23098" marB="23098" anchor="ctr">
                    <a:lnL>
                      <a:noFill/>
                    </a:lnL>
                    <a:lnR>
                      <a:noFill/>
                    </a:lnR>
                    <a:lnT>
                      <a:noFill/>
                    </a:lnT>
                    <a:lnB>
                      <a:noFill/>
                    </a:lnB>
                    <a:noFill/>
                  </a:tcPr>
                </a:tc>
                <a:tc>
                  <a:txBody>
                    <a:bodyPr/>
                    <a:lstStyle/>
                    <a:p>
                      <a:pPr>
                        <a:buNone/>
                      </a:pPr>
                      <a:r>
                        <a:rPr lang="en-IN" sz="1800"/>
                        <a:t>Second dense layer</a:t>
                      </a:r>
                    </a:p>
                  </a:txBody>
                  <a:tcPr marL="46196" marR="46196" marT="23098" marB="23098" anchor="ctr">
                    <a:lnL>
                      <a:noFill/>
                    </a:lnL>
                    <a:lnR>
                      <a:noFill/>
                    </a:lnR>
                    <a:lnT>
                      <a:noFill/>
                    </a:lnT>
                    <a:lnB>
                      <a:noFill/>
                    </a:lnB>
                    <a:noFill/>
                  </a:tcPr>
                </a:tc>
                <a:extLst>
                  <a:ext uri="{0D108BD9-81ED-4DB2-BD59-A6C34878D82A}">
                    <a16:rowId xmlns:a16="http://schemas.microsoft.com/office/drawing/2014/main" val="2692358843"/>
                  </a:ext>
                </a:extLst>
              </a:tr>
              <a:tr h="309645">
                <a:tc>
                  <a:txBody>
                    <a:bodyPr/>
                    <a:lstStyle/>
                    <a:p>
                      <a:pPr>
                        <a:buNone/>
                      </a:pPr>
                      <a:r>
                        <a:rPr lang="en-IN" sz="1800" dirty="0">
                          <a:solidFill>
                            <a:schemeClr val="accent5"/>
                          </a:solidFill>
                        </a:rPr>
                        <a:t>Dropout</a:t>
                      </a:r>
                    </a:p>
                  </a:txBody>
                  <a:tcPr marL="46196" marR="46196" marT="23098" marB="23098" anchor="ctr">
                    <a:lnL>
                      <a:noFill/>
                    </a:lnL>
                    <a:lnR>
                      <a:noFill/>
                    </a:lnR>
                    <a:lnT>
                      <a:noFill/>
                    </a:lnT>
                    <a:lnB>
                      <a:noFill/>
                    </a:lnB>
                    <a:noFill/>
                  </a:tcPr>
                </a:tc>
                <a:tc>
                  <a:txBody>
                    <a:bodyPr/>
                    <a:lstStyle/>
                    <a:p>
                      <a:pPr>
                        <a:buNone/>
                      </a:pPr>
                      <a:r>
                        <a:rPr lang="en-IN" sz="1800"/>
                        <a:t>Dropout rate 0.1</a:t>
                      </a:r>
                    </a:p>
                  </a:txBody>
                  <a:tcPr marL="46196" marR="46196" marT="23098" marB="23098" anchor="ctr">
                    <a:lnL>
                      <a:noFill/>
                    </a:lnL>
                    <a:lnR>
                      <a:noFill/>
                    </a:lnR>
                    <a:lnT>
                      <a:noFill/>
                    </a:lnT>
                    <a:lnB>
                      <a:noFill/>
                    </a:lnB>
                    <a:noFill/>
                  </a:tcPr>
                </a:tc>
                <a:tc>
                  <a:txBody>
                    <a:bodyPr/>
                    <a:lstStyle/>
                    <a:p>
                      <a:pPr>
                        <a:buNone/>
                      </a:pPr>
                      <a:r>
                        <a:rPr lang="en-IN" sz="1800"/>
                        <a:t>Adds regularization</a:t>
                      </a:r>
                    </a:p>
                  </a:txBody>
                  <a:tcPr marL="46196" marR="46196" marT="23098" marB="23098" anchor="ctr">
                    <a:lnL>
                      <a:noFill/>
                    </a:lnL>
                    <a:lnR>
                      <a:noFill/>
                    </a:lnR>
                    <a:lnT>
                      <a:noFill/>
                    </a:lnT>
                    <a:lnB>
                      <a:noFill/>
                    </a:lnB>
                    <a:noFill/>
                  </a:tcPr>
                </a:tc>
                <a:extLst>
                  <a:ext uri="{0D108BD9-81ED-4DB2-BD59-A6C34878D82A}">
                    <a16:rowId xmlns:a16="http://schemas.microsoft.com/office/drawing/2014/main" val="164123778"/>
                  </a:ext>
                </a:extLst>
              </a:tr>
              <a:tr h="309645">
                <a:tc>
                  <a:txBody>
                    <a:bodyPr/>
                    <a:lstStyle/>
                    <a:p>
                      <a:pPr>
                        <a:buNone/>
                      </a:pPr>
                      <a:r>
                        <a:rPr lang="en-IN" sz="1800" dirty="0">
                          <a:solidFill>
                            <a:schemeClr val="accent5"/>
                          </a:solidFill>
                        </a:rPr>
                        <a:t>Output (Dense)</a:t>
                      </a:r>
                    </a:p>
                  </a:txBody>
                  <a:tcPr marL="46196" marR="46196" marT="23098" marB="23098" anchor="ctr">
                    <a:lnL>
                      <a:noFill/>
                    </a:lnL>
                    <a:lnR>
                      <a:noFill/>
                    </a:lnR>
                    <a:lnT>
                      <a:noFill/>
                    </a:lnT>
                    <a:lnB>
                      <a:noFill/>
                    </a:lnB>
                    <a:noFill/>
                  </a:tcPr>
                </a:tc>
                <a:tc>
                  <a:txBody>
                    <a:bodyPr/>
                    <a:lstStyle/>
                    <a:p>
                      <a:pPr>
                        <a:buNone/>
                      </a:pPr>
                      <a:r>
                        <a:rPr lang="en-IN" sz="1800"/>
                        <a:t>1 neuron, Sigmoid activation</a:t>
                      </a:r>
                    </a:p>
                  </a:txBody>
                  <a:tcPr marL="46196" marR="46196" marT="23098" marB="23098" anchor="ctr">
                    <a:lnL>
                      <a:noFill/>
                    </a:lnL>
                    <a:lnR>
                      <a:noFill/>
                    </a:lnR>
                    <a:lnT>
                      <a:noFill/>
                    </a:lnT>
                    <a:lnB>
                      <a:noFill/>
                    </a:lnB>
                    <a:noFill/>
                  </a:tcPr>
                </a:tc>
                <a:tc>
                  <a:txBody>
                    <a:bodyPr/>
                    <a:lstStyle/>
                    <a:p>
                      <a:pPr>
                        <a:buNone/>
                      </a:pPr>
                      <a:r>
                        <a:rPr lang="en-US" sz="1800" dirty="0"/>
                        <a:t>Binary output: Dog (1), Cat (0)</a:t>
                      </a:r>
                    </a:p>
                  </a:txBody>
                  <a:tcPr marL="46196" marR="46196" marT="23098" marB="23098" anchor="ctr">
                    <a:lnL>
                      <a:noFill/>
                    </a:lnL>
                    <a:lnR>
                      <a:noFill/>
                    </a:lnR>
                    <a:lnT>
                      <a:noFill/>
                    </a:lnT>
                    <a:lnB>
                      <a:noFill/>
                    </a:lnB>
                    <a:noFill/>
                  </a:tcPr>
                </a:tc>
                <a:extLst>
                  <a:ext uri="{0D108BD9-81ED-4DB2-BD59-A6C34878D82A}">
                    <a16:rowId xmlns:a16="http://schemas.microsoft.com/office/drawing/2014/main" val="3223170282"/>
                  </a:ext>
                </a:extLst>
              </a:tr>
            </a:tbl>
          </a:graphicData>
        </a:graphic>
      </p:graphicFrame>
    </p:spTree>
    <p:extLst>
      <p:ext uri="{BB962C8B-B14F-4D97-AF65-F5344CB8AC3E}">
        <p14:creationId xmlns:p14="http://schemas.microsoft.com/office/powerpoint/2010/main" val="307479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75CF-2FCA-5BA3-390A-7C9708C3887C}"/>
              </a:ext>
            </a:extLst>
          </p:cNvPr>
          <p:cNvSpPr>
            <a:spLocks noGrp="1"/>
          </p:cNvSpPr>
          <p:nvPr>
            <p:ph type="title"/>
          </p:nvPr>
        </p:nvSpPr>
        <p:spPr/>
        <p:txBody>
          <a:bodyPr>
            <a:normAutofit/>
          </a:bodyPr>
          <a:lstStyle/>
          <a:p>
            <a:endParaRPr lang="en-IN" sz="4000" dirty="0"/>
          </a:p>
        </p:txBody>
      </p:sp>
      <p:sp>
        <p:nvSpPr>
          <p:cNvPr id="6" name="Rectangle 2">
            <a:extLst>
              <a:ext uri="{FF2B5EF4-FFF2-40B4-BE49-F238E27FC236}">
                <a16:creationId xmlns:a16="http://schemas.microsoft.com/office/drawing/2014/main" id="{A3E9D9C0-B5EA-9F7E-68F3-E0103DCDC4EC}"/>
              </a:ext>
            </a:extLst>
          </p:cNvPr>
          <p:cNvSpPr>
            <a:spLocks noGrp="1" noChangeArrowheads="1"/>
          </p:cNvSpPr>
          <p:nvPr>
            <p:ph idx="1"/>
          </p:nvPr>
        </p:nvSpPr>
        <p:spPr bwMode="auto">
          <a:xfrm>
            <a:off x="913794" y="2282092"/>
            <a:ext cx="10353761"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b="1" i="0" u="none" strike="noStrike" cap="none" normalizeH="0" baseline="0" dirty="0">
                <a:ln>
                  <a:noFill/>
                </a:ln>
                <a:solidFill>
                  <a:schemeClr val="tx2">
                    <a:lumMod val="75000"/>
                  </a:schemeClr>
                </a:solidFill>
                <a:effectLst/>
                <a:latin typeface="Arial" panose="020B0604020202020204" pitchFamily="34" charset="0"/>
              </a:rPr>
              <a:t>Training Details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Function Used:</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Unicode MS"/>
              </a:rPr>
              <a:t>model.fit</a:t>
            </a:r>
            <a:r>
              <a:rPr kumimoji="0" lang="en-US" altLang="en-US" sz="1800" b="0" i="0" u="none" strike="noStrike" cap="none" normalizeH="0" baseline="0" dirty="0">
                <a:ln>
                  <a:noFill/>
                </a:ln>
                <a:solidFill>
                  <a:schemeClr val="tx1"/>
                </a:solidFill>
                <a:effectLst/>
                <a:latin typeface="Arial Unicode MS"/>
              </a:rPr>
              <a:t>()</a:t>
            </a:r>
            <a:endParaRPr kumimoji="0" lang="en-US" altLang="en-US" sz="1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Epochs:</a:t>
            </a:r>
            <a:r>
              <a:rPr kumimoji="0" lang="en-US" altLang="en-US" sz="1800" b="0" i="0" u="none" strike="noStrike" cap="none" normalizeH="0" baseline="0" dirty="0">
                <a:ln>
                  <a:noFill/>
                </a:ln>
                <a:solidFill>
                  <a:schemeClr val="tx1"/>
                </a:solidFill>
                <a:effectLst/>
                <a:latin typeface="Arial" panose="020B0604020202020204" pitchFamily="34" charset="0"/>
              </a:rPr>
              <a:t> 3</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Batch Size:</a:t>
            </a:r>
            <a:r>
              <a:rPr kumimoji="0" lang="en-US" altLang="en-US" sz="1800" b="0" i="0" u="none" strike="noStrike" cap="none" normalizeH="0" baseline="0" dirty="0">
                <a:ln>
                  <a:noFill/>
                </a:ln>
                <a:solidFill>
                  <a:schemeClr val="tx1"/>
                </a:solidFill>
                <a:effectLst/>
                <a:latin typeface="Arial" panose="020B0604020202020204" pitchFamily="34" charset="0"/>
              </a:rPr>
              <a:t> 32</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Validation Data:</a:t>
            </a:r>
            <a:r>
              <a:rPr kumimoji="0" lang="en-US" altLang="en-US" sz="1800" b="0" i="0" u="none" strike="noStrike" cap="none" normalizeH="0" baseline="0" dirty="0">
                <a:ln>
                  <a:noFill/>
                </a:ln>
                <a:solidFill>
                  <a:schemeClr val="tx1"/>
                </a:solidFill>
                <a:effectLst/>
                <a:latin typeface="Arial" panose="020B0604020202020204" pitchFamily="34" charset="0"/>
              </a:rPr>
              <a:t> Used a separate test set for validation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800" dirty="0">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Goal:</a:t>
            </a:r>
            <a:r>
              <a:rPr kumimoji="0" lang="en-US" altLang="en-US" sz="1800" b="0" i="0" u="none" strike="noStrike" cap="none" normalizeH="0" baseline="0" dirty="0">
                <a:ln>
                  <a:noFill/>
                </a:ln>
                <a:solidFill>
                  <a:schemeClr val="tx1"/>
                </a:solidFill>
                <a:effectLst/>
                <a:latin typeface="Arial" panose="020B0604020202020204" pitchFamily="34" charset="0"/>
              </a:rPr>
              <a:t> Maximize classification accuracy (Cat vs Dog)</a:t>
            </a: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2">
                    <a:lumMod val="75000"/>
                  </a:schemeClr>
                </a:solidFill>
                <a:effectLst/>
                <a:latin typeface="Arial" panose="020B0604020202020204" pitchFamily="34" charset="0"/>
              </a:rPr>
              <a:t> Why These Choices?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Adam Optimizer:</a:t>
            </a:r>
            <a:r>
              <a:rPr kumimoji="0" lang="en-US" altLang="en-US" sz="1800" b="0" i="0" u="none" strike="noStrike" cap="none" normalizeH="0" baseline="0" dirty="0">
                <a:ln>
                  <a:noFill/>
                </a:ln>
                <a:solidFill>
                  <a:schemeClr val="tx1"/>
                </a:solidFill>
                <a:effectLst/>
                <a:latin typeface="Arial" panose="020B0604020202020204" pitchFamily="34" charset="0"/>
              </a:rPr>
              <a:t> Fast and adaptive learning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Binary </a:t>
            </a:r>
            <a:r>
              <a:rPr kumimoji="0" lang="en-US" altLang="en-US" sz="1800" b="1" i="0" u="none" strike="noStrike" cap="none" normalizeH="0" baseline="0" dirty="0" err="1">
                <a:ln>
                  <a:noFill/>
                </a:ln>
                <a:solidFill>
                  <a:schemeClr val="tx1"/>
                </a:solidFill>
                <a:effectLst/>
                <a:latin typeface="Arial" panose="020B0604020202020204" pitchFamily="34" charset="0"/>
              </a:rPr>
              <a:t>Crossentropy</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Best suited for binary classification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Validation Set:</a:t>
            </a:r>
            <a:r>
              <a:rPr kumimoji="0" lang="en-US" altLang="en-US" sz="1800" b="0" i="0" u="none" strike="noStrike" cap="none" normalizeH="0" baseline="0" dirty="0">
                <a:ln>
                  <a:noFill/>
                </a:ln>
                <a:solidFill>
                  <a:schemeClr val="tx1"/>
                </a:solidFill>
                <a:effectLst/>
                <a:latin typeface="Arial" panose="020B0604020202020204" pitchFamily="34" charset="0"/>
              </a:rPr>
              <a:t> Helps monitor overfitting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6102B7E-4141-470E-64E2-AC932D909321}"/>
              </a:ext>
            </a:extLst>
          </p:cNvPr>
          <p:cNvSpPr/>
          <p:nvPr/>
        </p:nvSpPr>
        <p:spPr>
          <a:xfrm>
            <a:off x="771333" y="609600"/>
            <a:ext cx="10638683" cy="923330"/>
          </a:xfrm>
          <a:prstGeom prst="rect">
            <a:avLst/>
          </a:prstGeom>
          <a:noFill/>
        </p:spPr>
        <p:txBody>
          <a:bodyPr wrap="none" lIns="91440" tIns="45720" rIns="91440" bIns="45720">
            <a:spAutoFit/>
          </a:bodyPr>
          <a:lstStyle/>
          <a:p>
            <a:pPr algn="ctr"/>
            <a:r>
              <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Model Compilation &amp; Training</a:t>
            </a:r>
          </a:p>
        </p:txBody>
      </p:sp>
    </p:spTree>
    <p:extLst>
      <p:ext uri="{BB962C8B-B14F-4D97-AF65-F5344CB8AC3E}">
        <p14:creationId xmlns:p14="http://schemas.microsoft.com/office/powerpoint/2010/main" val="265227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DB94-63B3-9053-D8AC-21EA9B459144}"/>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DA57631F-FA0C-5756-0455-9CE2131B9E0E}"/>
              </a:ext>
            </a:extLst>
          </p:cNvPr>
          <p:cNvGraphicFramePr>
            <a:graphicFrameLocks noGrp="1"/>
          </p:cNvGraphicFramePr>
          <p:nvPr>
            <p:ph idx="1"/>
            <p:extLst>
              <p:ext uri="{D42A27DB-BD31-4B8C-83A1-F6EECF244321}">
                <p14:modId xmlns:p14="http://schemas.microsoft.com/office/powerpoint/2010/main" val="405722058"/>
              </p:ext>
            </p:extLst>
          </p:nvPr>
        </p:nvGraphicFramePr>
        <p:xfrm>
          <a:off x="1248697" y="2487561"/>
          <a:ext cx="8937522" cy="1156401"/>
        </p:xfrm>
        <a:graphic>
          <a:graphicData uri="http://schemas.openxmlformats.org/drawingml/2006/table">
            <a:tbl>
              <a:tblPr/>
              <a:tblGrid>
                <a:gridCol w="4468761">
                  <a:extLst>
                    <a:ext uri="{9D8B030D-6E8A-4147-A177-3AD203B41FA5}">
                      <a16:colId xmlns:a16="http://schemas.microsoft.com/office/drawing/2014/main" val="2197543786"/>
                    </a:ext>
                  </a:extLst>
                </a:gridCol>
                <a:gridCol w="4468761">
                  <a:extLst>
                    <a:ext uri="{9D8B030D-6E8A-4147-A177-3AD203B41FA5}">
                      <a16:colId xmlns:a16="http://schemas.microsoft.com/office/drawing/2014/main" val="1268206178"/>
                    </a:ext>
                  </a:extLst>
                </a:gridCol>
              </a:tblGrid>
              <a:tr h="354818">
                <a:tc>
                  <a:txBody>
                    <a:bodyPr/>
                    <a:lstStyle/>
                    <a:p>
                      <a:pPr>
                        <a:buNone/>
                      </a:pPr>
                      <a:r>
                        <a:rPr lang="en-IN" sz="1800" dirty="0">
                          <a:solidFill>
                            <a:schemeClr val="accent1">
                              <a:lumMod val="40000"/>
                              <a:lumOff val="60000"/>
                            </a:schemeClr>
                          </a:solidFill>
                        </a:rPr>
                        <a:t>Plot Type</a:t>
                      </a:r>
                    </a:p>
                  </a:txBody>
                  <a:tcPr anchor="ctr">
                    <a:lnL>
                      <a:noFill/>
                    </a:lnL>
                    <a:lnR>
                      <a:noFill/>
                    </a:lnR>
                    <a:lnT>
                      <a:noFill/>
                    </a:lnT>
                    <a:lnB>
                      <a:noFill/>
                    </a:lnB>
                    <a:noFill/>
                  </a:tcPr>
                </a:tc>
                <a:tc>
                  <a:txBody>
                    <a:bodyPr/>
                    <a:lstStyle/>
                    <a:p>
                      <a:pPr>
                        <a:buNone/>
                      </a:pPr>
                      <a:r>
                        <a:rPr lang="en-IN" sz="1800" dirty="0">
                          <a:solidFill>
                            <a:schemeClr val="accent1">
                              <a:lumMod val="40000"/>
                              <a:lumOff val="60000"/>
                            </a:schemeClr>
                          </a:solidFill>
                        </a:rPr>
                        <a:t>Description</a:t>
                      </a:r>
                    </a:p>
                  </a:txBody>
                  <a:tcPr anchor="ctr">
                    <a:lnL>
                      <a:noFill/>
                    </a:lnL>
                    <a:lnR>
                      <a:noFill/>
                    </a:lnR>
                    <a:lnT>
                      <a:noFill/>
                    </a:lnT>
                    <a:lnB>
                      <a:noFill/>
                    </a:lnB>
                    <a:noFill/>
                  </a:tcPr>
                </a:tc>
                <a:extLst>
                  <a:ext uri="{0D108BD9-81ED-4DB2-BD59-A6C34878D82A}">
                    <a16:rowId xmlns:a16="http://schemas.microsoft.com/office/drawing/2014/main" val="3210948878"/>
                  </a:ext>
                </a:extLst>
              </a:tr>
              <a:tr h="435823">
                <a:tc>
                  <a:txBody>
                    <a:bodyPr/>
                    <a:lstStyle/>
                    <a:p>
                      <a:pPr>
                        <a:buNone/>
                      </a:pPr>
                      <a:r>
                        <a:rPr lang="en-IN" sz="1600" b="1"/>
                        <a:t>Accuracy</a:t>
                      </a:r>
                      <a:endParaRPr lang="en-IN" sz="1600"/>
                    </a:p>
                  </a:txBody>
                  <a:tcPr anchor="ctr">
                    <a:lnL>
                      <a:noFill/>
                    </a:lnL>
                    <a:lnR>
                      <a:noFill/>
                    </a:lnR>
                    <a:lnT>
                      <a:noFill/>
                    </a:lnT>
                    <a:lnB>
                      <a:noFill/>
                    </a:lnB>
                    <a:noFill/>
                  </a:tcPr>
                </a:tc>
                <a:tc>
                  <a:txBody>
                    <a:bodyPr/>
                    <a:lstStyle/>
                    <a:p>
                      <a:pPr>
                        <a:buNone/>
                      </a:pPr>
                      <a:r>
                        <a:rPr lang="en-US" sz="1600"/>
                        <a:t>Shows how well the model predicts over time</a:t>
                      </a:r>
                    </a:p>
                  </a:txBody>
                  <a:tcPr anchor="ctr">
                    <a:lnL>
                      <a:noFill/>
                    </a:lnL>
                    <a:lnR>
                      <a:noFill/>
                    </a:lnR>
                    <a:lnT>
                      <a:noFill/>
                    </a:lnT>
                    <a:lnB>
                      <a:noFill/>
                    </a:lnB>
                    <a:noFill/>
                  </a:tcPr>
                </a:tc>
                <a:extLst>
                  <a:ext uri="{0D108BD9-81ED-4DB2-BD59-A6C34878D82A}">
                    <a16:rowId xmlns:a16="http://schemas.microsoft.com/office/drawing/2014/main" val="2857799251"/>
                  </a:ext>
                </a:extLst>
              </a:tr>
              <a:tr h="354818">
                <a:tc>
                  <a:txBody>
                    <a:bodyPr/>
                    <a:lstStyle/>
                    <a:p>
                      <a:pPr>
                        <a:buNone/>
                      </a:pPr>
                      <a:r>
                        <a:rPr lang="en-IN" sz="1600" b="1"/>
                        <a:t>Loss</a:t>
                      </a:r>
                      <a:endParaRPr lang="en-IN" sz="1600"/>
                    </a:p>
                  </a:txBody>
                  <a:tcPr anchor="ctr">
                    <a:lnL>
                      <a:noFill/>
                    </a:lnL>
                    <a:lnR>
                      <a:noFill/>
                    </a:lnR>
                    <a:lnT>
                      <a:noFill/>
                    </a:lnT>
                    <a:lnB>
                      <a:noFill/>
                    </a:lnB>
                    <a:noFill/>
                  </a:tcPr>
                </a:tc>
                <a:tc>
                  <a:txBody>
                    <a:bodyPr/>
                    <a:lstStyle/>
                    <a:p>
                      <a:pPr>
                        <a:buNone/>
                      </a:pPr>
                      <a:r>
                        <a:rPr lang="en-US" sz="1600" dirty="0"/>
                        <a:t>Measures model error during training</a:t>
                      </a:r>
                    </a:p>
                  </a:txBody>
                  <a:tcPr anchor="ctr">
                    <a:lnL>
                      <a:noFill/>
                    </a:lnL>
                    <a:lnR>
                      <a:noFill/>
                    </a:lnR>
                    <a:lnT>
                      <a:noFill/>
                    </a:lnT>
                    <a:lnB>
                      <a:noFill/>
                    </a:lnB>
                    <a:noFill/>
                  </a:tcPr>
                </a:tc>
                <a:extLst>
                  <a:ext uri="{0D108BD9-81ED-4DB2-BD59-A6C34878D82A}">
                    <a16:rowId xmlns:a16="http://schemas.microsoft.com/office/drawing/2014/main" val="1237207658"/>
                  </a:ext>
                </a:extLst>
              </a:tr>
            </a:tbl>
          </a:graphicData>
        </a:graphic>
      </p:graphicFrame>
      <p:sp>
        <p:nvSpPr>
          <p:cNvPr id="5" name="Rectangle 1">
            <a:extLst>
              <a:ext uri="{FF2B5EF4-FFF2-40B4-BE49-F238E27FC236}">
                <a16:creationId xmlns:a16="http://schemas.microsoft.com/office/drawing/2014/main" id="{0B619483-5F46-3915-7506-1B9D3FF6DB6D}"/>
              </a:ext>
            </a:extLst>
          </p:cNvPr>
          <p:cNvSpPr>
            <a:spLocks noChangeArrowheads="1"/>
          </p:cNvSpPr>
          <p:nvPr/>
        </p:nvSpPr>
        <p:spPr bwMode="auto">
          <a:xfrm>
            <a:off x="452282" y="1983036"/>
            <a:ext cx="485713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accent5"/>
                </a:solidFill>
                <a:effectLst/>
                <a:latin typeface="Arial" panose="020B0604020202020204" pitchFamily="34" charset="0"/>
              </a:rPr>
              <a:t>Training Progress 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1CBF9E81-14A0-16E7-C3C4-E691666D0283}"/>
              </a:ext>
            </a:extLst>
          </p:cNvPr>
          <p:cNvGraphicFramePr>
            <a:graphicFrameLocks noGrp="1"/>
          </p:cNvGraphicFramePr>
          <p:nvPr>
            <p:extLst>
              <p:ext uri="{D42A27DB-BD31-4B8C-83A1-F6EECF244321}">
                <p14:modId xmlns:p14="http://schemas.microsoft.com/office/powerpoint/2010/main" val="375967410"/>
              </p:ext>
            </p:extLst>
          </p:nvPr>
        </p:nvGraphicFramePr>
        <p:xfrm>
          <a:off x="1179870" y="2456165"/>
          <a:ext cx="8937522" cy="1187797"/>
        </p:xfrm>
        <a:graphic>
          <a:graphicData uri="http://schemas.openxmlformats.org/drawingml/2006/table">
            <a:tbl>
              <a:tblPr/>
              <a:tblGrid>
                <a:gridCol w="8937522">
                  <a:extLst>
                    <a:ext uri="{9D8B030D-6E8A-4147-A177-3AD203B41FA5}">
                      <a16:colId xmlns:a16="http://schemas.microsoft.com/office/drawing/2014/main" val="1747764690"/>
                    </a:ext>
                  </a:extLst>
                </a:gridCol>
              </a:tblGrid>
              <a:tr h="1187797">
                <a:tc>
                  <a:txBody>
                    <a:bodyPr/>
                    <a:lstStyle/>
                    <a:p>
                      <a:r>
                        <a:rPr lang="en-US" dirty="0"/>
                        <a:t> </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71315837"/>
                  </a:ext>
                </a:extLst>
              </a:tr>
            </a:tbl>
          </a:graphicData>
        </a:graphic>
      </p:graphicFrame>
      <p:sp>
        <p:nvSpPr>
          <p:cNvPr id="9" name="Rectangle 2">
            <a:extLst>
              <a:ext uri="{FF2B5EF4-FFF2-40B4-BE49-F238E27FC236}">
                <a16:creationId xmlns:a16="http://schemas.microsoft.com/office/drawing/2014/main" id="{0D376A55-1132-A012-DE1E-34B89C794E50}"/>
              </a:ext>
            </a:extLst>
          </p:cNvPr>
          <p:cNvSpPr>
            <a:spLocks noChangeArrowheads="1"/>
          </p:cNvSpPr>
          <p:nvPr/>
        </p:nvSpPr>
        <p:spPr bwMode="auto">
          <a:xfrm>
            <a:off x="550605" y="3744187"/>
            <a:ext cx="9733937" cy="2901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accent5"/>
                </a:solidFill>
                <a:effectLst/>
                <a:latin typeface="Arial" panose="020B0604020202020204" pitchFamily="34" charset="0"/>
              </a:rPr>
              <a:t>What We Did?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Used </a:t>
            </a:r>
            <a:r>
              <a:rPr kumimoji="0" lang="en-US" altLang="en-US" sz="1600" b="0" i="0" u="none" strike="noStrike" cap="none" normalizeH="0" baseline="0" dirty="0" err="1">
                <a:ln>
                  <a:noFill/>
                </a:ln>
                <a:solidFill>
                  <a:schemeClr val="tx1"/>
                </a:solidFill>
                <a:effectLst/>
                <a:latin typeface="Arial Unicode MS"/>
              </a:rPr>
              <a:t>matplotlib.pyplot</a:t>
            </a:r>
            <a:r>
              <a:rPr kumimoji="0" lang="en-US" altLang="en-US" sz="1600" b="0" i="0" u="none" strike="noStrike" cap="none" normalizeH="0" baseline="0" dirty="0">
                <a:ln>
                  <a:noFill/>
                </a:ln>
                <a:solidFill>
                  <a:schemeClr val="tx1"/>
                </a:solidFill>
                <a:effectLst/>
              </a:rPr>
              <a:t> to visualize: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 vs Validation Accuracy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 vs Validation Loss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Extracted values from </a:t>
            </a:r>
            <a:r>
              <a:rPr kumimoji="0" lang="en-US" altLang="en-US" sz="1600" b="0" i="0" u="none" strike="noStrike" cap="none" normalizeH="0" baseline="0" dirty="0" err="1">
                <a:ln>
                  <a:noFill/>
                </a:ln>
                <a:solidFill>
                  <a:schemeClr val="tx1"/>
                </a:solidFill>
                <a:effectLst/>
                <a:latin typeface="Arial Unicode MS"/>
              </a:rPr>
              <a:t>history.history</a:t>
            </a:r>
            <a:r>
              <a:rPr kumimoji="0" lang="en-US" altLang="en-US" sz="1600" b="0" i="0" u="none" strike="noStrike" cap="none" normalizeH="0" baseline="0" dirty="0">
                <a:ln>
                  <a:noFill/>
                </a:ln>
                <a:solidFill>
                  <a:schemeClr val="tx1"/>
                </a:solidFill>
                <a:effectLst/>
              </a:rPr>
              <a:t> dictionary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5"/>
                </a:solidFill>
                <a:effectLst/>
                <a:latin typeface="Arial" panose="020B0604020202020204" pitchFamily="34" charset="0"/>
              </a:rPr>
              <a:t>Observations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Accuracy</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increased</a:t>
            </a:r>
            <a:r>
              <a:rPr kumimoji="0" lang="en-US" altLang="en-US" sz="1800" b="0" i="0" u="none" strike="noStrike" cap="none" normalizeH="0" baseline="0" dirty="0">
                <a:ln>
                  <a:noFill/>
                </a:ln>
                <a:solidFill>
                  <a:schemeClr val="tx1"/>
                </a:solidFill>
                <a:effectLst/>
                <a:latin typeface="Arial" panose="020B0604020202020204" pitchFamily="34" charset="0"/>
              </a:rPr>
              <a:t> with each epoch</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Loss </a:t>
            </a:r>
            <a:r>
              <a:rPr kumimoji="0" lang="en-US" altLang="en-US" sz="1800" b="1" i="0" u="none" strike="noStrike" cap="none" normalizeH="0" baseline="0" dirty="0">
                <a:ln>
                  <a:noFill/>
                </a:ln>
                <a:solidFill>
                  <a:schemeClr val="tx1"/>
                </a:solidFill>
                <a:effectLst/>
                <a:latin typeface="Arial" panose="020B0604020202020204" pitchFamily="34" charset="0"/>
              </a:rPr>
              <a:t>decreased</a:t>
            </a:r>
            <a:r>
              <a:rPr kumimoji="0" lang="en-US" altLang="en-US" sz="1800" b="0" i="0" u="none" strike="noStrike" cap="none" normalizeH="0" baseline="0" dirty="0">
                <a:ln>
                  <a:noFill/>
                </a:ln>
                <a:solidFill>
                  <a:schemeClr val="tx1"/>
                </a:solidFill>
                <a:effectLst/>
                <a:latin typeface="Arial" panose="020B0604020202020204" pitchFamily="34" charset="0"/>
              </a:rPr>
              <a:t>, indicating improved learning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Validation curves followed training trends → minimal overfitting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0CB3419D-E46C-B1ED-647C-80A0714A9648}"/>
              </a:ext>
            </a:extLst>
          </p:cNvPr>
          <p:cNvSpPr/>
          <p:nvPr/>
        </p:nvSpPr>
        <p:spPr>
          <a:xfrm>
            <a:off x="550605" y="783886"/>
            <a:ext cx="11151194" cy="83099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4800" b="1" cap="none" spc="0" dirty="0">
                <a:ln/>
                <a:solidFill>
                  <a:schemeClr val="accent3"/>
                </a:solidFill>
                <a:effectLst/>
              </a:rPr>
              <a:t>Accuracy and Loss Visualization</a:t>
            </a:r>
          </a:p>
        </p:txBody>
      </p:sp>
    </p:spTree>
    <p:extLst>
      <p:ext uri="{BB962C8B-B14F-4D97-AF65-F5344CB8AC3E}">
        <p14:creationId xmlns:p14="http://schemas.microsoft.com/office/powerpoint/2010/main" val="256219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8C03A-A78C-6F6F-A31E-AB71A3D4F3B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C3D0EB1-806E-407F-36DF-3926BFCD5837}"/>
              </a:ext>
            </a:extLst>
          </p:cNvPr>
          <p:cNvSpPr>
            <a:spLocks noGrp="1"/>
          </p:cNvSpPr>
          <p:nvPr>
            <p:ph idx="1"/>
          </p:nvPr>
        </p:nvSpPr>
        <p:spPr/>
        <p:txBody>
          <a:bodyPr/>
          <a:lstStyle/>
          <a:p>
            <a:r>
              <a:rPr lang="en-US" dirty="0"/>
              <a:t>Steps to Predict an Image:</a:t>
            </a:r>
          </a:p>
          <a:p>
            <a:pPr marL="0" indent="0">
              <a:buNone/>
            </a:pPr>
            <a:endParaRPr lang="en-IN" dirty="0"/>
          </a:p>
        </p:txBody>
      </p:sp>
      <p:sp>
        <p:nvSpPr>
          <p:cNvPr id="4" name="Rectangle 3">
            <a:extLst>
              <a:ext uri="{FF2B5EF4-FFF2-40B4-BE49-F238E27FC236}">
                <a16:creationId xmlns:a16="http://schemas.microsoft.com/office/drawing/2014/main" id="{8E22C59E-F1D5-1299-C82F-139647B2AC47}"/>
              </a:ext>
            </a:extLst>
          </p:cNvPr>
          <p:cNvSpPr/>
          <p:nvPr/>
        </p:nvSpPr>
        <p:spPr>
          <a:xfrm>
            <a:off x="1992149" y="811095"/>
            <a:ext cx="819705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5400" b="1" cap="none" spc="0" dirty="0">
                <a:ln/>
                <a:solidFill>
                  <a:schemeClr val="accent4"/>
                </a:solidFill>
                <a:effectLst/>
              </a:rPr>
              <a:t>Image Prediction Logic</a:t>
            </a:r>
          </a:p>
        </p:txBody>
      </p:sp>
      <p:graphicFrame>
        <p:nvGraphicFramePr>
          <p:cNvPr id="5" name="Table 4">
            <a:extLst>
              <a:ext uri="{FF2B5EF4-FFF2-40B4-BE49-F238E27FC236}">
                <a16:creationId xmlns:a16="http://schemas.microsoft.com/office/drawing/2014/main" id="{62EC124B-A237-DC9B-9C9A-5DD84F246528}"/>
              </a:ext>
            </a:extLst>
          </p:cNvPr>
          <p:cNvGraphicFramePr>
            <a:graphicFrameLocks noGrp="1"/>
          </p:cNvGraphicFramePr>
          <p:nvPr>
            <p:extLst>
              <p:ext uri="{D42A27DB-BD31-4B8C-83A1-F6EECF244321}">
                <p14:modId xmlns:p14="http://schemas.microsoft.com/office/powerpoint/2010/main" val="2642210556"/>
              </p:ext>
            </p:extLst>
          </p:nvPr>
        </p:nvGraphicFramePr>
        <p:xfrm>
          <a:off x="914400" y="2526029"/>
          <a:ext cx="10353674" cy="3425314"/>
        </p:xfrm>
        <a:graphic>
          <a:graphicData uri="http://schemas.openxmlformats.org/drawingml/2006/table">
            <a:tbl>
              <a:tblPr/>
              <a:tblGrid>
                <a:gridCol w="5176837">
                  <a:extLst>
                    <a:ext uri="{9D8B030D-6E8A-4147-A177-3AD203B41FA5}">
                      <a16:colId xmlns:a16="http://schemas.microsoft.com/office/drawing/2014/main" val="115587100"/>
                    </a:ext>
                  </a:extLst>
                </a:gridCol>
                <a:gridCol w="5176837">
                  <a:extLst>
                    <a:ext uri="{9D8B030D-6E8A-4147-A177-3AD203B41FA5}">
                      <a16:colId xmlns:a16="http://schemas.microsoft.com/office/drawing/2014/main" val="1858557645"/>
                    </a:ext>
                  </a:extLst>
                </a:gridCol>
              </a:tblGrid>
              <a:tr h="441976">
                <a:tc>
                  <a:txBody>
                    <a:bodyPr/>
                    <a:lstStyle/>
                    <a:p>
                      <a:pPr>
                        <a:buNone/>
                      </a:pPr>
                      <a:r>
                        <a:rPr lang="en-IN" sz="1800">
                          <a:solidFill>
                            <a:srgbClr val="FFFF00"/>
                          </a:solidFill>
                        </a:rPr>
                        <a:t>Step</a:t>
                      </a:r>
                    </a:p>
                  </a:txBody>
                  <a:tcPr anchor="ctr">
                    <a:lnL>
                      <a:noFill/>
                    </a:lnL>
                    <a:lnR>
                      <a:noFill/>
                    </a:lnR>
                    <a:lnT>
                      <a:noFill/>
                    </a:lnT>
                    <a:lnB>
                      <a:noFill/>
                    </a:lnB>
                    <a:noFill/>
                  </a:tcPr>
                </a:tc>
                <a:tc>
                  <a:txBody>
                    <a:bodyPr/>
                    <a:lstStyle/>
                    <a:p>
                      <a:pPr>
                        <a:buNone/>
                      </a:pPr>
                      <a:r>
                        <a:rPr lang="en-IN" sz="1800" dirty="0">
                          <a:solidFill>
                            <a:srgbClr val="FFFF00"/>
                          </a:solidFill>
                        </a:rPr>
                        <a:t>Action</a:t>
                      </a:r>
                    </a:p>
                  </a:txBody>
                  <a:tcPr anchor="ctr">
                    <a:lnL>
                      <a:noFill/>
                    </a:lnL>
                    <a:lnR>
                      <a:noFill/>
                    </a:lnR>
                    <a:lnT>
                      <a:noFill/>
                    </a:lnT>
                    <a:lnB>
                      <a:noFill/>
                    </a:lnB>
                    <a:noFill/>
                  </a:tcPr>
                </a:tc>
                <a:extLst>
                  <a:ext uri="{0D108BD9-81ED-4DB2-BD59-A6C34878D82A}">
                    <a16:rowId xmlns:a16="http://schemas.microsoft.com/office/drawing/2014/main" val="2665899384"/>
                  </a:ext>
                </a:extLst>
              </a:tr>
              <a:tr h="773458">
                <a:tc>
                  <a:txBody>
                    <a:bodyPr/>
                    <a:lstStyle/>
                    <a:p>
                      <a:pPr>
                        <a:buNone/>
                      </a:pPr>
                      <a:r>
                        <a:rPr lang="en-IN" sz="1800"/>
                        <a:t>1. Load</a:t>
                      </a:r>
                    </a:p>
                  </a:txBody>
                  <a:tcPr anchor="ctr">
                    <a:lnL>
                      <a:noFill/>
                    </a:lnL>
                    <a:lnR>
                      <a:noFill/>
                    </a:lnR>
                    <a:lnT>
                      <a:noFill/>
                    </a:lnT>
                    <a:lnB>
                      <a:noFill/>
                    </a:lnB>
                    <a:noFill/>
                  </a:tcPr>
                </a:tc>
                <a:tc>
                  <a:txBody>
                    <a:bodyPr/>
                    <a:lstStyle/>
                    <a:p>
                      <a:pPr>
                        <a:buNone/>
                      </a:pPr>
                      <a:r>
                        <a:rPr lang="en-US" sz="1800" dirty="0"/>
                        <a:t>Used cv2.imread() to read image file (e.g., </a:t>
                      </a:r>
                      <a:r>
                        <a:rPr lang="en-US" sz="1800" dirty="0" err="1"/>
                        <a:t>dog.webp</a:t>
                      </a:r>
                      <a:r>
                        <a:rPr lang="en-US" sz="1800" dirty="0"/>
                        <a:t>)</a:t>
                      </a:r>
                    </a:p>
                  </a:txBody>
                  <a:tcPr anchor="ctr">
                    <a:lnL>
                      <a:noFill/>
                    </a:lnL>
                    <a:lnR>
                      <a:noFill/>
                    </a:lnR>
                    <a:lnT>
                      <a:noFill/>
                    </a:lnT>
                    <a:lnB>
                      <a:noFill/>
                    </a:lnB>
                    <a:noFill/>
                  </a:tcPr>
                </a:tc>
                <a:extLst>
                  <a:ext uri="{0D108BD9-81ED-4DB2-BD59-A6C34878D82A}">
                    <a16:rowId xmlns:a16="http://schemas.microsoft.com/office/drawing/2014/main" val="1925353627"/>
                  </a:ext>
                </a:extLst>
              </a:tr>
              <a:tr h="441976">
                <a:tc>
                  <a:txBody>
                    <a:bodyPr/>
                    <a:lstStyle/>
                    <a:p>
                      <a:pPr>
                        <a:buNone/>
                      </a:pPr>
                      <a:r>
                        <a:rPr lang="en-IN" sz="1800" dirty="0"/>
                        <a:t>2. Resize</a:t>
                      </a:r>
                    </a:p>
                  </a:txBody>
                  <a:tcPr anchor="ctr">
                    <a:lnL>
                      <a:noFill/>
                    </a:lnL>
                    <a:lnR>
                      <a:noFill/>
                    </a:lnR>
                    <a:lnT>
                      <a:noFill/>
                    </a:lnT>
                    <a:lnB>
                      <a:noFill/>
                    </a:lnB>
                    <a:noFill/>
                  </a:tcPr>
                </a:tc>
                <a:tc>
                  <a:txBody>
                    <a:bodyPr/>
                    <a:lstStyle/>
                    <a:p>
                      <a:pPr>
                        <a:buNone/>
                      </a:pPr>
                      <a:r>
                        <a:rPr lang="en-US" sz="1800"/>
                        <a:t>Resized image to (256x256) using cv2.resize()</a:t>
                      </a:r>
                    </a:p>
                  </a:txBody>
                  <a:tcPr anchor="ctr">
                    <a:lnL>
                      <a:noFill/>
                    </a:lnL>
                    <a:lnR>
                      <a:noFill/>
                    </a:lnR>
                    <a:lnT>
                      <a:noFill/>
                    </a:lnT>
                    <a:lnB>
                      <a:noFill/>
                    </a:lnB>
                    <a:noFill/>
                  </a:tcPr>
                </a:tc>
                <a:extLst>
                  <a:ext uri="{0D108BD9-81ED-4DB2-BD59-A6C34878D82A}">
                    <a16:rowId xmlns:a16="http://schemas.microsoft.com/office/drawing/2014/main" val="795065899"/>
                  </a:ext>
                </a:extLst>
              </a:tr>
              <a:tr h="441976">
                <a:tc>
                  <a:txBody>
                    <a:bodyPr/>
                    <a:lstStyle/>
                    <a:p>
                      <a:pPr>
                        <a:buNone/>
                      </a:pPr>
                      <a:r>
                        <a:rPr lang="en-IN" sz="1800"/>
                        <a:t>3. Reshape</a:t>
                      </a:r>
                    </a:p>
                  </a:txBody>
                  <a:tcPr anchor="ctr">
                    <a:lnL>
                      <a:noFill/>
                    </a:lnL>
                    <a:lnR>
                      <a:noFill/>
                    </a:lnR>
                    <a:lnT>
                      <a:noFill/>
                    </a:lnT>
                    <a:lnB>
                      <a:noFill/>
                    </a:lnB>
                    <a:noFill/>
                  </a:tcPr>
                </a:tc>
                <a:tc>
                  <a:txBody>
                    <a:bodyPr/>
                    <a:lstStyle/>
                    <a:p>
                      <a:pPr>
                        <a:buNone/>
                      </a:pPr>
                      <a:r>
                        <a:rPr lang="en-US" sz="1800"/>
                        <a:t>Converted to (1, 256, 256, 3) for model input</a:t>
                      </a:r>
                    </a:p>
                  </a:txBody>
                  <a:tcPr anchor="ctr">
                    <a:lnL>
                      <a:noFill/>
                    </a:lnL>
                    <a:lnR>
                      <a:noFill/>
                    </a:lnR>
                    <a:lnT>
                      <a:noFill/>
                    </a:lnT>
                    <a:lnB>
                      <a:noFill/>
                    </a:lnB>
                    <a:noFill/>
                  </a:tcPr>
                </a:tc>
                <a:extLst>
                  <a:ext uri="{0D108BD9-81ED-4DB2-BD59-A6C34878D82A}">
                    <a16:rowId xmlns:a16="http://schemas.microsoft.com/office/drawing/2014/main" val="1835156833"/>
                  </a:ext>
                </a:extLst>
              </a:tr>
              <a:tr h="441976">
                <a:tc>
                  <a:txBody>
                    <a:bodyPr/>
                    <a:lstStyle/>
                    <a:p>
                      <a:pPr>
                        <a:buNone/>
                      </a:pPr>
                      <a:r>
                        <a:rPr lang="en-IN" sz="1800"/>
                        <a:t>4. Normalize</a:t>
                      </a:r>
                    </a:p>
                  </a:txBody>
                  <a:tcPr anchor="ctr">
                    <a:lnL>
                      <a:noFill/>
                    </a:lnL>
                    <a:lnR>
                      <a:noFill/>
                    </a:lnR>
                    <a:lnT>
                      <a:noFill/>
                    </a:lnT>
                    <a:lnB>
                      <a:noFill/>
                    </a:lnB>
                    <a:noFill/>
                  </a:tcPr>
                </a:tc>
                <a:tc>
                  <a:txBody>
                    <a:bodyPr/>
                    <a:lstStyle/>
                    <a:p>
                      <a:pPr>
                        <a:buNone/>
                      </a:pPr>
                      <a:r>
                        <a:rPr lang="en-US" sz="1800"/>
                        <a:t>Scaled pixel values to [0, 1]</a:t>
                      </a:r>
                    </a:p>
                  </a:txBody>
                  <a:tcPr anchor="ctr">
                    <a:lnL>
                      <a:noFill/>
                    </a:lnL>
                    <a:lnR>
                      <a:noFill/>
                    </a:lnR>
                    <a:lnT>
                      <a:noFill/>
                    </a:lnT>
                    <a:lnB>
                      <a:noFill/>
                    </a:lnB>
                    <a:noFill/>
                  </a:tcPr>
                </a:tc>
                <a:extLst>
                  <a:ext uri="{0D108BD9-81ED-4DB2-BD59-A6C34878D82A}">
                    <a16:rowId xmlns:a16="http://schemas.microsoft.com/office/drawing/2014/main" val="4191983222"/>
                  </a:ext>
                </a:extLst>
              </a:tr>
              <a:tr h="441976">
                <a:tc>
                  <a:txBody>
                    <a:bodyPr/>
                    <a:lstStyle/>
                    <a:p>
                      <a:pPr>
                        <a:buNone/>
                      </a:pPr>
                      <a:r>
                        <a:rPr lang="en-IN" sz="1800"/>
                        <a:t>5. Predict</a:t>
                      </a:r>
                    </a:p>
                  </a:txBody>
                  <a:tcPr anchor="ctr">
                    <a:lnL>
                      <a:noFill/>
                    </a:lnL>
                    <a:lnR>
                      <a:noFill/>
                    </a:lnR>
                    <a:lnT>
                      <a:noFill/>
                    </a:lnT>
                    <a:lnB>
                      <a:noFill/>
                    </a:lnB>
                    <a:noFill/>
                  </a:tcPr>
                </a:tc>
                <a:tc>
                  <a:txBody>
                    <a:bodyPr/>
                    <a:lstStyle/>
                    <a:p>
                      <a:pPr>
                        <a:buNone/>
                      </a:pPr>
                      <a:r>
                        <a:rPr lang="en-US" sz="1800"/>
                        <a:t>Used model.predict() to get output value</a:t>
                      </a:r>
                    </a:p>
                  </a:txBody>
                  <a:tcPr anchor="ctr">
                    <a:lnL>
                      <a:noFill/>
                    </a:lnL>
                    <a:lnR>
                      <a:noFill/>
                    </a:lnR>
                    <a:lnT>
                      <a:noFill/>
                    </a:lnT>
                    <a:lnB>
                      <a:noFill/>
                    </a:lnB>
                    <a:noFill/>
                  </a:tcPr>
                </a:tc>
                <a:extLst>
                  <a:ext uri="{0D108BD9-81ED-4DB2-BD59-A6C34878D82A}">
                    <a16:rowId xmlns:a16="http://schemas.microsoft.com/office/drawing/2014/main" val="42664534"/>
                  </a:ext>
                </a:extLst>
              </a:tr>
              <a:tr h="441976">
                <a:tc>
                  <a:txBody>
                    <a:bodyPr/>
                    <a:lstStyle/>
                    <a:p>
                      <a:pPr>
                        <a:buNone/>
                      </a:pPr>
                      <a:r>
                        <a:rPr lang="en-IN" sz="1800"/>
                        <a:t>6. Interpret</a:t>
                      </a:r>
                    </a:p>
                  </a:txBody>
                  <a:tcPr anchor="ctr">
                    <a:lnL>
                      <a:noFill/>
                    </a:lnL>
                    <a:lnR>
                      <a:noFill/>
                    </a:lnR>
                    <a:lnT>
                      <a:noFill/>
                    </a:lnT>
                    <a:lnB>
                      <a:noFill/>
                    </a:lnB>
                    <a:noFill/>
                  </a:tcPr>
                </a:tc>
                <a:tc>
                  <a:txBody>
                    <a:bodyPr/>
                    <a:lstStyle/>
                    <a:p>
                      <a:pPr>
                        <a:buNone/>
                      </a:pPr>
                      <a:r>
                        <a:rPr lang="en-US" sz="1800" dirty="0"/>
                        <a:t>If output ≥ 0.5 → </a:t>
                      </a:r>
                      <a:r>
                        <a:rPr lang="en-US" sz="1800" b="1" dirty="0"/>
                        <a:t>Dog</a:t>
                      </a:r>
                      <a:r>
                        <a:rPr lang="en-US" sz="1800" dirty="0"/>
                        <a:t>, else → </a:t>
                      </a:r>
                      <a:r>
                        <a:rPr lang="en-US" sz="1800" b="1" dirty="0"/>
                        <a:t>Cat</a:t>
                      </a:r>
                      <a:endParaRPr lang="en-US" sz="1800" dirty="0"/>
                    </a:p>
                  </a:txBody>
                  <a:tcPr anchor="ctr">
                    <a:lnL>
                      <a:noFill/>
                    </a:lnL>
                    <a:lnR>
                      <a:noFill/>
                    </a:lnR>
                    <a:lnT>
                      <a:noFill/>
                    </a:lnT>
                    <a:lnB>
                      <a:noFill/>
                    </a:lnB>
                    <a:noFill/>
                  </a:tcPr>
                </a:tc>
                <a:extLst>
                  <a:ext uri="{0D108BD9-81ED-4DB2-BD59-A6C34878D82A}">
                    <a16:rowId xmlns:a16="http://schemas.microsoft.com/office/drawing/2014/main" val="3314434318"/>
                  </a:ext>
                </a:extLst>
              </a:tr>
            </a:tbl>
          </a:graphicData>
        </a:graphic>
      </p:graphicFrame>
    </p:spTree>
    <p:extLst>
      <p:ext uri="{BB962C8B-B14F-4D97-AF65-F5344CB8AC3E}">
        <p14:creationId xmlns:p14="http://schemas.microsoft.com/office/powerpoint/2010/main" val="151449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8ABF-820C-C595-8D1F-6D41F30A4506}"/>
              </a:ext>
            </a:extLst>
          </p:cNvPr>
          <p:cNvSpPr>
            <a:spLocks noGrp="1"/>
          </p:cNvSpPr>
          <p:nvPr>
            <p:ph type="title"/>
          </p:nvPr>
        </p:nvSpPr>
        <p:spPr/>
        <p:txBody>
          <a:bodyPr/>
          <a:lstStyle/>
          <a:p>
            <a:endParaRPr lang="en-IN" dirty="0"/>
          </a:p>
        </p:txBody>
      </p:sp>
      <p:sp>
        <p:nvSpPr>
          <p:cNvPr id="4" name="Rectangle 3">
            <a:extLst>
              <a:ext uri="{FF2B5EF4-FFF2-40B4-BE49-F238E27FC236}">
                <a16:creationId xmlns:a16="http://schemas.microsoft.com/office/drawing/2014/main" id="{B539AA63-25A4-D577-7081-E00D2C61ED01}"/>
              </a:ext>
            </a:extLst>
          </p:cNvPr>
          <p:cNvSpPr/>
          <p:nvPr/>
        </p:nvSpPr>
        <p:spPr>
          <a:xfrm>
            <a:off x="2441407" y="735413"/>
            <a:ext cx="7298536" cy="923330"/>
          </a:xfrm>
          <a:prstGeom prst="rect">
            <a:avLst/>
          </a:prstGeom>
          <a:noFill/>
        </p:spPr>
        <p:txBody>
          <a:bodyPr wrap="none" lIns="91440" tIns="45720" rIns="91440" bIns="45720">
            <a:spAutoFit/>
          </a:bodyPr>
          <a:lstStyle/>
          <a:p>
            <a:pPr algn="ctr"/>
            <a:r>
              <a:rPr lang="en-IN" sz="5400" dirty="0">
                <a:ln w="0"/>
                <a:solidFill>
                  <a:schemeClr val="accent1"/>
                </a:solidFill>
                <a:effectLst>
                  <a:outerShdw blurRad="38100" dist="25400" dir="5400000" algn="ctr" rotWithShape="0">
                    <a:srgbClr val="6E747A">
                      <a:alpha val="43000"/>
                    </a:srgbClr>
                  </a:outerShdw>
                </a:effectLst>
              </a:rPr>
              <a:t>Interactive UI in </a:t>
            </a:r>
            <a:r>
              <a:rPr lang="en-IN" sz="5400" dirty="0" err="1">
                <a:ln w="0"/>
                <a:solidFill>
                  <a:schemeClr val="accent1"/>
                </a:solidFill>
                <a:effectLst>
                  <a:outerShdw blurRad="38100" dist="25400" dir="5400000" algn="ctr" rotWithShape="0">
                    <a:srgbClr val="6E747A">
                      <a:alpha val="43000"/>
                    </a:srgbClr>
                  </a:outerShdw>
                </a:effectLst>
              </a:rPr>
              <a:t>Colab</a:t>
            </a:r>
            <a:endParaRPr lang="en-IN" sz="5400" dirty="0">
              <a:ln w="0"/>
              <a:solidFill>
                <a:schemeClr val="accent1"/>
              </a:solidFill>
              <a:effectLst>
                <a:outerShdw blurRad="38100" dist="25400" dir="5400000" algn="ctr" rotWithShape="0">
                  <a:srgbClr val="6E747A">
                    <a:alpha val="43000"/>
                  </a:srgbClr>
                </a:outerShdw>
              </a:effectLst>
            </a:endParaRPr>
          </a:p>
        </p:txBody>
      </p:sp>
      <p:sp>
        <p:nvSpPr>
          <p:cNvPr id="8" name="Rectangle 4">
            <a:extLst>
              <a:ext uri="{FF2B5EF4-FFF2-40B4-BE49-F238E27FC236}">
                <a16:creationId xmlns:a16="http://schemas.microsoft.com/office/drawing/2014/main" id="{B9C5D689-D402-34CF-73F1-D899C17FB894}"/>
              </a:ext>
            </a:extLst>
          </p:cNvPr>
          <p:cNvSpPr>
            <a:spLocks noGrp="1" noChangeArrowheads="1"/>
          </p:cNvSpPr>
          <p:nvPr>
            <p:ph idx="1"/>
          </p:nvPr>
        </p:nvSpPr>
        <p:spPr bwMode="auto">
          <a:xfrm>
            <a:off x="913795" y="2069906"/>
            <a:ext cx="10353761"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1" i="0" u="none" strike="noStrike" cap="none" normalizeH="0" baseline="0" dirty="0">
                <a:ln>
                  <a:noFill/>
                </a:ln>
                <a:solidFill>
                  <a:srgbClr val="FFC000"/>
                </a:solidFill>
                <a:effectLst/>
                <a:latin typeface="Arial" panose="020B0604020202020204" pitchFamily="34" charset="0"/>
              </a:rPr>
              <a:t>Interface Design</a:t>
            </a:r>
          </a:p>
          <a:p>
            <a:pPr marL="0" indent="0" eaLnBrk="0" fontAlgn="base" hangingPunct="0">
              <a:lnSpc>
                <a:spcPct val="100000"/>
              </a:lnSpc>
              <a:spcBef>
                <a:spcPct val="0"/>
              </a:spcBef>
              <a:spcAft>
                <a:spcPct val="0"/>
              </a:spcAft>
              <a:buNone/>
            </a:pPr>
            <a:endParaRPr kumimoji="0" lang="en-US" altLang="en-US" sz="2400" b="1" i="0" u="none" strike="noStrike" cap="none" normalizeH="0" baseline="0" dirty="0">
              <a:ln>
                <a:noFill/>
              </a:ln>
              <a:solidFill>
                <a:srgbClr val="FFC000"/>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Used </a:t>
            </a:r>
            <a:r>
              <a:rPr kumimoji="0" lang="en-US" altLang="en-US" sz="1600" b="1" i="0" u="none" strike="noStrike" cap="none" normalizeH="0" baseline="0" dirty="0" err="1">
                <a:ln>
                  <a:noFill/>
                </a:ln>
                <a:solidFill>
                  <a:schemeClr val="tx1"/>
                </a:solidFill>
                <a:effectLst/>
                <a:latin typeface="Arial Unicode MS"/>
              </a:rPr>
              <a:t>ipywidgets</a:t>
            </a:r>
            <a:r>
              <a:rPr kumimoji="0" lang="en-US" altLang="en-US" sz="1600" b="0" i="0" u="none" strike="noStrike" cap="none" normalizeH="0" baseline="0" dirty="0">
                <a:ln>
                  <a:noFill/>
                </a:ln>
                <a:solidFill>
                  <a:schemeClr val="tx1"/>
                </a:solidFill>
                <a:effectLst/>
              </a:rPr>
              <a:t> for buttons and layout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Styled using </a:t>
            </a:r>
            <a:r>
              <a:rPr kumimoji="0" lang="en-US" altLang="en-US" sz="1600" b="1" i="0" u="none" strike="noStrike" cap="none" normalizeH="0" baseline="0" dirty="0">
                <a:ln>
                  <a:noFill/>
                </a:ln>
                <a:solidFill>
                  <a:schemeClr val="tx1"/>
                </a:solidFill>
                <a:effectLst/>
                <a:latin typeface="Arial" panose="020B0604020202020204" pitchFamily="34" charset="0"/>
              </a:rPr>
              <a:t>HTML + CSS</a:t>
            </a:r>
            <a:r>
              <a:rPr kumimoji="0" lang="en-US" altLang="en-US" sz="1600" b="0" i="0" u="none" strike="noStrike" cap="none" normalizeH="0" baseline="0" dirty="0">
                <a:ln>
                  <a:noFill/>
                </a:ln>
                <a:solidFill>
                  <a:schemeClr val="tx1"/>
                </a:solidFill>
                <a:effectLst/>
                <a:latin typeface="Arial" panose="020B0604020202020204" pitchFamily="34" charset="0"/>
              </a:rPr>
              <a:t> for a clean look</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Output displayed in a </a:t>
            </a:r>
            <a:r>
              <a:rPr kumimoji="0" lang="en-US" altLang="en-US" sz="1600" b="1" i="0" u="none" strike="noStrike" cap="none" normalizeH="0" baseline="0" dirty="0">
                <a:ln>
                  <a:noFill/>
                </a:ln>
                <a:solidFill>
                  <a:schemeClr val="tx1"/>
                </a:solidFill>
                <a:effectLst/>
                <a:latin typeface="Arial" panose="020B0604020202020204" pitchFamily="34" charset="0"/>
              </a:rPr>
              <a:t>"card-style box"</a:t>
            </a:r>
            <a:r>
              <a:rPr kumimoji="0" lang="en-US" altLang="en-US" sz="1600" b="0" i="0" u="none" strike="noStrike" cap="none" normalizeH="0" baseline="0" dirty="0">
                <a:ln>
                  <a:noFill/>
                </a:ln>
                <a:solidFill>
                  <a:schemeClr val="tx1"/>
                </a:solidFill>
                <a:effectLst/>
                <a:latin typeface="Arial" panose="020B0604020202020204" pitchFamily="34" charset="0"/>
              </a:rPr>
              <a:t> with confidence bar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rgbClr val="FFC000"/>
                </a:solidFill>
                <a:effectLst/>
                <a:latin typeface="Arial" panose="020B0604020202020204" pitchFamily="34" charset="0"/>
              </a:rPr>
              <a:t>User Experience</a:t>
            </a:r>
          </a:p>
          <a:p>
            <a:pPr marL="0" indent="0" eaLnBrk="0" fontAlgn="base" hangingPunct="0">
              <a:lnSpc>
                <a:spcPct val="100000"/>
              </a:lnSpc>
              <a:spcBef>
                <a:spcPct val="0"/>
              </a:spcBef>
              <a:spcAft>
                <a:spcPct val="0"/>
              </a:spcAft>
              <a:buNone/>
            </a:pPr>
            <a:endParaRPr kumimoji="0" lang="en-US" altLang="en-US" sz="2400" b="1" i="0" u="none" strike="noStrike" cap="none" normalizeH="0" baseline="0" dirty="0">
              <a:ln>
                <a:noFill/>
              </a:ln>
              <a:solidFill>
                <a:srgbClr val="FFC000"/>
              </a:solidFill>
              <a:effectLst/>
              <a:latin typeface="Arial" panose="020B0604020202020204" pitchFamily="34"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0" i="0" u="none" strike="noStrike" cap="none" normalizeH="0" baseline="0" dirty="0">
                <a:ln>
                  <a:noFill/>
                </a:ln>
                <a:solidFill>
                  <a:schemeClr val="tx1"/>
                </a:solidFill>
                <a:effectLst/>
                <a:latin typeface="Arial" panose="020B0604020202020204" pitchFamily="34" charset="0"/>
              </a:rPr>
              <a:t>Simple 2-step process: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Upload Image</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solidFill>
                <a:effectLst/>
                <a:latin typeface="Arial" panose="020B0604020202020204" pitchFamily="34" charset="0"/>
              </a:rPr>
              <a:t>Click “🚀 Predict Now”</a:t>
            </a: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Real-time prediction with visual feedback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E93E6A11-E589-B21E-9A79-17B0B6B29769}"/>
              </a:ext>
            </a:extLst>
          </p:cNvPr>
          <p:cNvPicPr>
            <a:picLocks noChangeAspect="1"/>
          </p:cNvPicPr>
          <p:nvPr/>
        </p:nvPicPr>
        <p:blipFill>
          <a:blip r:embed="rId2">
            <a:extLst>
              <a:ext uri="{28A0092B-C50C-407E-A947-70E740481C1C}">
                <a14:useLocalDpi xmlns:a14="http://schemas.microsoft.com/office/drawing/2010/main" val="0"/>
              </a:ext>
            </a:extLst>
          </a:blip>
          <a:srcRect l="4758" t="21218" r="68709" b="8889"/>
          <a:stretch>
            <a:fillRect/>
          </a:stretch>
        </p:blipFill>
        <p:spPr>
          <a:xfrm>
            <a:off x="8101780" y="1935921"/>
            <a:ext cx="2989007" cy="4429000"/>
          </a:xfrm>
          <a:prstGeom prst="rect">
            <a:avLst/>
          </a:prstGeom>
        </p:spPr>
      </p:pic>
    </p:spTree>
    <p:extLst>
      <p:ext uri="{BB962C8B-B14F-4D97-AF65-F5344CB8AC3E}">
        <p14:creationId xmlns:p14="http://schemas.microsoft.com/office/powerpoint/2010/main" val="94984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22A0-0DDB-1F4F-D8F1-0AB8965D7C39}"/>
              </a:ext>
            </a:extLst>
          </p:cNvPr>
          <p:cNvSpPr>
            <a:spLocks noGrp="1"/>
          </p:cNvSpPr>
          <p:nvPr>
            <p:ph type="title"/>
          </p:nvPr>
        </p:nvSpPr>
        <p:spPr/>
        <p:txBody>
          <a:bodyPr/>
          <a:lstStyle/>
          <a:p>
            <a:endParaRPr lang="en-IN" dirty="0"/>
          </a:p>
        </p:txBody>
      </p:sp>
      <p:sp>
        <p:nvSpPr>
          <p:cNvPr id="4" name="Rectangle 1">
            <a:extLst>
              <a:ext uri="{FF2B5EF4-FFF2-40B4-BE49-F238E27FC236}">
                <a16:creationId xmlns:a16="http://schemas.microsoft.com/office/drawing/2014/main" id="{192D8D7C-0514-BC6B-05B2-863D8CA2F12C}"/>
              </a:ext>
            </a:extLst>
          </p:cNvPr>
          <p:cNvSpPr>
            <a:spLocks noGrp="1" noChangeArrowheads="1"/>
          </p:cNvSpPr>
          <p:nvPr>
            <p:ph idx="1"/>
          </p:nvPr>
        </p:nvSpPr>
        <p:spPr bwMode="auto">
          <a:xfrm>
            <a:off x="913795" y="2661857"/>
            <a:ext cx="1084558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In this project, we successfully developed a Convolutional Neural Network (CNN) model to classify images of cats and dogs with high accuracy. The model was trained using the Kaggle “Dogs vs Cats” dataset and achieved reliable performance in just 3 epochs. To enhance usability, an interactive user interface was built using </a:t>
            </a:r>
            <a:r>
              <a:rPr kumimoji="0" lang="en-US" altLang="en-US" b="0" i="0" u="none" strike="noStrike" cap="none" normalizeH="0" baseline="0" dirty="0" err="1">
                <a:ln>
                  <a:noFill/>
                </a:ln>
                <a:solidFill>
                  <a:schemeClr val="tx1"/>
                </a:solidFill>
                <a:effectLst/>
                <a:latin typeface="Arial Unicode MS"/>
              </a:rPr>
              <a:t>ipywidgets</a:t>
            </a:r>
            <a:r>
              <a:rPr kumimoji="0" lang="en-US" altLang="en-US" b="0" i="0" u="none" strike="noStrike" cap="none" normalizeH="0" baseline="0" dirty="0">
                <a:ln>
                  <a:noFill/>
                </a:ln>
                <a:solidFill>
                  <a:schemeClr val="tx1"/>
                </a:solidFill>
                <a:effectLst/>
              </a:rPr>
              <a:t> in Google </a:t>
            </a:r>
            <a:r>
              <a:rPr kumimoji="0" lang="en-US" altLang="en-US" b="0" i="0" u="none" strike="noStrike" cap="none" normalizeH="0" baseline="0" dirty="0" err="1">
                <a:ln>
                  <a:noFill/>
                </a:ln>
                <a:solidFill>
                  <a:schemeClr val="tx1"/>
                </a:solidFill>
                <a:effectLst/>
              </a:rPr>
              <a:t>Colab</a:t>
            </a:r>
            <a:r>
              <a:rPr kumimoji="0" lang="en-US" altLang="en-US" b="0" i="0" u="none" strike="noStrike" cap="none" normalizeH="0" baseline="0" dirty="0">
                <a:ln>
                  <a:noFill/>
                </a:ln>
                <a:solidFill>
                  <a:schemeClr val="tx1"/>
                </a:solidFill>
                <a:effectLst/>
              </a:rPr>
              <a:t>, allowing users to upload an image and receive</a:t>
            </a:r>
            <a:r>
              <a:rPr lang="en-US" altLang="en-US" dirty="0">
                <a:effectLst/>
              </a:rPr>
              <a:t> </a:t>
            </a:r>
            <a:r>
              <a:rPr kumimoji="0" lang="en-US" altLang="en-US" b="0" i="0" u="none" strike="noStrike" cap="none" normalizeH="0" baseline="0" dirty="0">
                <a:ln>
                  <a:noFill/>
                </a:ln>
                <a:solidFill>
                  <a:schemeClr val="tx1"/>
                </a:solidFill>
                <a:effectLst/>
              </a:rPr>
              <a:t>real-time predictions along with a confidence percentage. The trained model was saved</a:t>
            </a:r>
            <a:r>
              <a:rPr lang="en-US" altLang="en-US" dirty="0">
                <a:effectLst/>
              </a:rPr>
              <a:t> </a:t>
            </a:r>
            <a:r>
              <a:rPr kumimoji="0" lang="en-US" altLang="en-US" b="0" i="0" u="none" strike="noStrike" cap="none" normalizeH="0" baseline="0" dirty="0">
                <a:ln>
                  <a:noFill/>
                </a:ln>
                <a:solidFill>
                  <a:schemeClr val="tx1"/>
                </a:solidFill>
                <a:effectLst/>
              </a:rPr>
              <a:t>in both </a:t>
            </a:r>
            <a:r>
              <a:rPr kumimoji="0" lang="en-US" altLang="en-US" b="0" i="0" u="none" strike="noStrike" cap="none" normalizeH="0" baseline="0" dirty="0">
                <a:ln>
                  <a:noFill/>
                </a:ln>
                <a:solidFill>
                  <a:schemeClr val="tx1"/>
                </a:solidFill>
                <a:effectLst/>
                <a:latin typeface="Arial Unicode MS"/>
              </a:rPr>
              <a:t>.h5</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err="1">
                <a:ln>
                  <a:noFill/>
                </a:ln>
                <a:solidFill>
                  <a:schemeClr val="tx1"/>
                </a:solidFill>
                <a:effectLst/>
                <a:latin typeface="Arial Unicode MS"/>
              </a:rPr>
              <a:t>keras</a:t>
            </a:r>
            <a:r>
              <a:rPr kumimoji="0" lang="en-US" altLang="en-US" b="0" i="0" u="none" strike="noStrike" cap="none" normalizeH="0" baseline="0" dirty="0">
                <a:ln>
                  <a:noFill/>
                </a:ln>
                <a:solidFill>
                  <a:schemeClr val="tx1"/>
                </a:solidFill>
                <a:effectLst/>
              </a:rPr>
              <a:t> formats, making it ready for future use. Overall, this project provides a solid foundation for further improvements and potential deployment as a web or mobile application.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094EC9F6-2CA3-6400-DDB8-53CE4FEE2DA6}"/>
              </a:ext>
            </a:extLst>
          </p:cNvPr>
          <p:cNvSpPr/>
          <p:nvPr/>
        </p:nvSpPr>
        <p:spPr>
          <a:xfrm>
            <a:off x="4070345" y="811095"/>
            <a:ext cx="4178919" cy="923330"/>
          </a:xfrm>
          <a:prstGeom prst="rect">
            <a:avLst/>
          </a:prstGeom>
          <a:noFill/>
        </p:spPr>
        <p:txBody>
          <a:bodyPr wrap="squar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Conclusion</a:t>
            </a:r>
          </a:p>
        </p:txBody>
      </p:sp>
    </p:spTree>
    <p:extLst>
      <p:ext uri="{BB962C8B-B14F-4D97-AF65-F5344CB8AC3E}">
        <p14:creationId xmlns:p14="http://schemas.microsoft.com/office/powerpoint/2010/main" val="506768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121</TotalTime>
  <Words>712</Words>
  <Application>Microsoft Office PowerPoint</Application>
  <PresentationFormat>Widescreen</PresentationFormat>
  <Paragraphs>135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Unicode MS</vt:lpstr>
      <vt:lpstr>Bookman Old Style</vt:lpstr>
      <vt:lpstr>Rockwell</vt:lpstr>
      <vt:lpstr>Damask</vt:lpstr>
      <vt:lpstr>PowerPoint Presentation</vt:lpstr>
      <vt:lpstr>PowerPoint Presentation</vt:lpstr>
      <vt:lpstr>CNN Model Architecture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Utkarsh Saxena</dc:creator>
  <cp:lastModifiedBy>Utkarsh Saxena</cp:lastModifiedBy>
  <cp:revision>1</cp:revision>
  <dcterms:created xsi:type="dcterms:W3CDTF">2025-07-11T06:43:20Z</dcterms:created>
  <dcterms:modified xsi:type="dcterms:W3CDTF">2025-07-11T09:09:13Z</dcterms:modified>
</cp:coreProperties>
</file>