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7"/>
  </p:notesMasterIdLst>
  <p:sldIdLst>
    <p:sldId id="274" r:id="rId2"/>
    <p:sldId id="257" r:id="rId3"/>
    <p:sldId id="276" r:id="rId4"/>
    <p:sldId id="258" r:id="rId5"/>
    <p:sldId id="277" r:id="rId6"/>
    <p:sldId id="259" r:id="rId7"/>
    <p:sldId id="260" r:id="rId8"/>
    <p:sldId id="261" r:id="rId9"/>
    <p:sldId id="262" r:id="rId10"/>
    <p:sldId id="278" r:id="rId11"/>
    <p:sldId id="264" r:id="rId12"/>
    <p:sldId id="279" r:id="rId13"/>
    <p:sldId id="280" r:id="rId14"/>
    <p:sldId id="281" r:id="rId15"/>
    <p:sldId id="282" r:id="rId16"/>
    <p:sldId id="283" r:id="rId17"/>
    <p:sldId id="284" r:id="rId18"/>
    <p:sldId id="285" r:id="rId19"/>
    <p:sldId id="286" r:id="rId20"/>
    <p:sldId id="287" r:id="rId21"/>
    <p:sldId id="288" r:id="rId22"/>
    <p:sldId id="270" r:id="rId23"/>
    <p:sldId id="271" r:id="rId24"/>
    <p:sldId id="272" r:id="rId25"/>
    <p:sldId id="273" r:id="rId26"/>
  </p:sldIdLst>
  <p:sldSz cx="12192000" cy="6858000"/>
  <p:notesSz cx="6858000" cy="9144000"/>
  <p:embeddedFontLst>
    <p:embeddedFont>
      <p:font typeface="Copperplate Gothic Bold" panose="020E0705020206020404" pitchFamily="34" charset="0"/>
      <p:regular r:id="rId28"/>
    </p:embeddedFont>
    <p:embeddedFont>
      <p:font typeface="Corbel" panose="020B0503020204020204" pitchFamily="34" charset="0"/>
      <p:regular r:id="rId29"/>
      <p:bold r:id="rId30"/>
      <p:italic r:id="rId31"/>
      <p:boldItalic r:id="rId32"/>
    </p:embeddedFont>
    <p:embeddedFont>
      <p:font typeface="Gill Sans MT" panose="020B0502020104020203" pitchFamily="34" charset="0"/>
      <p:regular r:id="rId33"/>
      <p:bold r:id="rId34"/>
      <p:italic r:id="rId35"/>
      <p:boldItalic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g57nHfaKoGpjdKCVH4S2Km09f/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41" autoAdjust="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0299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713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696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336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060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484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9490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2494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36156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299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92552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1170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E463-B22A-4148-9F28-EDBAEB3D1EB6}"/>
              </a:ext>
            </a:extLst>
          </p:cNvPr>
          <p:cNvSpPr>
            <a:spLocks noGrp="1"/>
          </p:cNvSpPr>
          <p:nvPr>
            <p:ph type="ctrTitle"/>
          </p:nvPr>
        </p:nvSpPr>
        <p:spPr>
          <a:xfrm>
            <a:off x="4647804" y="795130"/>
            <a:ext cx="6414724" cy="1893539"/>
          </a:xfrm>
        </p:spPr>
        <p:txBody>
          <a:bodyPr>
            <a:normAutofit/>
          </a:bodyPr>
          <a:lstStyle/>
          <a:p>
            <a:pPr algn="ctr"/>
            <a:r>
              <a:rPr lang="en-US" sz="4400" dirty="0">
                <a:latin typeface="Copperplate Gothic Bold" panose="020E0705020206020404" pitchFamily="34" charset="0"/>
              </a:rPr>
              <a:t>“Helping needy     ones”</a:t>
            </a:r>
            <a:endParaRPr lang="en-US" sz="4000" dirty="0">
              <a:latin typeface="Copperplate Gothic Bold" panose="020E0705020206020404" pitchFamily="34" charset="0"/>
            </a:endParaRPr>
          </a:p>
        </p:txBody>
      </p:sp>
      <p:sp>
        <p:nvSpPr>
          <p:cNvPr id="3" name="Subtitle 2">
            <a:extLst>
              <a:ext uri="{FF2B5EF4-FFF2-40B4-BE49-F238E27FC236}">
                <a16:creationId xmlns:a16="http://schemas.microsoft.com/office/drawing/2014/main" id="{30840DCF-2CDF-4EBA-AF32-20E6FAA9AA05}"/>
              </a:ext>
            </a:extLst>
          </p:cNvPr>
          <p:cNvSpPr>
            <a:spLocks noGrp="1"/>
          </p:cNvSpPr>
          <p:nvPr>
            <p:ph type="subTitle" idx="1"/>
          </p:nvPr>
        </p:nvSpPr>
        <p:spPr>
          <a:xfrm>
            <a:off x="236305" y="3874578"/>
            <a:ext cx="11486507" cy="2505674"/>
          </a:xfrm>
        </p:spPr>
        <p:txBody>
          <a:bodyPr>
            <a:normAutofit fontScale="85000" lnSpcReduction="10000"/>
          </a:bodyPr>
          <a:lstStyle/>
          <a:p>
            <a:r>
              <a:rPr lang="en-US" sz="3200">
                <a:latin typeface="Times New Roman" panose="02020603050405020304" pitchFamily="18" charset="0"/>
                <a:cs typeface="Times New Roman" panose="02020603050405020304" pitchFamily="18" charset="0"/>
              </a:rPr>
              <a:t>      Online </a:t>
            </a:r>
            <a:r>
              <a:rPr lang="en-US" sz="3200" dirty="0">
                <a:latin typeface="Times New Roman" panose="02020603050405020304" pitchFamily="18" charset="0"/>
                <a:cs typeface="Times New Roman" panose="02020603050405020304" pitchFamily="18" charset="0"/>
              </a:rPr>
              <a:t>donation web application </a:t>
            </a:r>
          </a:p>
          <a:p>
            <a:r>
              <a:rPr lang="en-US" sz="3200" dirty="0">
                <a:latin typeface="Times New Roman" panose="02020603050405020304" pitchFamily="18" charset="0"/>
                <a:cs typeface="Times New Roman" panose="02020603050405020304" pitchFamily="18" charset="0"/>
              </a:rPr>
              <a:t>      Group Name : G-42</a:t>
            </a:r>
          </a:p>
          <a:p>
            <a:pPr algn="l"/>
            <a:r>
              <a:rPr lang="en-US" sz="32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My Team Details:- Member 1 </a:t>
            </a:r>
            <a:r>
              <a:rPr lang="en-US" sz="32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Sahastranshu</a:t>
            </a:r>
            <a:r>
              <a:rPr lang="en-US" sz="2800" dirty="0">
                <a:latin typeface="Times New Roman" panose="02020603050405020304" pitchFamily="18" charset="0"/>
                <a:cs typeface="Times New Roman" panose="02020603050405020304" pitchFamily="18" charset="0"/>
              </a:rPr>
              <a:t> Kushwaha  (229079)</a:t>
            </a:r>
          </a:p>
          <a:p>
            <a:pPr algn="l"/>
            <a:r>
              <a:rPr lang="en-US" sz="32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Member 2 – Utkarsh Upadhyay(229107)</a:t>
            </a:r>
          </a:p>
        </p:txBody>
      </p:sp>
      <p:pic>
        <p:nvPicPr>
          <p:cNvPr id="7" name="Picture 6">
            <a:extLst>
              <a:ext uri="{FF2B5EF4-FFF2-40B4-BE49-F238E27FC236}">
                <a16:creationId xmlns:a16="http://schemas.microsoft.com/office/drawing/2014/main" id="{108286B7-906D-7736-ABD3-E13CEB50B002}"/>
              </a:ext>
            </a:extLst>
          </p:cNvPr>
          <p:cNvPicPr>
            <a:picLocks noChangeAspect="1"/>
          </p:cNvPicPr>
          <p:nvPr/>
        </p:nvPicPr>
        <p:blipFill>
          <a:blip r:embed="rId2"/>
          <a:stretch>
            <a:fillRect/>
          </a:stretch>
        </p:blipFill>
        <p:spPr>
          <a:xfrm>
            <a:off x="941814" y="417788"/>
            <a:ext cx="2656152" cy="2656152"/>
          </a:xfrm>
          <a:prstGeom prst="rect">
            <a:avLst/>
          </a:prstGeom>
        </p:spPr>
      </p:pic>
    </p:spTree>
    <p:extLst>
      <p:ext uri="{BB962C8B-B14F-4D97-AF65-F5344CB8AC3E}">
        <p14:creationId xmlns:p14="http://schemas.microsoft.com/office/powerpoint/2010/main" val="36061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2C34-F9F3-AF4C-770C-0F2D5E8BB1B1}"/>
              </a:ext>
            </a:extLst>
          </p:cNvPr>
          <p:cNvSpPr>
            <a:spLocks noGrp="1"/>
          </p:cNvSpPr>
          <p:nvPr>
            <p:ph type="title"/>
          </p:nvPr>
        </p:nvSpPr>
        <p:spPr>
          <a:xfrm>
            <a:off x="469967" y="99459"/>
            <a:ext cx="9603275" cy="1049235"/>
          </a:xfrm>
        </p:spPr>
        <p:txBody>
          <a:bodyPr/>
          <a:lstStyle/>
          <a:p>
            <a:r>
              <a:rPr lang="en-IN" dirty="0"/>
              <a:t>Donor Register Page:</a:t>
            </a:r>
          </a:p>
        </p:txBody>
      </p:sp>
      <p:sp>
        <p:nvSpPr>
          <p:cNvPr id="3" name="Content Placeholder 2">
            <a:extLst>
              <a:ext uri="{FF2B5EF4-FFF2-40B4-BE49-F238E27FC236}">
                <a16:creationId xmlns:a16="http://schemas.microsoft.com/office/drawing/2014/main" id="{CBDC3E4B-F283-240C-29D2-1BF59CD484F7}"/>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E48EE495-F1F7-FCC1-2A83-C2E9B9FE7541}"/>
              </a:ext>
            </a:extLst>
          </p:cNvPr>
          <p:cNvPicPr>
            <a:picLocks noChangeAspect="1"/>
          </p:cNvPicPr>
          <p:nvPr/>
        </p:nvPicPr>
        <p:blipFill>
          <a:blip r:embed="rId2"/>
          <a:stretch>
            <a:fillRect/>
          </a:stretch>
        </p:blipFill>
        <p:spPr>
          <a:xfrm>
            <a:off x="1156196" y="1010643"/>
            <a:ext cx="10165438" cy="5191850"/>
          </a:xfrm>
          <a:prstGeom prst="rect">
            <a:avLst/>
          </a:prstGeom>
        </p:spPr>
      </p:pic>
    </p:spTree>
    <p:extLst>
      <p:ext uri="{BB962C8B-B14F-4D97-AF65-F5344CB8AC3E}">
        <p14:creationId xmlns:p14="http://schemas.microsoft.com/office/powerpoint/2010/main" val="3485411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a:spLocks noGrp="1"/>
          </p:cNvSpPr>
          <p:nvPr>
            <p:ph type="title"/>
          </p:nvPr>
        </p:nvSpPr>
        <p:spPr>
          <a:xfrm>
            <a:off x="299803" y="7744"/>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Times New Roman"/>
              <a:buNone/>
            </a:pPr>
            <a:r>
              <a:rPr lang="en-US" dirty="0">
                <a:latin typeface="Times New Roman"/>
                <a:ea typeface="Times New Roman"/>
                <a:cs typeface="Times New Roman"/>
                <a:sym typeface="Times New Roman"/>
              </a:rPr>
              <a:t>Working Photos:</a:t>
            </a: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Landing Page</a:t>
            </a:r>
            <a:endParaRPr dirty="0">
              <a:latin typeface="Times New Roman"/>
              <a:ea typeface="Times New Roman"/>
              <a:cs typeface="Times New Roman"/>
              <a:sym typeface="Times New Roman"/>
            </a:endParaRPr>
          </a:p>
        </p:txBody>
      </p:sp>
      <p:pic>
        <p:nvPicPr>
          <p:cNvPr id="6" name="Picture 5">
            <a:extLst>
              <a:ext uri="{FF2B5EF4-FFF2-40B4-BE49-F238E27FC236}">
                <a16:creationId xmlns:a16="http://schemas.microsoft.com/office/drawing/2014/main" id="{79E17B10-589B-D28B-B11F-AE62DA604341}"/>
              </a:ext>
            </a:extLst>
          </p:cNvPr>
          <p:cNvPicPr>
            <a:picLocks noChangeAspect="1"/>
          </p:cNvPicPr>
          <p:nvPr/>
        </p:nvPicPr>
        <p:blipFill>
          <a:blip r:embed="rId3"/>
          <a:stretch>
            <a:fillRect/>
          </a:stretch>
        </p:blipFill>
        <p:spPr>
          <a:xfrm>
            <a:off x="1109272" y="1177303"/>
            <a:ext cx="10010431" cy="5126637"/>
          </a:xfrm>
          <a:prstGeom prst="rect">
            <a:avLst/>
          </a:prstGeom>
        </p:spPr>
      </p:pic>
      <p:pic>
        <p:nvPicPr>
          <p:cNvPr id="7" name="Picture 6">
            <a:extLst>
              <a:ext uri="{FF2B5EF4-FFF2-40B4-BE49-F238E27FC236}">
                <a16:creationId xmlns:a16="http://schemas.microsoft.com/office/drawing/2014/main" id="{68AEAC96-DABA-FD67-D813-2042CE1BDA9F}"/>
              </a:ext>
            </a:extLst>
          </p:cNvPr>
          <p:cNvPicPr>
            <a:picLocks noChangeAspect="1"/>
          </p:cNvPicPr>
          <p:nvPr/>
        </p:nvPicPr>
        <p:blipFill>
          <a:blip r:embed="rId4"/>
          <a:stretch>
            <a:fillRect/>
          </a:stretch>
        </p:blipFill>
        <p:spPr>
          <a:xfrm>
            <a:off x="5511220" y="7744"/>
            <a:ext cx="1169559" cy="11695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792A-6C3F-1756-B363-A3766A0E6EB2}"/>
              </a:ext>
            </a:extLst>
          </p:cNvPr>
          <p:cNvSpPr>
            <a:spLocks noGrp="1"/>
          </p:cNvSpPr>
          <p:nvPr>
            <p:ph type="title"/>
          </p:nvPr>
        </p:nvSpPr>
        <p:spPr>
          <a:xfrm>
            <a:off x="687081" y="0"/>
            <a:ext cx="9603275" cy="1059275"/>
          </a:xfrm>
        </p:spPr>
        <p:txBody>
          <a:bodyPr/>
          <a:lstStyle/>
          <a:p>
            <a:r>
              <a:rPr lang="en-IN" dirty="0"/>
              <a:t>Donor Pages</a:t>
            </a:r>
          </a:p>
        </p:txBody>
      </p:sp>
      <p:sp>
        <p:nvSpPr>
          <p:cNvPr id="3" name="Content Placeholder 2">
            <a:extLst>
              <a:ext uri="{FF2B5EF4-FFF2-40B4-BE49-F238E27FC236}">
                <a16:creationId xmlns:a16="http://schemas.microsoft.com/office/drawing/2014/main" id="{064F3A5A-E502-CF64-169D-C83BD9985FC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817E7B8-A54F-DFEA-2AD5-9C2F95FF16F1}"/>
              </a:ext>
            </a:extLst>
          </p:cNvPr>
          <p:cNvPicPr>
            <a:picLocks noChangeAspect="1"/>
          </p:cNvPicPr>
          <p:nvPr/>
        </p:nvPicPr>
        <p:blipFill>
          <a:blip r:embed="rId2"/>
          <a:stretch>
            <a:fillRect/>
          </a:stretch>
        </p:blipFill>
        <p:spPr>
          <a:xfrm>
            <a:off x="1137146" y="961146"/>
            <a:ext cx="9917708" cy="4935707"/>
          </a:xfrm>
          <a:prstGeom prst="rect">
            <a:avLst/>
          </a:prstGeom>
        </p:spPr>
      </p:pic>
    </p:spTree>
    <p:extLst>
      <p:ext uri="{BB962C8B-B14F-4D97-AF65-F5344CB8AC3E}">
        <p14:creationId xmlns:p14="http://schemas.microsoft.com/office/powerpoint/2010/main" val="3786199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459D2-7351-76D6-0AE9-C7DB8A95E5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1D797E-2A8A-F69C-DE58-2D330A064DB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38CEDA3-A6B4-527F-D651-EFF3B68D6DAC}"/>
              </a:ext>
            </a:extLst>
          </p:cNvPr>
          <p:cNvPicPr>
            <a:picLocks noChangeAspect="1"/>
          </p:cNvPicPr>
          <p:nvPr/>
        </p:nvPicPr>
        <p:blipFill>
          <a:blip r:embed="rId2"/>
          <a:stretch>
            <a:fillRect/>
          </a:stretch>
        </p:blipFill>
        <p:spPr>
          <a:xfrm>
            <a:off x="614597" y="200025"/>
            <a:ext cx="10974757" cy="5719479"/>
          </a:xfrm>
          <a:prstGeom prst="rect">
            <a:avLst/>
          </a:prstGeom>
        </p:spPr>
      </p:pic>
    </p:spTree>
    <p:extLst>
      <p:ext uri="{BB962C8B-B14F-4D97-AF65-F5344CB8AC3E}">
        <p14:creationId xmlns:p14="http://schemas.microsoft.com/office/powerpoint/2010/main" val="1845065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8472E-83EE-0625-7F58-814641ADBB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425EFB-DC82-D72C-A0FF-68C69CEDAB0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3A1934A-2230-662F-0342-80382EC3387B}"/>
              </a:ext>
            </a:extLst>
          </p:cNvPr>
          <p:cNvPicPr>
            <a:picLocks noChangeAspect="1"/>
          </p:cNvPicPr>
          <p:nvPr/>
        </p:nvPicPr>
        <p:blipFill>
          <a:blip r:embed="rId2"/>
          <a:stretch>
            <a:fillRect/>
          </a:stretch>
        </p:blipFill>
        <p:spPr>
          <a:xfrm>
            <a:off x="336867" y="278316"/>
            <a:ext cx="11295500" cy="5960952"/>
          </a:xfrm>
          <a:prstGeom prst="rect">
            <a:avLst/>
          </a:prstGeom>
        </p:spPr>
      </p:pic>
    </p:spTree>
    <p:extLst>
      <p:ext uri="{BB962C8B-B14F-4D97-AF65-F5344CB8AC3E}">
        <p14:creationId xmlns:p14="http://schemas.microsoft.com/office/powerpoint/2010/main" val="728801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FE7A9-389E-49E1-12FB-991802D1057C}"/>
              </a:ext>
            </a:extLst>
          </p:cNvPr>
          <p:cNvSpPr>
            <a:spLocks noGrp="1"/>
          </p:cNvSpPr>
          <p:nvPr>
            <p:ph type="title"/>
          </p:nvPr>
        </p:nvSpPr>
        <p:spPr>
          <a:xfrm>
            <a:off x="372287" y="252479"/>
            <a:ext cx="9603275" cy="1049235"/>
          </a:xfrm>
        </p:spPr>
        <p:txBody>
          <a:bodyPr/>
          <a:lstStyle/>
          <a:p>
            <a:r>
              <a:rPr lang="en-IN" dirty="0"/>
              <a:t>Employee</a:t>
            </a:r>
          </a:p>
        </p:txBody>
      </p:sp>
      <p:sp>
        <p:nvSpPr>
          <p:cNvPr id="3" name="Content Placeholder 2">
            <a:extLst>
              <a:ext uri="{FF2B5EF4-FFF2-40B4-BE49-F238E27FC236}">
                <a16:creationId xmlns:a16="http://schemas.microsoft.com/office/drawing/2014/main" id="{BF312A70-EF03-624F-7DA9-88A0A85A6AE0}"/>
              </a:ext>
            </a:extLst>
          </p:cNvPr>
          <p:cNvSpPr>
            <a:spLocks noGrp="1"/>
          </p:cNvSpPr>
          <p:nvPr>
            <p:ph idx="1"/>
          </p:nvPr>
        </p:nvSpPr>
        <p:spPr/>
        <p:txBody>
          <a:bodyPr/>
          <a:lstStyle/>
          <a:p>
            <a:endParaRPr lang="en-IN" dirty="0"/>
          </a:p>
        </p:txBody>
      </p:sp>
      <p:sp>
        <p:nvSpPr>
          <p:cNvPr id="4" name="Title 1">
            <a:extLst>
              <a:ext uri="{FF2B5EF4-FFF2-40B4-BE49-F238E27FC236}">
                <a16:creationId xmlns:a16="http://schemas.microsoft.com/office/drawing/2014/main" id="{3E3B2667-A7BD-B632-DCB5-EC582AF76231}"/>
              </a:ext>
            </a:extLst>
          </p:cNvPr>
          <p:cNvSpPr txBox="1">
            <a:spLocks/>
          </p:cNvSpPr>
          <p:nvPr/>
        </p:nvSpPr>
        <p:spPr>
          <a:xfrm>
            <a:off x="372287" y="192518"/>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IN" dirty="0"/>
          </a:p>
        </p:txBody>
      </p:sp>
      <p:pic>
        <p:nvPicPr>
          <p:cNvPr id="6" name="Picture 5">
            <a:extLst>
              <a:ext uri="{FF2B5EF4-FFF2-40B4-BE49-F238E27FC236}">
                <a16:creationId xmlns:a16="http://schemas.microsoft.com/office/drawing/2014/main" id="{A009A3AE-5391-6CDA-55C7-C3CC33736E7F}"/>
              </a:ext>
            </a:extLst>
          </p:cNvPr>
          <p:cNvPicPr>
            <a:picLocks noChangeAspect="1"/>
          </p:cNvPicPr>
          <p:nvPr/>
        </p:nvPicPr>
        <p:blipFill>
          <a:blip r:embed="rId2"/>
          <a:stretch>
            <a:fillRect/>
          </a:stretch>
        </p:blipFill>
        <p:spPr>
          <a:xfrm>
            <a:off x="428508" y="1094282"/>
            <a:ext cx="11519727" cy="4958823"/>
          </a:xfrm>
          <a:prstGeom prst="rect">
            <a:avLst/>
          </a:prstGeom>
        </p:spPr>
      </p:pic>
    </p:spTree>
    <p:extLst>
      <p:ext uri="{BB962C8B-B14F-4D97-AF65-F5344CB8AC3E}">
        <p14:creationId xmlns:p14="http://schemas.microsoft.com/office/powerpoint/2010/main" val="2108104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2704-E4D5-3F0B-ED68-BB8EAB3E7F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E2EA19-EE5A-B241-854E-A0AAED6C891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F56612F-5D45-1C75-0005-FE13091F8A8C}"/>
              </a:ext>
            </a:extLst>
          </p:cNvPr>
          <p:cNvPicPr>
            <a:picLocks noChangeAspect="1"/>
          </p:cNvPicPr>
          <p:nvPr/>
        </p:nvPicPr>
        <p:blipFill>
          <a:blip r:embed="rId2"/>
          <a:stretch>
            <a:fillRect/>
          </a:stretch>
        </p:blipFill>
        <p:spPr>
          <a:xfrm>
            <a:off x="369757" y="209560"/>
            <a:ext cx="11452485" cy="6438879"/>
          </a:xfrm>
          <a:prstGeom prst="rect">
            <a:avLst/>
          </a:prstGeom>
        </p:spPr>
      </p:pic>
    </p:spTree>
    <p:extLst>
      <p:ext uri="{BB962C8B-B14F-4D97-AF65-F5344CB8AC3E}">
        <p14:creationId xmlns:p14="http://schemas.microsoft.com/office/powerpoint/2010/main" val="2955848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3381-178A-50D3-3944-97042C8405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403F84-9D00-A55B-1C85-1EFCB6275EA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AF91BC6-EF7B-3BF3-F7CC-319BF833B8AC}"/>
              </a:ext>
            </a:extLst>
          </p:cNvPr>
          <p:cNvPicPr>
            <a:picLocks noChangeAspect="1"/>
          </p:cNvPicPr>
          <p:nvPr/>
        </p:nvPicPr>
        <p:blipFill>
          <a:blip r:embed="rId2"/>
          <a:stretch>
            <a:fillRect/>
          </a:stretch>
        </p:blipFill>
        <p:spPr>
          <a:xfrm>
            <a:off x="276225" y="156974"/>
            <a:ext cx="11639550" cy="6544051"/>
          </a:xfrm>
          <a:prstGeom prst="rect">
            <a:avLst/>
          </a:prstGeom>
        </p:spPr>
      </p:pic>
    </p:spTree>
    <p:extLst>
      <p:ext uri="{BB962C8B-B14F-4D97-AF65-F5344CB8AC3E}">
        <p14:creationId xmlns:p14="http://schemas.microsoft.com/office/powerpoint/2010/main" val="434327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A7FD-E59C-1500-BF22-BE6AFE52CB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9C70F6-F97D-86FF-F908-A5AE059E7F2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15F1365-4CAB-D18B-45E4-49519CF7BF20}"/>
              </a:ext>
            </a:extLst>
          </p:cNvPr>
          <p:cNvPicPr>
            <a:picLocks noChangeAspect="1"/>
          </p:cNvPicPr>
          <p:nvPr/>
        </p:nvPicPr>
        <p:blipFill>
          <a:blip r:embed="rId2"/>
          <a:stretch>
            <a:fillRect/>
          </a:stretch>
        </p:blipFill>
        <p:spPr>
          <a:xfrm>
            <a:off x="219075" y="114132"/>
            <a:ext cx="11791950" cy="6629735"/>
          </a:xfrm>
          <a:prstGeom prst="rect">
            <a:avLst/>
          </a:prstGeom>
        </p:spPr>
      </p:pic>
    </p:spTree>
    <p:extLst>
      <p:ext uri="{BB962C8B-B14F-4D97-AF65-F5344CB8AC3E}">
        <p14:creationId xmlns:p14="http://schemas.microsoft.com/office/powerpoint/2010/main" val="2863838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1F3A-9340-2627-2740-735005593E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80EC80-237C-56AF-2A7C-48C862AFD55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6B81185-535D-87F2-5AA7-A00BCE903B93}"/>
              </a:ext>
            </a:extLst>
          </p:cNvPr>
          <p:cNvPicPr>
            <a:picLocks noChangeAspect="1"/>
          </p:cNvPicPr>
          <p:nvPr/>
        </p:nvPicPr>
        <p:blipFill>
          <a:blip r:embed="rId2"/>
          <a:stretch>
            <a:fillRect/>
          </a:stretch>
        </p:blipFill>
        <p:spPr>
          <a:xfrm>
            <a:off x="252635" y="143711"/>
            <a:ext cx="11686729" cy="6570577"/>
          </a:xfrm>
          <a:prstGeom prst="rect">
            <a:avLst/>
          </a:prstGeom>
        </p:spPr>
      </p:pic>
    </p:spTree>
    <p:extLst>
      <p:ext uri="{BB962C8B-B14F-4D97-AF65-F5344CB8AC3E}">
        <p14:creationId xmlns:p14="http://schemas.microsoft.com/office/powerpoint/2010/main" val="84929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Times New Roman"/>
              <a:buNone/>
            </a:pPr>
            <a:r>
              <a:rPr lang="en-US">
                <a:latin typeface="Times New Roman"/>
                <a:ea typeface="Times New Roman"/>
                <a:cs typeface="Times New Roman"/>
                <a:sym typeface="Times New Roman"/>
              </a:rPr>
              <a:t>Introduction</a:t>
            </a:r>
            <a:r>
              <a:rPr lang="en-US"/>
              <a:t>:</a:t>
            </a:r>
            <a:endParaRPr/>
          </a:p>
        </p:txBody>
      </p:sp>
      <p:sp>
        <p:nvSpPr>
          <p:cNvPr id="96" name="Google Shape;96;p2"/>
          <p:cNvSpPr txBox="1">
            <a:spLocks noGrp="1"/>
          </p:cNvSpPr>
          <p:nvPr>
            <p:ph idx="1"/>
          </p:nvPr>
        </p:nvSpPr>
        <p:spPr>
          <a:xfrm>
            <a:off x="1143000" y="1789043"/>
            <a:ext cx="9872871" cy="4306957"/>
          </a:xfrm>
          <a:prstGeom prst="rect">
            <a:avLst/>
          </a:prstGeom>
          <a:noFill/>
          <a:ln>
            <a:noFill/>
          </a:ln>
        </p:spPr>
        <p:txBody>
          <a:bodyPr spcFirstLastPara="1" wrap="square" lIns="91425" tIns="45700" rIns="91425" bIns="45700" anchor="t" anchorCtr="0">
            <a:normAutofit fontScale="92500" lnSpcReduction="10000"/>
          </a:bodyPr>
          <a:lstStyle/>
          <a:p>
            <a:pPr marL="1143000" marR="1106170" indent="342900" algn="just">
              <a:lnSpc>
                <a:spcPct val="100000"/>
              </a:lnSpc>
              <a:spcAft>
                <a:spcPts val="0"/>
              </a:spcAft>
            </a:pPr>
            <a:r>
              <a:rPr lang="en-US" sz="2000" dirty="0">
                <a:effectLst/>
                <a:latin typeface="Times New Roman" panose="02020603050405020304" pitchFamily="18" charset="0"/>
                <a:ea typeface="Times New Roman" panose="02020603050405020304" pitchFamily="18" charset="0"/>
              </a:rPr>
              <a:t>This project is a web-based application where donor can donate either in the form of monetary help or any items like books, clothes e-items, toys etc. If the donor wants to provide monetary help then donor will be directed to the payment gateway page. For item donation, donor</a:t>
            </a:r>
            <a:r>
              <a:rPr lang="en-US" sz="2000" spc="55" dirty="0">
                <a:effectLst/>
                <a:latin typeface="Times New Roman" panose="02020603050405020304" pitchFamily="18" charset="0"/>
                <a:ea typeface="Times New Roman" panose="02020603050405020304" pitchFamily="18" charset="0"/>
              </a:rPr>
              <a:t> has to sign up, </a:t>
            </a:r>
            <a:r>
              <a:rPr lang="en-US" sz="2000" dirty="0">
                <a:effectLst/>
                <a:latin typeface="Times New Roman" panose="02020603050405020304" pitchFamily="18" charset="0"/>
                <a:ea typeface="Times New Roman" panose="02020603050405020304" pitchFamily="18" charset="0"/>
              </a:rPr>
              <a:t>fill</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details</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like</a:t>
            </a:r>
            <a:r>
              <a:rPr lang="en-US" sz="2000" spc="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Name, Address, </a:t>
            </a:r>
            <a:r>
              <a:rPr lang="en-US" sz="2000" dirty="0">
                <a:effectLst/>
                <a:latin typeface="Times New Roman" panose="02020603050405020304" pitchFamily="18" charset="0"/>
                <a:ea typeface="Times New Roman" panose="02020603050405020304" pitchFamily="18" charset="0"/>
              </a:rPr>
              <a:t>etc. in the form,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select the item various</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categories</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like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books, cloths, e-items, toys</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etc., upload picture of donated item in the form and then handover the item to the employee.  </a:t>
            </a:r>
          </a:p>
          <a:p>
            <a:pPr marL="1143000" marR="1106170" indent="342900" algn="just">
              <a:lnSpc>
                <a:spcPct val="100000"/>
              </a:lnSpc>
            </a:pPr>
            <a:r>
              <a:rPr lang="en-US" sz="2000" dirty="0">
                <a:effectLst/>
                <a:latin typeface="Times New Roman" panose="02020603050405020304" pitchFamily="18" charset="0"/>
                <a:ea typeface="Times New Roman" panose="02020603050405020304" pitchFamily="18" charset="0"/>
              </a:rPr>
              <a:t>After this the employee will collect the item and the employee will distribute it to the needy ones and he will take a picture with the </a:t>
            </a:r>
            <a:r>
              <a:rPr lang="en-US" sz="2000" dirty="0" err="1">
                <a:effectLst/>
                <a:latin typeface="Times New Roman" panose="02020603050405020304" pitchFamily="18" charset="0"/>
                <a:ea typeface="Times New Roman" panose="02020603050405020304" pitchFamily="18" charset="0"/>
              </a:rPr>
              <a:t>donee</a:t>
            </a:r>
            <a:r>
              <a:rPr lang="en-US" sz="2000" dirty="0">
                <a:effectLst/>
                <a:latin typeface="Times New Roman" panose="02020603050405020304" pitchFamily="18" charset="0"/>
                <a:ea typeface="Times New Roman" panose="02020603050405020304" pitchFamily="18" charset="0"/>
              </a:rPr>
              <a:t> this will be visible to only employees. We are doing this for increasing privacy and transparency purpose. With the donated money employee will raise the bids for books, clothes, etc. and the best of 5 vendors on the basis of quality 1 will be selected, after receiving the items the money will be transferred automatically to the vendors and every month to the salary of employee will be transferred automatically. </a:t>
            </a:r>
            <a:endParaRPr lang="en-IN" sz="2000" dirty="0">
              <a:effectLst/>
              <a:latin typeface="Times New Roman" panose="02020603050405020304" pitchFamily="18" charset="0"/>
              <a:ea typeface="Times New Roman" panose="02020603050405020304" pitchFamily="18" charset="0"/>
            </a:endParaRPr>
          </a:p>
          <a:p>
            <a:pPr marL="1143000" marR="1106170" indent="342900" algn="just">
              <a:lnSpc>
                <a:spcPct val="100000"/>
              </a:lnSpc>
              <a:spcAft>
                <a:spcPts val="0"/>
              </a:spcAft>
            </a:pP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6355-644D-6C6D-C403-98E70F6FE9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D9D0F9-B971-2AD3-D5B1-D10B4779C84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51F7D54-B647-A054-EFEC-AE0ECA6FF23F}"/>
              </a:ext>
            </a:extLst>
          </p:cNvPr>
          <p:cNvPicPr>
            <a:picLocks noChangeAspect="1"/>
          </p:cNvPicPr>
          <p:nvPr/>
        </p:nvPicPr>
        <p:blipFill>
          <a:blip r:embed="rId2"/>
          <a:stretch>
            <a:fillRect/>
          </a:stretch>
        </p:blipFill>
        <p:spPr>
          <a:xfrm>
            <a:off x="371226" y="210386"/>
            <a:ext cx="11449547" cy="6437227"/>
          </a:xfrm>
          <a:prstGeom prst="rect">
            <a:avLst/>
          </a:prstGeom>
        </p:spPr>
      </p:pic>
    </p:spTree>
    <p:extLst>
      <p:ext uri="{BB962C8B-B14F-4D97-AF65-F5344CB8AC3E}">
        <p14:creationId xmlns:p14="http://schemas.microsoft.com/office/powerpoint/2010/main" val="1360242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F73B-949D-8B2A-B1DA-0513465BA024}"/>
              </a:ext>
            </a:extLst>
          </p:cNvPr>
          <p:cNvSpPr>
            <a:spLocks noGrp="1"/>
          </p:cNvSpPr>
          <p:nvPr>
            <p:ph type="title"/>
          </p:nvPr>
        </p:nvSpPr>
        <p:spPr>
          <a:xfrm>
            <a:off x="477218" y="149773"/>
            <a:ext cx="9603275" cy="1049235"/>
          </a:xfrm>
        </p:spPr>
        <p:txBody>
          <a:bodyPr/>
          <a:lstStyle/>
          <a:p>
            <a:r>
              <a:rPr lang="en-IN" dirty="0"/>
              <a:t>Vendor Pages</a:t>
            </a:r>
          </a:p>
        </p:txBody>
      </p:sp>
      <p:sp>
        <p:nvSpPr>
          <p:cNvPr id="3" name="Content Placeholder 2">
            <a:extLst>
              <a:ext uri="{FF2B5EF4-FFF2-40B4-BE49-F238E27FC236}">
                <a16:creationId xmlns:a16="http://schemas.microsoft.com/office/drawing/2014/main" id="{5CC1DAD5-CBE4-57B0-24EA-5199C55003D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98C9595-E50D-DCDA-DEE6-C2CA283BCF74}"/>
              </a:ext>
            </a:extLst>
          </p:cNvPr>
          <p:cNvPicPr>
            <a:picLocks noChangeAspect="1"/>
          </p:cNvPicPr>
          <p:nvPr/>
        </p:nvPicPr>
        <p:blipFill>
          <a:blip r:embed="rId2"/>
          <a:stretch>
            <a:fillRect/>
          </a:stretch>
        </p:blipFill>
        <p:spPr>
          <a:xfrm>
            <a:off x="382956" y="809302"/>
            <a:ext cx="11331826" cy="5711420"/>
          </a:xfrm>
          <a:prstGeom prst="rect">
            <a:avLst/>
          </a:prstGeom>
        </p:spPr>
      </p:pic>
    </p:spTree>
    <p:extLst>
      <p:ext uri="{BB962C8B-B14F-4D97-AF65-F5344CB8AC3E}">
        <p14:creationId xmlns:p14="http://schemas.microsoft.com/office/powerpoint/2010/main" val="2557460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Times New Roman"/>
              <a:buNone/>
            </a:pPr>
            <a:r>
              <a:rPr lang="en-US">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p:txBody>
      </p:sp>
      <p:sp>
        <p:nvSpPr>
          <p:cNvPr id="173" name="Google Shape;173;p15"/>
          <p:cNvSpPr txBox="1">
            <a:spLocks noGrp="1"/>
          </p:cNvSpPr>
          <p:nvPr>
            <p:ph idx="1"/>
          </p:nvPr>
        </p:nvSpPr>
        <p:spPr>
          <a:xfrm>
            <a:off x="941121" y="2096588"/>
            <a:ext cx="10518568" cy="4409704"/>
          </a:xfrm>
          <a:prstGeom prst="rect">
            <a:avLst/>
          </a:prstGeom>
          <a:noFill/>
          <a:ln>
            <a:noFill/>
          </a:ln>
        </p:spPr>
        <p:txBody>
          <a:bodyPr spcFirstLastPara="1" wrap="square" lIns="91425" tIns="45700" rIns="91425" bIns="45700" anchor="t" anchorCtr="0">
            <a:normAutofit/>
          </a:bodyPr>
          <a:lstStyle/>
          <a:p>
            <a:pPr marL="582930" marR="654050" algn="just">
              <a:spcAft>
                <a:spcPts val="0"/>
              </a:spcAft>
            </a:pPr>
            <a:r>
              <a:rPr lang="en-US" sz="1800" dirty="0">
                <a:effectLst/>
                <a:latin typeface="Times New Roman" panose="02020603050405020304" pitchFamily="18" charset="0"/>
                <a:ea typeface="Times New Roman" panose="02020603050405020304" pitchFamily="18" charset="0"/>
              </a:rPr>
              <a:t>There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scope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further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great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extent.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future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r>
              <a:rPr lang="en-US" sz="1800" spc="-35" dirty="0">
                <a:effectLst/>
                <a:latin typeface="Times New Roman" panose="02020603050405020304" pitchFamily="18" charset="0"/>
                <a:ea typeface="Times New Roman" panose="02020603050405020304" pitchFamily="18" charset="0"/>
              </a:rPr>
              <a:t> </a:t>
            </a:r>
            <a:r>
              <a:rPr lang="en-US" sz="1800" dirty="0">
                <a:solidFill>
                  <a:srgbClr val="374151"/>
                </a:solidFill>
                <a:effectLst/>
                <a:latin typeface="Times New Roman" panose="02020603050405020304" pitchFamily="18" charset="0"/>
                <a:ea typeface="Times New Roman" panose="02020603050405020304" pitchFamily="18" charset="0"/>
              </a:rPr>
              <a:t>using virtual and augmented reality technology, organizations could create immersive experiences that showcase their impact and encourage donations. Incorporating crowdfunding features could allow organizations to create campaigns for specific projects and receive donations from multiple donors. </a:t>
            </a:r>
          </a:p>
          <a:p>
            <a:pPr marL="582930" marR="654050"/>
            <a:r>
              <a:rPr lang="en-US" sz="1800" dirty="0">
                <a:latin typeface="Times New Roman"/>
                <a:ea typeface="Times New Roman"/>
                <a:cs typeface="Times New Roman"/>
                <a:sym typeface="Times New Roman"/>
              </a:rPr>
              <a:t>Make the web application more attractive ,fast and responsive so that it would be more appealing for donor or vendor.</a:t>
            </a:r>
          </a:p>
          <a:p>
            <a:pPr marL="582930" marR="654050"/>
            <a:r>
              <a:rPr lang="en-US" sz="1800" dirty="0">
                <a:latin typeface="Times New Roman"/>
                <a:ea typeface="Times New Roman"/>
                <a:cs typeface="Times New Roman"/>
                <a:sym typeface="Times New Roman"/>
              </a:rPr>
              <a:t>In future we will enhance our security with latest technology.</a:t>
            </a:r>
            <a:br>
              <a:rPr lang="en-US" sz="1800" dirty="0">
                <a:latin typeface="Times New Roman"/>
                <a:ea typeface="Times New Roman"/>
                <a:cs typeface="Times New Roman"/>
                <a:sym typeface="Times New Roman"/>
              </a:rPr>
            </a:br>
            <a:endParaRPr lang="en-US" sz="1800" dirty="0">
              <a:latin typeface="Times New Roman"/>
              <a:ea typeface="Times New Roman"/>
              <a:cs typeface="Times New Roman"/>
              <a:sym typeface="Times New Roman"/>
            </a:endParaRPr>
          </a:p>
          <a:p>
            <a:pPr marL="45720" lvl="0" indent="0" algn="l" rtl="0">
              <a:lnSpc>
                <a:spcPct val="90000"/>
              </a:lnSpc>
              <a:spcBef>
                <a:spcPts val="1400"/>
              </a:spcBef>
              <a:spcAft>
                <a:spcPts val="0"/>
              </a:spcAft>
              <a:buSzPts val="1760"/>
              <a:buNone/>
            </a:pPr>
            <a:br>
              <a:rPr lang="en-US" dirty="0">
                <a:latin typeface="Times New Roman"/>
                <a:ea typeface="Times New Roman"/>
                <a:cs typeface="Times New Roman"/>
                <a:sym typeface="Times New Roman"/>
              </a:rPr>
            </a:br>
            <a:endParaRPr lang="en-US" dirty="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Times New Roman"/>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79" name="Google Shape;179;p16"/>
          <p:cNvSpPr txBox="1">
            <a:spLocks noGrp="1"/>
          </p:cNvSpPr>
          <p:nvPr>
            <p:ph idx="1"/>
          </p:nvPr>
        </p:nvSpPr>
        <p:spPr>
          <a:xfrm>
            <a:off x="1143000" y="2101933"/>
            <a:ext cx="10672948" cy="4429496"/>
          </a:xfrm>
          <a:prstGeom prst="rect">
            <a:avLst/>
          </a:prstGeom>
          <a:noFill/>
          <a:ln>
            <a:noFill/>
          </a:ln>
        </p:spPr>
        <p:txBody>
          <a:bodyPr spcFirstLastPara="1" wrap="square" lIns="91425" tIns="45700" rIns="91425" bIns="45700" anchor="t" anchorCtr="0">
            <a:normAutofit/>
          </a:bodyPr>
          <a:lstStyle/>
          <a:p>
            <a:pPr marL="584200" marR="656590" algn="just">
              <a:spcAft>
                <a:spcPts val="0"/>
              </a:spcAft>
            </a:pPr>
            <a:r>
              <a:rPr lang="en-US" sz="1800" spc="-5" dirty="0">
                <a:effectLst/>
                <a:latin typeface="Times New Roman" panose="02020603050405020304" pitchFamily="18" charset="0"/>
                <a:ea typeface="Times New Roman" panose="02020603050405020304" pitchFamily="18" charset="0"/>
              </a:rPr>
              <a:t>The</a:t>
            </a:r>
            <a:r>
              <a:rPr lang="en-US" sz="1800" spc="-8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system</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been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developed</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much</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free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errors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same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efficient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less time consuming. The purpose of this project was to develop a web application for donating items by donor. This project helped us in gaining valuable information and practical knowledge on several topics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 designing web pages using React.js, usage of responsive templates, designing of web</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 and management of database using MySQL. </a:t>
            </a:r>
          </a:p>
          <a:p>
            <a:pPr marL="584200" marR="656590" algn="just">
              <a:spcAft>
                <a:spcPts val="0"/>
              </a:spcAft>
            </a:pPr>
            <a:r>
              <a:rPr lang="en-US" sz="1800" dirty="0">
                <a:effectLst/>
                <a:latin typeface="Times New Roman" panose="02020603050405020304" pitchFamily="18" charset="0"/>
                <a:ea typeface="Times New Roman" panose="02020603050405020304" pitchFamily="18" charset="0"/>
              </a:rPr>
              <a:t>The entire system is secured. Also, the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helped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understanding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about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phases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software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life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cycle.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 to test different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features of 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endParaRPr lang="en-IN" sz="1800" dirty="0">
              <a:effectLst/>
              <a:latin typeface="Times New Roman" panose="02020603050405020304" pitchFamily="18" charset="0"/>
              <a:ea typeface="Times New Roman" panose="02020603050405020304" pitchFamily="18" charset="0"/>
            </a:endParaRPr>
          </a:p>
          <a:p>
            <a:pPr marL="584200" marR="657860" algn="just">
              <a:spcBef>
                <a:spcPts val="5"/>
              </a:spcBef>
              <a:spcAft>
                <a:spcPts val="0"/>
              </a:spcAft>
            </a:pPr>
            <a:r>
              <a:rPr lang="en-US" sz="1800" dirty="0">
                <a:effectLst/>
                <a:latin typeface="Times New Roman" panose="02020603050405020304" pitchFamily="18" charset="0"/>
                <a:ea typeface="Times New Roman" panose="02020603050405020304" pitchFamily="18" charset="0"/>
              </a:rPr>
              <a:t>This project has given us great satisfaction in having designed an application which has features of donating items like cloths, books etc., transparency is maintained during vendor bidding, automatic bank transfer done when item received by employee through vendor.</a:t>
            </a:r>
            <a:endParaRPr lang="en-IN" sz="1800" dirty="0">
              <a:effectLst/>
              <a:latin typeface="Times New Roman" panose="02020603050405020304" pitchFamily="18" charset="0"/>
              <a:ea typeface="Times New Roman" panose="02020603050405020304" pitchFamily="18" charset="0"/>
            </a:endParaRPr>
          </a:p>
          <a:p>
            <a:pPr marL="228600" lvl="0" indent="-71120" algn="l" rtl="0">
              <a:lnSpc>
                <a:spcPct val="90000"/>
              </a:lnSpc>
              <a:spcBef>
                <a:spcPts val="1400"/>
              </a:spcBef>
              <a:spcAft>
                <a:spcPts val="0"/>
              </a:spcAft>
              <a:buSzPts val="1760"/>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ctrTitle"/>
          </p:nvPr>
        </p:nvSpPr>
        <p:spPr>
          <a:xfrm>
            <a:off x="2073006" y="802297"/>
            <a:ext cx="8637073" cy="2541431"/>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FFFFF"/>
              </a:buClr>
              <a:buSzPts val="4400"/>
              <a:buFont typeface="Corbel"/>
              <a:buNone/>
            </a:pPr>
            <a:r>
              <a:rPr lang="en-US" sz="4400" dirty="0"/>
              <a:t>GIT HUB PROJECT LINK:-</a:t>
            </a:r>
            <a:br>
              <a:rPr lang="en-US" sz="4400" dirty="0"/>
            </a:br>
            <a:endParaRPr sz="4400" dirty="0"/>
          </a:p>
        </p:txBody>
      </p:sp>
      <p:sp>
        <p:nvSpPr>
          <p:cNvPr id="185" name="Google Shape;185;p17"/>
          <p:cNvSpPr txBox="1">
            <a:spLocks noGrp="1"/>
          </p:cNvSpPr>
          <p:nvPr>
            <p:ph type="subTitle" idx="1"/>
          </p:nvPr>
        </p:nvSpPr>
        <p:spPr>
          <a:xfrm>
            <a:off x="1777464" y="3520848"/>
            <a:ext cx="8637072" cy="97762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60"/>
              <a:buNone/>
            </a:pPr>
            <a:r>
              <a:rPr lang="en-US" dirty="0"/>
              <a:t>https://github.com/UtkarshUpadhyay1703/Helping-Needy-Ones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9"/>
        <p:cNvGrpSpPr/>
        <p:nvPr/>
      </p:nvGrpSpPr>
      <p:grpSpPr>
        <a:xfrm>
          <a:off x="0" y="0"/>
          <a:ext cx="0" cy="0"/>
          <a:chOff x="0" y="0"/>
          <a:chExt cx="0" cy="0"/>
        </a:xfrm>
      </p:grpSpPr>
      <p:sp>
        <p:nvSpPr>
          <p:cNvPr id="190" name="Google Shape;190;p18"/>
          <p:cNvSpPr txBox="1">
            <a:spLocks noGrp="1"/>
          </p:cNvSpPr>
          <p:nvPr>
            <p:ph type="title"/>
          </p:nvPr>
        </p:nvSpPr>
        <p:spPr>
          <a:xfrm>
            <a:off x="1416131" y="2426524"/>
            <a:ext cx="9875520" cy="1356360"/>
          </a:xfrm>
          <a:prstGeom prst="rect">
            <a:avLst/>
          </a:prstGeom>
          <a:solidFill>
            <a:schemeClr val="accent1"/>
          </a:solidFill>
          <a:ln w="53975" cap="flat" cmpd="dbl">
            <a:solidFill>
              <a:schemeClr val="lt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8000"/>
              <a:buFont typeface="Times New Roman"/>
              <a:buNone/>
            </a:pPr>
            <a:r>
              <a:rPr lang="en-US" sz="8000" b="1">
                <a:solidFill>
                  <a:srgbClr val="FF0000"/>
                </a:solidFill>
                <a:latin typeface="Times New Roman"/>
                <a:ea typeface="Times New Roman"/>
                <a:cs typeface="Times New Roman"/>
                <a:sym typeface="Times New Roman"/>
              </a:rPr>
              <a:t>Thank You!</a:t>
            </a:r>
            <a:endParaRPr sz="8000" b="1">
              <a:solidFill>
                <a:srgbClr val="FF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7D432C-E663-C529-8C58-E426F022C377}"/>
              </a:ext>
            </a:extLst>
          </p:cNvPr>
          <p:cNvSpPr>
            <a:spLocks noGrp="1"/>
          </p:cNvSpPr>
          <p:nvPr>
            <p:ph idx="1"/>
          </p:nvPr>
        </p:nvSpPr>
        <p:spPr/>
        <p:txBody>
          <a:bodyPr/>
          <a:lstStyle/>
          <a:p>
            <a:pPr>
              <a:lnSpc>
                <a:spcPct val="100000"/>
              </a:lnSpc>
            </a:pPr>
            <a:r>
              <a:rPr lang="en-US" sz="2000" dirty="0">
                <a:effectLst/>
                <a:latin typeface="Times New Roman" panose="02020603050405020304" pitchFamily="18" charset="0"/>
                <a:ea typeface="Times New Roman" panose="02020603050405020304" pitchFamily="18" charset="0"/>
              </a:rPr>
              <a:t>The project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objective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 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deliver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basic items like notebooks, clothes etc. to the needy specifically children. Helps to regrow the emotions in a person and by donating, one’s life will be improved and donor will feel self-satisfaction by doing this kind thing. Help the local vendors by promoting their business through the process of this project .A complete and efficient web application which can provide the user friendly donation facility and transparency in donation is the basic objective of the project.</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97611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821725" y="337751"/>
            <a:ext cx="9875520" cy="74964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Times New Roman"/>
              <a:buNone/>
            </a:pPr>
            <a:r>
              <a:rPr lang="en-US" dirty="0">
                <a:latin typeface="Times New Roman"/>
                <a:ea typeface="Times New Roman"/>
                <a:cs typeface="Times New Roman"/>
                <a:sym typeface="Times New Roman"/>
              </a:rPr>
              <a:t>Scope of Project</a:t>
            </a:r>
            <a:endParaRPr dirty="0">
              <a:latin typeface="Times New Roman"/>
              <a:ea typeface="Times New Roman"/>
              <a:cs typeface="Times New Roman"/>
              <a:sym typeface="Times New Roman"/>
            </a:endParaRPr>
          </a:p>
        </p:txBody>
      </p:sp>
      <p:sp>
        <p:nvSpPr>
          <p:cNvPr id="102" name="Google Shape;102;p3"/>
          <p:cNvSpPr txBox="1">
            <a:spLocks noGrp="1"/>
          </p:cNvSpPr>
          <p:nvPr>
            <p:ph idx="1"/>
          </p:nvPr>
        </p:nvSpPr>
        <p:spPr>
          <a:xfrm>
            <a:off x="824374" y="1394085"/>
            <a:ext cx="9872871" cy="5104286"/>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760"/>
              <a:buNone/>
            </a:pPr>
            <a:r>
              <a:rPr lang="en-US" dirty="0">
                <a:solidFill>
                  <a:srgbClr val="FF0000"/>
                </a:solidFill>
                <a:latin typeface="Times New Roman"/>
                <a:ea typeface="Times New Roman"/>
                <a:cs typeface="Times New Roman"/>
                <a:sym typeface="Times New Roman"/>
              </a:rPr>
              <a:t>TECHNOLOGIES USED</a:t>
            </a:r>
            <a:endParaRPr dirty="0"/>
          </a:p>
          <a:p>
            <a:pPr marL="502919" indent="-457200">
              <a:buSzPts val="1760"/>
              <a:buFont typeface="Corbel"/>
              <a:buAutoNum type="arabicPeriod"/>
            </a:pPr>
            <a:endParaRPr lang="en-US" sz="2000" dirty="0">
              <a:latin typeface="Times New Roman"/>
              <a:ea typeface="Times New Roman"/>
              <a:cs typeface="Times New Roman"/>
              <a:sym typeface="Times New Roman"/>
            </a:endParaRPr>
          </a:p>
          <a:p>
            <a:pPr marL="502919" indent="-457200">
              <a:buSzPts val="1760"/>
              <a:buFont typeface="Corbel"/>
              <a:buAutoNum type="arabicPeriod"/>
            </a:pPr>
            <a:r>
              <a:rPr lang="en-US" sz="2000" dirty="0">
                <a:latin typeface="Times New Roman"/>
                <a:ea typeface="Times New Roman"/>
                <a:cs typeface="Times New Roman"/>
                <a:sym typeface="Times New Roman"/>
              </a:rPr>
              <a:t>Spring Boot</a:t>
            </a:r>
          </a:p>
          <a:p>
            <a:pPr marL="502919" indent="-457200">
              <a:buSzPts val="1760"/>
              <a:buFont typeface="Corbel"/>
              <a:buAutoNum type="arabicPeriod"/>
            </a:pPr>
            <a:r>
              <a:rPr lang="en-US" sz="2000" dirty="0">
                <a:latin typeface="Times New Roman"/>
                <a:ea typeface="Times New Roman"/>
                <a:cs typeface="Times New Roman"/>
                <a:sym typeface="Times New Roman"/>
              </a:rPr>
              <a:t>Spring Boot JPA</a:t>
            </a:r>
            <a:endParaRPr sz="2000" dirty="0"/>
          </a:p>
          <a:p>
            <a:pPr marL="502919" lvl="0" indent="-457200" algn="l" rtl="0">
              <a:lnSpc>
                <a:spcPct val="90000"/>
              </a:lnSpc>
              <a:spcBef>
                <a:spcPts val="1400"/>
              </a:spcBef>
              <a:spcAft>
                <a:spcPts val="0"/>
              </a:spcAft>
              <a:buSzPts val="1760"/>
              <a:buAutoNum type="arabicPeriod"/>
            </a:pPr>
            <a:r>
              <a:rPr lang="en-US" sz="2000" dirty="0">
                <a:latin typeface="Times New Roman"/>
                <a:ea typeface="Times New Roman"/>
                <a:cs typeface="Times New Roman"/>
                <a:sym typeface="Times New Roman"/>
              </a:rPr>
              <a:t>React</a:t>
            </a:r>
          </a:p>
          <a:p>
            <a:pPr marL="502919" indent="-457200">
              <a:buSzPts val="1760"/>
              <a:buFont typeface="Corbel"/>
              <a:buAutoNum type="arabicPeriod"/>
            </a:pPr>
            <a:r>
              <a:rPr lang="en-US" sz="2000" dirty="0">
                <a:latin typeface="Times New Roman"/>
                <a:ea typeface="Times New Roman"/>
                <a:cs typeface="Times New Roman"/>
                <a:sym typeface="Times New Roman"/>
              </a:rPr>
              <a:t>MySQL</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04D2-2787-D9E9-5E1D-1A9B9E4279FB}"/>
              </a:ext>
            </a:extLst>
          </p:cNvPr>
          <p:cNvSpPr>
            <a:spLocks noGrp="1"/>
          </p:cNvSpPr>
          <p:nvPr>
            <p:ph type="title"/>
          </p:nvPr>
        </p:nvSpPr>
        <p:spPr/>
        <p:txBody>
          <a:bodyPr/>
          <a:lstStyle/>
          <a:p>
            <a:r>
              <a:rPr lang="en-US" dirty="0">
                <a:solidFill>
                  <a:srgbClr val="FF0000"/>
                </a:solidFill>
                <a:latin typeface="Times New Roman"/>
                <a:ea typeface="Times New Roman"/>
                <a:cs typeface="Times New Roman"/>
                <a:sym typeface="Times New Roman"/>
              </a:rPr>
              <a:t>FEATURES</a:t>
            </a:r>
            <a:br>
              <a:rPr lang="en-US" dirty="0"/>
            </a:br>
            <a:endParaRPr lang="en-IN" dirty="0"/>
          </a:p>
        </p:txBody>
      </p:sp>
      <p:sp>
        <p:nvSpPr>
          <p:cNvPr id="3" name="Content Placeholder 2">
            <a:extLst>
              <a:ext uri="{FF2B5EF4-FFF2-40B4-BE49-F238E27FC236}">
                <a16:creationId xmlns:a16="http://schemas.microsoft.com/office/drawing/2014/main" id="{506F32B5-F00B-073B-E5A8-BD53962ABDF2}"/>
              </a:ext>
            </a:extLst>
          </p:cNvPr>
          <p:cNvSpPr>
            <a:spLocks noGrp="1"/>
          </p:cNvSpPr>
          <p:nvPr>
            <p:ph idx="1"/>
          </p:nvPr>
        </p:nvSpPr>
        <p:spPr/>
        <p:txBody>
          <a:bodyPr/>
          <a:lstStyle/>
          <a:p>
            <a:pPr marL="342900" marR="1106170" lvl="0" indent="-342900">
              <a:spcBef>
                <a:spcPts val="700"/>
              </a:spcBef>
              <a:spcAft>
                <a:spcPts val="0"/>
              </a:spcAft>
              <a:buSzPts val="1200"/>
              <a:buFont typeface="Times New Roman" panose="02020603050405020304" pitchFamily="18" charset="0"/>
              <a:buAutoNum type="arabicPeriod"/>
              <a:tabLst>
                <a:tab pos="1601470" algn="l"/>
              </a:tabLst>
            </a:pPr>
            <a:r>
              <a:rPr lang="en-US" sz="2000" dirty="0">
                <a:effectLst/>
                <a:latin typeface="Times New Roman" panose="02020603050405020304" pitchFamily="18" charset="0"/>
                <a:ea typeface="Times New Roman" panose="02020603050405020304" pitchFamily="18" charset="0"/>
              </a:rPr>
              <a:t>Category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items for donation-Books,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Clothes, Toys, E-Items etc.</a:t>
            </a:r>
          </a:p>
          <a:p>
            <a:pPr marL="342900" marR="1106170" lvl="0" indent="-342900">
              <a:spcBef>
                <a:spcPts val="685"/>
              </a:spcBef>
              <a:spcAft>
                <a:spcPts val="0"/>
              </a:spcAft>
              <a:buSzPts val="1200"/>
              <a:buFont typeface="Times New Roman" panose="02020603050405020304" pitchFamily="18" charset="0"/>
              <a:buAutoNum type="arabicPeriod"/>
              <a:tabLst>
                <a:tab pos="1601470" algn="l"/>
              </a:tabLst>
            </a:pPr>
            <a:r>
              <a:rPr lang="en-US" sz="2000" dirty="0">
                <a:effectLst/>
                <a:latin typeface="Times New Roman" panose="02020603050405020304" pitchFamily="18" charset="0"/>
                <a:ea typeface="Times New Roman" panose="02020603050405020304" pitchFamily="18" charset="0"/>
              </a:rPr>
              <a:t>Anonymous donor can donate money also.</a:t>
            </a:r>
          </a:p>
          <a:p>
            <a:pPr marL="342900" marR="1106170" lvl="0" indent="-342900">
              <a:spcBef>
                <a:spcPts val="680"/>
              </a:spcBef>
              <a:spcAft>
                <a:spcPts val="0"/>
              </a:spcAft>
              <a:buSzPts val="1200"/>
              <a:buFont typeface="Times New Roman" panose="02020603050405020304" pitchFamily="18" charset="0"/>
              <a:buAutoNum type="arabicPeriod"/>
              <a:tabLst>
                <a:tab pos="1601470" algn="l"/>
              </a:tabLst>
            </a:pPr>
            <a:r>
              <a:rPr lang="en-US" sz="2000" dirty="0">
                <a:effectLst/>
                <a:latin typeface="Times New Roman" panose="02020603050405020304" pitchFamily="18" charset="0"/>
                <a:ea typeface="Times New Roman" panose="02020603050405020304" pitchFamily="18" charset="0"/>
              </a:rPr>
              <a:t>Vendor bids for tender available</a:t>
            </a:r>
            <a:r>
              <a:rPr lang="en-US" sz="2000" spc="-10" dirty="0">
                <a:effectLst/>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marL="342900" marR="1106170" lvl="0" indent="-342900">
              <a:spcBef>
                <a:spcPts val="700"/>
              </a:spcBef>
              <a:spcAft>
                <a:spcPts val="0"/>
              </a:spcAft>
              <a:buSzPts val="1200"/>
              <a:buFont typeface="Times New Roman" panose="02020603050405020304" pitchFamily="18" charset="0"/>
              <a:buAutoNum type="arabicPeriod"/>
              <a:tabLst>
                <a:tab pos="1601470" algn="l"/>
              </a:tabLst>
            </a:pPr>
            <a:r>
              <a:rPr lang="en-US" sz="2000" dirty="0">
                <a:effectLst/>
                <a:latin typeface="Times New Roman" panose="02020603050405020304" pitchFamily="18" charset="0"/>
                <a:ea typeface="Times New Roman" panose="02020603050405020304" pitchFamily="18" charset="0"/>
              </a:rPr>
              <a:t>Employee select the best vendor and collect the items and distribute the item to the </a:t>
            </a:r>
            <a:r>
              <a:rPr lang="en-US" sz="2000" dirty="0" err="1">
                <a:effectLst/>
                <a:latin typeface="Times New Roman" panose="02020603050405020304" pitchFamily="18" charset="0"/>
                <a:ea typeface="Times New Roman" panose="02020603050405020304" pitchFamily="18" charset="0"/>
              </a:rPr>
              <a:t>donee</a:t>
            </a:r>
            <a:r>
              <a:rPr lang="en-US" sz="2000" dirty="0">
                <a:effectLst/>
                <a:latin typeface="Times New Roman" panose="02020603050405020304" pitchFamily="18" charset="0"/>
                <a:ea typeface="Times New Roman" panose="02020603050405020304" pitchFamily="18" charset="0"/>
              </a:rPr>
              <a:t>/needy.</a:t>
            </a:r>
          </a:p>
          <a:p>
            <a:pPr marL="342900" marR="1106170" lvl="0" indent="-342900">
              <a:spcBef>
                <a:spcPts val="685"/>
              </a:spcBef>
              <a:spcAft>
                <a:spcPts val="0"/>
              </a:spcAft>
              <a:buSzPts val="1200"/>
              <a:buFont typeface="Times New Roman" panose="02020603050405020304" pitchFamily="18" charset="0"/>
              <a:buAutoNum type="arabicPeriod"/>
              <a:tabLst>
                <a:tab pos="1601470" algn="l"/>
              </a:tabLst>
            </a:pPr>
            <a:r>
              <a:rPr lang="en-US" sz="2000" dirty="0">
                <a:effectLst/>
                <a:latin typeface="Times New Roman" panose="02020603050405020304" pitchFamily="18" charset="0"/>
                <a:ea typeface="Times New Roman" panose="02020603050405020304" pitchFamily="18" charset="0"/>
              </a:rPr>
              <a:t>24x7 online money donation available.</a:t>
            </a:r>
          </a:p>
          <a:p>
            <a:endParaRPr lang="en-IN" dirty="0"/>
          </a:p>
        </p:txBody>
      </p:sp>
    </p:spTree>
    <p:extLst>
      <p:ext uri="{BB962C8B-B14F-4D97-AF65-F5344CB8AC3E}">
        <p14:creationId xmlns:p14="http://schemas.microsoft.com/office/powerpoint/2010/main" val="132785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757915" y="0"/>
            <a:ext cx="9603275" cy="10492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Times New Roman"/>
              <a:buNone/>
            </a:pPr>
            <a:r>
              <a:rPr lang="en-US" dirty="0">
                <a:latin typeface="Times New Roman"/>
                <a:ea typeface="Times New Roman"/>
                <a:cs typeface="Times New Roman"/>
                <a:sym typeface="Times New Roman"/>
              </a:rPr>
              <a:t>ER Diagram</a:t>
            </a:r>
            <a:endParaRPr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F7E0E987-62B6-B696-8A41-CF1D78136A8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51" y="845320"/>
            <a:ext cx="12127749" cy="55464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746086" y="594995"/>
            <a:ext cx="9603275" cy="104428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Times New Roman"/>
              <a:buNone/>
            </a:pPr>
            <a:r>
              <a:rPr lang="en-US" dirty="0">
                <a:latin typeface="Times New Roman"/>
                <a:ea typeface="Times New Roman"/>
                <a:cs typeface="Times New Roman"/>
                <a:sym typeface="Times New Roman"/>
              </a:rPr>
              <a:t>Employee:</a:t>
            </a:r>
            <a:endParaRPr dirty="0">
              <a:latin typeface="Times New Roman"/>
              <a:ea typeface="Times New Roman"/>
              <a:cs typeface="Times New Roman"/>
              <a:sym typeface="Times New Roman"/>
            </a:endParaRPr>
          </a:p>
        </p:txBody>
      </p:sp>
      <p:sp>
        <p:nvSpPr>
          <p:cNvPr id="114" name="Google Shape;114;p5"/>
          <p:cNvSpPr txBox="1">
            <a:spLocks noGrp="1"/>
          </p:cNvSpPr>
          <p:nvPr>
            <p:ph idx="1"/>
          </p:nvPr>
        </p:nvSpPr>
        <p:spPr>
          <a:xfrm>
            <a:off x="626165" y="2015732"/>
            <a:ext cx="10428689" cy="3450613"/>
          </a:xfrm>
          <a:prstGeom prst="rect">
            <a:avLst/>
          </a:prstGeom>
          <a:noFill/>
          <a:ln>
            <a:noFill/>
          </a:ln>
        </p:spPr>
        <p:txBody>
          <a:bodyPr spcFirstLastPara="1" wrap="square" lIns="91425" tIns="45700" rIns="91425" bIns="45700" anchor="t" anchorCtr="0">
            <a:normAutofit fontScale="92500" lnSpcReduction="20000"/>
          </a:bodyPr>
          <a:lstStyle/>
          <a:p>
            <a:pPr marL="45720" lvl="0" indent="0" algn="l" rtl="0">
              <a:lnSpc>
                <a:spcPct val="90000"/>
              </a:lnSpc>
              <a:spcBef>
                <a:spcPts val="0"/>
              </a:spcBef>
              <a:spcAft>
                <a:spcPts val="0"/>
              </a:spcAft>
              <a:buSzPts val="1760"/>
              <a:buNone/>
            </a:pPr>
            <a:r>
              <a:rPr lang="en-US" dirty="0">
                <a:latin typeface="Times New Roman"/>
                <a:ea typeface="Times New Roman"/>
                <a:cs typeface="Times New Roman"/>
                <a:sym typeface="Times New Roman"/>
              </a:rPr>
              <a:t>● Sign Up </a:t>
            </a:r>
            <a:endParaRPr dirty="0">
              <a:latin typeface="Times New Roman"/>
              <a:ea typeface="Times New Roman"/>
              <a:cs typeface="Times New Roman"/>
              <a:sym typeface="Times New Roman"/>
            </a:endParaRPr>
          </a:p>
          <a:p>
            <a:pPr marL="45720" lvl="0" indent="0" algn="l" rtl="0">
              <a:lnSpc>
                <a:spcPct val="90000"/>
              </a:lnSpc>
              <a:spcBef>
                <a:spcPts val="1400"/>
              </a:spcBef>
              <a:spcAft>
                <a:spcPts val="0"/>
              </a:spcAft>
              <a:buSzPts val="1760"/>
              <a:buNone/>
            </a:pPr>
            <a:r>
              <a:rPr lang="en-US" dirty="0">
                <a:latin typeface="Times New Roman"/>
                <a:ea typeface="Times New Roman"/>
                <a:cs typeface="Times New Roman"/>
                <a:sym typeface="Times New Roman"/>
              </a:rPr>
              <a:t>● Sign In/Sign Out </a:t>
            </a:r>
            <a:endParaRPr dirty="0">
              <a:latin typeface="Times New Roman"/>
              <a:ea typeface="Times New Roman"/>
              <a:cs typeface="Times New Roman"/>
              <a:sym typeface="Times New Roman"/>
            </a:endParaRPr>
          </a:p>
          <a:p>
            <a:pPr marL="45720" lvl="0" indent="0" algn="l" rtl="0">
              <a:lnSpc>
                <a:spcPct val="90000"/>
              </a:lnSpc>
              <a:spcBef>
                <a:spcPts val="1400"/>
              </a:spcBef>
              <a:spcAft>
                <a:spcPts val="0"/>
              </a:spcAft>
              <a:buSzPts val="1760"/>
              <a:buNone/>
            </a:pPr>
            <a:r>
              <a:rPr lang="en-US" dirty="0">
                <a:latin typeface="Times New Roman"/>
                <a:ea typeface="Times New Roman"/>
                <a:cs typeface="Times New Roman"/>
                <a:sym typeface="Times New Roman"/>
              </a:rPr>
              <a:t>● Vendor table </a:t>
            </a:r>
            <a:endParaRPr dirty="0">
              <a:latin typeface="Times New Roman"/>
              <a:ea typeface="Times New Roman"/>
              <a:cs typeface="Times New Roman"/>
              <a:sym typeface="Times New Roman"/>
            </a:endParaRPr>
          </a:p>
          <a:p>
            <a:pPr marL="45720" lvl="0" indent="0" algn="l" rtl="0">
              <a:lnSpc>
                <a:spcPct val="90000"/>
              </a:lnSpc>
              <a:spcBef>
                <a:spcPts val="1400"/>
              </a:spcBef>
              <a:spcAft>
                <a:spcPts val="0"/>
              </a:spcAft>
              <a:buSzPts val="1760"/>
              <a:buNone/>
            </a:pPr>
            <a:r>
              <a:rPr lang="en-US" dirty="0">
                <a:latin typeface="Times New Roman"/>
                <a:ea typeface="Times New Roman"/>
                <a:cs typeface="Times New Roman"/>
                <a:sym typeface="Times New Roman"/>
              </a:rPr>
              <a:t>● Donor table </a:t>
            </a:r>
            <a:endParaRPr dirty="0">
              <a:latin typeface="Times New Roman"/>
              <a:ea typeface="Times New Roman"/>
              <a:cs typeface="Times New Roman"/>
              <a:sym typeface="Times New Roman"/>
            </a:endParaRPr>
          </a:p>
          <a:p>
            <a:pPr marL="45720" lvl="0" indent="0" algn="l" rtl="0">
              <a:lnSpc>
                <a:spcPct val="90000"/>
              </a:lnSpc>
              <a:spcBef>
                <a:spcPts val="1400"/>
              </a:spcBef>
              <a:spcAft>
                <a:spcPts val="0"/>
              </a:spcAft>
              <a:buSzPts val="1760"/>
              <a:buNone/>
            </a:pPr>
            <a:r>
              <a:rPr lang="en-US" dirty="0">
                <a:latin typeface="Times New Roman"/>
                <a:ea typeface="Times New Roman"/>
                <a:cs typeface="Times New Roman"/>
                <a:sym typeface="Times New Roman"/>
              </a:rPr>
              <a:t>● Receive item from donor </a:t>
            </a:r>
            <a:endParaRPr dirty="0">
              <a:latin typeface="Times New Roman"/>
              <a:ea typeface="Times New Roman"/>
              <a:cs typeface="Times New Roman"/>
              <a:sym typeface="Times New Roman"/>
            </a:endParaRPr>
          </a:p>
          <a:p>
            <a:pPr marL="45720" lvl="0" indent="0" algn="l" rtl="0">
              <a:lnSpc>
                <a:spcPct val="90000"/>
              </a:lnSpc>
              <a:spcBef>
                <a:spcPts val="1400"/>
              </a:spcBef>
              <a:spcAft>
                <a:spcPts val="0"/>
              </a:spcAft>
              <a:buSzPts val="1760"/>
              <a:buNone/>
            </a:pPr>
            <a:r>
              <a:rPr lang="en-US" dirty="0">
                <a:latin typeface="Times New Roman"/>
                <a:ea typeface="Times New Roman"/>
                <a:cs typeface="Times New Roman"/>
                <a:sym typeface="Times New Roman"/>
              </a:rPr>
              <a:t>● Receive item supplied from </a:t>
            </a:r>
          </a:p>
          <a:p>
            <a:pPr marL="45720" lvl="0" indent="0" algn="l" rtl="0">
              <a:lnSpc>
                <a:spcPct val="90000"/>
              </a:lnSpc>
              <a:spcBef>
                <a:spcPts val="1400"/>
              </a:spcBef>
              <a:spcAft>
                <a:spcPts val="0"/>
              </a:spcAft>
              <a:buSzPts val="1760"/>
              <a:buNone/>
            </a:pPr>
            <a:r>
              <a:rPr lang="en-US" dirty="0">
                <a:latin typeface="Times New Roman"/>
                <a:ea typeface="Times New Roman"/>
                <a:cs typeface="Times New Roman"/>
                <a:sym typeface="Times New Roman"/>
              </a:rPr>
              <a:t>   vendor</a:t>
            </a:r>
            <a:endParaRPr dirty="0">
              <a:latin typeface="Times New Roman"/>
              <a:ea typeface="Times New Roman"/>
              <a:cs typeface="Times New Roman"/>
              <a:sym typeface="Times New Roman"/>
            </a:endParaRPr>
          </a:p>
          <a:p>
            <a:pPr marL="45720" lvl="0" indent="0" algn="l" rtl="0">
              <a:lnSpc>
                <a:spcPct val="90000"/>
              </a:lnSpc>
              <a:spcBef>
                <a:spcPts val="1400"/>
              </a:spcBef>
              <a:spcAft>
                <a:spcPts val="0"/>
              </a:spcAft>
              <a:buSzPts val="1760"/>
              <a:buNone/>
            </a:pPr>
            <a:r>
              <a:rPr lang="en-US" dirty="0">
                <a:latin typeface="Times New Roman"/>
                <a:ea typeface="Times New Roman"/>
                <a:cs typeface="Times New Roman"/>
                <a:sym typeface="Times New Roman"/>
              </a:rPr>
              <a:t>● Deliver item to </a:t>
            </a:r>
            <a:r>
              <a:rPr lang="en-US" dirty="0" err="1">
                <a:latin typeface="Times New Roman"/>
                <a:ea typeface="Times New Roman"/>
                <a:cs typeface="Times New Roman"/>
                <a:sym typeface="Times New Roman"/>
              </a:rPr>
              <a:t>donee</a:t>
            </a:r>
            <a:r>
              <a:rPr lang="en-U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45720" lvl="0" indent="0" algn="l" rtl="0">
              <a:lnSpc>
                <a:spcPct val="90000"/>
              </a:lnSpc>
              <a:spcBef>
                <a:spcPts val="1400"/>
              </a:spcBef>
              <a:spcAft>
                <a:spcPts val="0"/>
              </a:spcAft>
              <a:buSzPts val="1760"/>
              <a:buNone/>
            </a:pPr>
            <a:r>
              <a:rPr lang="en-US" dirty="0">
                <a:latin typeface="Times New Roman"/>
                <a:ea typeface="Times New Roman"/>
                <a:cs typeface="Times New Roman"/>
                <a:sym typeface="Times New Roman"/>
              </a:rPr>
              <a:t>● Maintain database</a:t>
            </a:r>
            <a:endParaRPr dirty="0"/>
          </a:p>
        </p:txBody>
      </p:sp>
      <p:pic>
        <p:nvPicPr>
          <p:cNvPr id="5" name="Picture 4">
            <a:extLst>
              <a:ext uri="{FF2B5EF4-FFF2-40B4-BE49-F238E27FC236}">
                <a16:creationId xmlns:a16="http://schemas.microsoft.com/office/drawing/2014/main" id="{FFE8C115-AEDF-8FA7-4E91-E98862DD6ECB}"/>
              </a:ext>
            </a:extLst>
          </p:cNvPr>
          <p:cNvPicPr>
            <a:picLocks noChangeAspect="1"/>
          </p:cNvPicPr>
          <p:nvPr/>
        </p:nvPicPr>
        <p:blipFill>
          <a:blip r:embed="rId3"/>
          <a:stretch>
            <a:fillRect/>
          </a:stretch>
        </p:blipFill>
        <p:spPr>
          <a:xfrm>
            <a:off x="3532356" y="-12063"/>
            <a:ext cx="1169559" cy="1169559"/>
          </a:xfrm>
          <a:prstGeom prst="rect">
            <a:avLst/>
          </a:prstGeom>
        </p:spPr>
      </p:pic>
      <p:pic>
        <p:nvPicPr>
          <p:cNvPr id="7" name="Picture 6">
            <a:extLst>
              <a:ext uri="{FF2B5EF4-FFF2-40B4-BE49-F238E27FC236}">
                <a16:creationId xmlns:a16="http://schemas.microsoft.com/office/drawing/2014/main" id="{401D8CFC-85ED-90BE-A1B8-1223D73D0382}"/>
              </a:ext>
            </a:extLst>
          </p:cNvPr>
          <p:cNvPicPr>
            <a:picLocks noChangeAspect="1"/>
          </p:cNvPicPr>
          <p:nvPr/>
        </p:nvPicPr>
        <p:blipFill>
          <a:blip r:embed="rId4"/>
          <a:stretch>
            <a:fillRect/>
          </a:stretch>
        </p:blipFill>
        <p:spPr>
          <a:xfrm>
            <a:off x="4926440" y="760292"/>
            <a:ext cx="7265560" cy="53374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Times New Roman"/>
              <a:buNone/>
            </a:pPr>
            <a:r>
              <a:rPr lang="en-US">
                <a:latin typeface="Times New Roman"/>
                <a:ea typeface="Times New Roman"/>
                <a:cs typeface="Times New Roman"/>
                <a:sym typeface="Times New Roman"/>
              </a:rPr>
              <a:t>Vendor:</a:t>
            </a:r>
            <a:endParaRPr>
              <a:latin typeface="Times New Roman"/>
              <a:ea typeface="Times New Roman"/>
              <a:cs typeface="Times New Roman"/>
              <a:sym typeface="Times New Roman"/>
            </a:endParaRPr>
          </a:p>
        </p:txBody>
      </p:sp>
      <p:sp>
        <p:nvSpPr>
          <p:cNvPr id="121" name="Google Shape;121;p6"/>
          <p:cNvSpPr txBox="1">
            <a:spLocks noGrp="1"/>
          </p:cNvSpPr>
          <p:nvPr>
            <p:ph idx="1"/>
          </p:nvPr>
        </p:nvSpPr>
        <p:spPr>
          <a:xfrm>
            <a:off x="551940" y="1705232"/>
            <a:ext cx="10463931" cy="4390768"/>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760"/>
              <a:buNone/>
            </a:pPr>
            <a:endParaRPr lang="en-US" dirty="0">
              <a:latin typeface="Times New Roman"/>
              <a:ea typeface="Times New Roman"/>
              <a:cs typeface="Times New Roman"/>
              <a:sym typeface="Times New Roman"/>
            </a:endParaRPr>
          </a:p>
          <a:p>
            <a:pPr marL="45720" lvl="0" indent="0" algn="l" rtl="0">
              <a:lnSpc>
                <a:spcPct val="90000"/>
              </a:lnSpc>
              <a:spcBef>
                <a:spcPts val="0"/>
              </a:spcBef>
              <a:spcAft>
                <a:spcPts val="0"/>
              </a:spcAft>
              <a:buSzPts val="1760"/>
              <a:buNone/>
            </a:pPr>
            <a:r>
              <a:rPr lang="en-US" dirty="0">
                <a:latin typeface="Times New Roman"/>
                <a:ea typeface="Times New Roman"/>
                <a:cs typeface="Times New Roman"/>
                <a:sym typeface="Times New Roman"/>
              </a:rPr>
              <a:t>● Sign Up </a:t>
            </a:r>
            <a:endParaRPr dirty="0">
              <a:latin typeface="Times New Roman"/>
              <a:ea typeface="Times New Roman"/>
              <a:cs typeface="Times New Roman"/>
              <a:sym typeface="Times New Roman"/>
            </a:endParaRPr>
          </a:p>
          <a:p>
            <a:pPr marL="45720" lvl="0" indent="0" algn="l" rtl="0">
              <a:lnSpc>
                <a:spcPct val="90000"/>
              </a:lnSpc>
              <a:spcBef>
                <a:spcPts val="1400"/>
              </a:spcBef>
              <a:spcAft>
                <a:spcPts val="0"/>
              </a:spcAft>
              <a:buSzPts val="1760"/>
              <a:buNone/>
            </a:pPr>
            <a:r>
              <a:rPr lang="en-US" dirty="0">
                <a:latin typeface="Times New Roman"/>
                <a:ea typeface="Times New Roman"/>
                <a:cs typeface="Times New Roman"/>
                <a:sym typeface="Times New Roman"/>
              </a:rPr>
              <a:t>● Sign In/Sign Out </a:t>
            </a:r>
            <a:endParaRPr dirty="0">
              <a:latin typeface="Times New Roman"/>
              <a:ea typeface="Times New Roman"/>
              <a:cs typeface="Times New Roman"/>
              <a:sym typeface="Times New Roman"/>
            </a:endParaRPr>
          </a:p>
          <a:p>
            <a:pPr marL="45720" lvl="0" indent="0" algn="l" rtl="0">
              <a:lnSpc>
                <a:spcPct val="90000"/>
              </a:lnSpc>
              <a:spcBef>
                <a:spcPts val="1400"/>
              </a:spcBef>
              <a:spcAft>
                <a:spcPts val="0"/>
              </a:spcAft>
              <a:buSzPts val="1760"/>
              <a:buNone/>
            </a:pPr>
            <a:r>
              <a:rPr lang="en-US" dirty="0">
                <a:latin typeface="Times New Roman"/>
                <a:ea typeface="Times New Roman"/>
                <a:cs typeface="Times New Roman"/>
                <a:sym typeface="Times New Roman"/>
              </a:rPr>
              <a:t>● </a:t>
            </a:r>
            <a:r>
              <a:rPr lang="en-IN" dirty="0">
                <a:latin typeface="Times New Roman"/>
                <a:ea typeface="Times New Roman"/>
                <a:cs typeface="Times New Roman"/>
                <a:sym typeface="Times New Roman"/>
              </a:rPr>
              <a:t>Apply for bid</a:t>
            </a:r>
            <a:endParaRPr dirty="0">
              <a:latin typeface="Times New Roman"/>
              <a:ea typeface="Times New Roman"/>
              <a:cs typeface="Times New Roman"/>
              <a:sym typeface="Times New Roman"/>
            </a:endParaRPr>
          </a:p>
          <a:p>
            <a:pPr marL="45720" lvl="0" indent="0" algn="l" rtl="0">
              <a:lnSpc>
                <a:spcPct val="90000"/>
              </a:lnSpc>
              <a:spcBef>
                <a:spcPts val="1400"/>
              </a:spcBef>
              <a:spcAft>
                <a:spcPts val="0"/>
              </a:spcAft>
              <a:buSzPts val="1760"/>
              <a:buNone/>
            </a:pPr>
            <a:r>
              <a:rPr lang="en-US" dirty="0">
                <a:latin typeface="Times New Roman"/>
                <a:ea typeface="Times New Roman"/>
                <a:cs typeface="Times New Roman"/>
                <a:sym typeface="Times New Roman"/>
              </a:rPr>
              <a:t>● Can bid for multiple items </a:t>
            </a:r>
            <a:endParaRPr dirty="0">
              <a:latin typeface="Times New Roman"/>
              <a:ea typeface="Times New Roman"/>
              <a:cs typeface="Times New Roman"/>
              <a:sym typeface="Times New Roman"/>
            </a:endParaRPr>
          </a:p>
          <a:p>
            <a:pPr marL="45720" lvl="0" indent="0" algn="l" rtl="0">
              <a:lnSpc>
                <a:spcPct val="90000"/>
              </a:lnSpc>
              <a:spcBef>
                <a:spcPts val="1400"/>
              </a:spcBef>
              <a:spcAft>
                <a:spcPts val="0"/>
              </a:spcAft>
              <a:buSzPts val="1760"/>
              <a:buNone/>
            </a:pPr>
            <a:r>
              <a:rPr lang="en-US" dirty="0">
                <a:latin typeface="Times New Roman"/>
                <a:ea typeface="Times New Roman"/>
                <a:cs typeface="Times New Roman"/>
                <a:sym typeface="Times New Roman"/>
              </a:rPr>
              <a:t>● Can check if selected for bid or not</a:t>
            </a:r>
            <a:endParaRPr dirty="0"/>
          </a:p>
        </p:txBody>
      </p:sp>
      <p:pic>
        <p:nvPicPr>
          <p:cNvPr id="4" name="Picture 3">
            <a:extLst>
              <a:ext uri="{FF2B5EF4-FFF2-40B4-BE49-F238E27FC236}">
                <a16:creationId xmlns:a16="http://schemas.microsoft.com/office/drawing/2014/main" id="{A5F40E62-983B-002B-47FA-0CEC1535AC18}"/>
              </a:ext>
            </a:extLst>
          </p:cNvPr>
          <p:cNvPicPr>
            <a:picLocks noChangeAspect="1"/>
          </p:cNvPicPr>
          <p:nvPr/>
        </p:nvPicPr>
        <p:blipFill>
          <a:blip r:embed="rId3"/>
          <a:stretch>
            <a:fillRect/>
          </a:stretch>
        </p:blipFill>
        <p:spPr>
          <a:xfrm>
            <a:off x="4569720" y="804519"/>
            <a:ext cx="7622280" cy="5231520"/>
          </a:xfrm>
          <a:prstGeom prst="rect">
            <a:avLst/>
          </a:prstGeom>
        </p:spPr>
      </p:pic>
      <p:pic>
        <p:nvPicPr>
          <p:cNvPr id="5" name="Picture 4">
            <a:extLst>
              <a:ext uri="{FF2B5EF4-FFF2-40B4-BE49-F238E27FC236}">
                <a16:creationId xmlns:a16="http://schemas.microsoft.com/office/drawing/2014/main" id="{F30C1A0D-3F36-37BD-5D89-90B360D241E7}"/>
              </a:ext>
            </a:extLst>
          </p:cNvPr>
          <p:cNvPicPr>
            <a:picLocks noChangeAspect="1"/>
          </p:cNvPicPr>
          <p:nvPr/>
        </p:nvPicPr>
        <p:blipFill>
          <a:blip r:embed="rId4"/>
          <a:stretch>
            <a:fillRect/>
          </a:stretch>
        </p:blipFill>
        <p:spPr>
          <a:xfrm>
            <a:off x="3282845" y="0"/>
            <a:ext cx="1169559" cy="11695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
          <p:cNvSpPr txBox="1">
            <a:spLocks noGrp="1"/>
          </p:cNvSpPr>
          <p:nvPr>
            <p:ph type="title"/>
          </p:nvPr>
        </p:nvSpPr>
        <p:spPr>
          <a:xfrm>
            <a:off x="1451580" y="867037"/>
            <a:ext cx="9603275" cy="10492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Times New Roman"/>
              <a:buNone/>
            </a:pPr>
            <a:r>
              <a:rPr lang="en-US" dirty="0">
                <a:latin typeface="Times New Roman"/>
                <a:ea typeface="Times New Roman"/>
                <a:cs typeface="Times New Roman"/>
                <a:sym typeface="Times New Roman"/>
              </a:rPr>
              <a:t>DONOR:</a:t>
            </a:r>
            <a:endParaRPr dirty="0">
              <a:latin typeface="Times New Roman"/>
              <a:ea typeface="Times New Roman"/>
              <a:cs typeface="Times New Roman"/>
              <a:sym typeface="Times New Roman"/>
            </a:endParaRPr>
          </a:p>
        </p:txBody>
      </p:sp>
      <p:sp>
        <p:nvSpPr>
          <p:cNvPr id="128" name="Google Shape;128;p7"/>
          <p:cNvSpPr txBox="1">
            <a:spLocks noGrp="1"/>
          </p:cNvSpPr>
          <p:nvPr>
            <p:ph idx="1"/>
          </p:nvPr>
        </p:nvSpPr>
        <p:spPr>
          <a:xfrm>
            <a:off x="795131" y="2015732"/>
            <a:ext cx="10259724" cy="3450613"/>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760"/>
              <a:buNone/>
            </a:pPr>
            <a:r>
              <a:rPr lang="en-US" dirty="0">
                <a:latin typeface="Times New Roman"/>
                <a:ea typeface="Times New Roman"/>
                <a:cs typeface="Times New Roman"/>
                <a:sym typeface="Times New Roman"/>
              </a:rPr>
              <a:t>● Sign Up </a:t>
            </a:r>
            <a:endParaRPr dirty="0">
              <a:latin typeface="Times New Roman"/>
              <a:ea typeface="Times New Roman"/>
              <a:cs typeface="Times New Roman"/>
              <a:sym typeface="Times New Roman"/>
            </a:endParaRPr>
          </a:p>
          <a:p>
            <a:pPr marL="45720" lvl="0" indent="0" algn="l" rtl="0">
              <a:lnSpc>
                <a:spcPct val="90000"/>
              </a:lnSpc>
              <a:spcBef>
                <a:spcPts val="1400"/>
              </a:spcBef>
              <a:spcAft>
                <a:spcPts val="0"/>
              </a:spcAft>
              <a:buSzPts val="1760"/>
              <a:buNone/>
            </a:pPr>
            <a:r>
              <a:rPr lang="en-US" dirty="0">
                <a:latin typeface="Times New Roman"/>
                <a:ea typeface="Times New Roman"/>
                <a:cs typeface="Times New Roman"/>
                <a:sym typeface="Times New Roman"/>
              </a:rPr>
              <a:t>● Sign In/Sign Out </a:t>
            </a:r>
            <a:endParaRPr dirty="0">
              <a:latin typeface="Times New Roman"/>
              <a:ea typeface="Times New Roman"/>
              <a:cs typeface="Times New Roman"/>
              <a:sym typeface="Times New Roman"/>
            </a:endParaRPr>
          </a:p>
          <a:p>
            <a:pPr marL="45720" lvl="0" indent="0" algn="l" rtl="0">
              <a:lnSpc>
                <a:spcPct val="90000"/>
              </a:lnSpc>
              <a:spcBef>
                <a:spcPts val="1400"/>
              </a:spcBef>
              <a:spcAft>
                <a:spcPts val="0"/>
              </a:spcAft>
              <a:buSzPts val="1760"/>
              <a:buNone/>
            </a:pPr>
            <a:r>
              <a:rPr lang="en-US" dirty="0">
                <a:latin typeface="Times New Roman"/>
                <a:ea typeface="Times New Roman"/>
                <a:cs typeface="Times New Roman"/>
                <a:sym typeface="Times New Roman"/>
              </a:rPr>
              <a:t>● Update Profile </a:t>
            </a:r>
            <a:endParaRPr dirty="0">
              <a:latin typeface="Times New Roman"/>
              <a:ea typeface="Times New Roman"/>
              <a:cs typeface="Times New Roman"/>
              <a:sym typeface="Times New Roman"/>
            </a:endParaRPr>
          </a:p>
          <a:p>
            <a:pPr marL="45720" lvl="0" indent="0" algn="l" rtl="0">
              <a:lnSpc>
                <a:spcPct val="90000"/>
              </a:lnSpc>
              <a:spcBef>
                <a:spcPts val="1400"/>
              </a:spcBef>
              <a:spcAft>
                <a:spcPts val="0"/>
              </a:spcAft>
              <a:buSzPts val="1760"/>
              <a:buNone/>
            </a:pPr>
            <a:r>
              <a:rPr lang="en-US" dirty="0">
                <a:latin typeface="Times New Roman"/>
                <a:ea typeface="Times New Roman"/>
                <a:cs typeface="Times New Roman"/>
                <a:sym typeface="Times New Roman"/>
              </a:rPr>
              <a:t>● Can select from books, clothes etc.</a:t>
            </a:r>
            <a:endParaRPr dirty="0">
              <a:latin typeface="Times New Roman"/>
              <a:ea typeface="Times New Roman"/>
              <a:cs typeface="Times New Roman"/>
              <a:sym typeface="Times New Roman"/>
            </a:endParaRPr>
          </a:p>
          <a:p>
            <a:pPr marL="45720" lvl="0" indent="0" algn="l" rtl="0">
              <a:lnSpc>
                <a:spcPct val="90000"/>
              </a:lnSpc>
              <a:spcBef>
                <a:spcPts val="1400"/>
              </a:spcBef>
              <a:spcAft>
                <a:spcPts val="0"/>
              </a:spcAft>
              <a:buSzPts val="1760"/>
              <a:buNone/>
            </a:pPr>
            <a:r>
              <a:rPr lang="en-US" dirty="0">
                <a:latin typeface="Times New Roman"/>
                <a:ea typeface="Times New Roman"/>
                <a:cs typeface="Times New Roman"/>
                <a:sym typeface="Times New Roman"/>
              </a:rPr>
              <a:t>● Can donate money also</a:t>
            </a:r>
            <a:endParaRPr dirty="0">
              <a:latin typeface="Times New Roman"/>
              <a:ea typeface="Times New Roman"/>
              <a:cs typeface="Times New Roman"/>
              <a:sym typeface="Times New Roman"/>
            </a:endParaRPr>
          </a:p>
          <a:p>
            <a:pPr marL="45720" lvl="0" indent="0" algn="l" rtl="0">
              <a:lnSpc>
                <a:spcPct val="90000"/>
              </a:lnSpc>
              <a:spcBef>
                <a:spcPts val="1400"/>
              </a:spcBef>
              <a:spcAft>
                <a:spcPts val="0"/>
              </a:spcAft>
              <a:buSzPts val="1760"/>
              <a:buNone/>
            </a:pPr>
            <a:endParaRPr dirty="0"/>
          </a:p>
        </p:txBody>
      </p:sp>
      <p:pic>
        <p:nvPicPr>
          <p:cNvPr id="2" name="Picture 1">
            <a:extLst>
              <a:ext uri="{FF2B5EF4-FFF2-40B4-BE49-F238E27FC236}">
                <a16:creationId xmlns:a16="http://schemas.microsoft.com/office/drawing/2014/main" id="{3CB24340-48A8-B982-C96D-CBB57EE29C93}"/>
              </a:ext>
            </a:extLst>
          </p:cNvPr>
          <p:cNvPicPr>
            <a:picLocks noChangeAspect="1"/>
          </p:cNvPicPr>
          <p:nvPr/>
        </p:nvPicPr>
        <p:blipFill rotWithShape="1">
          <a:blip r:embed="rId3"/>
          <a:srcRect r="37910"/>
          <a:stretch/>
        </p:blipFill>
        <p:spPr>
          <a:xfrm>
            <a:off x="4916774" y="707252"/>
            <a:ext cx="7150308" cy="5443496"/>
          </a:xfrm>
          <a:prstGeom prst="rect">
            <a:avLst/>
          </a:prstGeom>
        </p:spPr>
      </p:pic>
      <p:pic>
        <p:nvPicPr>
          <p:cNvPr id="3" name="Picture 2">
            <a:extLst>
              <a:ext uri="{FF2B5EF4-FFF2-40B4-BE49-F238E27FC236}">
                <a16:creationId xmlns:a16="http://schemas.microsoft.com/office/drawing/2014/main" id="{168F4FCF-C49D-8B19-31FA-BDA8BFFAB1C2}"/>
              </a:ext>
            </a:extLst>
          </p:cNvPr>
          <p:cNvPicPr>
            <a:picLocks noChangeAspect="1"/>
          </p:cNvPicPr>
          <p:nvPr/>
        </p:nvPicPr>
        <p:blipFill>
          <a:blip r:embed="rId4"/>
          <a:stretch>
            <a:fillRect/>
          </a:stretch>
        </p:blipFill>
        <p:spPr>
          <a:xfrm>
            <a:off x="3522688" y="14990"/>
            <a:ext cx="1169559" cy="1169559"/>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914</TotalTime>
  <Words>801</Words>
  <Application>Microsoft Office PowerPoint</Application>
  <PresentationFormat>Widescreen</PresentationFormat>
  <Paragraphs>63</Paragraphs>
  <Slides>25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Times New Roman</vt:lpstr>
      <vt:lpstr>Copperplate Gothic Bold</vt:lpstr>
      <vt:lpstr>Gill Sans MT</vt:lpstr>
      <vt:lpstr>Arial</vt:lpstr>
      <vt:lpstr>Corbel</vt:lpstr>
      <vt:lpstr>Gallery</vt:lpstr>
      <vt:lpstr>“Helping needy     ones”</vt:lpstr>
      <vt:lpstr>Introduction:</vt:lpstr>
      <vt:lpstr>PowerPoint Presentation</vt:lpstr>
      <vt:lpstr>Scope of Project</vt:lpstr>
      <vt:lpstr>FEATURES </vt:lpstr>
      <vt:lpstr>ER Diagram</vt:lpstr>
      <vt:lpstr>Employee:</vt:lpstr>
      <vt:lpstr>Vendor:</vt:lpstr>
      <vt:lpstr>DONOR:</vt:lpstr>
      <vt:lpstr>Donor Register Page:</vt:lpstr>
      <vt:lpstr>Working Photos: Landing Page</vt:lpstr>
      <vt:lpstr>Donor Pages</vt:lpstr>
      <vt:lpstr>PowerPoint Presentation</vt:lpstr>
      <vt:lpstr>PowerPoint Presentation</vt:lpstr>
      <vt:lpstr>Employee</vt:lpstr>
      <vt:lpstr>PowerPoint Presentation</vt:lpstr>
      <vt:lpstr>PowerPoint Presentation</vt:lpstr>
      <vt:lpstr>PowerPoint Presentation</vt:lpstr>
      <vt:lpstr>PowerPoint Presentation</vt:lpstr>
      <vt:lpstr>PowerPoint Presentation</vt:lpstr>
      <vt:lpstr>Vendor Pages</vt:lpstr>
      <vt:lpstr>Future Scope:</vt:lpstr>
      <vt:lpstr>Conclusion:</vt:lpstr>
      <vt:lpstr>GIT HUB PROJECT LINK:-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GROCETERIA</dc:title>
  <dc:creator>win</dc:creator>
  <cp:lastModifiedBy>Utkarsh Upadhyay</cp:lastModifiedBy>
  <cp:revision>27</cp:revision>
  <dcterms:created xsi:type="dcterms:W3CDTF">2021-03-18T10:55:55Z</dcterms:created>
  <dcterms:modified xsi:type="dcterms:W3CDTF">2023-03-14T05:08:03Z</dcterms:modified>
</cp:coreProperties>
</file>