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Masters/slideMaster4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7" r:id="rId2"/>
    <p:sldMasterId id="2147483653" r:id="rId3"/>
    <p:sldMasterId id="2147483655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43891200" cy="32918400"/>
  <p:notesSz cx="7315200" cy="9601200"/>
  <p:defaultTextStyle>
    <a:defPPr>
      <a:defRPr lang="en-US"/>
    </a:defPPr>
    <a:lvl1pPr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93925" indent="-1736725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387850" indent="-3473450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6581775" indent="-5210175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8777288" indent="-6948488" algn="l" defTabSz="4387850" rtl="0" eaLnBrk="0" fontAlgn="base" hangingPunct="0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E3E9E5"/>
    <a:srgbClr val="EAEAEA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59" autoAdjust="0"/>
    <p:restoredTop sz="99123" autoAdjust="0"/>
  </p:normalViewPr>
  <p:slideViewPr>
    <p:cSldViewPr snapToGrid="0" snapToObjects="1">
      <p:cViewPr>
        <p:scale>
          <a:sx n="39" d="100"/>
          <a:sy n="39" d="100"/>
        </p:scale>
        <p:origin x="-2616" y="4782"/>
      </p:cViewPr>
      <p:guideLst>
        <p:guide orient="horz" pos="3318"/>
        <p:guide orient="horz" pos="288"/>
        <p:guide orient="horz" pos="20160"/>
        <p:guide orient="horz"/>
        <p:guide pos="581"/>
        <p:guide pos="27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730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43889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defTabSz="43889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5363709-065C-4863-A2E4-9806382AE0B7}" type="datetimeFigureOut">
              <a:rPr lang="en-US"/>
              <a:pPr>
                <a:defRPr/>
              </a:pPr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43889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079CC169-2494-42FE-813B-2183D19E1FA1}" type="slidenum">
              <a:rPr lang="en-US" altLang="mr-IN"/>
              <a:pPr>
                <a:defRPr/>
              </a:pPr>
              <a:t>‹#›</a:t>
            </a:fld>
            <a:endParaRPr lang="en-US" altLang="mr-IN"/>
          </a:p>
        </p:txBody>
      </p:sp>
    </p:spTree>
    <p:extLst>
      <p:ext uri="{BB962C8B-B14F-4D97-AF65-F5344CB8AC3E}">
        <p14:creationId xmlns:p14="http://schemas.microsoft.com/office/powerpoint/2010/main" xmlns="" val="4096118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43889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defTabSz="43889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E97090E-0815-49B3-B558-24B7B78D87CE}" type="datetimeFigureOut">
              <a:rPr lang="en-US"/>
              <a:pPr>
                <a:defRPr/>
              </a:pPr>
              <a:t>6/5/2019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4388900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B387F629-B456-41C9-BB9F-16871E67D415}" type="slidenum">
              <a:rPr lang="en-US" altLang="mr-IN"/>
              <a:pPr>
                <a:defRPr/>
              </a:pPr>
              <a:t>‹#›</a:t>
            </a:fld>
            <a:endParaRPr lang="en-US" altLang="mr-IN"/>
          </a:p>
        </p:txBody>
      </p:sp>
    </p:spTree>
    <p:extLst>
      <p:ext uri="{BB962C8B-B14F-4D97-AF65-F5344CB8AC3E}">
        <p14:creationId xmlns:p14="http://schemas.microsoft.com/office/powerpoint/2010/main" xmlns="" val="42230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7850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1775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7288" algn="l" defTabSz="4387850" rtl="0" eaLnBrk="0" fontAlgn="base" hangingPunct="0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2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67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152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5603" algn="l" defTabSz="438890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mr-IN" altLang="mr-IN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5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5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5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5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5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387850" eaLnBrk="0" fontAlgn="base" hangingPunct="0">
              <a:spcBef>
                <a:spcPct val="3000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387850" eaLnBrk="0" fontAlgn="base" hangingPunct="0">
              <a:spcBef>
                <a:spcPct val="3000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387850" eaLnBrk="0" fontAlgn="base" hangingPunct="0">
              <a:spcBef>
                <a:spcPct val="3000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387850" eaLnBrk="0" fontAlgn="base" hangingPunct="0">
              <a:spcBef>
                <a:spcPct val="3000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0BE34D33-64EA-4A41-8F77-DC69DF642DF4}" type="slidenum">
              <a:rPr lang="en-US" altLang="mr-IN" sz="1300"/>
              <a:pPr>
                <a:spcBef>
                  <a:spcPct val="0"/>
                </a:spcBef>
              </a:pPr>
              <a:t>1</a:t>
            </a:fld>
            <a:endParaRPr lang="en-US" altLang="mr-I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587165" y="5996467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87166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22258339" y="6004405"/>
            <a:ext cx="1004887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2250400" y="5257801"/>
            <a:ext cx="1005840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2924750" y="2567940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2914027" y="26433446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1" name="Text Placeholder 5"/>
          <p:cNvSpPr>
            <a:spLocks noGrp="1"/>
          </p:cNvSpPr>
          <p:nvPr>
            <p:ph type="body" sz="quarter" idx="95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904188" y="14951552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Text Placeholder 3"/>
          <p:cNvSpPr>
            <a:spLocks noGrp="1"/>
          </p:cNvSpPr>
          <p:nvPr>
            <p:ph type="body" sz="quarter" idx="107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16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117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118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19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120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12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122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123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124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25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0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5" name="Picture Placeholder 13"/>
          <p:cNvSpPr>
            <a:spLocks noGrp="1"/>
          </p:cNvSpPr>
          <p:nvPr>
            <p:ph type="pic" sz="quarter" idx="132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8" name="Picture Placeholder 13"/>
          <p:cNvSpPr>
            <a:spLocks noGrp="1"/>
          </p:cNvSpPr>
          <p:nvPr>
            <p:ph type="pic" sz="quarter" idx="133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2" name="Picture Placeholder 13"/>
          <p:cNvSpPr>
            <a:spLocks noGrp="1"/>
          </p:cNvSpPr>
          <p:nvPr>
            <p:ph type="pic" sz="quarter" idx="134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1" name="Picture Placeholder 13"/>
          <p:cNvSpPr>
            <a:spLocks noGrp="1"/>
          </p:cNvSpPr>
          <p:nvPr>
            <p:ph type="pic" sz="quarter" idx="135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136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137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138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39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140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5"/>
          <p:cNvSpPr>
            <a:spLocks noGrp="1"/>
          </p:cNvSpPr>
          <p:nvPr>
            <p:ph type="body" sz="quarter" idx="14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142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143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144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145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146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147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148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149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380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04186" y="6004405"/>
            <a:ext cx="13591277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2338" y="5265739"/>
            <a:ext cx="1357312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922338" y="17949530"/>
            <a:ext cx="1359286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942080" y="17242973"/>
            <a:ext cx="1357312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5154276" y="21304135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5154276" y="20573407"/>
            <a:ext cx="13571534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5162215" y="6012343"/>
            <a:ext cx="13571534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15154277" y="5265739"/>
            <a:ext cx="135794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29395741" y="5265739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29395741" y="6004405"/>
            <a:ext cx="13576029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29395741" y="17210866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29390710" y="17949530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29395741" y="25679401"/>
            <a:ext cx="13576029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29395742" y="26418067"/>
            <a:ext cx="13581061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3763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587163" y="5996467"/>
            <a:ext cx="2072004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587164" y="21813410"/>
            <a:ext cx="20720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11587162" y="21074746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2924750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2924750" y="6004405"/>
            <a:ext cx="10047018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2919059" y="14272738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2997777" y="15011402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2924750" y="25669876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2905536" y="26436774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329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04188" y="6004405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2341" y="5265739"/>
            <a:ext cx="10048875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14400" y="11430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8557200" y="1219200"/>
            <a:ext cx="4419600" cy="2514600"/>
          </a:xfrm>
          <a:prstGeom prst="rect">
            <a:avLst/>
          </a:prstGeom>
        </p:spPr>
        <p:txBody>
          <a:bodyPr lIns="91436" tIns="45717" rIns="91436" bIns="45717" anchor="ctr"/>
          <a:lstStyle>
            <a:lvl1pPr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902598" y="14919070"/>
            <a:ext cx="1005840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922339" y="14212513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587166" y="5996467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87164" y="5265739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587164" y="14919070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11587165" y="14212888"/>
            <a:ext cx="20720050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11587164" y="23505310"/>
            <a:ext cx="20720046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1587164" y="24243974"/>
            <a:ext cx="20720046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2919059" y="5265739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2914028" y="6004405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32924750" y="28291981"/>
            <a:ext cx="10047018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2924751" y="29030647"/>
            <a:ext cx="10052050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342883" indent="-342883">
              <a:buNone/>
              <a:defRPr sz="250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5932593" y="457202"/>
            <a:ext cx="32009976" cy="1447800"/>
          </a:xfrm>
          <a:prstGeom prst="rect">
            <a:avLst/>
          </a:prstGeom>
        </p:spPr>
        <p:txBody>
          <a:bodyPr lIns="91436" tIns="45717" rIns="91436" bIns="45717" anchor="ctr" anchorCtr="0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1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5932593" y="318516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54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5932593" y="1905002"/>
            <a:ext cx="31998968" cy="12801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7200">
                <a:solidFill>
                  <a:schemeClr val="bg1"/>
                </a:solidFill>
              </a:defRPr>
            </a:lvl1pPr>
            <a:lvl2pPr>
              <a:buFontTx/>
              <a:buNone/>
              <a:defRPr sz="7200"/>
            </a:lvl2pPr>
            <a:lvl3pPr>
              <a:buFontTx/>
              <a:buNone/>
              <a:defRPr sz="7200"/>
            </a:lvl3pPr>
            <a:lvl4pPr>
              <a:buFontTx/>
              <a:buNone/>
              <a:defRPr sz="7200"/>
            </a:lvl4pPr>
            <a:lvl5pPr>
              <a:buFontTx/>
              <a:buNone/>
              <a:defRPr sz="7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95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107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16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17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18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19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120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21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22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quarter" idx="123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24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25"/>
          </p:nvPr>
        </p:nvSpPr>
        <p:spPr>
          <a:xfrm>
            <a:off x="-10408283" y="21259801"/>
            <a:ext cx="10056813" cy="84636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>
              <a:buNone/>
              <a:defRPr sz="2500" baseline="0">
                <a:latin typeface="Trebuchet MS" pitchFamily="34" charset="0"/>
              </a:defRPr>
            </a:lvl1pPr>
            <a:lvl2pPr marL="1485825" indent="-571471">
              <a:defRPr sz="2500">
                <a:latin typeface="Trebuchet MS" pitchFamily="34" charset="0"/>
              </a:defRPr>
            </a:lvl2pPr>
            <a:lvl3pPr marL="2057297" indent="-571471">
              <a:defRPr sz="2500">
                <a:latin typeface="Trebuchet MS" pitchFamily="34" charset="0"/>
              </a:defRPr>
            </a:lvl3pPr>
            <a:lvl4pPr marL="2685916" indent="-628619">
              <a:defRPr sz="2500">
                <a:latin typeface="Trebuchet MS" pitchFamily="34" charset="0"/>
              </a:defRPr>
            </a:lvl4pPr>
            <a:lvl5pPr marL="3143093" indent="-457177">
              <a:defRPr sz="2500">
                <a:latin typeface="Trebuchet MS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3" name="Picture Placeholder 13"/>
          <p:cNvSpPr>
            <a:spLocks noGrp="1"/>
          </p:cNvSpPr>
          <p:nvPr>
            <p:ph type="pic" sz="quarter" idx="115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4" name="Picture Placeholder 13"/>
          <p:cNvSpPr>
            <a:spLocks noGrp="1"/>
          </p:cNvSpPr>
          <p:nvPr>
            <p:ph type="pic" sz="quarter" idx="126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5" name="Picture Placeholder 13"/>
          <p:cNvSpPr>
            <a:spLocks noGrp="1"/>
          </p:cNvSpPr>
          <p:nvPr>
            <p:ph type="pic" sz="quarter" idx="127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6" name="Picture Placeholder 13"/>
          <p:cNvSpPr>
            <a:spLocks noGrp="1"/>
          </p:cNvSpPr>
          <p:nvPr>
            <p:ph type="pic" sz="quarter" idx="128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7" name="Picture Placeholder 13"/>
          <p:cNvSpPr>
            <a:spLocks noGrp="1"/>
          </p:cNvSpPr>
          <p:nvPr>
            <p:ph type="pic" sz="quarter" idx="129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8" name="Picture Placeholder 13"/>
          <p:cNvSpPr>
            <a:spLocks noGrp="1"/>
          </p:cNvSpPr>
          <p:nvPr>
            <p:ph type="pic" sz="quarter" idx="130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9" name="Picture Placeholder 13"/>
          <p:cNvSpPr>
            <a:spLocks noGrp="1"/>
          </p:cNvSpPr>
          <p:nvPr>
            <p:ph type="pic" sz="quarter" idx="131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0" name="Picture Placeholder 13"/>
          <p:cNvSpPr>
            <a:spLocks noGrp="1"/>
          </p:cNvSpPr>
          <p:nvPr>
            <p:ph type="pic" sz="quarter" idx="132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1" name="Picture Placeholder 13"/>
          <p:cNvSpPr>
            <a:spLocks noGrp="1"/>
          </p:cNvSpPr>
          <p:nvPr>
            <p:ph type="pic" sz="quarter" idx="133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2" name="Picture Placeholder 13"/>
          <p:cNvSpPr>
            <a:spLocks noGrp="1"/>
          </p:cNvSpPr>
          <p:nvPr>
            <p:ph type="pic" sz="quarter" idx="134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3" name="Picture Placeholder 13"/>
          <p:cNvSpPr>
            <a:spLocks noGrp="1"/>
          </p:cNvSpPr>
          <p:nvPr>
            <p:ph type="pic" sz="quarter" idx="135"/>
          </p:nvPr>
        </p:nvSpPr>
        <p:spPr>
          <a:xfrm>
            <a:off x="-9326880" y="25313640"/>
            <a:ext cx="7909559" cy="48401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/>
        </p:spPr>
        <p:txBody>
          <a:bodyPr lIns="91436" tIns="45717" rIns="91436" bIns="45717" anchor="ctr"/>
          <a:lstStyle>
            <a:lvl1pPr marL="0" indent="0" algn="ctr">
              <a:buNone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136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137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138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7" name="Text Placeholder 5"/>
          <p:cNvSpPr>
            <a:spLocks noGrp="1"/>
          </p:cNvSpPr>
          <p:nvPr>
            <p:ph type="body" sz="quarter" idx="139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8" name="Text Placeholder 5"/>
          <p:cNvSpPr>
            <a:spLocks noGrp="1"/>
          </p:cNvSpPr>
          <p:nvPr>
            <p:ph type="body" sz="quarter" idx="140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9" name="Text Placeholder 5"/>
          <p:cNvSpPr>
            <a:spLocks noGrp="1"/>
          </p:cNvSpPr>
          <p:nvPr>
            <p:ph type="body" sz="quarter" idx="141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142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143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44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45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46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47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48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49"/>
          </p:nvPr>
        </p:nvSpPr>
        <p:spPr>
          <a:xfrm>
            <a:off x="-10408283" y="18288001"/>
            <a:ext cx="10050462" cy="754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91436" tIns="91436" rIns="91436" bIns="91436" anchor="ctr" anchorCtr="0">
            <a:spAutoFit/>
          </a:bodyPr>
          <a:lstStyle>
            <a:lvl1pPr algn="ctr">
              <a:buNone/>
              <a:defRPr sz="37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3498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hyperlink" Target="http://www.facebook.com/pages/PosterPresentationscom/217914411419?v=app_4949752878&amp;ref=ts" TargetMode="Externa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4221400" y="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/>
          <a:lstStyle/>
          <a:p>
            <a:pPr algn="ctr" eaLnBrk="1" hangingPunct="1">
              <a:defRPr/>
            </a:pPr>
            <a:r>
              <a:rPr lang="en-US" sz="4000" b="1">
                <a:solidFill>
                  <a:schemeClr val="bg1"/>
                </a:solidFill>
                <a:latin typeface="Trebuchet MS" pitchFamily="34" charset="0"/>
              </a:rPr>
              <a:t>QUICK TIPS</a:t>
            </a:r>
          </a:p>
          <a:p>
            <a:pPr algn="ctr" eaLnBrk="1" hangingPunct="1">
              <a:defRPr/>
            </a:pPr>
            <a:r>
              <a:rPr lang="en-US" sz="4000" b="1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eaLnBrk="1" hangingPunct="1">
              <a:defRPr/>
            </a:pPr>
            <a:endParaRPr lang="en-US" sz="3200" b="1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200">
                <a:solidFill>
                  <a:srgbClr val="FFFFFF"/>
                </a:solidFill>
                <a:latin typeface="Trebuchet MS" pitchFamily="34" charset="0"/>
              </a:rPr>
            </a:b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4000" b="1">
              <a:solidFill>
                <a:srgbClr val="FFFF00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r>
              <a:rPr lang="en-US" sz="4000" b="1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 algn="ctr" eaLnBrk="1" hangingPunct="1">
              <a:defRPr/>
            </a:pPr>
            <a:endParaRPr lang="en-US" sz="32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>
                <a:solidFill>
                  <a:srgbClr val="FFFFFF"/>
                </a:solidFill>
                <a:latin typeface="Trebuchet MS" pitchFamily="34" charset="0"/>
              </a:rPr>
            </a:b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eaLnBrk="1" hangingPunct="1">
              <a:defRPr/>
            </a:pPr>
            <a:endParaRPr lang="en-US" sz="32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This template has four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different column layouts. </a:t>
            </a:r>
          </a:p>
          <a:p>
            <a:pPr eaLnBrk="1" hangingPunct="1">
              <a:defRPr/>
            </a:pP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your mouse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on the background and 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click on “Layout” to see 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the layout options.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TEXT: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PHOTOS: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Drag in a picture placeholder, size it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first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, click in it and insert a photo from the menu.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TABLES: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rgbClr val="FFFFFF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endParaRPr lang="en-US" sz="2000" b="1">
              <a:solidFill>
                <a:schemeClr val="bg1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 b="1">
              <a:solidFill>
                <a:srgbClr val="FFFF00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endParaRPr lang="en-US" sz="3200" b="1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402888" y="-1905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/>
          <a:lstStyle/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Trebuchet MS" pitchFamily="34" charset="0"/>
              </a:rPr>
              <a:t>QUICK DESIGN GUIDE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This PowerPoint 2007 template produces a 36”x48” professional  poster. It will save you valuable time placing titles, subtitles, text, and graphics.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Use it to create your presentation. Then send it to </a:t>
            </a:r>
            <a:r>
              <a:rPr lang="en-US" sz="3200" b="1" dirty="0">
                <a:latin typeface="Trebuchet MS" pitchFamily="34" charset="0"/>
              </a:rPr>
              <a:t>PosterPresentations.com</a:t>
            </a:r>
            <a:r>
              <a:rPr lang="en-US" sz="3200" dirty="0">
                <a:latin typeface="Trebuchet MS" pitchFamily="34" charset="0"/>
              </a:rPr>
              <a:t> for premium quality, same day affordable printing.</a:t>
            </a:r>
            <a:br>
              <a:rPr lang="en-US" sz="3200" dirty="0">
                <a:latin typeface="Trebuchet MS" pitchFamily="34" charset="0"/>
              </a:rPr>
            </a:b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We provide a series of </a:t>
            </a:r>
            <a:r>
              <a:rPr lang="en-US" sz="3200" b="1" dirty="0">
                <a:latin typeface="Trebuchet MS" pitchFamily="34" charset="0"/>
              </a:rPr>
              <a:t>online tutorials</a:t>
            </a:r>
            <a:r>
              <a:rPr lang="en-US" sz="3200" dirty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View our online tutorials at:</a:t>
            </a:r>
            <a:br>
              <a:rPr lang="en-US" sz="3200" dirty="0">
                <a:latin typeface="Trebuchet MS" pitchFamily="34" charset="0"/>
              </a:rPr>
            </a:b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>
                <a:latin typeface="Trebuchet MS" pitchFamily="34" charset="0"/>
              </a:rPr>
              <a:t/>
            </a:r>
            <a:br>
              <a:rPr lang="en-US" sz="3200" dirty="0">
                <a:latin typeface="Trebuchet MS" pitchFamily="34" charset="0"/>
              </a:rPr>
            </a:br>
            <a:r>
              <a:rPr lang="en-US" sz="3200" dirty="0">
                <a:latin typeface="Trebuchet MS" pitchFamily="34" charset="0"/>
              </a:rPr>
              <a:t>(copy and paste the link into your web browser).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For assistance and to order your printed poster</a:t>
            </a:r>
            <a:r>
              <a:rPr lang="en-US" sz="3200" dirty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>
                <a:latin typeface="Trebuchet MS" pitchFamily="34" charset="0"/>
              </a:rPr>
              <a:t>at </a:t>
            </a:r>
            <a:r>
              <a:rPr lang="en-US" sz="4000" b="1" dirty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Use the placeholders provided below to add new elements to your poster: Drag a placeholder onto the poster area, size it, and click it to edit.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preformatted section header placeholder to the poster area to add another section header. Use section headers to separate topics or concepts within your presentation.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819150" y="322326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3" tIns="45623" rIns="91263" bIns="4562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mr-IN" sz="500" b="1">
                <a:solidFill>
                  <a:srgbClr val="BFBFBF"/>
                </a:solidFill>
              </a:rPr>
              <a:t>RESEARCH POSTER PRESENTATION DESIGN © 2011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mr-IN" sz="1100" b="1">
                <a:solidFill>
                  <a:srgbClr val="BFBFBF"/>
                </a:solidFill>
              </a:rPr>
              <a:t>www.PosterPresentations.com</a:t>
            </a: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11582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1033" name="Rectangle 33"/>
          <p:cNvSpPr>
            <a:spLocks noChangeArrowheads="1"/>
          </p:cNvSpPr>
          <p:nvPr/>
        </p:nvSpPr>
        <p:spPr bwMode="auto">
          <a:xfrm>
            <a:off x="22250400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1034" name="Rectangle 33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-10371138" y="21296313"/>
            <a:ext cx="10018713" cy="777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anchor="ctr"/>
          <a:lstStyle/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98200" y="15525750"/>
            <a:ext cx="4741863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42425" y="13119100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43"/>
          <p:cNvSpPr txBox="1">
            <a:spLocks noChangeArrowheads="1"/>
          </p:cNvSpPr>
          <p:nvPr/>
        </p:nvSpPr>
        <p:spPr bwMode="auto">
          <a:xfrm>
            <a:off x="44488100" y="30589538"/>
            <a:ext cx="91598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7" rIns="91436" bIns="45717">
            <a:spAutoFit/>
          </a:bodyPr>
          <a:lstStyle/>
          <a:p>
            <a:pPr eaLnBrk="1" hangingPunct="1"/>
            <a:r>
              <a:rPr lang="en-US" altLang="mr-IN" sz="3600">
                <a:solidFill>
                  <a:schemeClr val="bg1"/>
                </a:solidFill>
                <a:latin typeface="Calibri" pitchFamily="34" charset="0"/>
              </a:rPr>
              <a:t>© 2011 PosterPresentations.com</a:t>
            </a:r>
            <a:br>
              <a:rPr lang="en-US" altLang="mr-IN" sz="3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600">
                <a:solidFill>
                  <a:schemeClr val="bg1"/>
                </a:solidFill>
                <a:latin typeface="Calibri" pitchFamily="34" charset="0"/>
              </a:rPr>
              <a:t>    </a:t>
            </a: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2117 Fourth Street , Unit C</a:t>
            </a:r>
            <a:br>
              <a:rPr lang="en-US" altLang="mr-IN" sz="32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    Berkeley CA 94710</a:t>
            </a:r>
            <a:br>
              <a:rPr lang="en-US" altLang="mr-IN" sz="32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    </a:t>
            </a:r>
            <a:r>
              <a:rPr lang="en-US" altLang="mr-IN" sz="3200" b="1">
                <a:solidFill>
                  <a:srgbClr val="FFFF00"/>
                </a:solidFill>
                <a:latin typeface="Calibri" pitchFamily="34" charset="0"/>
              </a:rPr>
              <a:t>posterpresenter@gmail.com</a:t>
            </a:r>
            <a:endParaRPr lang="en-US" altLang="mr-IN" sz="3600" b="1">
              <a:solidFill>
                <a:srgbClr val="FFFF00"/>
              </a:solidFill>
              <a:latin typeface="Calibri" pitchFamily="34" charset="0"/>
            </a:endParaRPr>
          </a:p>
        </p:txBody>
      </p:sp>
      <p:grpSp>
        <p:nvGrpSpPr>
          <p:cNvPr id="1039" name="Group 39"/>
          <p:cNvGrpSpPr>
            <a:grpSpLocks/>
          </p:cNvGrpSpPr>
          <p:nvPr/>
        </p:nvGrpSpPr>
        <p:grpSpPr bwMode="auto">
          <a:xfrm>
            <a:off x="-10239375" y="31696025"/>
            <a:ext cx="9771062" cy="1090613"/>
            <a:chOff x="44242388" y="28054064"/>
            <a:chExt cx="9771398" cy="1090621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44242388" y="28054064"/>
              <a:ext cx="9771398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388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44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5" name="TextBox 32"/>
            <p:cNvSpPr txBox="1">
              <a:spLocks noChangeArrowheads="1"/>
            </p:cNvSpPr>
            <p:nvPr userDrawn="1"/>
          </p:nvSpPr>
          <p:spPr bwMode="auto">
            <a:xfrm>
              <a:off x="45342563" y="28154078"/>
              <a:ext cx="8671223" cy="89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Student discounts are available on our Facebook page.</a:t>
              </a:r>
              <a:b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altLang="mr-IN" sz="2600" u="sng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44221400" y="30500638"/>
            <a:ext cx="10050463" cy="15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-10371138" y="11582400"/>
            <a:ext cx="10018713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54738" y="4841875"/>
            <a:ext cx="10017125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001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813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051" name="Rectangle 33"/>
          <p:cNvSpPr>
            <a:spLocks noChangeArrowheads="1"/>
          </p:cNvSpPr>
          <p:nvPr/>
        </p:nvSpPr>
        <p:spPr bwMode="auto">
          <a:xfrm>
            <a:off x="914400" y="5257800"/>
            <a:ext cx="13585825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053" name="Text Box 14"/>
          <p:cNvSpPr txBox="1">
            <a:spLocks noChangeArrowheads="1"/>
          </p:cNvSpPr>
          <p:nvPr/>
        </p:nvSpPr>
        <p:spPr bwMode="auto">
          <a:xfrm>
            <a:off x="819150" y="322326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3" tIns="45623" rIns="91263" bIns="4562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mr-IN" sz="500" b="1">
                <a:solidFill>
                  <a:srgbClr val="BFBFBF"/>
                </a:solidFill>
              </a:rPr>
              <a:t>RESEARCH POSTER PRESENTATION DESIGN © 2011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mr-IN" sz="1100" b="1">
                <a:solidFill>
                  <a:srgbClr val="BFBFBF"/>
                </a:solidFill>
              </a:rPr>
              <a:t>www.PosterPresentations.com</a:t>
            </a:r>
          </a:p>
        </p:txBody>
      </p:sp>
      <p:sp>
        <p:nvSpPr>
          <p:cNvPr id="2054" name="Rectangle 33"/>
          <p:cNvSpPr>
            <a:spLocks noChangeArrowheads="1"/>
          </p:cNvSpPr>
          <p:nvPr/>
        </p:nvSpPr>
        <p:spPr bwMode="auto">
          <a:xfrm>
            <a:off x="15151100" y="5257800"/>
            <a:ext cx="13584238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2055" name="Rectangle 33"/>
          <p:cNvSpPr>
            <a:spLocks noChangeArrowheads="1"/>
          </p:cNvSpPr>
          <p:nvPr/>
        </p:nvSpPr>
        <p:spPr bwMode="auto">
          <a:xfrm>
            <a:off x="29386213" y="5257800"/>
            <a:ext cx="13585825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221400" y="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/>
          <a:lstStyle/>
          <a:p>
            <a:pPr algn="ctr" eaLnBrk="1" hangingPunct="1">
              <a:defRPr/>
            </a:pPr>
            <a:r>
              <a:rPr lang="en-US" sz="4000" b="1">
                <a:solidFill>
                  <a:schemeClr val="bg1"/>
                </a:solidFill>
                <a:latin typeface="Trebuchet MS" pitchFamily="34" charset="0"/>
              </a:rPr>
              <a:t>QUICK TIPS</a:t>
            </a:r>
          </a:p>
          <a:p>
            <a:pPr algn="ctr" eaLnBrk="1" hangingPunct="1">
              <a:defRPr/>
            </a:pPr>
            <a:r>
              <a:rPr lang="en-US" sz="4000" b="1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eaLnBrk="1" hangingPunct="1">
              <a:defRPr/>
            </a:pPr>
            <a:endParaRPr lang="en-US" sz="3200" b="1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200">
                <a:solidFill>
                  <a:srgbClr val="FFFFFF"/>
                </a:solidFill>
                <a:latin typeface="Trebuchet MS" pitchFamily="34" charset="0"/>
              </a:rPr>
            </a:b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4000" b="1">
              <a:solidFill>
                <a:srgbClr val="FFFF00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r>
              <a:rPr lang="en-US" sz="4000" b="1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 algn="ctr" eaLnBrk="1" hangingPunct="1">
              <a:defRPr/>
            </a:pPr>
            <a:endParaRPr lang="en-US" sz="32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>
                <a:solidFill>
                  <a:srgbClr val="FFFFFF"/>
                </a:solidFill>
                <a:latin typeface="Trebuchet MS" pitchFamily="34" charset="0"/>
              </a:rPr>
            </a:b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eaLnBrk="1" hangingPunct="1">
              <a:defRPr/>
            </a:pPr>
            <a:endParaRPr lang="en-US" sz="32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This template has four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different column layouts. </a:t>
            </a:r>
          </a:p>
          <a:p>
            <a:pPr eaLnBrk="1" hangingPunct="1">
              <a:defRPr/>
            </a:pP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your mouse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on the background and 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click on “Layout” to see 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the layout options.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TEXT: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PHOTOS: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Drag in a picture placeholder, size it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first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, click in it and insert a photo from the menu.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TABLES: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rgbClr val="FFFFFF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endParaRPr lang="en-US" sz="2000" b="1">
              <a:solidFill>
                <a:schemeClr val="bg1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 b="1">
              <a:solidFill>
                <a:srgbClr val="FFFF00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endParaRPr lang="en-US" sz="3200" b="1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888" y="-1905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/>
          <a:lstStyle/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Trebuchet MS" pitchFamily="34" charset="0"/>
              </a:rPr>
              <a:t>QUICK DESIGN GUIDE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This PowerPoint 2007 template produces a 36”x48” professional  poster. It will save you valuable time placing titles, subtitles, text, and graphics.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Use it to create your presentation. Then send it to </a:t>
            </a:r>
            <a:r>
              <a:rPr lang="en-US" sz="3200" b="1" dirty="0">
                <a:latin typeface="Trebuchet MS" pitchFamily="34" charset="0"/>
              </a:rPr>
              <a:t>PosterPresentations.com</a:t>
            </a:r>
            <a:r>
              <a:rPr lang="en-US" sz="3200" dirty="0">
                <a:latin typeface="Trebuchet MS" pitchFamily="34" charset="0"/>
              </a:rPr>
              <a:t> for premium quality, same day affordable printing.</a:t>
            </a:r>
            <a:br>
              <a:rPr lang="en-US" sz="3200" dirty="0">
                <a:latin typeface="Trebuchet MS" pitchFamily="34" charset="0"/>
              </a:rPr>
            </a:b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We provide a series of </a:t>
            </a:r>
            <a:r>
              <a:rPr lang="en-US" sz="3200" b="1" dirty="0">
                <a:latin typeface="Trebuchet MS" pitchFamily="34" charset="0"/>
              </a:rPr>
              <a:t>online tutorials</a:t>
            </a:r>
            <a:r>
              <a:rPr lang="en-US" sz="3200" dirty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View our online tutorials at:</a:t>
            </a:r>
            <a:br>
              <a:rPr lang="en-US" sz="3200" dirty="0">
                <a:latin typeface="Trebuchet MS" pitchFamily="34" charset="0"/>
              </a:rPr>
            </a:b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>
                <a:latin typeface="Trebuchet MS" pitchFamily="34" charset="0"/>
              </a:rPr>
              <a:t/>
            </a:r>
            <a:br>
              <a:rPr lang="en-US" sz="3200" dirty="0">
                <a:latin typeface="Trebuchet MS" pitchFamily="34" charset="0"/>
              </a:rPr>
            </a:br>
            <a:r>
              <a:rPr lang="en-US" sz="3200" dirty="0">
                <a:latin typeface="Trebuchet MS" pitchFamily="34" charset="0"/>
              </a:rPr>
              <a:t>(copy and paste the link into your web browser).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For assistance and to order your printed poster</a:t>
            </a:r>
            <a:r>
              <a:rPr lang="en-US" sz="3200" dirty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>
                <a:latin typeface="Trebuchet MS" pitchFamily="34" charset="0"/>
              </a:rPr>
              <a:t>at </a:t>
            </a:r>
            <a:r>
              <a:rPr lang="en-US" sz="4000" b="1" dirty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Use the placeholders provided below to add new elements to your poster: Drag a placeholder onto the poster area, size it, and click it to edit.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preformatted section header placeholder to the poster area to add another section header. Use section headers to separate topics or concepts within your presentation.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1138" y="21296313"/>
            <a:ext cx="10018713" cy="777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anchor="ctr"/>
          <a:lstStyle/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05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98200" y="15525750"/>
            <a:ext cx="4741863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42425" y="13119100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TextBox 31"/>
          <p:cNvSpPr txBox="1">
            <a:spLocks noChangeArrowheads="1"/>
          </p:cNvSpPr>
          <p:nvPr/>
        </p:nvSpPr>
        <p:spPr bwMode="auto">
          <a:xfrm>
            <a:off x="44488100" y="30589538"/>
            <a:ext cx="91598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7" rIns="91436" bIns="45717">
            <a:spAutoFit/>
          </a:bodyPr>
          <a:lstStyle/>
          <a:p>
            <a:pPr eaLnBrk="1" hangingPunct="1"/>
            <a:r>
              <a:rPr lang="en-US" altLang="mr-IN" sz="3600">
                <a:solidFill>
                  <a:schemeClr val="bg1"/>
                </a:solidFill>
                <a:latin typeface="Calibri" pitchFamily="34" charset="0"/>
              </a:rPr>
              <a:t>© 2011 PosterPresentations.com</a:t>
            </a:r>
            <a:br>
              <a:rPr lang="en-US" altLang="mr-IN" sz="3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600">
                <a:solidFill>
                  <a:schemeClr val="bg1"/>
                </a:solidFill>
                <a:latin typeface="Calibri" pitchFamily="34" charset="0"/>
              </a:rPr>
              <a:t>    </a:t>
            </a: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2117 Fourth Street , Unit C</a:t>
            </a:r>
            <a:br>
              <a:rPr lang="en-US" altLang="mr-IN" sz="32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    Berkeley CA 94710</a:t>
            </a:r>
            <a:br>
              <a:rPr lang="en-US" altLang="mr-IN" sz="32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    </a:t>
            </a:r>
            <a:r>
              <a:rPr lang="en-US" altLang="mr-IN" sz="3200" b="1">
                <a:solidFill>
                  <a:srgbClr val="FFFF00"/>
                </a:solidFill>
                <a:latin typeface="Calibri" pitchFamily="34" charset="0"/>
              </a:rPr>
              <a:t>posterpresenter@gmail.com</a:t>
            </a:r>
            <a:endParaRPr lang="en-US" altLang="mr-IN" sz="3600" b="1">
              <a:solidFill>
                <a:srgbClr val="FFFF00"/>
              </a:solidFill>
              <a:latin typeface="Calibri" pitchFamily="34" charset="0"/>
            </a:endParaRPr>
          </a:p>
        </p:txBody>
      </p:sp>
      <p:grpSp>
        <p:nvGrpSpPr>
          <p:cNvPr id="2062" name="Group 32"/>
          <p:cNvGrpSpPr>
            <a:grpSpLocks/>
          </p:cNvGrpSpPr>
          <p:nvPr/>
        </p:nvGrpSpPr>
        <p:grpSpPr bwMode="auto">
          <a:xfrm>
            <a:off x="-10239375" y="31696025"/>
            <a:ext cx="9771062" cy="1090613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8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388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2067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TextBox 35"/>
            <p:cNvSpPr txBox="1">
              <a:spLocks noChangeArrowheads="1"/>
            </p:cNvSpPr>
            <p:nvPr userDrawn="1"/>
          </p:nvSpPr>
          <p:spPr bwMode="auto">
            <a:xfrm>
              <a:off x="45342563" y="28154078"/>
              <a:ext cx="8671223" cy="89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Student discounts are available on our Facebook page.</a:t>
              </a:r>
              <a:b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altLang="mr-IN" sz="2600" u="sng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1400" y="30500638"/>
            <a:ext cx="10050463" cy="15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1138" y="11582400"/>
            <a:ext cx="10018713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738" y="4841875"/>
            <a:ext cx="10017125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001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813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075" name="Rectangle 33"/>
          <p:cNvSpPr>
            <a:spLocks noChangeArrowheads="1"/>
          </p:cNvSpPr>
          <p:nvPr/>
        </p:nvSpPr>
        <p:spPr bwMode="auto">
          <a:xfrm>
            <a:off x="914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819150" y="322326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3" tIns="45623" rIns="91263" bIns="4562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mr-IN" sz="500" b="1">
                <a:solidFill>
                  <a:srgbClr val="BFBFBF"/>
                </a:solidFill>
              </a:rPr>
              <a:t>RESEARCH POSTER PRESENTATION DESIGN © 2011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mr-IN" sz="1100" b="1">
                <a:solidFill>
                  <a:srgbClr val="BFBFBF"/>
                </a:solidFill>
              </a:rPr>
              <a:t>www.PosterPresentations.com</a:t>
            </a:r>
          </a:p>
        </p:txBody>
      </p:sp>
      <p:sp>
        <p:nvSpPr>
          <p:cNvPr id="3078" name="Rectangle 35"/>
          <p:cNvSpPr>
            <a:spLocks noChangeArrowheads="1"/>
          </p:cNvSpPr>
          <p:nvPr/>
        </p:nvSpPr>
        <p:spPr bwMode="auto">
          <a:xfrm>
            <a:off x="32918400" y="5257800"/>
            <a:ext cx="10058400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3079" name="Rectangle 33"/>
          <p:cNvSpPr>
            <a:spLocks noChangeArrowheads="1"/>
          </p:cNvSpPr>
          <p:nvPr/>
        </p:nvSpPr>
        <p:spPr bwMode="auto">
          <a:xfrm>
            <a:off x="11582400" y="5257800"/>
            <a:ext cx="20724813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221400" y="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/>
          <a:lstStyle/>
          <a:p>
            <a:pPr algn="ctr" eaLnBrk="1" hangingPunct="1">
              <a:defRPr/>
            </a:pPr>
            <a:r>
              <a:rPr lang="en-US" sz="4000" b="1">
                <a:solidFill>
                  <a:schemeClr val="bg1"/>
                </a:solidFill>
                <a:latin typeface="Trebuchet MS" pitchFamily="34" charset="0"/>
              </a:rPr>
              <a:t>QUICK TIPS</a:t>
            </a:r>
          </a:p>
          <a:p>
            <a:pPr algn="ctr" eaLnBrk="1" hangingPunct="1">
              <a:defRPr/>
            </a:pPr>
            <a:r>
              <a:rPr lang="en-US" sz="4000" b="1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eaLnBrk="1" hangingPunct="1">
              <a:defRPr/>
            </a:pPr>
            <a:endParaRPr lang="en-US" sz="3200" b="1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200">
                <a:solidFill>
                  <a:srgbClr val="FFFFFF"/>
                </a:solidFill>
                <a:latin typeface="Trebuchet MS" pitchFamily="34" charset="0"/>
              </a:rPr>
            </a:b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4000" b="1">
              <a:solidFill>
                <a:srgbClr val="FFFF00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r>
              <a:rPr lang="en-US" sz="4000" b="1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 algn="ctr" eaLnBrk="1" hangingPunct="1">
              <a:defRPr/>
            </a:pPr>
            <a:endParaRPr lang="en-US" sz="32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>
                <a:solidFill>
                  <a:srgbClr val="FFFFFF"/>
                </a:solidFill>
                <a:latin typeface="Trebuchet MS" pitchFamily="34" charset="0"/>
              </a:rPr>
            </a:b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eaLnBrk="1" hangingPunct="1">
              <a:defRPr/>
            </a:pPr>
            <a:endParaRPr lang="en-US" sz="32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This template has four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different column layouts. </a:t>
            </a:r>
          </a:p>
          <a:p>
            <a:pPr eaLnBrk="1" hangingPunct="1">
              <a:defRPr/>
            </a:pP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your mouse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on the background and 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click on “Layout” to see 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the layout options.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TEXT: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PHOTOS: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Drag in a picture placeholder, size it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first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, click in it and insert a photo from the menu.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TABLES: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rgbClr val="FFFFFF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endParaRPr lang="en-US" sz="2000" b="1">
              <a:solidFill>
                <a:schemeClr val="bg1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 b="1">
              <a:solidFill>
                <a:srgbClr val="FFFF00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endParaRPr lang="en-US" sz="3200" b="1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402888" y="-1905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/>
          <a:lstStyle/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Trebuchet MS" pitchFamily="34" charset="0"/>
              </a:rPr>
              <a:t>QUICK DESIGN GUIDE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This PowerPoint 2007 template produces a 36”x48” professional  poster. It will save you valuable time placing titles, subtitles, text, and graphics.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Use it to create your presentation. Then send it to </a:t>
            </a:r>
            <a:r>
              <a:rPr lang="en-US" sz="3200" b="1" dirty="0">
                <a:latin typeface="Trebuchet MS" pitchFamily="34" charset="0"/>
              </a:rPr>
              <a:t>PosterPresentations.com</a:t>
            </a:r>
            <a:r>
              <a:rPr lang="en-US" sz="3200" dirty="0">
                <a:latin typeface="Trebuchet MS" pitchFamily="34" charset="0"/>
              </a:rPr>
              <a:t> for premium quality, same day affordable printing.</a:t>
            </a:r>
            <a:br>
              <a:rPr lang="en-US" sz="3200" dirty="0">
                <a:latin typeface="Trebuchet MS" pitchFamily="34" charset="0"/>
              </a:rPr>
            </a:b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We provide a series of </a:t>
            </a:r>
            <a:r>
              <a:rPr lang="en-US" sz="3200" b="1" dirty="0">
                <a:latin typeface="Trebuchet MS" pitchFamily="34" charset="0"/>
              </a:rPr>
              <a:t>online tutorials</a:t>
            </a:r>
            <a:r>
              <a:rPr lang="en-US" sz="3200" dirty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View our online tutorials at:</a:t>
            </a:r>
            <a:br>
              <a:rPr lang="en-US" sz="3200" dirty="0">
                <a:latin typeface="Trebuchet MS" pitchFamily="34" charset="0"/>
              </a:rPr>
            </a:b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>
                <a:latin typeface="Trebuchet MS" pitchFamily="34" charset="0"/>
              </a:rPr>
              <a:t/>
            </a:r>
            <a:br>
              <a:rPr lang="en-US" sz="3200" dirty="0">
                <a:latin typeface="Trebuchet MS" pitchFamily="34" charset="0"/>
              </a:rPr>
            </a:br>
            <a:r>
              <a:rPr lang="en-US" sz="3200" dirty="0">
                <a:latin typeface="Trebuchet MS" pitchFamily="34" charset="0"/>
              </a:rPr>
              <a:t>(copy and paste the link into your web browser).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For assistance and to order your printed poster</a:t>
            </a:r>
            <a:r>
              <a:rPr lang="en-US" sz="3200" dirty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>
                <a:latin typeface="Trebuchet MS" pitchFamily="34" charset="0"/>
              </a:rPr>
              <a:t>at </a:t>
            </a:r>
            <a:r>
              <a:rPr lang="en-US" sz="4000" b="1" dirty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Use the placeholders provided below to add new elements to your poster: Drag a placeholder onto the poster area, size it, and click it to edit.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preformatted section header placeholder to the poster area to add another section header. Use section headers to separate topics or concepts within your presentation.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0371138" y="21296313"/>
            <a:ext cx="10018713" cy="777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anchor="ctr"/>
          <a:lstStyle/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08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98200" y="15525750"/>
            <a:ext cx="4741863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42425" y="13119100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Box 31"/>
          <p:cNvSpPr txBox="1">
            <a:spLocks noChangeArrowheads="1"/>
          </p:cNvSpPr>
          <p:nvPr/>
        </p:nvSpPr>
        <p:spPr bwMode="auto">
          <a:xfrm>
            <a:off x="44488100" y="30589538"/>
            <a:ext cx="91598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7" rIns="91436" bIns="45717">
            <a:spAutoFit/>
          </a:bodyPr>
          <a:lstStyle/>
          <a:p>
            <a:pPr eaLnBrk="1" hangingPunct="1"/>
            <a:r>
              <a:rPr lang="en-US" altLang="mr-IN" sz="3600">
                <a:solidFill>
                  <a:schemeClr val="bg1"/>
                </a:solidFill>
                <a:latin typeface="Calibri" pitchFamily="34" charset="0"/>
              </a:rPr>
              <a:t>© 2011 PosterPresentations.com</a:t>
            </a:r>
            <a:br>
              <a:rPr lang="en-US" altLang="mr-IN" sz="3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600">
                <a:solidFill>
                  <a:schemeClr val="bg1"/>
                </a:solidFill>
                <a:latin typeface="Calibri" pitchFamily="34" charset="0"/>
              </a:rPr>
              <a:t>    </a:t>
            </a: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2117 Fourth Street , Unit C</a:t>
            </a:r>
            <a:br>
              <a:rPr lang="en-US" altLang="mr-IN" sz="32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    Berkeley CA 94710</a:t>
            </a:r>
            <a:br>
              <a:rPr lang="en-US" altLang="mr-IN" sz="32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    </a:t>
            </a:r>
            <a:r>
              <a:rPr lang="en-US" altLang="mr-IN" sz="3200" b="1">
                <a:solidFill>
                  <a:srgbClr val="FFFF00"/>
                </a:solidFill>
                <a:latin typeface="Calibri" pitchFamily="34" charset="0"/>
              </a:rPr>
              <a:t>posterpresenter@gmail.com</a:t>
            </a:r>
            <a:endParaRPr lang="en-US" altLang="mr-IN" sz="3600" b="1">
              <a:solidFill>
                <a:srgbClr val="FFFF00"/>
              </a:solidFill>
              <a:latin typeface="Calibri" pitchFamily="34" charset="0"/>
            </a:endParaRPr>
          </a:p>
        </p:txBody>
      </p:sp>
      <p:grpSp>
        <p:nvGrpSpPr>
          <p:cNvPr id="3086" name="Group 32"/>
          <p:cNvGrpSpPr>
            <a:grpSpLocks/>
          </p:cNvGrpSpPr>
          <p:nvPr/>
        </p:nvGrpSpPr>
        <p:grpSpPr bwMode="auto">
          <a:xfrm>
            <a:off x="-10239375" y="31696025"/>
            <a:ext cx="9771062" cy="1090613"/>
            <a:chOff x="44242388" y="28054064"/>
            <a:chExt cx="9771398" cy="1090621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44242388" y="28054064"/>
              <a:ext cx="9771398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388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091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2" name="TextBox 35"/>
            <p:cNvSpPr txBox="1">
              <a:spLocks noChangeArrowheads="1"/>
            </p:cNvSpPr>
            <p:nvPr userDrawn="1"/>
          </p:nvSpPr>
          <p:spPr bwMode="auto">
            <a:xfrm>
              <a:off x="45342563" y="28154078"/>
              <a:ext cx="8671223" cy="89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Student discounts are available on our Facebook page.</a:t>
              </a:r>
              <a:b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altLang="mr-IN" sz="2600" u="sng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44221400" y="30500638"/>
            <a:ext cx="10050463" cy="15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-10371138" y="11582400"/>
            <a:ext cx="10018713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254738" y="4841875"/>
            <a:ext cx="10017125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001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813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aseline="-25000" dirty="0">
              <a:latin typeface="+mn-lt"/>
              <a:cs typeface="+mn-cs"/>
            </a:endParaRP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914400" y="5257800"/>
            <a:ext cx="42057638" cy="2674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91436" tIns="45717" rIns="91436" bIns="45717" anchor="ctr"/>
          <a:lstStyle/>
          <a:p>
            <a:pPr eaLnBrk="1" hangingPunct="1"/>
            <a:endParaRPr lang="mr-IN" altLang="mr-IN"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4805363"/>
            <a:ext cx="43891200" cy="152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819150" y="322326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3" tIns="45623" rIns="91263" bIns="4562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mr-IN" sz="500" b="1">
                <a:solidFill>
                  <a:srgbClr val="BFBFBF"/>
                </a:solidFill>
              </a:rPr>
              <a:t>RESEARCH POSTER PRESENTATION DESIGN © 2011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altLang="mr-IN" sz="1100" b="1">
                <a:solidFill>
                  <a:srgbClr val="BFBFBF"/>
                </a:solidFill>
              </a:rPr>
              <a:t>www.PosterPresentations.com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922338" y="5257800"/>
            <a:ext cx="10058400" cy="267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36" tIns="45717" rIns="91436" bIns="45717" anchor="ctr"/>
          <a:lstStyle/>
          <a:p>
            <a:pPr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221400" y="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/>
          <a:lstStyle/>
          <a:p>
            <a:pPr algn="ctr" eaLnBrk="1" hangingPunct="1">
              <a:defRPr/>
            </a:pPr>
            <a:r>
              <a:rPr lang="en-US" sz="4000" b="1">
                <a:solidFill>
                  <a:schemeClr val="bg1"/>
                </a:solidFill>
                <a:latin typeface="Trebuchet MS" pitchFamily="34" charset="0"/>
              </a:rPr>
              <a:t>QUICK TIPS</a:t>
            </a:r>
          </a:p>
          <a:p>
            <a:pPr algn="ctr" eaLnBrk="1" hangingPunct="1">
              <a:defRPr/>
            </a:pPr>
            <a:r>
              <a:rPr lang="en-US" sz="4000" b="1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eaLnBrk="1" hangingPunct="1">
              <a:defRPr/>
            </a:pPr>
            <a:endParaRPr lang="en-US" sz="3200" b="1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This PowerPoint template requires basic PowerPoint (version 2007 or newer) skills. Below is a list of commonly asked questions specific to this template. </a:t>
            </a:r>
            <a:br>
              <a:rPr lang="en-US" sz="3200">
                <a:solidFill>
                  <a:srgbClr val="FFFFFF"/>
                </a:solidFill>
                <a:latin typeface="Trebuchet MS" pitchFamily="34" charset="0"/>
              </a:rPr>
            </a:b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If you are using an older version of PowerPoint some template features may not work properly.</a:t>
            </a:r>
            <a:endParaRPr lang="en-US" sz="40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4000" b="1">
              <a:solidFill>
                <a:srgbClr val="FFFF00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r>
              <a:rPr lang="en-US" sz="4000" b="1">
                <a:solidFill>
                  <a:schemeClr val="bg1"/>
                </a:solidFill>
                <a:latin typeface="Trebuchet MS" pitchFamily="34" charset="0"/>
              </a:rPr>
              <a:t>Using the template</a:t>
            </a:r>
          </a:p>
          <a:p>
            <a:pPr algn="ctr" eaLnBrk="1" hangingPunct="1">
              <a:defRPr/>
            </a:pPr>
            <a:endParaRPr lang="en-US" sz="32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Verifying the quality of your graphics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Go to the VIEW menu and click on ZOOM to set your preferred magnification. This template is at 100% the size of the final poster. All text and graphics will be printed at 100% their size. To see what your poster will look like when printed, set the zoom to 100% and evaluate the quality of all your graphics before you submit your poster for printing.</a:t>
            </a:r>
            <a:br>
              <a:rPr lang="en-US" sz="3200">
                <a:solidFill>
                  <a:srgbClr val="FFFFFF"/>
                </a:solidFill>
                <a:latin typeface="Trebuchet MS" pitchFamily="34" charset="0"/>
              </a:rPr>
            </a:b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Using the placeholders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To add text to this template click inside a placeholder and type in or paste your text. To move a placeholder, click on it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(to select it), place your cursor on its frame and your cursor will change to this symbol:         Then, click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once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and drag it to its new location where you can resize it as needed. Additional placeholders can be found on the left side of this template.</a:t>
            </a:r>
          </a:p>
          <a:p>
            <a:pPr eaLnBrk="1" hangingPunct="1">
              <a:defRPr/>
            </a:pPr>
            <a:endParaRPr lang="en-US" sz="3200" b="1">
              <a:solidFill>
                <a:srgbClr val="FFFF00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Modifying the layout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This template has four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different column layouts. </a:t>
            </a:r>
          </a:p>
          <a:p>
            <a:pPr eaLnBrk="1" hangingPunct="1">
              <a:defRPr/>
            </a:pP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your mouse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on the background and 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click on “Layout” to see 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the layout options.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The columns in the provided layouts are fixed and cannot be moved but advanced users can modify any layout by going to VIEW and then SLIDE MASTER.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Importing text and graphics from external sources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TEXT: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Paste or type your text into a pre-existing placeholder or drag in a new placeholder from the left side of the template. Move it anywhere as needed.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PHOTOS: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Drag in a picture placeholder, size it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first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, click in it and insert a photo from the menu.</a:t>
            </a:r>
          </a:p>
          <a:p>
            <a:pPr eaLnBrk="1" hangingPunct="1">
              <a:defRPr/>
            </a:pPr>
            <a:r>
              <a:rPr lang="en-US" sz="3200" b="1" u="sng">
                <a:solidFill>
                  <a:srgbClr val="FFFFFF"/>
                </a:solidFill>
                <a:latin typeface="Trebuchet MS" pitchFamily="34" charset="0"/>
              </a:rPr>
              <a:t>TABLES: 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You can copy and paste a table from an external document onto this poster template. To adjust  the way the text fits within the cells of a table that has been pasted, </a:t>
            </a:r>
            <a:r>
              <a:rPr lang="en-US" sz="3200" u="sng">
                <a:solidFill>
                  <a:srgbClr val="FFFFFF"/>
                </a:solidFill>
                <a:latin typeface="Trebuchet MS" pitchFamily="34" charset="0"/>
              </a:rPr>
              <a:t>right-click</a:t>
            </a: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 on the table, click FORMAT SHAPE  then click on TEXT BOX and change the INTERNAL MARGIN values to 0.25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r>
              <a:rPr lang="en-US" sz="3200" b="1">
                <a:solidFill>
                  <a:srgbClr val="FFFF00"/>
                </a:solidFill>
                <a:latin typeface="Trebuchet MS" pitchFamily="34" charset="0"/>
              </a:rPr>
              <a:t>Modifying the color scheme</a:t>
            </a:r>
          </a:p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latin typeface="Trebuchet MS" pitchFamily="34" charset="0"/>
              </a:rPr>
              <a:t>To change the color scheme of this template go to the “Design” menu and click on “Colors”. You can choose from the provide color combinations or you can create your own.</a:t>
            </a: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32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>
              <a:solidFill>
                <a:srgbClr val="FFFFFF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endParaRPr lang="en-US" sz="2000" b="1">
              <a:solidFill>
                <a:schemeClr val="bg1"/>
              </a:solidFill>
              <a:latin typeface="Trebuchet MS" pitchFamily="34" charset="0"/>
            </a:endParaRPr>
          </a:p>
          <a:p>
            <a:pPr eaLnBrk="1" hangingPunct="1">
              <a:defRPr/>
            </a:pPr>
            <a:endParaRPr lang="en-US" sz="2000" b="1">
              <a:solidFill>
                <a:srgbClr val="FFFF00"/>
              </a:solidFill>
              <a:latin typeface="Trebuchet MS" pitchFamily="34" charset="0"/>
            </a:endParaRPr>
          </a:p>
          <a:p>
            <a:pPr algn="ctr" eaLnBrk="1" hangingPunct="1">
              <a:defRPr/>
            </a:pPr>
            <a:endParaRPr lang="en-US" sz="3200" b="1">
              <a:solidFill>
                <a:srgbClr val="FFFFFF"/>
              </a:solidFill>
              <a:latin typeface="Trebuchet M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0402888" y="-19050"/>
            <a:ext cx="10050463" cy="3291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72" tIns="365741" rIns="182872" bIns="182872"/>
          <a:lstStyle/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Trebuchet MS" pitchFamily="34" charset="0"/>
              </a:rPr>
              <a:t>QUICK DESIGN GUIDE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solidFill>
                  <a:srgbClr val="FFFF00"/>
                </a:solidFill>
                <a:latin typeface="Trebuchet MS" pitchFamily="34" charset="0"/>
              </a:rPr>
              <a:t>(--THIS SECTION DOES NOT PRINT--)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This PowerPoint 2007 template produces a 36”x48” professional  poster. It will save you valuable time placing titles, subtitles, text, and graphics.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Use it to create your presentation. Then send it to </a:t>
            </a:r>
            <a:r>
              <a:rPr lang="en-US" sz="3200" b="1" dirty="0">
                <a:latin typeface="Trebuchet MS" pitchFamily="34" charset="0"/>
              </a:rPr>
              <a:t>PosterPresentations.com</a:t>
            </a:r>
            <a:r>
              <a:rPr lang="en-US" sz="3200" dirty="0">
                <a:latin typeface="Trebuchet MS" pitchFamily="34" charset="0"/>
              </a:rPr>
              <a:t> for premium quality, same day affordable printing.</a:t>
            </a:r>
            <a:br>
              <a:rPr lang="en-US" sz="3200" dirty="0">
                <a:latin typeface="Trebuchet MS" pitchFamily="34" charset="0"/>
              </a:rPr>
            </a:b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We provide a series of </a:t>
            </a:r>
            <a:r>
              <a:rPr lang="en-US" sz="3200" b="1" dirty="0">
                <a:latin typeface="Trebuchet MS" pitchFamily="34" charset="0"/>
              </a:rPr>
              <a:t>online tutorials</a:t>
            </a:r>
            <a:r>
              <a:rPr lang="en-US" sz="3200" dirty="0">
                <a:latin typeface="Trebuchet MS" pitchFamily="34" charset="0"/>
              </a:rPr>
              <a:t> that will guide you through the poster design process and answer your poster production questions.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View our online tutorials at:</a:t>
            </a:r>
            <a:br>
              <a:rPr lang="en-US" sz="3200" dirty="0">
                <a:latin typeface="Trebuchet MS" pitchFamily="34" charset="0"/>
              </a:rPr>
            </a:b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 http://bit.ly/Poster_creation_help </a:t>
            </a:r>
            <a:r>
              <a:rPr lang="en-US" sz="3200" dirty="0">
                <a:latin typeface="Trebuchet MS" pitchFamily="34" charset="0"/>
              </a:rPr>
              <a:t/>
            </a:r>
            <a:br>
              <a:rPr lang="en-US" sz="3200" dirty="0">
                <a:latin typeface="Trebuchet MS" pitchFamily="34" charset="0"/>
              </a:rPr>
            </a:br>
            <a:r>
              <a:rPr lang="en-US" sz="3200" dirty="0">
                <a:latin typeface="Trebuchet MS" pitchFamily="34" charset="0"/>
              </a:rPr>
              <a:t>(copy and paste the link into your web browser).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For assistance and to order your printed poster</a:t>
            </a:r>
            <a:r>
              <a:rPr lang="en-US" sz="3200" dirty="0">
                <a:solidFill>
                  <a:schemeClr val="bg1"/>
                </a:solidFill>
                <a:latin typeface="Trebuchet MS" pitchFamily="34" charset="0"/>
              </a:rPr>
              <a:t> call </a:t>
            </a: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PosterPresentations.com</a:t>
            </a: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 </a:t>
            </a:r>
            <a:r>
              <a:rPr lang="en-US" sz="3200" dirty="0">
                <a:latin typeface="Trebuchet MS" pitchFamily="34" charset="0"/>
              </a:rPr>
              <a:t>at </a:t>
            </a:r>
            <a:r>
              <a:rPr lang="en-US" sz="4000" b="1" dirty="0">
                <a:solidFill>
                  <a:srgbClr val="FFFF00"/>
                </a:solidFill>
                <a:latin typeface="Trebuchet MS" pitchFamily="34" charset="0"/>
              </a:rPr>
              <a:t>1.866.649.3004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bg1"/>
                </a:solidFill>
                <a:latin typeface="Trebuchet MS" pitchFamily="34" charset="0"/>
              </a:rPr>
              <a:t>Object Placeholders</a:t>
            </a: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Use the placeholders provided below to add new elements to your poster: Drag a placeholder onto the poster area, size it, and click it to edit.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Section Header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preformatted section header placeholder to the poster area to add another section header. Use section headers to separate topics or concepts within your presentation. 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Text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preformatted text placeholder to the poster to add a new body of text.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00"/>
                </a:solidFill>
                <a:latin typeface="Trebuchet MS" pitchFamily="34" charset="0"/>
              </a:rPr>
              <a:t>Picture placeholder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rebuchet MS" pitchFamily="34" charset="0"/>
              </a:rPr>
              <a:t>Move this graphic placeholder onto your poster, size it first, and then click it to add a picture to the poster.</a:t>
            </a: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chemeClr val="bg1"/>
              </a:solidFill>
              <a:latin typeface="Trebuchet MS" pitchFamily="34" charset="0"/>
            </a:endParaRPr>
          </a:p>
          <a:p>
            <a:pPr defTabSz="438921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FFFF00"/>
              </a:solidFill>
              <a:latin typeface="Trebuchet MS" pitchFamily="34" charset="0"/>
            </a:endParaRPr>
          </a:p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b="1" dirty="0">
              <a:latin typeface="Trebuchet MS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0371138" y="21296313"/>
            <a:ext cx="10018713" cy="7778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7" rIns="91436" bIns="45717" anchor="ctr"/>
          <a:lstStyle/>
          <a:p>
            <a:pPr algn="ctr" defTabSz="4388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098200" y="15525750"/>
            <a:ext cx="4741863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42425" y="13119100"/>
            <a:ext cx="59055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TextBox 30"/>
          <p:cNvSpPr txBox="1">
            <a:spLocks noChangeArrowheads="1"/>
          </p:cNvSpPr>
          <p:nvPr/>
        </p:nvSpPr>
        <p:spPr bwMode="auto">
          <a:xfrm>
            <a:off x="44488100" y="30589538"/>
            <a:ext cx="91598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7" rIns="91436" bIns="45717">
            <a:spAutoFit/>
          </a:bodyPr>
          <a:lstStyle/>
          <a:p>
            <a:pPr eaLnBrk="1" hangingPunct="1"/>
            <a:r>
              <a:rPr lang="en-US" altLang="mr-IN" sz="3600">
                <a:solidFill>
                  <a:schemeClr val="bg1"/>
                </a:solidFill>
                <a:latin typeface="Calibri" pitchFamily="34" charset="0"/>
              </a:rPr>
              <a:t>© 2011 PosterPresentations.com</a:t>
            </a:r>
            <a:br>
              <a:rPr lang="en-US" altLang="mr-IN" sz="36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600">
                <a:solidFill>
                  <a:schemeClr val="bg1"/>
                </a:solidFill>
                <a:latin typeface="Calibri" pitchFamily="34" charset="0"/>
              </a:rPr>
              <a:t>    </a:t>
            </a: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2117 Fourth Street , Unit C</a:t>
            </a:r>
            <a:br>
              <a:rPr lang="en-US" altLang="mr-IN" sz="32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    Berkeley CA 94710</a:t>
            </a:r>
            <a:br>
              <a:rPr lang="en-US" altLang="mr-IN" sz="3200">
                <a:solidFill>
                  <a:schemeClr val="bg1"/>
                </a:solidFill>
                <a:latin typeface="Calibri" pitchFamily="34" charset="0"/>
              </a:rPr>
            </a:br>
            <a:r>
              <a:rPr lang="en-US" altLang="mr-IN" sz="3200">
                <a:solidFill>
                  <a:schemeClr val="bg1"/>
                </a:solidFill>
                <a:latin typeface="Calibri" pitchFamily="34" charset="0"/>
              </a:rPr>
              <a:t>    </a:t>
            </a:r>
            <a:r>
              <a:rPr lang="en-US" altLang="mr-IN" sz="3200" b="1">
                <a:solidFill>
                  <a:srgbClr val="FFFF00"/>
                </a:solidFill>
                <a:latin typeface="Calibri" pitchFamily="34" charset="0"/>
              </a:rPr>
              <a:t>posterpresenter@gmail.com</a:t>
            </a:r>
            <a:endParaRPr lang="en-US" altLang="mr-IN" sz="3600" b="1">
              <a:solidFill>
                <a:srgbClr val="FFFF00"/>
              </a:solidFill>
              <a:latin typeface="Calibri" pitchFamily="34" charset="0"/>
            </a:endParaRPr>
          </a:p>
        </p:txBody>
      </p:sp>
      <p:grpSp>
        <p:nvGrpSpPr>
          <p:cNvPr id="4109" name="Group 31"/>
          <p:cNvGrpSpPr>
            <a:grpSpLocks/>
          </p:cNvGrpSpPr>
          <p:nvPr/>
        </p:nvGrpSpPr>
        <p:grpSpPr bwMode="auto">
          <a:xfrm>
            <a:off x="-10239375" y="31696025"/>
            <a:ext cx="9771062" cy="1090613"/>
            <a:chOff x="44242388" y="28054064"/>
            <a:chExt cx="9771398" cy="1090621"/>
          </a:xfrm>
        </p:grpSpPr>
        <p:sp>
          <p:nvSpPr>
            <p:cNvPr id="33" name="Rounded Rectangle 32"/>
            <p:cNvSpPr/>
            <p:nvPr userDrawn="1"/>
          </p:nvSpPr>
          <p:spPr>
            <a:xfrm>
              <a:off x="44242388" y="28054064"/>
              <a:ext cx="9771398" cy="10906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3889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4114" name="Picture 7" descr="http://t2.gstatic.com/images?q=tbn:ANd9GcR4APHC6TT9w54M2zn_pvCiBxUNcspYPoVxirLRphBoJabfSvu7zw">
              <a:hlinkClick r:id="rId5"/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112" y="28126635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5" name="TextBox 34"/>
            <p:cNvSpPr txBox="1">
              <a:spLocks noChangeArrowheads="1"/>
            </p:cNvSpPr>
            <p:nvPr userDrawn="1"/>
          </p:nvSpPr>
          <p:spPr bwMode="auto">
            <a:xfrm>
              <a:off x="45342563" y="28154078"/>
              <a:ext cx="8671223" cy="892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Student discounts are available on our Facebook page.</a:t>
              </a:r>
              <a:b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</a:br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Go to </a:t>
              </a:r>
              <a:r>
                <a:rPr lang="en-US" altLang="mr-IN" sz="2600" u="sng">
                  <a:solidFill>
                    <a:schemeClr val="tx2"/>
                  </a:solidFill>
                  <a:latin typeface="Trebuchet MS" pitchFamily="34" charset="0"/>
                </a:rPr>
                <a:t>PosterPresentations.com</a:t>
              </a:r>
              <a:r>
                <a:rPr lang="en-US" altLang="mr-IN" sz="2600">
                  <a:solidFill>
                    <a:schemeClr val="tx2"/>
                  </a:solidFill>
                  <a:latin typeface="Trebuchet MS" pitchFamily="34" charset="0"/>
                </a:rPr>
                <a:t> and click on the FB icon. 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44221400" y="30500638"/>
            <a:ext cx="10050463" cy="15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-10371138" y="11582400"/>
            <a:ext cx="10018713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54738" y="4841875"/>
            <a:ext cx="10017125" cy="15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88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8800">
          <a:solidFill>
            <a:schemeClr val="bg1"/>
          </a:solidFill>
          <a:latin typeface="Trebuchet MS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001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813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4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3926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37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2827" indent="-1097226" algn="l" defTabSz="438890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00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35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01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2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7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152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603" algn="l" defTabSz="438890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6245225" y="-124482"/>
            <a:ext cx="32010350" cy="341631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mr-IN" sz="7200" dirty="0" smtClean="0"/>
              <a:t>ABMSP’s Anantrao Pawar College of Engineering &amp; Research, </a:t>
            </a:r>
            <a:r>
              <a:rPr lang="en-US" altLang="mr-IN" sz="7200" dirty="0" smtClean="0"/>
              <a:t>Pune</a:t>
            </a:r>
            <a:r>
              <a:rPr lang="en-US" altLang="mr-IN" sz="7200" dirty="0" smtClean="0"/>
              <a:t/>
            </a:r>
            <a:br>
              <a:rPr lang="en-US" altLang="mr-IN" sz="7200" dirty="0" smtClean="0"/>
            </a:b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"YOUTUBE VIDEO RECOMMENDATION BASED ON USER COMMENTS AND ITS STATISTICAL 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ANALYSIS"</a:t>
            </a:r>
            <a:r>
              <a:rPr lang="en-US" altLang="mr-IN" sz="7200" dirty="0" smtClean="0"/>
              <a:t> </a:t>
            </a:r>
            <a:r>
              <a:rPr lang="en-US" altLang="mr-IN" sz="6600" dirty="0" smtClean="0"/>
              <a:t>  </a:t>
            </a:r>
            <a:endParaRPr lang="en-US" altLang="mr-IN" sz="7200" dirty="0" smtClean="0"/>
          </a:p>
        </p:txBody>
      </p:sp>
      <p:sp>
        <p:nvSpPr>
          <p:cNvPr id="5123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926977" y="14476396"/>
            <a:ext cx="10028237" cy="455302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 aim of this project is to enhance the current recommendation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approach that we are about to use is the Sentiment Analysis and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Formation user network based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comments.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 goal of our project is to reduce the irrelevant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 recommendation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refine the YouTube recommendations and provide users more relevant videos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Current YouTube recommendation system is mostly based on watch history and search history which is not sufficient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appropriate video recommendation</a:t>
            </a:r>
            <a:endParaRPr lang="en-US" altLang="mr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itchFamily="34" charset="0"/>
              <a:buChar char="•"/>
            </a:pPr>
            <a:endParaRPr lang="en-US" altLang="mr-IN" sz="2400" dirty="0" smtClean="0"/>
          </a:p>
          <a:p>
            <a:pPr algn="just" eaLnBrk="1" hangingPunct="1">
              <a:buFont typeface="Arial" pitchFamily="34" charset="0"/>
              <a:buChar char="•"/>
            </a:pPr>
            <a:endParaRPr lang="en-US" altLang="mr-IN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33030" y="13545853"/>
            <a:ext cx="10048875" cy="754045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rebuchet MS" pitchFamily="34" charset="0"/>
              </a:rPr>
              <a:t>INTRODUCTION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929465" y="5277179"/>
            <a:ext cx="10050463" cy="754062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rebuchet MS" pitchFamily="34" charset="0"/>
              </a:rPr>
              <a:t>ABSTRACT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32913638" y="5264287"/>
            <a:ext cx="10052291" cy="754062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rebuchet MS" pitchFamily="34" charset="0"/>
              </a:rPr>
              <a:t>FUTURE SCOPE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128" name="Text Placeholder 12"/>
          <p:cNvSpPr>
            <a:spLocks noGrp="1"/>
          </p:cNvSpPr>
          <p:nvPr>
            <p:ph type="body" sz="quarter" idx="26"/>
          </p:nvPr>
        </p:nvSpPr>
        <p:spPr bwMode="auto">
          <a:xfrm>
            <a:off x="32947860" y="6111877"/>
            <a:ext cx="10042525" cy="601795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promising dataset is the one made available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Chaetal which contains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than 400,000 videos. Evaluation is also an important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issue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focus on while we actually implement this recommendation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. 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dealing with recommendations we should evaluate if our recommendation is effective enough. We are currently looking into this issue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see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devise a method to evaluate the effectiveness of our recommendation system. We would ideally like to have a metric that could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quantifed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see how many users from a particular network actually watched the recommended video and find out without having to ask users directly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whether they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liked the recommendation or not. It will also be very interesting to analyze and compare the views of a video before being recommended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those after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recommended to a network. Recommendation is now being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made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 network to which the viewer belongs in future. We are planning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recommend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same resultant video to other network having same interest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mr-IN" sz="2400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32943097" y="12129830"/>
            <a:ext cx="10047288" cy="754062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rebuchet MS" pitchFamily="34" charset="0"/>
              </a:rPr>
              <a:t>REFERENCES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130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32919194" y="12906429"/>
            <a:ext cx="10047288" cy="947334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Rahim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M. S.,Chowdhury, A. Z. M. E., Islam, M. A., and Islam,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M.R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(2017). Mining trailers data from youtube for predicting gross income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movies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2017 IEEE Region 10 Humanitarian Technology Conference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R10-HTC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Bhuiyan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H., Ara, J., Bardhan, R. and Islam, M. R. (2017).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Retrieving YouTube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 by sentiment analysis on user comment. 2017 IEEE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Conference on Signal and Image Processing Applications (ICSIPA).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Paul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Covington, Jay Adams, Emre Sargin. Deep Neural Networks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YouTube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Recommendations. Published 2016 in RecSys.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Muhammad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Zubair Asghar, Shakeel Ahmad, Afsana Marwat, Fazal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Masud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Kundi.Sentiment Analysis on YouTube: A Brief Survey.2015.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Smitashree and Breslin, John G. (2010). User sentiment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 YouTube use case. In: The 21st National Conference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Artificial Intelligence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Cognitive Science, 30 Aug - 1 Sep 2010, Galway, Ireland.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Cha, H. Kwak, P. Rodriguez, Y.-Y. Ahn, and S. Moon, 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Tube,YouTube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Everybody Tubes: Analyzing the Worlds Largest User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GeneratedContent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 System, in ACM Internet Measurement Conference,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October 2007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Qin, Ronaldo Menezes, Marius Silaghi,"A Recommender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YouTube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its Network of Reviewers",in IEEE International Conference on Privacy, Security, Risk and Trust,30 September 2010.</a:t>
            </a:r>
            <a:endParaRPr lang="en-US" altLang="mr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2913638" y="22105938"/>
            <a:ext cx="10085777" cy="752475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rebuchet MS" pitchFamily="34" charset="0"/>
              </a:rPr>
              <a:t>ACKNOWLEDGEMENT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132" name="Text Placeholder 16"/>
          <p:cNvSpPr>
            <a:spLocks noGrp="1"/>
          </p:cNvSpPr>
          <p:nvPr>
            <p:ph type="body" sz="quarter" idx="30"/>
          </p:nvPr>
        </p:nvSpPr>
        <p:spPr bwMode="auto">
          <a:xfrm>
            <a:off x="32997776" y="22858414"/>
            <a:ext cx="9917112" cy="284383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would like to thank many people who have helped us with various standpoints of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study .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also immensely grateful  to reviewers for their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comments .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also thankful to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Prof.Manoj Mulik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Prof.Vijayendra Gaikwad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their valuable support in our project.</a:t>
            </a:r>
          </a:p>
          <a:p>
            <a:pPr algn="just" eaLnBrk="1" hangingPunct="1"/>
            <a:endParaRPr lang="en-US" altLang="mr-IN" sz="2400" dirty="0" smtClean="0"/>
          </a:p>
          <a:p>
            <a:pPr eaLnBrk="1" hangingPunct="1"/>
            <a:endParaRPr lang="en-US" altLang="mr-IN" dirty="0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95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34" name="Text Placeholder 19"/>
          <p:cNvSpPr>
            <a:spLocks noGrp="1"/>
          </p:cNvSpPr>
          <p:nvPr>
            <p:ph type="body" sz="quarter" idx="107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35" name="Text Placeholder 20"/>
          <p:cNvSpPr>
            <a:spLocks noGrp="1"/>
          </p:cNvSpPr>
          <p:nvPr>
            <p:ph type="body" sz="quarter" idx="116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36" name="Text Placeholder 21"/>
          <p:cNvSpPr>
            <a:spLocks noGrp="1"/>
          </p:cNvSpPr>
          <p:nvPr>
            <p:ph type="body" sz="quarter" idx="117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37" name="Text Placeholder 22"/>
          <p:cNvSpPr>
            <a:spLocks noGrp="1"/>
          </p:cNvSpPr>
          <p:nvPr>
            <p:ph type="body" sz="quarter" idx="118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38" name="Text Placeholder 23"/>
          <p:cNvSpPr>
            <a:spLocks noGrp="1"/>
          </p:cNvSpPr>
          <p:nvPr>
            <p:ph type="body" sz="quarter" idx="119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39" name="Text Placeholder 24"/>
          <p:cNvSpPr>
            <a:spLocks noGrp="1"/>
          </p:cNvSpPr>
          <p:nvPr>
            <p:ph type="body" sz="quarter" idx="120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40" name="Text Placeholder 25"/>
          <p:cNvSpPr>
            <a:spLocks noGrp="1"/>
          </p:cNvSpPr>
          <p:nvPr>
            <p:ph type="body" sz="quarter" idx="121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41" name="Text Placeholder 26"/>
          <p:cNvSpPr>
            <a:spLocks noGrp="1"/>
          </p:cNvSpPr>
          <p:nvPr>
            <p:ph type="body" sz="quarter" idx="122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42" name="Text Placeholder 27"/>
          <p:cNvSpPr>
            <a:spLocks noGrp="1"/>
          </p:cNvSpPr>
          <p:nvPr>
            <p:ph type="body" sz="quarter" idx="123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43" name="Text Placeholder 28"/>
          <p:cNvSpPr>
            <a:spLocks noGrp="1"/>
          </p:cNvSpPr>
          <p:nvPr>
            <p:ph type="body" sz="quarter" idx="124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sp>
        <p:nvSpPr>
          <p:cNvPr id="5144" name="Text Placeholder 29"/>
          <p:cNvSpPr>
            <a:spLocks noGrp="1"/>
          </p:cNvSpPr>
          <p:nvPr>
            <p:ph type="body" sz="quarter" idx="125"/>
          </p:nvPr>
        </p:nvSpPr>
        <p:spPr bwMode="auto">
          <a:xfrm>
            <a:off x="-10407650" y="21259800"/>
            <a:ext cx="10056812" cy="84613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mr-IN" altLang="mr-IN" smtClean="0"/>
          </a:p>
        </p:txBody>
      </p:sp>
      <p:graphicFrame>
        <p:nvGraphicFramePr>
          <p:cNvPr id="101" name="Picture Placeholder 100"/>
          <p:cNvGraphicFramePr>
            <a:graphicFrameLocks noGrp="1"/>
          </p:cNvGraphicFramePr>
          <p:nvPr>
            <p:ph type="pic" sz="quarter" idx="127"/>
          </p:nvPr>
        </p:nvGraphicFramePr>
        <p:xfrm>
          <a:off x="-9326563" y="27517725"/>
          <a:ext cx="7908925" cy="431802"/>
        </p:xfrm>
        <a:graphic>
          <a:graphicData uri="http://schemas.openxmlformats.org/drawingml/2006/table">
            <a:tbl>
              <a:tblPr firstRow="1" firstCol="1" bandRow="1"/>
              <a:tblGrid>
                <a:gridCol w="2556165"/>
                <a:gridCol w="2556165"/>
                <a:gridCol w="2094283"/>
                <a:gridCol w="702312"/>
              </a:tblGrid>
              <a:tr h="6168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% Load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Torque(Nm)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6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Experimental 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WIBE Simulated 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(%) Difference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10%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6.3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6.0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4.76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25%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15.4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14.4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6.49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50%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30.9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30.2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2.27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75%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46.3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45.5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1.73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100%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61.8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62.4</a:t>
                      </a:r>
                      <a:endParaRPr lang="en-US" sz="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0.97</a:t>
                      </a:r>
                      <a:endParaRPr lang="en-US" sz="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3730" marR="1373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86" name="Picture Placeholder 33"/>
          <p:cNvSpPr>
            <a:spLocks noGrp="1"/>
          </p:cNvSpPr>
          <p:nvPr>
            <p:ph type="pic" sz="quarter" idx="128"/>
          </p:nvPr>
        </p:nvSpPr>
        <p:spPr bwMode="auto">
          <a:xfrm>
            <a:off x="-9326563" y="25314275"/>
            <a:ext cx="7908925" cy="4838700"/>
          </a:xfrm>
          <a:ln>
            <a:miter lim="800000"/>
            <a:headEnd/>
            <a:tailEnd/>
          </a:ln>
        </p:spPr>
      </p:sp>
      <p:pic>
        <p:nvPicPr>
          <p:cNvPr id="109" name="Picture Placeholder 108" descr="7.png"/>
          <p:cNvPicPr>
            <a:picLocks noGrp="1" noChangeAspect="1"/>
          </p:cNvPicPr>
          <p:nvPr>
            <p:ph type="pic" sz="quarter" idx="130"/>
          </p:nvPr>
        </p:nvPicPr>
        <p:blipFill>
          <a:blip r:embed="rId3" cstate="print"/>
          <a:srcRect t="15421" b="15421"/>
          <a:stretch>
            <a:fillRect/>
          </a:stretch>
        </p:blipFill>
        <p:spPr bwMode="auto">
          <a:xfrm>
            <a:off x="22555200" y="15849600"/>
            <a:ext cx="9492343" cy="5472732"/>
          </a:xfrm>
          <a:ln>
            <a:miter lim="800000"/>
            <a:headEnd/>
            <a:tailEnd/>
          </a:ln>
        </p:spPr>
      </p:pic>
      <p:pic>
        <p:nvPicPr>
          <p:cNvPr id="108" name="Picture Placeholder 107" descr="6.png"/>
          <p:cNvPicPr>
            <a:picLocks noGrp="1" noChangeAspect="1"/>
          </p:cNvPicPr>
          <p:nvPr>
            <p:ph type="pic" sz="quarter" idx="131"/>
          </p:nvPr>
        </p:nvPicPr>
        <p:blipFill>
          <a:blip r:embed="rId4" cstate="print"/>
          <a:srcRect t="15421" b="15421"/>
          <a:stretch>
            <a:fillRect/>
          </a:stretch>
        </p:blipFill>
        <p:spPr bwMode="auto">
          <a:xfrm>
            <a:off x="22555211" y="10801223"/>
            <a:ext cx="9492343" cy="4896124"/>
          </a:xfrm>
          <a:ln>
            <a:miter lim="800000"/>
            <a:headEnd/>
            <a:tailEnd/>
          </a:ln>
        </p:spPr>
      </p:pic>
      <p:pic>
        <p:nvPicPr>
          <p:cNvPr id="107" name="Picture Placeholder 106" descr="5.png"/>
          <p:cNvPicPr>
            <a:picLocks noGrp="1" noChangeAspect="1"/>
          </p:cNvPicPr>
          <p:nvPr>
            <p:ph type="pic" sz="quarter" idx="132"/>
          </p:nvPr>
        </p:nvPicPr>
        <p:blipFill>
          <a:blip r:embed="rId5" cstate="print"/>
          <a:srcRect t="15421" b="15421"/>
          <a:stretch>
            <a:fillRect/>
          </a:stretch>
        </p:blipFill>
        <p:spPr bwMode="auto">
          <a:xfrm>
            <a:off x="22555200" y="5707439"/>
            <a:ext cx="9492343" cy="4831215"/>
          </a:xfrm>
          <a:ln>
            <a:miter lim="800000"/>
            <a:headEnd/>
            <a:tailEnd/>
          </a:ln>
        </p:spPr>
      </p:pic>
      <p:pic>
        <p:nvPicPr>
          <p:cNvPr id="106" name="Picture Placeholder 105" descr="4.png"/>
          <p:cNvPicPr>
            <a:picLocks noGrp="1" noChangeAspect="1"/>
          </p:cNvPicPr>
          <p:nvPr>
            <p:ph type="pic" sz="quarter" idx="133"/>
          </p:nvPr>
        </p:nvPicPr>
        <p:blipFill>
          <a:blip r:embed="rId6" cstate="print"/>
          <a:srcRect t="15421" b="15421"/>
          <a:stretch>
            <a:fillRect/>
          </a:stretch>
        </p:blipFill>
        <p:spPr bwMode="auto">
          <a:xfrm>
            <a:off x="11930745" y="27010144"/>
            <a:ext cx="9427027" cy="4838700"/>
          </a:xfrm>
          <a:ln>
            <a:miter lim="800000"/>
            <a:headEnd/>
            <a:tailEnd/>
          </a:ln>
        </p:spPr>
      </p:pic>
      <p:sp>
        <p:nvSpPr>
          <p:cNvPr id="42" name="Text Placeholder 41"/>
          <p:cNvSpPr>
            <a:spLocks noGrp="1"/>
          </p:cNvSpPr>
          <p:nvPr>
            <p:ph type="body" sz="quarter" idx="136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7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8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39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40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41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42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43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4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45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46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47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48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49"/>
          </p:nvPr>
        </p:nvSpPr>
        <p:spPr>
          <a:xfrm>
            <a:off x="-10407650" y="18288000"/>
            <a:ext cx="10050462" cy="754063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1"/>
          </p:nvPr>
        </p:nvSpPr>
        <p:spPr>
          <a:xfrm>
            <a:off x="4689815" y="3035652"/>
            <a:ext cx="33904237" cy="1944688"/>
          </a:xfrm>
        </p:spPr>
        <p:txBody>
          <a:bodyPr/>
          <a:lstStyle/>
          <a:p>
            <a:r>
              <a:rPr lang="en-US" sz="4800" dirty="0" smtClean="0"/>
              <a:t>MR. AKSHAY </a:t>
            </a:r>
            <a:r>
              <a:rPr lang="en-US" sz="4800" dirty="0" smtClean="0"/>
              <a:t>JADHAV (</a:t>
            </a:r>
            <a:r>
              <a:rPr lang="en-US" sz="4800" dirty="0" smtClean="0"/>
              <a:t>B151104211),MISS. UTKARSHA </a:t>
            </a:r>
            <a:r>
              <a:rPr lang="en-US" sz="4800" dirty="0" smtClean="0"/>
              <a:t>PATIL (</a:t>
            </a:r>
            <a:r>
              <a:rPr lang="en-US" sz="4800" dirty="0" smtClean="0"/>
              <a:t>B151104226),MISS. AISHWARYA JAIN (B151104213),</a:t>
            </a:r>
          </a:p>
          <a:p>
            <a:r>
              <a:rPr lang="en-US" sz="4800" dirty="0" smtClean="0"/>
              <a:t>MR. VISHAL SATPUTE  (B151104235).  Guide </a:t>
            </a:r>
            <a:r>
              <a:rPr lang="en-US" sz="4800" dirty="0" smtClean="0"/>
              <a:t>— PROF. </a:t>
            </a:r>
            <a:r>
              <a:rPr lang="en-US" sz="4800" dirty="0" smtClean="0"/>
              <a:t>VIJAYENDRA </a:t>
            </a:r>
            <a:r>
              <a:rPr lang="en-US" sz="4800" dirty="0" smtClean="0"/>
              <a:t>GAIKWAD</a:t>
            </a:r>
            <a:r>
              <a:rPr lang="en-US" sz="4800" dirty="0" smtClean="0"/>
              <a:t>          Academic </a:t>
            </a:r>
            <a:r>
              <a:rPr lang="en-US" sz="4800" dirty="0" smtClean="0"/>
              <a:t>Year : </a:t>
            </a:r>
            <a:r>
              <a:rPr lang="en-US" sz="4800" dirty="0" smtClean="0"/>
              <a:t>2018-2019.</a:t>
            </a:r>
            <a:endParaRPr lang="en-US" sz="4800" dirty="0" smtClean="0"/>
          </a:p>
        </p:txBody>
      </p:sp>
      <p:sp>
        <p:nvSpPr>
          <p:cNvPr id="122" name="Text Placeholder 6"/>
          <p:cNvSpPr txBox="1">
            <a:spLocks/>
          </p:cNvSpPr>
          <p:nvPr/>
        </p:nvSpPr>
        <p:spPr>
          <a:xfrm>
            <a:off x="930491" y="19149129"/>
            <a:ext cx="10050462" cy="75406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lIns="91436" tIns="91436" rIns="91436" bIns="91436" anchor="ctr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rebuchet MS" pitchFamily="34" charset="0"/>
              </a:rPr>
              <a:t>METHODOLOGY 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03288" y="19909077"/>
            <a:ext cx="100282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Algorithm 1/Cosine Similarity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Cosine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similarity is the cosine of the angle between two n-dimensional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vectors in an n-dimensional space. It is the dot product of the two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vectors divided by the product of the two vectors' lengths (or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magnitudes).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16" name="TextBox 106"/>
          <p:cNvSpPr txBox="1">
            <a:spLocks noChangeArrowheads="1"/>
          </p:cNvSpPr>
          <p:nvPr/>
        </p:nvSpPr>
        <p:spPr bwMode="auto">
          <a:xfrm>
            <a:off x="11622088" y="5277179"/>
            <a:ext cx="9998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mr-IN" sz="2000">
              <a:latin typeface="Trebuchet MS" pitchFamily="34" charset="0"/>
            </a:endParaRPr>
          </a:p>
          <a:p>
            <a:pPr eaLnBrk="1" hangingPunct="1"/>
            <a:r>
              <a:rPr lang="en-US" altLang="mr-IN" sz="2000">
                <a:latin typeface="Trebuchet MS" pitchFamily="34" charset="0"/>
              </a:rPr>
              <a:t>	</a:t>
            </a:r>
          </a:p>
        </p:txBody>
      </p:sp>
      <p:sp>
        <p:nvSpPr>
          <p:cNvPr id="221" name="Text Placeholder 18"/>
          <p:cNvSpPr>
            <a:spLocks noGrp="1"/>
          </p:cNvSpPr>
          <p:nvPr>
            <p:ph type="body" sz="quarter" idx="96"/>
          </p:nvPr>
        </p:nvSpPr>
        <p:spPr>
          <a:xfrm>
            <a:off x="933030" y="23800583"/>
            <a:ext cx="10028550" cy="811841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Algorithm 2/Calculation Of Sentiment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Score(Stanford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Core NLP )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Annotator class names (methods) are use in above algorithm: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okenize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Tokenizes the text. This component started as a PTB-style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TOKENIZER,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was extended since then to handle both other languages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noisy web-style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text.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TOKENIZER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saves the character offsets of each token in the input text,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 Offset Begin Annotation and Character Offset End Annotation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Annotator class 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TOKENIZER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Annotator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SSPLIT: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Splits a sequence of tokens into sentences. (In current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Core NLP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sentence splitting comes after tokenization, and exploits the decisions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TOKENIZER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Annotator class name: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Words To Sentence Annotator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Sentiment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Stanford Core NLP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includes the sentiment tool and various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 it. The model can be used to analyze text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 of Stanford Core NLP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adding sentiment to the list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annotators.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0" name="Picture 37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04863" y="608013"/>
            <a:ext cx="4010025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1" name="Picture 37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8400" y="608013"/>
            <a:ext cx="383222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2935409" y="25314276"/>
            <a:ext cx="10047288" cy="754062"/>
          </a:xfrm>
        </p:spPr>
        <p:txBody>
          <a:bodyPr/>
          <a:lstStyle/>
          <a:p>
            <a:pPr marL="1645838" indent="-1645838" defTabSz="4388900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rebuchet MS" pitchFamily="34" charset="0"/>
              </a:rPr>
              <a:t>RESEARCH PAPER PUBLISHED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423" name="TextBox 136"/>
          <p:cNvSpPr txBox="1">
            <a:spLocks noChangeArrowheads="1"/>
          </p:cNvSpPr>
          <p:nvPr/>
        </p:nvSpPr>
        <p:spPr bwMode="auto">
          <a:xfrm>
            <a:off x="32956516" y="26069734"/>
            <a:ext cx="99441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Journal of Research and Analytical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Reviews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REGISTRATION 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P- ISSN 2349-5138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PAPER TITLE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"YOUTUBE VIDEO RECOMMENDATION BASED ON USER COMMENTS AND ITS STATISTICAL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ANALYSIS“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PUBLISHER 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IJRAR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E-ISSN 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2348-1269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mr-I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mr-IN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mr-IN" sz="2400" dirty="0">
                <a:latin typeface="Trebuchet MS" pitchFamily="34" charset="0"/>
              </a:rPr>
              <a:t>                   </a:t>
            </a:r>
          </a:p>
          <a:p>
            <a:pPr eaLnBrk="1" hangingPunct="1"/>
            <a:r>
              <a:rPr lang="en-US" altLang="mr-IN" sz="2400" dirty="0">
                <a:latin typeface="Trebuchet MS" pitchFamily="34" charset="0"/>
              </a:rPr>
              <a:t>       </a:t>
            </a:r>
          </a:p>
        </p:txBody>
      </p:sp>
      <p:sp>
        <p:nvSpPr>
          <p:cNvPr id="207" name="Text Placeholder 206"/>
          <p:cNvSpPr>
            <a:spLocks noGrp="1"/>
          </p:cNvSpPr>
          <p:nvPr>
            <p:ph type="body" sz="quarter" idx="24"/>
          </p:nvPr>
        </p:nvSpPr>
        <p:spPr>
          <a:xfrm>
            <a:off x="22250400" y="21477467"/>
            <a:ext cx="10058400" cy="75404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rebuchet MS" pitchFamily="34" charset="0"/>
              </a:rPr>
              <a:t>CONCLUSION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5542" name="Rectangle 388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mr-IN" altLang="mr-IN"/>
          </a:p>
        </p:txBody>
      </p:sp>
      <p:pic>
        <p:nvPicPr>
          <p:cNvPr id="5543" name="Picture 38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9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96"/>
          </p:nvPr>
        </p:nvSpPr>
        <p:spPr>
          <a:xfrm>
            <a:off x="929481" y="6267729"/>
            <a:ext cx="10056813" cy="6888017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YouTube is most popular video sharing platform around the world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YouTube has become most preferred choice of users.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current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level of complexity of YouTube ,obtaining users behavior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choices automatically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became a crucial task. Current personalize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recommendation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based on users watch and search history is not adequate factor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most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appropriate video suggestion.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minimize this issue of irrelevant recommendation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proposing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YouTube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recommendation system based network of user comments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their sentiment analysis . Depending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users comments they will be added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into only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relevant recommendation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 .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considering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comments might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 useful source to gain information about video quality and relevancy.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 ,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we are using sentiment analysis approach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relevant video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recommendation. YouTube dataset contains different attributes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 likes , dislikes , comments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views which can provide useful insights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uploader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statistical analysis. We are also interested in determining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change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rate of recommendation by using our improvised approach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rather than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conventional recommendation of YouTube.</a:t>
            </a:r>
            <a:endParaRPr lang="mr-IN" sz="2400" dirty="0"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50400" y="22321512"/>
            <a:ext cx="100584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work, we are proposing the construction of a YouTube recommender system which will harness the user comments to create recommendation networks. The recommendation network is created from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collected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YouTube website using their API. Data, in which we are interested, is composed of a number of videos and comments on each video.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nodes in the network represent the users, where edges are established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nodes if a user comments on a video which is uploaded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user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Our work is emphasizing on recommending a video to all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member nodes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network if any of the member is watching a video similar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which the network was formed. This is possible because since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member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users are part of the same network, it can be inferred that they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commonly interested in watching similar videos. An anonymous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 being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watched by a user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if this user is part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recommendation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network, which is only possible by either commenting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replying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a video owned by some other user. Once a member user belonging to any network starts watching any video, the recommendation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determine the exact sentiment of users who have already seen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video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commented on it. There will definitely be a set of sentiments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derived after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analyzing the comments. Now, the recommendation system will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make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call on whether to recommend this video to other members or not,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positive the user sentiments are for this video. We are considering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small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 due to the limitations of the YouTube API. But, we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currently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looking at the possibility of using other datasets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augmenting them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information about the IDs of users who wrote comments.</a:t>
            </a:r>
          </a:p>
          <a:p>
            <a:pPr algn="just"/>
            <a:endParaRPr lang="mr-IN" sz="2400" b="1" dirty="0">
              <a:latin typeface="Times New Roman" pitchFamily="18" charset="0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10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-10832590" y="26218364"/>
            <a:ext cx="8714793" cy="1288999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1600317" y="5279327"/>
            <a:ext cx="10041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Sentiment Annotator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implements Socher et als sentiment model. Attaches a binarized tree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sentence level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Core 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nodes of the tree then contain the annotations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RNN Core Annotations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indicating the predicted class and scores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subtree.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Annotator class name: SentimentAnnotator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11600317" y="7216171"/>
            <a:ext cx="10041617" cy="6617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 smtClean="0">
                <a:solidFill>
                  <a:schemeClr val="bg1"/>
                </a:solidFill>
                <a:latin typeface="Trebuchet MS" pitchFamily="34" charset="0"/>
              </a:rPr>
              <a:t>OBJECTIVES</a:t>
            </a:r>
            <a:endParaRPr lang="en-US" sz="37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622088" y="7877891"/>
            <a:ext cx="9998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Statistics for data representation.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Recommending appropriate video to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Sentiment Analysis on comments.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 between users.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600317" y="9616828"/>
            <a:ext cx="10041617" cy="6617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ARCHITECTURE DIAGRAM</a:t>
            </a:r>
            <a:endParaRPr lang="en-US" sz="37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9" name="Picture Placeholder 98" descr="1.png"/>
          <p:cNvPicPr>
            <a:picLocks noGrp="1" noChangeAspect="1"/>
          </p:cNvPicPr>
          <p:nvPr>
            <p:ph type="pic" sz="quarter" idx="134"/>
          </p:nvPr>
        </p:nvPicPr>
        <p:blipFill>
          <a:blip r:embed="rId11" cstate="print"/>
          <a:srcRect t="18125" b="18125"/>
          <a:stretch>
            <a:fillRect/>
          </a:stretch>
        </p:blipFill>
        <p:spPr>
          <a:xfrm>
            <a:off x="11887200" y="10369977"/>
            <a:ext cx="9448800" cy="5906940"/>
          </a:xfrm>
        </p:spPr>
      </p:pic>
      <p:pic>
        <p:nvPicPr>
          <p:cNvPr id="105" name="Picture Placeholder 104" descr="3.png"/>
          <p:cNvPicPr>
            <a:picLocks noGrp="1" noChangeAspect="1"/>
          </p:cNvPicPr>
          <p:nvPr>
            <p:ph type="pic" sz="quarter" idx="126"/>
          </p:nvPr>
        </p:nvPicPr>
        <p:blipFill>
          <a:blip r:embed="rId12" cstate="print"/>
          <a:srcRect t="18125" b="18125"/>
          <a:stretch>
            <a:fillRect/>
          </a:stretch>
        </p:blipFill>
        <p:spPr>
          <a:xfrm>
            <a:off x="11908973" y="22274963"/>
            <a:ext cx="9427028" cy="4587901"/>
          </a:xfrm>
        </p:spPr>
      </p:pic>
      <p:pic>
        <p:nvPicPr>
          <p:cNvPr id="103" name="Picture Placeholder 102" descr="2.png"/>
          <p:cNvPicPr>
            <a:picLocks noGrp="1" noChangeAspect="1"/>
          </p:cNvPicPr>
          <p:nvPr>
            <p:ph type="pic" sz="quarter" idx="115"/>
          </p:nvPr>
        </p:nvPicPr>
        <p:blipFill>
          <a:blip r:embed="rId13" cstate="print"/>
          <a:srcRect t="18125" b="18125"/>
          <a:stretch>
            <a:fillRect/>
          </a:stretch>
        </p:blipFill>
        <p:spPr>
          <a:xfrm>
            <a:off x="11908972" y="17324840"/>
            <a:ext cx="9448800" cy="4840110"/>
          </a:xfrm>
        </p:spPr>
      </p:pic>
      <p:sp>
        <p:nvSpPr>
          <p:cNvPr id="104" name="TextBox 103"/>
          <p:cNvSpPr txBox="1"/>
          <p:nvPr/>
        </p:nvSpPr>
        <p:spPr>
          <a:xfrm>
            <a:off x="11600317" y="16451085"/>
            <a:ext cx="10041617" cy="6617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00" dirty="0" smtClean="0">
                <a:solidFill>
                  <a:schemeClr val="bg1"/>
                </a:solidFill>
                <a:latin typeface="Trebuchet MS" pitchFamily="34" charset="0"/>
              </a:rPr>
              <a:t>RESULTS</a:t>
            </a:r>
            <a:endParaRPr lang="en-US" sz="37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113" name="Picture Placeholder 112" descr="Capture.PNG"/>
          <p:cNvPicPr>
            <a:picLocks noGrp="1" noChangeAspect="1"/>
          </p:cNvPicPr>
          <p:nvPr>
            <p:ph type="pic" sz="quarter" idx="129"/>
          </p:nvPr>
        </p:nvPicPr>
        <p:blipFill>
          <a:blip r:embed="rId14" cstate="print"/>
          <a:srcRect l="18942" r="18942"/>
          <a:stretch>
            <a:fillRect/>
          </a:stretch>
        </p:blipFill>
        <p:spPr>
          <a:xfrm>
            <a:off x="1843634" y="21774035"/>
            <a:ext cx="7909559" cy="20512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erPresentations.com-36x48-Template-V2b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ssic 3 Column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assic - Wide Cent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ight High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PosterPresentations.com-36x48-Template-V2b</Template>
  <TotalTime>3623</TotalTime>
  <Words>1505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PosterPresentations.com-36x48-Template-V2b</vt:lpstr>
      <vt:lpstr>1_Classic 3 Columns</vt:lpstr>
      <vt:lpstr>Classic - Wide Center</vt:lpstr>
      <vt:lpstr>Right Highlight</vt:lpstr>
      <vt:lpstr>ABMSP’s Anantrao Pawar College of Engineering &amp; Research, Pune  "YOUTUBE VIDEO RECOMMENDATION BASED ON USER COMMENTS AND ITS STATISTICAL ANALYSIS"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PosterPresentations.com - 510.649.3001</dc:creator>
  <dc:description>This template is the property of PosterPresentations.com. Call us if you need help with this poster template._x000d_
1-866-649-3004           _x000d_
 (c)PosterPresentations.com</dc:description>
  <cp:lastModifiedBy>Shubham</cp:lastModifiedBy>
  <cp:revision>387</cp:revision>
  <dcterms:created xsi:type="dcterms:W3CDTF">2011-04-21T17:08:10Z</dcterms:created>
  <dcterms:modified xsi:type="dcterms:W3CDTF">2019-06-05T10:43:09Z</dcterms:modified>
</cp:coreProperties>
</file>