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99" r:id="rId6"/>
    <p:sldId id="329" r:id="rId7"/>
    <p:sldId id="311" r:id="rId8"/>
    <p:sldId id="328" r:id="rId9"/>
    <p:sldId id="327" r:id="rId10"/>
    <p:sldId id="301" r:id="rId11"/>
    <p:sldId id="269" r:id="rId12"/>
    <p:sldId id="304" r:id="rId13"/>
    <p:sldId id="312" r:id="rId14"/>
    <p:sldId id="314" r:id="rId15"/>
    <p:sldId id="317" r:id="rId16"/>
    <p:sldId id="282" r:id="rId17"/>
    <p:sldId id="284" r:id="rId18"/>
    <p:sldId id="319" r:id="rId19"/>
    <p:sldId id="331" r:id="rId20"/>
    <p:sldId id="325" r:id="rId21"/>
    <p:sldId id="332" r:id="rId22"/>
    <p:sldId id="323" r:id="rId23"/>
    <p:sldId id="33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3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3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2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1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3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3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3" y="1828801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1" y="1828801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3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3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1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1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5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9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1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99735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105400"/>
            <a:ext cx="11292841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1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11292841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0"/>
            <a:ext cx="9982201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9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1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1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3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6E732A4-347A-4EB8-AD37-65FC5A8CB003}" type="datetimeFigureOut">
              <a:rPr lang="en-IN" smtClean="0"/>
              <a:pPr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3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1" y="6172201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7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4BA0-6D6A-4CBE-9C8E-1CDBA499C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San Francisco Employee Data Prediction</a:t>
            </a:r>
            <a:br>
              <a:rPr lang="en-US" sz="5400" dirty="0"/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2D36E-5A96-48A3-9389-4A646FB16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Group 285</a:t>
            </a:r>
          </a:p>
          <a:p>
            <a:r>
              <a:rPr lang="en-US" dirty="0"/>
              <a:t>Utkarsha Vidhale</a:t>
            </a:r>
          </a:p>
          <a:p>
            <a:r>
              <a:rPr lang="en-US" dirty="0"/>
              <a:t>Vaidehi Rathkanthiwar</a:t>
            </a:r>
          </a:p>
          <a:p>
            <a:r>
              <a:rPr lang="en-US" dirty="0"/>
              <a:t>Prashant Raina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87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22" y="182880"/>
            <a:ext cx="10691276" cy="42394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Building Predictive Models: 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915071"/>
            <a:ext cx="5271378" cy="498764"/>
          </a:xfrm>
        </p:spPr>
        <p:txBody>
          <a:bodyPr>
            <a:normAutofit/>
          </a:bodyPr>
          <a:lstStyle/>
          <a:p>
            <a:r>
              <a:rPr lang="en-US" dirty="0"/>
              <a:t>1. Dummy variables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7922" y="1426517"/>
            <a:ext cx="4881585" cy="2304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759519" y="1053617"/>
            <a:ext cx="4480560" cy="7204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 Hold Out Evaluation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8" name="Content Placeholder 7" descr="holdout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759519" y="1426517"/>
            <a:ext cx="4821383" cy="2304660"/>
          </a:xfr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0" y="5208159"/>
            <a:ext cx="587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Weak Co relations and Transformation</a:t>
            </a:r>
            <a:endParaRPr lang="en-IN" sz="2000" dirty="0"/>
          </a:p>
        </p:txBody>
      </p:sp>
      <p:pic>
        <p:nvPicPr>
          <p:cNvPr id="5123" name="Picture 3" descr="C:\Users\admin\Downloads\cort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0691" y="3931920"/>
            <a:ext cx="4999037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E1A96-D322-475E-9221-92F4D279FC09}"/>
              </a:ext>
            </a:extLst>
          </p:cNvPr>
          <p:cNvSpPr txBox="1"/>
          <p:nvPr/>
        </p:nvSpPr>
        <p:spPr>
          <a:xfrm>
            <a:off x="0" y="4191808"/>
            <a:ext cx="4798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Predicting Total Compensation of each employee based on other factors.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6670" y="1220382"/>
            <a:ext cx="5559553" cy="520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1</a:t>
            </a:r>
            <a:endParaRPr lang="en-I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8B2391-1660-4F3A-B944-04AE0D17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5" y="1819067"/>
            <a:ext cx="3139712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7CA3BA2-AF2D-47DE-99C6-475B32B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62069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1895A-85CC-4381-A7DB-C288B28FF249}"/>
              </a:ext>
            </a:extLst>
          </p:cNvPr>
          <p:cNvSpPr txBox="1"/>
          <p:nvPr/>
        </p:nvSpPr>
        <p:spPr>
          <a:xfrm>
            <a:off x="5611185" y="735178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175E6-43E7-445D-B8BC-97817714E93B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Backward</a:t>
            </a:r>
            <a:r>
              <a:rPr lang="en-US" sz="2000" dirty="0"/>
              <a:t> </a:t>
            </a:r>
            <a:r>
              <a:rPr lang="en-US" sz="2000" b="1" dirty="0"/>
              <a:t>Elimination</a:t>
            </a:r>
            <a:r>
              <a:rPr lang="en-US" sz="2000" dirty="0"/>
              <a:t>,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C4A22E-1B7A-428E-A53E-B69529BE2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66" y="2279537"/>
            <a:ext cx="5281118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DA9882-D72C-4306-9181-46420AECB47B}"/>
              </a:ext>
            </a:extLst>
          </p:cNvPr>
          <p:cNvSpPr/>
          <p:nvPr/>
        </p:nvSpPr>
        <p:spPr>
          <a:xfrm>
            <a:off x="3544478" y="2262946"/>
            <a:ext cx="509048" cy="2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persons face&#10;&#10;Description automatically generated">
            <a:extLst>
              <a:ext uri="{FF2B5EF4-FFF2-40B4-BE49-F238E27FC236}">
                <a16:creationId xmlns:a16="http://schemas.microsoft.com/office/drawing/2014/main" id="{85DD55AD-E52E-42D3-8313-5B6805A24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66" y="1654527"/>
            <a:ext cx="5281118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18D77F7F-F489-458A-B440-0442E73D913C}"/>
              </a:ext>
            </a:extLst>
          </p:cNvPr>
          <p:cNvSpPr txBox="1">
            <a:spLocks/>
          </p:cNvSpPr>
          <p:nvPr/>
        </p:nvSpPr>
        <p:spPr>
          <a:xfrm>
            <a:off x="-56561" y="3302042"/>
            <a:ext cx="3226172" cy="431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Residual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E8072A-0F78-49FB-8B51-5A7C5AB97C44}"/>
              </a:ext>
            </a:extLst>
          </p:cNvPr>
          <p:cNvSpPr txBox="1"/>
          <p:nvPr/>
        </p:nvSpPr>
        <p:spPr>
          <a:xfrm>
            <a:off x="481672" y="3903602"/>
            <a:ext cx="41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test</a:t>
            </a:r>
          </a:p>
        </p:txBody>
      </p:sp>
      <p:pic>
        <p:nvPicPr>
          <p:cNvPr id="22" name="Picture 2" descr="C:\Users\admin\Downloads\backward-total comp-qq.png">
            <a:extLst>
              <a:ext uri="{FF2B5EF4-FFF2-40B4-BE49-F238E27FC236}">
                <a16:creationId xmlns:a16="http://schemas.microsoft.com/office/drawing/2014/main" id="{26ED99E2-48FB-4154-8A94-372BE1E6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564" y="4288027"/>
            <a:ext cx="3866602" cy="236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5614E0F6-2662-4F3B-8C67-B37AF44D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3551" y="4392444"/>
            <a:ext cx="3824747" cy="136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D4E873-6C34-4C19-A092-D2603D618F24}"/>
              </a:ext>
            </a:extLst>
          </p:cNvPr>
          <p:cNvSpPr txBox="1"/>
          <p:nvPr/>
        </p:nvSpPr>
        <p:spPr>
          <a:xfrm>
            <a:off x="4903551" y="3918695"/>
            <a:ext cx="389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JarqueBera 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B48399DE-49A9-4A64-A4A1-966A17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944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19941AD-0265-4308-91CB-253093FBA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86435" y="3734210"/>
            <a:ext cx="5559553" cy="5613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Checking multi co linearity using VIF </a:t>
            </a:r>
            <a:endParaRPr lang="en-IN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9A56823A-CC40-4AF0-B27F-C1AB7253B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18216"/>
          <a:stretch/>
        </p:blipFill>
        <p:spPr bwMode="auto">
          <a:xfrm>
            <a:off x="295997" y="4353458"/>
            <a:ext cx="4871893" cy="242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9A7152C-B702-48F3-947B-B15B0014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792" y="4421302"/>
            <a:ext cx="40386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236DFA-A49E-4286-A28A-A2733E64F6A9}"/>
              </a:ext>
            </a:extLst>
          </p:cNvPr>
          <p:cNvSpPr/>
          <p:nvPr/>
        </p:nvSpPr>
        <p:spPr>
          <a:xfrm>
            <a:off x="5442417" y="4947696"/>
            <a:ext cx="509048" cy="2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3AB6700-AE9C-4C76-ACF6-638A519D1EC3}"/>
              </a:ext>
            </a:extLst>
          </p:cNvPr>
          <p:cNvSpPr txBox="1">
            <a:spLocks/>
          </p:cNvSpPr>
          <p:nvPr/>
        </p:nvSpPr>
        <p:spPr>
          <a:xfrm>
            <a:off x="6306524" y="5937131"/>
            <a:ext cx="5160542" cy="512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Removal of columns</a:t>
            </a:r>
            <a:endParaRPr lang="en-IN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E7C46-2A79-4863-9A86-0A8605A50FEF}"/>
              </a:ext>
            </a:extLst>
          </p:cNvPr>
          <p:cNvSpPr txBox="1"/>
          <p:nvPr/>
        </p:nvSpPr>
        <p:spPr>
          <a:xfrm>
            <a:off x="295997" y="664560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Backward</a:t>
            </a:r>
            <a:r>
              <a:rPr lang="en-US" sz="2000" dirty="0"/>
              <a:t> </a:t>
            </a:r>
            <a:r>
              <a:rPr lang="en-US" sz="2000" b="1" dirty="0"/>
              <a:t>Elimination</a:t>
            </a:r>
            <a:r>
              <a:rPr lang="en-US" sz="2000" dirty="0"/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3D8A2-82AB-4BE8-A938-0F5FFF5F17EE}"/>
              </a:ext>
            </a:extLst>
          </p:cNvPr>
          <p:cNvSpPr txBox="1"/>
          <p:nvPr/>
        </p:nvSpPr>
        <p:spPr>
          <a:xfrm>
            <a:off x="5906889" y="664560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2" name="Picture 5" descr="C:\Users\admin\Desktop\backward-total comp\Rplot-total comp-backward.png">
            <a:extLst>
              <a:ext uri="{FF2B5EF4-FFF2-40B4-BE49-F238E27FC236}">
                <a16:creationId xmlns:a16="http://schemas.microsoft.com/office/drawing/2014/main" id="{24EC88D3-ABBA-434D-917C-55DEC561F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982" y="1372446"/>
            <a:ext cx="3965990" cy="2422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858E4F-0766-42BF-ADF5-BB6DC328A4D7}"/>
              </a:ext>
            </a:extLst>
          </p:cNvPr>
          <p:cNvSpPr txBox="1"/>
          <p:nvPr/>
        </p:nvSpPr>
        <p:spPr>
          <a:xfrm>
            <a:off x="250068" y="1033892"/>
            <a:ext cx="49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9FBE18-73E4-4C63-B950-E610B1694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7" y="2039001"/>
            <a:ext cx="4985116" cy="1356374"/>
          </a:xfrm>
          <a:ln>
            <a:solidFill>
              <a:schemeClr val="tx1"/>
            </a:solidFill>
          </a:ln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D06D1-C152-48BC-8764-49C554D552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52" y="5089477"/>
            <a:ext cx="4479925" cy="1111947"/>
          </a:xfrm>
          <a:ln>
            <a:solidFill>
              <a:schemeClr val="tx1"/>
            </a:solidFill>
          </a:ln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96434A88-A233-4867-BED3-2DC9119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111240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80CB-DD87-4D8A-A7AB-4D0D2BD2081A}"/>
              </a:ext>
            </a:extLst>
          </p:cNvPr>
          <p:cNvSpPr txBox="1"/>
          <p:nvPr/>
        </p:nvSpPr>
        <p:spPr>
          <a:xfrm>
            <a:off x="0" y="720363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Backward</a:t>
            </a:r>
            <a:r>
              <a:rPr lang="en-US" sz="2000" dirty="0"/>
              <a:t> </a:t>
            </a:r>
            <a:r>
              <a:rPr lang="en-US" sz="2000" b="1" dirty="0"/>
              <a:t>Elimination</a:t>
            </a:r>
            <a:r>
              <a:rPr lang="en-US" sz="2000" dirty="0"/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62FE4-DA6E-46D2-880F-AD0EDF8B8E10}"/>
              </a:ext>
            </a:extLst>
          </p:cNvPr>
          <p:cNvSpPr txBox="1"/>
          <p:nvPr/>
        </p:nvSpPr>
        <p:spPr>
          <a:xfrm>
            <a:off x="5626977" y="705427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5595685-EBC4-4A47-93A8-3C567F737829}"/>
              </a:ext>
            </a:extLst>
          </p:cNvPr>
          <p:cNvSpPr txBox="1">
            <a:spLocks/>
          </p:cNvSpPr>
          <p:nvPr/>
        </p:nvSpPr>
        <p:spPr>
          <a:xfrm>
            <a:off x="878877" y="1212549"/>
            <a:ext cx="5559553" cy="52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Model After resolving multi-collinearity </a:t>
            </a:r>
            <a:endParaRPr lang="en-IN" dirty="0"/>
          </a:p>
        </p:txBody>
      </p:sp>
      <p:pic>
        <p:nvPicPr>
          <p:cNvPr id="19" name="Picture 18" descr="A picture containing sky&#10;&#10;Description automatically generated">
            <a:extLst>
              <a:ext uri="{FF2B5EF4-FFF2-40B4-BE49-F238E27FC236}">
                <a16:creationId xmlns:a16="http://schemas.microsoft.com/office/drawing/2014/main" id="{7CEC2B28-756C-4101-92AD-5F740AF1C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7" y="4206026"/>
            <a:ext cx="5868219" cy="747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FF100217-487E-46E8-AAA5-AE065F886402}"/>
              </a:ext>
            </a:extLst>
          </p:cNvPr>
          <p:cNvSpPr/>
          <p:nvPr/>
        </p:nvSpPr>
        <p:spPr>
          <a:xfrm>
            <a:off x="3009943" y="3429000"/>
            <a:ext cx="377072" cy="74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5AC12-95BB-4959-A27E-81D5194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6205" y="64277"/>
            <a:ext cx="4480560" cy="431989"/>
          </a:xfrm>
        </p:spPr>
        <p:txBody>
          <a:bodyPr/>
          <a:lstStyle/>
          <a:p>
            <a:r>
              <a:rPr lang="en-US" b="1" dirty="0"/>
              <a:t>   (Residual Analysis)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B48399DE-49A9-4A64-A4A1-966A17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944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361E3-2294-40D4-B6B0-6BBE9BE7D89A}"/>
              </a:ext>
            </a:extLst>
          </p:cNvPr>
          <p:cNvSpPr txBox="1"/>
          <p:nvPr/>
        </p:nvSpPr>
        <p:spPr>
          <a:xfrm>
            <a:off x="695964" y="1175685"/>
            <a:ext cx="211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test</a:t>
            </a:r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6ECA8C3F-B752-4F5C-AAFA-DF86A0C4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1" y="1537170"/>
            <a:ext cx="3731165" cy="2364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988552-F1EB-45D3-9A5A-4FA6FA2389BD}"/>
              </a:ext>
            </a:extLst>
          </p:cNvPr>
          <p:cNvSpPr txBox="1"/>
          <p:nvPr/>
        </p:nvSpPr>
        <p:spPr>
          <a:xfrm>
            <a:off x="6151449" y="1159181"/>
            <a:ext cx="427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3E20E343-503D-4818-82E8-8C1502B84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1449" y="1552827"/>
            <a:ext cx="3731165" cy="2349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C947EB-4DB9-485A-A8E6-C4CD5EB01104}"/>
              </a:ext>
            </a:extLst>
          </p:cNvPr>
          <p:cNvSpPr txBox="1"/>
          <p:nvPr/>
        </p:nvSpPr>
        <p:spPr>
          <a:xfrm>
            <a:off x="618641" y="4443728"/>
            <a:ext cx="389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JarqueBera Test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63CB64F-AF82-41EC-B00E-238F0CBAE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1" y="4797367"/>
            <a:ext cx="3731166" cy="1575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9C433-9087-45FF-B227-AAFB2159BDFD}"/>
              </a:ext>
            </a:extLst>
          </p:cNvPr>
          <p:cNvSpPr txBox="1"/>
          <p:nvPr/>
        </p:nvSpPr>
        <p:spPr>
          <a:xfrm>
            <a:off x="6179845" y="4380402"/>
            <a:ext cx="153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  <a:p>
            <a:endParaRPr lang="en-US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DF9AFF5-BFBF-4354-8844-DE440CF9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9845" y="4749735"/>
            <a:ext cx="3589173" cy="1593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2A2FDC-B707-477B-BE2F-6984F89F55EE}"/>
              </a:ext>
            </a:extLst>
          </p:cNvPr>
          <p:cNvSpPr txBox="1"/>
          <p:nvPr/>
        </p:nvSpPr>
        <p:spPr>
          <a:xfrm>
            <a:off x="0" y="522753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Backward</a:t>
            </a:r>
            <a:r>
              <a:rPr lang="en-US" sz="2000" dirty="0"/>
              <a:t> </a:t>
            </a:r>
            <a:r>
              <a:rPr lang="en-US" sz="2000" b="1" dirty="0"/>
              <a:t>Elimination</a:t>
            </a:r>
            <a:r>
              <a:rPr lang="en-US" sz="2000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44BE4-B6EB-46C3-9E36-D169100002F1}"/>
              </a:ext>
            </a:extLst>
          </p:cNvPr>
          <p:cNvSpPr txBox="1"/>
          <p:nvPr/>
        </p:nvSpPr>
        <p:spPr>
          <a:xfrm>
            <a:off x="5648541" y="503220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13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CA3BA2-AF2D-47DE-99C6-475B32B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62069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1895A-85CC-4381-A7DB-C288B28FF249}"/>
              </a:ext>
            </a:extLst>
          </p:cNvPr>
          <p:cNvSpPr txBox="1"/>
          <p:nvPr/>
        </p:nvSpPr>
        <p:spPr>
          <a:xfrm>
            <a:off x="5049992" y="728576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175E6-43E7-445D-B8BC-97817714E93B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Forward Selection</a:t>
            </a:r>
            <a:r>
              <a:rPr lang="en-US" sz="2000" dirty="0"/>
              <a:t>,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98AA00-E5E6-427E-AD16-16FDCDFC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234820"/>
            <a:ext cx="10765847" cy="731520"/>
          </a:xfrm>
        </p:spPr>
        <p:txBody>
          <a:bodyPr>
            <a:normAutofit/>
          </a:bodyPr>
          <a:lstStyle/>
          <a:p>
            <a:r>
              <a:rPr lang="en-US" dirty="0"/>
              <a:t>Similarly we built the final model with forward selection using AIC whose specifications are as below: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C8F552-4D72-4DBA-A27F-5EF6BEC3B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40" y="2495426"/>
            <a:ext cx="5244858" cy="1076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BAEFC90-D6E1-42E2-A529-53B979E7EE8A}"/>
              </a:ext>
            </a:extLst>
          </p:cNvPr>
          <p:cNvSpPr txBox="1"/>
          <p:nvPr/>
        </p:nvSpPr>
        <p:spPr>
          <a:xfrm>
            <a:off x="30363" y="4161310"/>
            <a:ext cx="5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Ajd-R2 = 0.942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3538C8-E548-49B1-A4F1-8988C8994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2564318"/>
            <a:ext cx="5019629" cy="999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00B72DA-B0D8-492D-A791-909FF2F90959}"/>
              </a:ext>
            </a:extLst>
          </p:cNvPr>
          <p:cNvSpPr/>
          <p:nvPr/>
        </p:nvSpPr>
        <p:spPr>
          <a:xfrm>
            <a:off x="5303084" y="2899668"/>
            <a:ext cx="509048" cy="2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3F28A-53D9-4006-A831-5FEF2A3E442B}"/>
              </a:ext>
            </a:extLst>
          </p:cNvPr>
          <p:cNvSpPr txBox="1"/>
          <p:nvPr/>
        </p:nvSpPr>
        <p:spPr>
          <a:xfrm>
            <a:off x="122548" y="2194986"/>
            <a:ext cx="383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model</a:t>
            </a:r>
          </a:p>
        </p:txBody>
      </p:sp>
    </p:spTree>
    <p:extLst>
      <p:ext uri="{BB962C8B-B14F-4D97-AF65-F5344CB8AC3E}">
        <p14:creationId xmlns:p14="http://schemas.microsoft.com/office/powerpoint/2010/main" val="9825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48" y="1292139"/>
            <a:ext cx="4114800" cy="757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Normality test </a:t>
            </a:r>
            <a:endParaRPr lang="en-IN" dirty="0"/>
          </a:p>
          <a:p>
            <a:endParaRPr lang="en-IN" dirty="0"/>
          </a:p>
        </p:txBody>
      </p:sp>
      <p:pic>
        <p:nvPicPr>
          <p:cNvPr id="6146" name="Picture 2" descr="C:\Users\admin\Desktop\forward-total compensation\final forward-total comp-qq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48" y="1748106"/>
            <a:ext cx="4480560" cy="2126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348" y="4368294"/>
            <a:ext cx="4595446" cy="2377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2ACDC-C6C0-4107-BEB4-23E528635550}"/>
              </a:ext>
            </a:extLst>
          </p:cNvPr>
          <p:cNvSpPr txBox="1"/>
          <p:nvPr/>
        </p:nvSpPr>
        <p:spPr>
          <a:xfrm>
            <a:off x="5419025" y="1377650"/>
            <a:ext cx="2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JarqueBera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6B36-450A-480D-BA6B-C9D1DD255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025" y="1749839"/>
            <a:ext cx="5110362" cy="1687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51856F11-AE43-4F6B-A3E4-CBC5244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-28575"/>
            <a:ext cx="10758487" cy="6463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F244E0-D659-4DFC-9418-97B3B9CA5671}"/>
              </a:ext>
            </a:extLst>
          </p:cNvPr>
          <p:cNvSpPr txBox="1">
            <a:spLocks/>
          </p:cNvSpPr>
          <p:nvPr/>
        </p:nvSpPr>
        <p:spPr>
          <a:xfrm>
            <a:off x="6526205" y="64277"/>
            <a:ext cx="4480560" cy="431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   (Residual Analysis)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8CF47-3F5A-4DFB-ABE5-CEDF3E24C415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Forward Selection</a:t>
            </a:r>
            <a:r>
              <a:rPr lang="en-US" sz="2000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68321-E7DB-42D2-9B64-D3D87AD9A40E}"/>
              </a:ext>
            </a:extLst>
          </p:cNvPr>
          <p:cNvSpPr txBox="1"/>
          <p:nvPr/>
        </p:nvSpPr>
        <p:spPr>
          <a:xfrm>
            <a:off x="5117720" y="710608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7A52A8-FE86-47A0-BF8C-5568057A3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25" y="4368294"/>
            <a:ext cx="5019629" cy="1268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1E12EF-F39C-480D-AE46-71AB4053CB4D}"/>
              </a:ext>
            </a:extLst>
          </p:cNvPr>
          <p:cNvSpPr txBox="1"/>
          <p:nvPr/>
        </p:nvSpPr>
        <p:spPr>
          <a:xfrm>
            <a:off x="122547" y="3951367"/>
            <a:ext cx="46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5EC71-7EB7-4218-8E5D-7690D7BE1AAF}"/>
              </a:ext>
            </a:extLst>
          </p:cNvPr>
          <p:cNvSpPr txBox="1"/>
          <p:nvPr/>
        </p:nvSpPr>
        <p:spPr>
          <a:xfrm>
            <a:off x="5419025" y="3941028"/>
            <a:ext cx="1531847" cy="37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29" y="717842"/>
            <a:ext cx="10340558" cy="858130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Best Model for Total Compensation </a:t>
            </a:r>
            <a:br>
              <a:rPr lang="en-US" sz="2800" dirty="0"/>
            </a:br>
            <a:r>
              <a:rPr lang="en-US" sz="2800" dirty="0"/>
              <a:t>(Forward Selection And Backward Elimination  Comparison )</a:t>
            </a:r>
            <a:endParaRPr lang="en-IN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9B1DBA-E9FF-4D47-84E4-5C036727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02291"/>
              </p:ext>
            </p:extLst>
          </p:nvPr>
        </p:nvGraphicFramePr>
        <p:xfrm>
          <a:off x="2617896" y="2015986"/>
          <a:ext cx="67021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39310786"/>
                    </a:ext>
                  </a:extLst>
                </a:gridCol>
                <a:gridCol w="3410300">
                  <a:extLst>
                    <a:ext uri="{9D8B030D-6E8A-4147-A177-3AD203B41FA5}">
                      <a16:colId xmlns:a16="http://schemas.microsoft.com/office/drawing/2014/main" val="3196155537"/>
                    </a:ext>
                  </a:extLst>
                </a:gridCol>
              </a:tblGrid>
              <a:tr h="333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Backward 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Forward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1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29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7D2FDD0-DF0C-42C8-B2D6-86C17ECDB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66458"/>
              </p:ext>
            </p:extLst>
          </p:nvPr>
        </p:nvGraphicFramePr>
        <p:xfrm>
          <a:off x="415520" y="2026573"/>
          <a:ext cx="22023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76">
                  <a:extLst>
                    <a:ext uri="{9D8B030D-6E8A-4147-A177-3AD203B41FA5}">
                      <a16:colId xmlns:a16="http://schemas.microsoft.com/office/drawing/2014/main" val="325391112"/>
                    </a:ext>
                  </a:extLst>
                </a:gridCol>
              </a:tblGrid>
              <a:tr h="361795">
                <a:tc>
                  <a:txBody>
                    <a:bodyPr/>
                    <a:lstStyle/>
                    <a:p>
                      <a:r>
                        <a:rPr lang="en-US" dirty="0"/>
                        <a:t>     Measures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7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 R2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6361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E037C7D-E265-41F5-AD18-9A2795748DF1}"/>
              </a:ext>
            </a:extLst>
          </p:cNvPr>
          <p:cNvSpPr txBox="1"/>
          <p:nvPr/>
        </p:nvSpPr>
        <p:spPr>
          <a:xfrm>
            <a:off x="415520" y="3584614"/>
            <a:ext cx="874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can see RMSE is better for model with Forward Selection search algorithm. Hence it will be more accurate. 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B8FDBD81-6592-4A06-B4E0-D6FA68DB663B}"/>
              </a:ext>
            </a:extLst>
          </p:cNvPr>
          <p:cNvSpPr txBox="1">
            <a:spLocks/>
          </p:cNvSpPr>
          <p:nvPr/>
        </p:nvSpPr>
        <p:spPr>
          <a:xfrm>
            <a:off x="122548" y="262069"/>
            <a:ext cx="9692640" cy="431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96434A88-A233-4867-BED3-2DC9119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4" y="172056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80CB-DD87-4D8A-A7AB-4D0D2BD2081A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Backward</a:t>
            </a:r>
            <a:r>
              <a:rPr lang="en-US" sz="2000" dirty="0"/>
              <a:t> </a:t>
            </a:r>
            <a:r>
              <a:rPr lang="en-US" sz="2000" b="1" dirty="0"/>
              <a:t>Elimination</a:t>
            </a:r>
            <a:r>
              <a:rPr lang="en-US" sz="2000" dirty="0"/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62FE4-DA6E-46D2-880F-AD0EDF8B8E10}"/>
              </a:ext>
            </a:extLst>
          </p:cNvPr>
          <p:cNvSpPr txBox="1"/>
          <p:nvPr/>
        </p:nvSpPr>
        <p:spPr>
          <a:xfrm>
            <a:off x="5598488" y="732087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5595685-EBC4-4A47-93A8-3C567F737829}"/>
              </a:ext>
            </a:extLst>
          </p:cNvPr>
          <p:cNvSpPr txBox="1">
            <a:spLocks/>
          </p:cNvSpPr>
          <p:nvPr/>
        </p:nvSpPr>
        <p:spPr>
          <a:xfrm>
            <a:off x="0" y="1225736"/>
            <a:ext cx="10859678" cy="757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Total Compensation, we built the model for Salary and following are the different metrics we got.</a:t>
            </a:r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F100217-487E-46E8-AAA5-AE065F886402}"/>
              </a:ext>
            </a:extLst>
          </p:cNvPr>
          <p:cNvSpPr/>
          <p:nvPr/>
        </p:nvSpPr>
        <p:spPr>
          <a:xfrm>
            <a:off x="2814642" y="4011561"/>
            <a:ext cx="377072" cy="74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7474A-6404-462F-9BB6-EE03BC1C32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" y="4874318"/>
            <a:ext cx="5648624" cy="1219370"/>
          </a:xfr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B134DD-981F-49DA-AA17-DB171494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" y="2676508"/>
            <a:ext cx="5649113" cy="121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924396-1ACD-45BE-BE0D-78E03282C368}"/>
              </a:ext>
            </a:extLst>
          </p:cNvPr>
          <p:cNvSpPr txBox="1"/>
          <p:nvPr/>
        </p:nvSpPr>
        <p:spPr>
          <a:xfrm>
            <a:off x="367157" y="2249335"/>
            <a:ext cx="383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1EEA1-1714-4861-9368-490D2E71BAC1}"/>
              </a:ext>
            </a:extLst>
          </p:cNvPr>
          <p:cNvSpPr txBox="1"/>
          <p:nvPr/>
        </p:nvSpPr>
        <p:spPr>
          <a:xfrm>
            <a:off x="6096000" y="5724356"/>
            <a:ext cx="5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Ajd-R2 = 0.9958</a:t>
            </a:r>
          </a:p>
        </p:txBody>
      </p:sp>
    </p:spTree>
    <p:extLst>
      <p:ext uri="{BB962C8B-B14F-4D97-AF65-F5344CB8AC3E}">
        <p14:creationId xmlns:p14="http://schemas.microsoft.com/office/powerpoint/2010/main" val="190389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48" y="1292139"/>
            <a:ext cx="4114800" cy="757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Normality test 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ACDC-C6C0-4107-BEB4-23E528635550}"/>
              </a:ext>
            </a:extLst>
          </p:cNvPr>
          <p:cNvSpPr txBox="1"/>
          <p:nvPr/>
        </p:nvSpPr>
        <p:spPr>
          <a:xfrm>
            <a:off x="5419025" y="1377650"/>
            <a:ext cx="2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JarqueBera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1856F11-AE43-4F6B-A3E4-CBC5244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-28575"/>
            <a:ext cx="10758487" cy="6463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F244E0-D659-4DFC-9418-97B3B9CA5671}"/>
              </a:ext>
            </a:extLst>
          </p:cNvPr>
          <p:cNvSpPr txBox="1">
            <a:spLocks/>
          </p:cNvSpPr>
          <p:nvPr/>
        </p:nvSpPr>
        <p:spPr>
          <a:xfrm>
            <a:off x="3660457" y="98652"/>
            <a:ext cx="4480560" cy="431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(Residual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8CF47-3F5A-4DFB-ABE5-CEDF3E24C415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– </a:t>
            </a:r>
            <a:r>
              <a:rPr lang="en-US" sz="2000" b="1" dirty="0"/>
              <a:t>Backward Elimination</a:t>
            </a:r>
            <a:r>
              <a:rPr lang="en-US" sz="2000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68321-E7DB-42D2-9B64-D3D87AD9A40E}"/>
              </a:ext>
            </a:extLst>
          </p:cNvPr>
          <p:cNvSpPr txBox="1"/>
          <p:nvPr/>
        </p:nvSpPr>
        <p:spPr>
          <a:xfrm>
            <a:off x="5604026" y="738806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E12EF-F39C-480D-AE46-71AB4053CB4D}"/>
              </a:ext>
            </a:extLst>
          </p:cNvPr>
          <p:cNvSpPr txBox="1"/>
          <p:nvPr/>
        </p:nvSpPr>
        <p:spPr>
          <a:xfrm>
            <a:off x="88593" y="4039701"/>
            <a:ext cx="46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5EC71-7EB7-4218-8E5D-7690D7BE1AAF}"/>
              </a:ext>
            </a:extLst>
          </p:cNvPr>
          <p:cNvSpPr txBox="1"/>
          <p:nvPr/>
        </p:nvSpPr>
        <p:spPr>
          <a:xfrm>
            <a:off x="5334094" y="4065308"/>
            <a:ext cx="1531847" cy="37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CA1E58-0BF9-42F4-95DA-AD66ACB1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0" y="1700815"/>
            <a:ext cx="4540406" cy="2146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5B3E9-C54D-4E8F-923E-77B0D6A5B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8" y="4409033"/>
            <a:ext cx="4604868" cy="2323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5" descr="C:\Users\admin\Desktop\salary-backward-complete\jarque-bera2-sal-model2-bw.png">
            <a:extLst>
              <a:ext uri="{FF2B5EF4-FFF2-40B4-BE49-F238E27FC236}">
                <a16:creationId xmlns:a16="http://schemas.microsoft.com/office/drawing/2014/main" id="{A7C43FDD-4E3B-4245-B12A-9D667CB0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9025" y="1700816"/>
            <a:ext cx="4229100" cy="2146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8917EC-74A4-4DBA-AC21-08A6C5347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25" y="4466574"/>
            <a:ext cx="4394278" cy="1672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8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F3FF-08BB-44E7-BBC9-A9459776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365760"/>
            <a:ext cx="10794256" cy="13255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010D-6133-425B-93A1-22D4CE68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828801"/>
            <a:ext cx="9565001" cy="4351337"/>
          </a:xfrm>
        </p:spPr>
        <p:txBody>
          <a:bodyPr/>
          <a:lstStyle/>
          <a:p>
            <a:r>
              <a:rPr lang="en-US" dirty="0"/>
              <a:t>One of the most important aspects of running your business is keeping your employees happy by offering them high-quality employee benefits and compensation.</a:t>
            </a:r>
          </a:p>
          <a:p>
            <a:endParaRPr lang="en-US" dirty="0"/>
          </a:p>
          <a:p>
            <a:r>
              <a:rPr lang="en-US" dirty="0"/>
              <a:t>So, there must be some solution in which company can know in advance about the compensation structure based on job profile and organization.</a:t>
            </a:r>
          </a:p>
          <a:p>
            <a:endParaRPr lang="en-US" dirty="0"/>
          </a:p>
          <a:p>
            <a:r>
              <a:rPr lang="en-US" dirty="0"/>
              <a:t>Employers can use this model to imbibe some knowledge regarding the compensation factors and employees can use it to decide which job profiles are receiving maximum benefits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6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CA3BA2-AF2D-47DE-99C6-475B32B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62069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1895A-85CC-4381-A7DB-C288B28FF249}"/>
              </a:ext>
            </a:extLst>
          </p:cNvPr>
          <p:cNvSpPr txBox="1"/>
          <p:nvPr/>
        </p:nvSpPr>
        <p:spPr>
          <a:xfrm>
            <a:off x="5040565" y="713822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175E6-43E7-445D-B8BC-97817714E93B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</a:t>
            </a:r>
            <a:r>
              <a:rPr lang="en-US" sz="2000" b="1" dirty="0"/>
              <a:t>Forward Selection</a:t>
            </a:r>
            <a:r>
              <a:rPr lang="en-US" sz="2000" dirty="0"/>
              <a:t>,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98AA00-E5E6-427E-AD16-16FDCDFC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234820"/>
            <a:ext cx="10765847" cy="731520"/>
          </a:xfrm>
        </p:spPr>
        <p:txBody>
          <a:bodyPr>
            <a:normAutofit/>
          </a:bodyPr>
          <a:lstStyle/>
          <a:p>
            <a:r>
              <a:rPr lang="en-US" dirty="0"/>
              <a:t>Similarly we built the final model with forward selection whose specifications are as below: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AEFC90-D6E1-42E2-A529-53B979E7EE8A}"/>
              </a:ext>
            </a:extLst>
          </p:cNvPr>
          <p:cNvSpPr txBox="1"/>
          <p:nvPr/>
        </p:nvSpPr>
        <p:spPr>
          <a:xfrm>
            <a:off x="5794266" y="5632280"/>
            <a:ext cx="242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Ajd-R2 = 0.9651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D9D12-D51A-4C22-8A7D-4677FFB7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" y="4766024"/>
            <a:ext cx="5194026" cy="12459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843D557-6A1D-4334-B4DD-8915AC4A630B}"/>
              </a:ext>
            </a:extLst>
          </p:cNvPr>
          <p:cNvSpPr/>
          <p:nvPr/>
        </p:nvSpPr>
        <p:spPr>
          <a:xfrm>
            <a:off x="2160769" y="3891966"/>
            <a:ext cx="377072" cy="74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BF89B-136B-43F8-A145-EE86499B9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" y="2740119"/>
            <a:ext cx="6010361" cy="937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09827E-B798-4A1A-94D4-6C75981B9132}"/>
              </a:ext>
            </a:extLst>
          </p:cNvPr>
          <p:cNvSpPr txBox="1"/>
          <p:nvPr/>
        </p:nvSpPr>
        <p:spPr>
          <a:xfrm>
            <a:off x="367157" y="2249335"/>
            <a:ext cx="383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model</a:t>
            </a:r>
          </a:p>
        </p:txBody>
      </p:sp>
    </p:spTree>
    <p:extLst>
      <p:ext uri="{BB962C8B-B14F-4D97-AF65-F5344CB8AC3E}">
        <p14:creationId xmlns:p14="http://schemas.microsoft.com/office/powerpoint/2010/main" val="342060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48" y="1292139"/>
            <a:ext cx="4114800" cy="757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Normality test 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ACDC-C6C0-4107-BEB4-23E528635550}"/>
              </a:ext>
            </a:extLst>
          </p:cNvPr>
          <p:cNvSpPr txBox="1"/>
          <p:nvPr/>
        </p:nvSpPr>
        <p:spPr>
          <a:xfrm>
            <a:off x="5419025" y="1377650"/>
            <a:ext cx="2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JarqueBera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1856F11-AE43-4F6B-A3E4-CBC5244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-28575"/>
            <a:ext cx="10758487" cy="6463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F244E0-D659-4DFC-9418-97B3B9CA5671}"/>
              </a:ext>
            </a:extLst>
          </p:cNvPr>
          <p:cNvSpPr txBox="1">
            <a:spLocks/>
          </p:cNvSpPr>
          <p:nvPr/>
        </p:nvSpPr>
        <p:spPr>
          <a:xfrm>
            <a:off x="3660457" y="98652"/>
            <a:ext cx="4480560" cy="431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(Residual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8CF47-3F5A-4DFB-ABE5-CEDF3E24C415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– </a:t>
            </a:r>
            <a:r>
              <a:rPr lang="en-US" sz="2000" b="1" dirty="0"/>
              <a:t>Forward Selection</a:t>
            </a:r>
            <a:r>
              <a:rPr lang="en-US" sz="2000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68321-E7DB-42D2-9B64-D3D87AD9A40E}"/>
              </a:ext>
            </a:extLst>
          </p:cNvPr>
          <p:cNvSpPr txBox="1"/>
          <p:nvPr/>
        </p:nvSpPr>
        <p:spPr>
          <a:xfrm>
            <a:off x="5146001" y="713987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E12EF-F39C-480D-AE46-71AB4053CB4D}"/>
              </a:ext>
            </a:extLst>
          </p:cNvPr>
          <p:cNvSpPr txBox="1"/>
          <p:nvPr/>
        </p:nvSpPr>
        <p:spPr>
          <a:xfrm>
            <a:off x="88593" y="4039701"/>
            <a:ext cx="46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5EC71-7EB7-4218-8E5D-7690D7BE1AAF}"/>
              </a:ext>
            </a:extLst>
          </p:cNvPr>
          <p:cNvSpPr txBox="1"/>
          <p:nvPr/>
        </p:nvSpPr>
        <p:spPr>
          <a:xfrm>
            <a:off x="5334094" y="4065308"/>
            <a:ext cx="1531847" cy="37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1C94D8-DFDF-4CB6-92C1-B811F70AB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t="12922" r="3127" b="4011"/>
          <a:stretch/>
        </p:blipFill>
        <p:spPr>
          <a:xfrm>
            <a:off x="216349" y="1700815"/>
            <a:ext cx="4229100" cy="2258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0FE02C7D-63E3-448B-B123-33083359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4506" y="1769014"/>
            <a:ext cx="3871091" cy="20099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6AFB75-7BEA-42A4-B2A2-8AABFC198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8"/>
          <a:stretch/>
        </p:blipFill>
        <p:spPr>
          <a:xfrm>
            <a:off x="88593" y="4409033"/>
            <a:ext cx="4688220" cy="2350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9E69AE69-A7BF-49CC-B517-49A544239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65801"/>
          <a:stretch/>
        </p:blipFill>
        <p:spPr bwMode="auto">
          <a:xfrm>
            <a:off x="5489664" y="4515228"/>
            <a:ext cx="488107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79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9B1DBA-E9FF-4D47-84E4-5C036727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40065"/>
              </p:ext>
            </p:extLst>
          </p:nvPr>
        </p:nvGraphicFramePr>
        <p:xfrm>
          <a:off x="3277772" y="2550714"/>
          <a:ext cx="67021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39310786"/>
                    </a:ext>
                  </a:extLst>
                </a:gridCol>
                <a:gridCol w="3410300">
                  <a:extLst>
                    <a:ext uri="{9D8B030D-6E8A-4147-A177-3AD203B41FA5}">
                      <a16:colId xmlns:a16="http://schemas.microsoft.com/office/drawing/2014/main" val="3196155537"/>
                    </a:ext>
                  </a:extLst>
                </a:gridCol>
              </a:tblGrid>
              <a:tr h="3336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Backward 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Forward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1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29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7D2FDD0-DF0C-42C8-B2D6-86C17ECDB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62771"/>
              </p:ext>
            </p:extLst>
          </p:nvPr>
        </p:nvGraphicFramePr>
        <p:xfrm>
          <a:off x="1075396" y="2548483"/>
          <a:ext cx="22023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76">
                  <a:extLst>
                    <a:ext uri="{9D8B030D-6E8A-4147-A177-3AD203B41FA5}">
                      <a16:colId xmlns:a16="http://schemas.microsoft.com/office/drawing/2014/main" val="325391112"/>
                    </a:ext>
                  </a:extLst>
                </a:gridCol>
              </a:tblGrid>
              <a:tr h="361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7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ADJ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63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14F7BD-80A6-47CE-A3A2-560CFCE81380}"/>
              </a:ext>
            </a:extLst>
          </p:cNvPr>
          <p:cNvSpPr txBox="1"/>
          <p:nvPr/>
        </p:nvSpPr>
        <p:spPr>
          <a:xfrm>
            <a:off x="992391" y="4060322"/>
            <a:ext cx="874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can see RMSE is  slightly better for model with Forward Elimination search algorithm. Hence it will be more accurate. 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739E9387-E9FA-4263-B1AE-D07DC3998994}"/>
              </a:ext>
            </a:extLst>
          </p:cNvPr>
          <p:cNvSpPr txBox="1">
            <a:spLocks/>
          </p:cNvSpPr>
          <p:nvPr/>
        </p:nvSpPr>
        <p:spPr>
          <a:xfrm>
            <a:off x="195263" y="-28575"/>
            <a:ext cx="10758487" cy="646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3A64F-AB48-435B-8F48-DA17B4B6E700}"/>
              </a:ext>
            </a:extLst>
          </p:cNvPr>
          <p:cNvSpPr txBox="1">
            <a:spLocks/>
          </p:cNvSpPr>
          <p:nvPr/>
        </p:nvSpPr>
        <p:spPr>
          <a:xfrm>
            <a:off x="0" y="639623"/>
            <a:ext cx="10340558" cy="8581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Best Model for Predicting Salary </a:t>
            </a:r>
            <a:br>
              <a:rPr lang="en-US" sz="2800" dirty="0"/>
            </a:br>
            <a:r>
              <a:rPr lang="en-US" sz="2800" dirty="0"/>
              <a:t>(Forward Selection And Backward Elimination  Comparison 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0993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17" y="182880"/>
            <a:ext cx="9692640" cy="900332"/>
          </a:xfrm>
        </p:spPr>
        <p:txBody>
          <a:bodyPr/>
          <a:lstStyle/>
          <a:p>
            <a:r>
              <a:rPr lang="en-US" dirty="0"/>
              <a:t>Limitations And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316" y="1266093"/>
            <a:ext cx="9917723" cy="5176910"/>
          </a:xfrm>
        </p:spPr>
        <p:txBody>
          <a:bodyPr/>
          <a:lstStyle/>
          <a:p>
            <a:r>
              <a:rPr lang="en-IN" dirty="0"/>
              <a:t>Grouping of the job profiles in a better way in order to provide best association.</a:t>
            </a:r>
          </a:p>
          <a:p>
            <a:r>
              <a:rPr lang="en-IN" dirty="0"/>
              <a:t>Individual parameter test for each job profile in ANOVA testing in order to build better prediction model. </a:t>
            </a:r>
          </a:p>
          <a:p>
            <a:r>
              <a:rPr lang="en-IN" dirty="0"/>
              <a:t>Treatment of influential points; due to large dataset, influence measures wasn’t giving proper results for influence points, so we can do it better on proper systems with enhanced specifications.</a:t>
            </a:r>
          </a:p>
          <a:p>
            <a:r>
              <a:rPr lang="en-IN" dirty="0"/>
              <a:t>Employees can use the predictive model to imply better strategies in terms of better job search which can provide better compensation and salary.</a:t>
            </a:r>
          </a:p>
          <a:p>
            <a:r>
              <a:rPr lang="en-IN" dirty="0"/>
              <a:t>Similarly, Employers can decide what compensation and salary should be given to the job seeker based on job and other factors in order to optimize their financial status. </a:t>
            </a:r>
          </a:p>
        </p:txBody>
      </p:sp>
    </p:spTree>
    <p:extLst>
      <p:ext uri="{BB962C8B-B14F-4D97-AF65-F5344CB8AC3E}">
        <p14:creationId xmlns:p14="http://schemas.microsoft.com/office/powerpoint/2010/main" val="10018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70D-80CD-4BF8-B2F7-470213F4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37480"/>
            <a:ext cx="10538876" cy="13255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Dataset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055" y="1662545"/>
            <a:ext cx="867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dataset has 1 file with 835308 instances and 22 columns.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99" y="2373025"/>
            <a:ext cx="9495992" cy="2193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87929" y="4906926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Predicting Salary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Predicting Total Compensation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132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CD8C-953A-4840-8FCD-3FE623A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95745"/>
            <a:ext cx="10954512" cy="1163782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3600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FB3B-7C22-47E7-8731-976B9D73A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763486"/>
            <a:ext cx="3461657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486184"/>
              </p:ext>
            </p:extLst>
          </p:nvPr>
        </p:nvGraphicFramePr>
        <p:xfrm>
          <a:off x="283562" y="793855"/>
          <a:ext cx="5052009" cy="521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8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r>
                        <a:rPr lang="en-US" baseline="0" dirty="0"/>
                        <a:t> Names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991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r>
                        <a:rPr lang="en-US" baseline="0" dirty="0"/>
                        <a:t>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Salaries, Overtime,</a:t>
                      </a:r>
                      <a:r>
                        <a:rPr lang="en-US" baseline="0" dirty="0"/>
                        <a:t> Other Salaries,</a:t>
                      </a:r>
                    </a:p>
                    <a:p>
                      <a:r>
                        <a:rPr lang="en-US" baseline="0" dirty="0"/>
                        <a:t>Retirement,</a:t>
                      </a:r>
                    </a:p>
                    <a:p>
                      <a:r>
                        <a:rPr lang="en-US" baseline="0" dirty="0"/>
                        <a:t>Other Benefits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70">
                <a:tc>
                  <a:txBody>
                    <a:bodyPr/>
                    <a:lstStyle/>
                    <a:p>
                      <a:r>
                        <a:rPr lang="en-US" dirty="0"/>
                        <a:t>Blanks,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Missing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Code,</a:t>
                      </a:r>
                    </a:p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Removal of unnecessary Columns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Identifier</a:t>
                      </a:r>
                    </a:p>
                    <a:p>
                      <a:r>
                        <a:rPr lang="en-US" dirty="0"/>
                        <a:t> Job family code</a:t>
                      </a:r>
                    </a:p>
                    <a:p>
                      <a:r>
                        <a:rPr lang="en-US" dirty="0"/>
                        <a:t>Union code</a:t>
                      </a:r>
                    </a:p>
                    <a:p>
                      <a:r>
                        <a:rPr lang="en-US" dirty="0"/>
                        <a:t>Organization group code</a:t>
                      </a:r>
                    </a:p>
                    <a:p>
                      <a:r>
                        <a:rPr lang="en-US" dirty="0"/>
                        <a:t>Job code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1808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837CD8C-953A-4840-8FCD-3FE623ACDC8C}"/>
              </a:ext>
            </a:extLst>
          </p:cNvPr>
          <p:cNvSpPr txBox="1">
            <a:spLocks/>
          </p:cNvSpPr>
          <p:nvPr/>
        </p:nvSpPr>
        <p:spPr>
          <a:xfrm>
            <a:off x="0" y="595745"/>
            <a:ext cx="10954512" cy="1163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27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975" y="0"/>
            <a:ext cx="5659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Preprocessing</a:t>
            </a:r>
            <a:endParaRPr lang="en-IN" sz="4400" b="1" dirty="0">
              <a:solidFill>
                <a:srgbClr val="0070C0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217741" y="793855"/>
            <a:ext cx="4068330" cy="3514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254256" y="424524"/>
            <a:ext cx="38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negative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222161"/>
            <a:ext cx="9781594" cy="5209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Issues while loading the dataset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vector size erro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46364" y="961534"/>
            <a:ext cx="9894715" cy="2502103"/>
          </a:xfrm>
          <a:ln>
            <a:solidFill>
              <a:schemeClr val="tx1"/>
            </a:solidFill>
          </a:ln>
        </p:spPr>
      </p:pic>
      <p:pic>
        <p:nvPicPr>
          <p:cNvPr id="9" name="Content Placeholder 8" descr="sampl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0" y="4594138"/>
            <a:ext cx="4860491" cy="1302328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6364" y="3506970"/>
            <a:ext cx="48213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Solutions : </a:t>
            </a:r>
          </a:p>
          <a:p>
            <a:endParaRPr lang="en-US" sz="2000" b="1" dirty="0"/>
          </a:p>
          <a:p>
            <a:r>
              <a:rPr lang="en-US" dirty="0"/>
              <a:t>A) Grouping (</a:t>
            </a:r>
            <a:r>
              <a:rPr lang="en-US" dirty="0">
                <a:sym typeface="Wingdings" pitchFamily="2" charset="2"/>
              </a:rPr>
              <a:t>Job, Job Family, Union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122523"/>
            <a:ext cx="42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Sampling(150000)</a:t>
            </a:r>
            <a:endParaRPr lang="en-IN" dirty="0"/>
          </a:p>
        </p:txBody>
      </p:sp>
      <p:pic>
        <p:nvPicPr>
          <p:cNvPr id="4099" name="Picture 3" descr="C:\Users\admin\Downloads\se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35188"/>
            <a:ext cx="5923095" cy="23002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52319"/>
            <a:ext cx="10476210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ANOVA and Hypothesis Testing for Job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9469D-651E-449E-8A8E-9F9A4B8D0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" y="1801353"/>
            <a:ext cx="10373048" cy="407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00F8A-8D3C-4C38-8360-1085D6756CE5}"/>
              </a:ext>
            </a:extLst>
          </p:cNvPr>
          <p:cNvSpPr txBox="1"/>
          <p:nvPr/>
        </p:nvSpPr>
        <p:spPr>
          <a:xfrm>
            <a:off x="478302" y="781911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Boxplot for Salaries vs Job</a:t>
            </a:r>
          </a:p>
        </p:txBody>
      </p:sp>
    </p:spTree>
    <p:extLst>
      <p:ext uri="{BB962C8B-B14F-4D97-AF65-F5344CB8AC3E}">
        <p14:creationId xmlns:p14="http://schemas.microsoft.com/office/powerpoint/2010/main" val="40495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8" y="52319"/>
            <a:ext cx="10579374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ANOVA and Hypothesis Testing for Job 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33CC5-3C95-4DDA-A414-3992ACFB311D}"/>
              </a:ext>
            </a:extLst>
          </p:cNvPr>
          <p:cNvSpPr/>
          <p:nvPr/>
        </p:nvSpPr>
        <p:spPr>
          <a:xfrm>
            <a:off x="553330" y="2056686"/>
            <a:ext cx="1061641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sz="1600" dirty="0"/>
          </a:p>
          <a:p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EADE7-8760-4942-B35A-4ED704337D05}"/>
              </a:ext>
            </a:extLst>
          </p:cNvPr>
          <p:cNvSpPr/>
          <p:nvPr/>
        </p:nvSpPr>
        <p:spPr>
          <a:xfrm>
            <a:off x="375138" y="4580534"/>
            <a:ext cx="10579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Roboto"/>
              </a:rPr>
              <a:t>At 95% confidence level, p-value is less than 0.05,  we can reject null- hypothesis. Hence, the avg salaries are not equal for all jobs.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4ACD-03A8-4F9D-AF4B-D3B1F9140514}"/>
              </a:ext>
            </a:extLst>
          </p:cNvPr>
          <p:cNvSpPr/>
          <p:nvPr/>
        </p:nvSpPr>
        <p:spPr>
          <a:xfrm>
            <a:off x="375138" y="1048077"/>
            <a:ext cx="8590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Null hypothesis </a:t>
            </a:r>
            <a:r>
              <a:rPr lang="en-US" sz="2000" dirty="0">
                <a:solidFill>
                  <a:srgbClr val="222222"/>
                </a:solidFill>
                <a:latin typeface="Roboto"/>
              </a:rPr>
              <a:t>: All the average salaries for jobs are equal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Alternate hypothesis </a:t>
            </a:r>
            <a:r>
              <a:rPr lang="en-US" sz="2000" dirty="0">
                <a:solidFill>
                  <a:srgbClr val="222222"/>
                </a:solidFill>
                <a:latin typeface="Roboto"/>
              </a:rPr>
              <a:t>: Not all the average salaries for jobs are equal 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2AA9CA-51E3-421E-A196-95E6D6DD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7" y="2274608"/>
            <a:ext cx="9563195" cy="1581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52319"/>
            <a:ext cx="10602820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Mean comparison for Organization_group 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00F8A-8D3C-4C38-8360-1085D6756CE5}"/>
              </a:ext>
            </a:extLst>
          </p:cNvPr>
          <p:cNvSpPr txBox="1"/>
          <p:nvPr/>
        </p:nvSpPr>
        <p:spPr>
          <a:xfrm>
            <a:off x="351691" y="786195"/>
            <a:ext cx="725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Boxplot for Salaries vs Organization_group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0FFB4-0A6D-408D-9D8D-D3E8E3F8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1" y="1746939"/>
            <a:ext cx="9129932" cy="4324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59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3" y="390906"/>
            <a:ext cx="10541859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Mean comparison for Organization_group 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6CAC4-DF00-4D19-96CE-AEF7C03F7538}"/>
              </a:ext>
            </a:extLst>
          </p:cNvPr>
          <p:cNvSpPr/>
          <p:nvPr/>
        </p:nvSpPr>
        <p:spPr>
          <a:xfrm>
            <a:off x="412653" y="1066590"/>
            <a:ext cx="101292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We can compare means directly from the boxplots, as variation is almost same in all the cases.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Public Protection group has the maximum average salaries.</a:t>
            </a:r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8987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1324</TotalTime>
  <Words>829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Schoolbook</vt:lpstr>
      <vt:lpstr>Roboto</vt:lpstr>
      <vt:lpstr>Wingdings 2</vt:lpstr>
      <vt:lpstr>View</vt:lpstr>
      <vt:lpstr>San Francisco Employee Data Prediction </vt:lpstr>
      <vt:lpstr>Introduction</vt:lpstr>
      <vt:lpstr>Dataset</vt:lpstr>
      <vt:lpstr>              </vt:lpstr>
      <vt:lpstr>Issues while loading the dataset</vt:lpstr>
      <vt:lpstr>ANOVA and Hypothesis Testing for Job</vt:lpstr>
      <vt:lpstr>ANOVA and Hypothesis Testing for Job </vt:lpstr>
      <vt:lpstr>Mean comparison for Organization_group </vt:lpstr>
      <vt:lpstr>Mean comparison for Organization_group </vt:lpstr>
      <vt:lpstr>Building Predictive Models: </vt:lpstr>
      <vt:lpstr>Predicting Total Compensation</vt:lpstr>
      <vt:lpstr>Predicting Total Compensation</vt:lpstr>
      <vt:lpstr>Predicting Total Compensation</vt:lpstr>
      <vt:lpstr>Predicting Total Compensation</vt:lpstr>
      <vt:lpstr>Predicting Total Compensation</vt:lpstr>
      <vt:lpstr>Predicting Total Compensation</vt:lpstr>
      <vt:lpstr>Best Model for Total Compensation  (Forward Selection And Backward Elimination  Comparison )</vt:lpstr>
      <vt:lpstr>Predicting Salary</vt:lpstr>
      <vt:lpstr>Predicting Salary</vt:lpstr>
      <vt:lpstr>Predicting Salary</vt:lpstr>
      <vt:lpstr>Predicting Salary</vt:lpstr>
      <vt:lpstr>PowerPoint Presentation</vt:lpstr>
      <vt:lpstr>Limitations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490</cp:revision>
  <dcterms:created xsi:type="dcterms:W3CDTF">2019-11-16T03:28:11Z</dcterms:created>
  <dcterms:modified xsi:type="dcterms:W3CDTF">2019-11-28T22:05:19Z</dcterms:modified>
</cp:coreProperties>
</file>