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Advent Pro SemiBold" panose="020B0604020202020204" charset="0"/>
      <p:regular r:id="rId12"/>
      <p:bold r:id="rId13"/>
      <p:italic r:id="rId14"/>
      <p:boldItalic r:id="rId15"/>
    </p:embeddedFont>
    <p:embeddedFont>
      <p:font typeface="Fira Sans Condensed Medium" panose="020B0603050000020004" pitchFamily="3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254eff2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254eff2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254eff2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a254eff2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a254eff2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a254eff2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a254eff2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a254eff2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2f7d78b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62f7d78b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a25ec0225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a25ec0225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2f7d78b9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2f7d78b9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5361600" y="2471100"/>
            <a:ext cx="28455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Group 9: </a:t>
            </a:r>
            <a:br>
              <a:rPr lang="en" sz="1500"/>
            </a:br>
            <a:r>
              <a:rPr lang="en" sz="1500"/>
              <a:t>Rucha Jadav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Utkarsha Chandgadkar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Vinay Chillakuru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Akshar Gabani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Mounika Kalakonda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Maanas Dogga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3"/>
          <p:cNvSpPr txBox="1">
            <a:spLocks noGrp="1"/>
          </p:cNvSpPr>
          <p:nvPr>
            <p:ph type="ctrTitle"/>
          </p:nvPr>
        </p:nvSpPr>
        <p:spPr>
          <a:xfrm>
            <a:off x="1561650" y="166825"/>
            <a:ext cx="6020700" cy="16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Az National Trucking Data Analysis</a:t>
            </a:r>
            <a:endParaRPr dirty="0"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38" name="Google Shape;438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44" name="Google Shape;444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23"/>
          <p:cNvSpPr txBox="1"/>
          <p:nvPr/>
        </p:nvSpPr>
        <p:spPr>
          <a:xfrm>
            <a:off x="3011800" y="20611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MIS 6346.501 - Big Data</a:t>
            </a:r>
            <a:endParaRPr/>
          </a:p>
        </p:txBody>
      </p:sp>
      <p:pic>
        <p:nvPicPr>
          <p:cNvPr id="447" name="Google Shape;4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75" y="2522875"/>
            <a:ext cx="3778350" cy="23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ctrTitle"/>
          </p:nvPr>
        </p:nvSpPr>
        <p:spPr>
          <a:xfrm>
            <a:off x="219925" y="3500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Workflow</a:t>
            </a:r>
            <a:endParaRPr/>
          </a:p>
        </p:txBody>
      </p:sp>
      <p:pic>
        <p:nvPicPr>
          <p:cNvPr id="453" name="Google Shape;4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50" y="2255287"/>
            <a:ext cx="535115" cy="61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4">
            <a:alphaModFix/>
          </a:blip>
          <a:srcRect l="22687" t="-1770" r="20933"/>
          <a:stretch/>
        </p:blipFill>
        <p:spPr>
          <a:xfrm>
            <a:off x="1358966" y="2215650"/>
            <a:ext cx="680749" cy="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9615" y="2275466"/>
            <a:ext cx="2206600" cy="5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6">
            <a:alphaModFix/>
          </a:blip>
          <a:srcRect l="21357" t="15152" r="19936" b="14922"/>
          <a:stretch/>
        </p:blipFill>
        <p:spPr>
          <a:xfrm>
            <a:off x="5366116" y="1817450"/>
            <a:ext cx="1128937" cy="1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3328" y="3647350"/>
            <a:ext cx="1894524" cy="8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4"/>
          <p:cNvSpPr/>
          <p:nvPr/>
        </p:nvSpPr>
        <p:spPr>
          <a:xfrm>
            <a:off x="882975" y="2541988"/>
            <a:ext cx="3921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D8D3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59" name="Google Shape;459;p24"/>
          <p:cNvPicPr preferRelativeResize="0"/>
          <p:nvPr/>
        </p:nvPicPr>
        <p:blipFill rotWithShape="1">
          <a:blip r:embed="rId8">
            <a:alphaModFix/>
          </a:blip>
          <a:srcRect t="12368" b="21876"/>
          <a:stretch/>
        </p:blipFill>
        <p:spPr>
          <a:xfrm>
            <a:off x="7054950" y="1919998"/>
            <a:ext cx="1825100" cy="12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/>
          <p:nvPr/>
        </p:nvSpPr>
        <p:spPr>
          <a:xfrm>
            <a:off x="2123625" y="2541988"/>
            <a:ext cx="3921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D8D3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4890125" y="2496463"/>
            <a:ext cx="3921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D8D3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6578950" y="2496438"/>
            <a:ext cx="3921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D8D3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3" name="Google Shape;463;p24"/>
          <p:cNvSpPr/>
          <p:nvPr/>
        </p:nvSpPr>
        <p:spPr>
          <a:xfrm rot="-5400000">
            <a:off x="5770425" y="3386488"/>
            <a:ext cx="3921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DD8D3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ctrTitle" idx="4"/>
          </p:nvPr>
        </p:nvSpPr>
        <p:spPr>
          <a:xfrm>
            <a:off x="546950" y="367625"/>
            <a:ext cx="584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Explained</a:t>
            </a:r>
            <a:endParaRPr/>
          </a:p>
        </p:txBody>
      </p:sp>
      <p:grpSp>
        <p:nvGrpSpPr>
          <p:cNvPr id="469" name="Google Shape;469;p25"/>
          <p:cNvGrpSpPr/>
          <p:nvPr/>
        </p:nvGrpSpPr>
        <p:grpSpPr>
          <a:xfrm>
            <a:off x="618600" y="1344475"/>
            <a:ext cx="4675234" cy="3216228"/>
            <a:chOff x="812578" y="1243862"/>
            <a:chExt cx="5714047" cy="3725073"/>
          </a:xfrm>
        </p:grpSpPr>
        <p:sp>
          <p:nvSpPr>
            <p:cNvPr id="470" name="Google Shape;470;p25"/>
            <p:cNvSpPr/>
            <p:nvPr/>
          </p:nvSpPr>
          <p:spPr>
            <a:xfrm>
              <a:off x="812578" y="1243862"/>
              <a:ext cx="1691700" cy="882300"/>
            </a:xfrm>
            <a:prstGeom prst="rect">
              <a:avLst/>
            </a:prstGeom>
            <a:solidFill>
              <a:srgbClr val="B3C3CE"/>
            </a:solidFill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Trucks</a:t>
              </a:r>
              <a:endParaRPr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996788" y="1243863"/>
              <a:ext cx="1605000" cy="882300"/>
            </a:xfrm>
            <a:prstGeom prst="rect">
              <a:avLst/>
            </a:prstGeom>
            <a:solidFill>
              <a:srgbClr val="B3C3CE"/>
            </a:solidFill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Geolocation</a:t>
              </a:r>
              <a:endParaRPr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812732" y="2685951"/>
              <a:ext cx="1871400" cy="882300"/>
            </a:xfrm>
            <a:prstGeom prst="rect">
              <a:avLst/>
            </a:prstGeom>
            <a:solidFill>
              <a:srgbClr val="B3C3CE"/>
            </a:solidFill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Truck_Mileage</a:t>
              </a:r>
              <a:endParaRPr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847686" y="4086635"/>
              <a:ext cx="1811700" cy="882300"/>
            </a:xfrm>
            <a:prstGeom prst="rect">
              <a:avLst/>
            </a:prstGeom>
            <a:solidFill>
              <a:srgbClr val="B3C3CE"/>
            </a:solidFill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Driver_Mileage</a:t>
              </a:r>
              <a:endParaRPr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2967822" y="2665250"/>
              <a:ext cx="1691700" cy="882300"/>
            </a:xfrm>
            <a:prstGeom prst="rect">
              <a:avLst/>
            </a:prstGeom>
            <a:solidFill>
              <a:srgbClr val="B3C3CE"/>
            </a:solidFill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Avg_Mileage</a:t>
              </a:r>
              <a:endParaRPr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065325" y="2665250"/>
              <a:ext cx="1461300" cy="882300"/>
            </a:xfrm>
            <a:prstGeom prst="rect">
              <a:avLst/>
            </a:prstGeom>
            <a:solidFill>
              <a:srgbClr val="B3C3CE"/>
            </a:solidFill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Risk_Factor</a:t>
              </a:r>
              <a:endParaRPr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476" name="Google Shape;476;p25"/>
            <p:cNvCxnSpPr>
              <a:stCxn id="470" idx="2"/>
              <a:endCxn id="472" idx="0"/>
            </p:cNvCxnSpPr>
            <p:nvPr/>
          </p:nvCxnSpPr>
          <p:spPr>
            <a:xfrm>
              <a:off x="1658428" y="2126162"/>
              <a:ext cx="90000" cy="559800"/>
            </a:xfrm>
            <a:prstGeom prst="straightConnector1">
              <a:avLst/>
            </a:prstGeom>
            <a:noFill/>
            <a:ln w="28575" cap="flat" cmpd="sng">
              <a:solidFill>
                <a:srgbClr val="8DD8D3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cxnSp>
          <p:nvCxnSpPr>
            <p:cNvPr id="477" name="Google Shape;477;p25"/>
            <p:cNvCxnSpPr>
              <a:stCxn id="472" idx="3"/>
              <a:endCxn id="474" idx="1"/>
            </p:cNvCxnSpPr>
            <p:nvPr/>
          </p:nvCxnSpPr>
          <p:spPr>
            <a:xfrm rot="10800000" flipH="1">
              <a:off x="2684132" y="3106401"/>
              <a:ext cx="283800" cy="20700"/>
            </a:xfrm>
            <a:prstGeom prst="straightConnector1">
              <a:avLst/>
            </a:prstGeom>
            <a:noFill/>
            <a:ln w="28575" cap="flat" cmpd="sng">
              <a:solidFill>
                <a:srgbClr val="8DD8D3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cxnSp>
          <p:nvCxnSpPr>
            <p:cNvPr id="478" name="Google Shape;478;p25"/>
            <p:cNvCxnSpPr>
              <a:stCxn id="472" idx="2"/>
              <a:endCxn id="473" idx="1"/>
            </p:cNvCxnSpPr>
            <p:nvPr/>
          </p:nvCxnSpPr>
          <p:spPr>
            <a:xfrm>
              <a:off x="1748432" y="3568251"/>
              <a:ext cx="1099200" cy="959400"/>
            </a:xfrm>
            <a:prstGeom prst="straightConnector1">
              <a:avLst/>
            </a:prstGeom>
            <a:noFill/>
            <a:ln w="28575" cap="flat" cmpd="sng">
              <a:solidFill>
                <a:srgbClr val="8DD8D3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cxnSp>
          <p:nvCxnSpPr>
            <p:cNvPr id="479" name="Google Shape;479;p25"/>
            <p:cNvCxnSpPr>
              <a:stCxn id="471" idx="3"/>
              <a:endCxn id="475" idx="0"/>
            </p:cNvCxnSpPr>
            <p:nvPr/>
          </p:nvCxnSpPr>
          <p:spPr>
            <a:xfrm>
              <a:off x="4601788" y="1685013"/>
              <a:ext cx="1194300" cy="980100"/>
            </a:xfrm>
            <a:prstGeom prst="straightConnector1">
              <a:avLst/>
            </a:prstGeom>
            <a:noFill/>
            <a:ln w="28575" cap="flat" cmpd="sng">
              <a:solidFill>
                <a:srgbClr val="8DD8D3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cxnSp>
          <p:nvCxnSpPr>
            <p:cNvPr id="480" name="Google Shape;480;p25"/>
            <p:cNvCxnSpPr>
              <a:stCxn id="473" idx="3"/>
              <a:endCxn id="475" idx="2"/>
            </p:cNvCxnSpPr>
            <p:nvPr/>
          </p:nvCxnSpPr>
          <p:spPr>
            <a:xfrm rot="10800000" flipH="1">
              <a:off x="4659386" y="3547685"/>
              <a:ext cx="1136700" cy="980100"/>
            </a:xfrm>
            <a:prstGeom prst="straightConnector1">
              <a:avLst/>
            </a:prstGeom>
            <a:noFill/>
            <a:ln w="28575" cap="flat" cmpd="sng">
              <a:solidFill>
                <a:srgbClr val="8DD8D3"/>
              </a:solidFill>
              <a:prstDash val="solid"/>
              <a:round/>
              <a:headEnd type="none" w="sm" len="sm"/>
              <a:tailEnd type="triangle" w="sm" len="sm"/>
            </a:ln>
          </p:spPr>
        </p:cxnSp>
      </p:grpSp>
      <p:sp>
        <p:nvSpPr>
          <p:cNvPr id="481" name="Google Shape;481;p25"/>
          <p:cNvSpPr txBox="1"/>
          <p:nvPr/>
        </p:nvSpPr>
        <p:spPr>
          <a:xfrm>
            <a:off x="5529900" y="881725"/>
            <a:ext cx="3249000" cy="18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Important Columns For Analysis:</a:t>
            </a:r>
            <a:endParaRPr sz="1500" b="1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uli"/>
              <a:buChar char="●"/>
            </a:pPr>
            <a:r>
              <a:rPr lang="en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Riskfactor, Location, Truck model, Events, Location, Idling, Velocity, Driver ID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2" name="Google Shape;482;p25"/>
          <p:cNvSpPr txBox="1"/>
          <p:nvPr/>
        </p:nvSpPr>
        <p:spPr>
          <a:xfrm>
            <a:off x="5622950" y="2303175"/>
            <a:ext cx="34407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Narrative:</a:t>
            </a:r>
            <a:endParaRPr sz="16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other variables affect the risk factor </a:t>
            </a:r>
            <a:endParaRPr sz="1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Models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Location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False telematic data</a:t>
            </a:r>
            <a:endParaRPr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Risk Factor = events*1000000/ Total Miles</a:t>
            </a:r>
            <a:endParaRPr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"/>
          <p:cNvSpPr txBox="1">
            <a:spLocks noGrp="1"/>
          </p:cNvSpPr>
          <p:nvPr>
            <p:ph type="ctrTitle"/>
          </p:nvPr>
        </p:nvSpPr>
        <p:spPr>
          <a:xfrm>
            <a:off x="229975" y="2879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Models Vs Risk Factor</a:t>
            </a:r>
            <a:endParaRPr/>
          </a:p>
        </p:txBody>
      </p:sp>
      <p:sp>
        <p:nvSpPr>
          <p:cNvPr id="488" name="Google Shape;488;p26"/>
          <p:cNvSpPr txBox="1"/>
          <p:nvPr/>
        </p:nvSpPr>
        <p:spPr>
          <a:xfrm>
            <a:off x="6226925" y="1636975"/>
            <a:ext cx="2686800" cy="22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probability of having low risk factor is high with Navistar trucks 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●"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Company should recruit more drivers with Navistar trucks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aven Pro"/>
              <a:buChar char="●"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Navistar trucks should be used more in high violation prone areas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9" name="Google Shape;4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75" y="1296150"/>
            <a:ext cx="5727701" cy="301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7"/>
          <p:cNvSpPr txBox="1">
            <a:spLocks noGrp="1"/>
          </p:cNvSpPr>
          <p:nvPr>
            <p:ph type="ctrTitle"/>
          </p:nvPr>
        </p:nvSpPr>
        <p:spPr>
          <a:xfrm>
            <a:off x="212975" y="3144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Cities vs. No. of Events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5997875" y="1501950"/>
            <a:ext cx="3006900" cy="2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Santa Rosa issues: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9 out of 11 Truck models have violations in the city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○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39% of the drivers have violations in Santa Rosa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Top 5 cities that are tough to drive: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○"/>
            </a:pPr>
            <a:r>
              <a:rPr lang="en" sz="1300" i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Santa Rosa, Willits, Apple Valley, Arbuckle, Antelope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6" name="Google Shape;4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5" y="1204175"/>
            <a:ext cx="5719650" cy="293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"/>
          <p:cNvSpPr txBox="1">
            <a:spLocks noGrp="1"/>
          </p:cNvSpPr>
          <p:nvPr>
            <p:ph type="ctrTitle"/>
          </p:nvPr>
        </p:nvSpPr>
        <p:spPr>
          <a:xfrm>
            <a:off x="202975" y="25690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Top 5 cities &amp; Type of Events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6024425" y="1724725"/>
            <a:ext cx="30069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Lane departure and unsafe following distance are the most common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Santa Rosa Elevation change is 725m compared to 151m of Dallas which could be one of the causes behind high number of violations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3" name="Google Shape;5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75" y="1058450"/>
            <a:ext cx="5941051" cy="35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>
            <a:spLocks noGrp="1"/>
          </p:cNvSpPr>
          <p:nvPr>
            <p:ph type="ctrTitle"/>
          </p:nvPr>
        </p:nvSpPr>
        <p:spPr>
          <a:xfrm>
            <a:off x="202975" y="256900"/>
            <a:ext cx="655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Santa Rosa vs. Dallas Elevation</a:t>
            </a:r>
            <a:endParaRPr sz="2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9" name="Google Shape;5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7100"/>
            <a:ext cx="8839199" cy="296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000" y="4133275"/>
            <a:ext cx="2758687" cy="3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400" y="4133275"/>
            <a:ext cx="2810650" cy="3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9"/>
          <p:cNvSpPr txBox="1"/>
          <p:nvPr/>
        </p:nvSpPr>
        <p:spPr>
          <a:xfrm>
            <a:off x="5866600" y="4431950"/>
            <a:ext cx="1691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Range of elevation 151m</a:t>
            </a:r>
            <a:endParaRPr sz="10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3" name="Google Shape;513;p29"/>
          <p:cNvSpPr txBox="1"/>
          <p:nvPr/>
        </p:nvSpPr>
        <p:spPr>
          <a:xfrm>
            <a:off x="1403950" y="4431950"/>
            <a:ext cx="1691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Range of elevation 725m</a:t>
            </a:r>
            <a:endParaRPr sz="10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/>
          </p:nvPr>
        </p:nvSpPr>
        <p:spPr>
          <a:xfrm>
            <a:off x="274850" y="134325"/>
            <a:ext cx="344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Nunito"/>
                <a:ea typeface="Nunito"/>
                <a:cs typeface="Nunito"/>
                <a:sym typeface="Nunito"/>
              </a:rPr>
              <a:t>False Event Detection</a:t>
            </a:r>
            <a:endParaRPr sz="2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9" name="Google Shape;519;p30"/>
          <p:cNvSpPr txBox="1"/>
          <p:nvPr/>
        </p:nvSpPr>
        <p:spPr>
          <a:xfrm>
            <a:off x="106625" y="2934600"/>
            <a:ext cx="3449700" cy="2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Telematics capturing faulty data – Notifying event for trucks with 0 velocity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Unsafe following distance has the maximum faulty event detection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Risk factor = Events*1mn / total miles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Trucks with 0 velocity being observed for violations contribute to higher risk factor of the driver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0" name="Google Shape;520;p30"/>
          <p:cNvPicPr preferRelativeResize="0"/>
          <p:nvPr/>
        </p:nvPicPr>
        <p:blipFill rotWithShape="1">
          <a:blip r:embed="rId3">
            <a:alphaModFix/>
          </a:blip>
          <a:srcRect l="59883" t="13480" r="-483" b="10230"/>
          <a:stretch/>
        </p:blipFill>
        <p:spPr>
          <a:xfrm>
            <a:off x="274850" y="712125"/>
            <a:ext cx="3695375" cy="22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475" y="790350"/>
            <a:ext cx="4335950" cy="22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0"/>
          <p:cNvSpPr txBox="1"/>
          <p:nvPr/>
        </p:nvSpPr>
        <p:spPr>
          <a:xfrm>
            <a:off x="4165650" y="-7725"/>
            <a:ext cx="4335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Drivers Affected by False Event Detection</a:t>
            </a:r>
            <a:endParaRPr/>
          </a:p>
        </p:txBody>
      </p:sp>
      <p:sp>
        <p:nvSpPr>
          <p:cNvPr id="523" name="Google Shape;523;p30"/>
          <p:cNvSpPr txBox="1"/>
          <p:nvPr/>
        </p:nvSpPr>
        <p:spPr>
          <a:xfrm>
            <a:off x="4568325" y="3150100"/>
            <a:ext cx="3978000" cy="17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False detection of the event impacts the driver’s risk factor significantly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A100: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Total events – 4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○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False event detection – 3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Company should re-look at the telematics data when calculating risk factor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5D79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>
            <a:spLocks noGrp="1"/>
          </p:cNvSpPr>
          <p:nvPr>
            <p:ph type="ctrTitle"/>
          </p:nvPr>
        </p:nvSpPr>
        <p:spPr>
          <a:xfrm>
            <a:off x="152400" y="172850"/>
            <a:ext cx="5943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Possible Future Updates</a:t>
            </a:r>
            <a:endParaRPr sz="3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31"/>
          <p:cNvSpPr txBox="1"/>
          <p:nvPr/>
        </p:nvSpPr>
        <p:spPr>
          <a:xfrm>
            <a:off x="152400" y="974186"/>
            <a:ext cx="80319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Update risk factor equation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○"/>
            </a:pPr>
            <a:r>
              <a:rPr lang="en" sz="13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Add event base bias to the formula 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Add terrain data to understand incidents related different geographical conditions. Basis the same we can redirect our fleet and reduce the cost of liability</a:t>
            </a:r>
            <a:endParaRPr sz="1300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Nunito"/>
              <a:buChar char="●"/>
            </a:pPr>
            <a:r>
              <a:rPr lang="en" sz="13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Leverage lane measurements to understand related event types in detail 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Maven Pro</vt:lpstr>
      <vt:lpstr>Muli</vt:lpstr>
      <vt:lpstr>Nunito Light</vt:lpstr>
      <vt:lpstr>Share Tech</vt:lpstr>
      <vt:lpstr>Fira Sans Extra Condensed Medium</vt:lpstr>
      <vt:lpstr>Advent Pro SemiBold</vt:lpstr>
      <vt:lpstr>Calibri</vt:lpstr>
      <vt:lpstr>Fira Sans Condensed Medium</vt:lpstr>
      <vt:lpstr>Arial</vt:lpstr>
      <vt:lpstr>Nunito</vt:lpstr>
      <vt:lpstr>Data Science Consulting by Slidesgo</vt:lpstr>
      <vt:lpstr>Az National Trucking Data Analysis</vt:lpstr>
      <vt:lpstr>Data Workflow</vt:lpstr>
      <vt:lpstr>Dataset Explained</vt:lpstr>
      <vt:lpstr>Truck Models Vs Risk Factor</vt:lpstr>
      <vt:lpstr>Cities vs. No. of Events</vt:lpstr>
      <vt:lpstr>Top 5 cities &amp; Type of Events</vt:lpstr>
      <vt:lpstr>Santa Rosa vs. Dallas Elevation</vt:lpstr>
      <vt:lpstr>False Event Detection</vt:lpstr>
      <vt:lpstr>Possible Future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Chandgadkar, Utkarsha Anil</cp:lastModifiedBy>
  <cp:revision>1</cp:revision>
  <dcterms:modified xsi:type="dcterms:W3CDTF">2024-11-30T19:50:22Z</dcterms:modified>
</cp:coreProperties>
</file>