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7" r:id="rId1"/>
  </p:sldMasterIdLst>
  <p:notesMasterIdLst>
    <p:notesMasterId r:id="rId17"/>
  </p:notesMasterIdLst>
  <p:sldIdLst>
    <p:sldId id="256" r:id="rId2"/>
    <p:sldId id="268" r:id="rId3"/>
    <p:sldId id="271" r:id="rId4"/>
    <p:sldId id="257" r:id="rId5"/>
    <p:sldId id="258" r:id="rId6"/>
    <p:sldId id="259" r:id="rId7"/>
    <p:sldId id="260" r:id="rId8"/>
    <p:sldId id="261" r:id="rId9"/>
    <p:sldId id="262" r:id="rId10"/>
    <p:sldId id="273" r:id="rId11"/>
    <p:sldId id="263" r:id="rId12"/>
    <p:sldId id="270" r:id="rId13"/>
    <p:sldId id="265" r:id="rId14"/>
    <p:sldId id="266" r:id="rId15"/>
    <p:sldId id="267"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Questrial" pitchFamily="2" charset="0"/>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pos="4464"/>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aca6cb323e_3_1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aca6cb323e_3_1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46761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aca6cb323e_3_1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aca6cb323e_3_1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Through the above analyses and data visualizations, we achieved an overview of Cook County's public job market and the prevalent pay trends between 2016 and 2018. First, we can see that the job market is considerably diverse, with a large skew toward public health and security, as the Bureau of Health and the Sheriff's department account for more than half of the employee population. The market is also diverse in the type of employment offered to employees. As we can see from the scatter plot, most of the public jobs in Cook County are lower-paying "dead-end" jobs that promise career stability over growth. However, there are also positions with higher skill requirements that, like private-sector jobs, offer significant career and pay growth potential. There also exists a market for commission-based employment, although this is just an assumption that cannot be concretely proven with the current information provided by the dataset.</a:t>
            </a:r>
            <a:endParaRPr sz="1050" dirty="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Regarding quarterly base pay, we can see that there is a significant pay gap between the general average and the highest-paying positions because of the difference in the type of employment. However, most employees would be able to enjoy a quarterly base pay of around $16,000 to $18,000. We also observe a consistent trend of higher base pay for Q2 and Q4 each year, meaning that employees typically would enjoy higher salaries around that time. Given the trends across the years, we can see that, like the private sector, public jobs are also affected by economic downturns such as the 2018 market crash.</a:t>
            </a:r>
            <a:endParaRPr sz="1050" dirty="0">
              <a:solidFill>
                <a:schemeClr val="dk1"/>
              </a:solidFill>
              <a:highlight>
                <a:srgbClr val="FFFFFF"/>
              </a:highlight>
            </a:endParaRPr>
          </a:p>
          <a:p>
            <a:pPr marL="0" lvl="0" indent="0" algn="l" rtl="0">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All in all, if one is looking for a position in the public sector of Cook County, he or she can expect to find jobs in all sectors of the economy. Among these positions, most would be low-paying "dead-end" jobs, but there are opportunities for significantly high-growth jobs as well. The average expected quarterly base pay for the majority would be around $16,000 to $18,000, which does increase considerably depending on the department and position. Employees can also expect higher pay during the second and fourth quarters of the year during their employment. While the public sector offers excellent stability, employees should still expect pay cuts during economic downturns.</a:t>
            </a:r>
            <a:endParaRPr sz="1050" dirty="0">
              <a:solidFill>
                <a:schemeClr val="dk1"/>
              </a:solidFill>
              <a:highlight>
                <a:srgbClr val="FFFFFF"/>
              </a:highlight>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aca6cb323e_3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aca6cb323e_3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1600" marR="114300" lvl="0" indent="0" algn="l" rtl="0">
              <a:lnSpc>
                <a:spcPct val="115000"/>
              </a:lnSpc>
              <a:spcBef>
                <a:spcPts val="1100"/>
              </a:spcBef>
              <a:spcAft>
                <a:spcPts val="0"/>
              </a:spcAft>
              <a:buClr>
                <a:schemeClr val="dk1"/>
              </a:buClr>
              <a:buSzPts val="1100"/>
              <a:buFont typeface="Arial"/>
              <a:buNone/>
            </a:pPr>
            <a:r>
              <a:rPr lang="en" sz="1050">
                <a:solidFill>
                  <a:schemeClr val="dk1"/>
                </a:solidFill>
              </a:rPr>
              <a:t>Need more information on what type of employee they are like part-time, full-time, commission-based, working hours, and hourly pay rate because we can better visualize the data. Bonuses earned by employees can give more information about the total pay an employee will get and a better understanding of the average base pay of an employee. Should have other fields other than base pay that can be graphed like the number of dependants in the household of an employee and the cost of living of an individual. The Employee taking leaves pay cut for the leaves, and paid leaves will give more information about the annual package. The holiday calendar can give an idea about zero working hours for an employee, the experience of the individual employee, and projects on hold and in progress also helps visualization to be more accurate and proper.</a:t>
            </a:r>
            <a:endParaRPr sz="1050" dirty="0">
              <a:solidFill>
                <a:schemeClr val="dk1"/>
              </a:solidFill>
            </a:endParaRPr>
          </a:p>
          <a:p>
            <a:pPr marL="101600" marR="101600" lvl="0" indent="0" algn="r" rtl="0">
              <a:lnSpc>
                <a:spcPct val="121429"/>
              </a:lnSpc>
              <a:spcBef>
                <a:spcPts val="0"/>
              </a:spcBef>
              <a:spcAft>
                <a:spcPts val="0"/>
              </a:spcAft>
              <a:buClr>
                <a:schemeClr val="dk1"/>
              </a:buClr>
              <a:buSzPts val="1100"/>
              <a:buFont typeface="Arial"/>
              <a:buNone/>
            </a:pPr>
            <a:r>
              <a:rPr lang="en" sz="1050">
                <a:solidFill>
                  <a:srgbClr val="303F9F"/>
                </a:solidFill>
                <a:latin typeface="Courier New"/>
                <a:ea typeface="Courier New"/>
                <a:cs typeface="Courier New"/>
                <a:sym typeface="Courier New"/>
              </a:rPr>
              <a:t>In [ ]:</a:t>
            </a:r>
            <a:endParaRPr sz="1050" dirty="0">
              <a:solidFill>
                <a:srgbClr val="303F9F"/>
              </a:solidFill>
              <a:latin typeface="Courier New"/>
              <a:ea typeface="Courier New"/>
              <a:cs typeface="Courier New"/>
              <a:sym typeface="Courier New"/>
            </a:endParaRPr>
          </a:p>
          <a:p>
            <a:pPr marL="101600" marR="0" lvl="0" indent="0" algn="l" rtl="0">
              <a:lnSpc>
                <a:spcPct val="121429"/>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a:t>
            </a:r>
            <a:endParaRPr sz="1050" dirty="0">
              <a:solidFill>
                <a:schemeClr val="dk1"/>
              </a:solidFill>
              <a:highlight>
                <a:srgbClr val="F7F7F7"/>
              </a:highlight>
              <a:latin typeface="Courier New"/>
              <a:ea typeface="Courier New"/>
              <a:cs typeface="Courier New"/>
              <a:sym typeface="Courier New"/>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aca6cb323e_3_1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aca6cb323e_3_1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9f2cce1ec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9f2cce1ec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ac17db2b7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ac17db2b7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In this visual, we can understand the percentage of different employee roles in Cook County. We have filtered the data so we can see where the job or Bureau count is over 1000 to better analyze it. The majority of the pie is the Bureau of Health at 24.61% and Sheriff at 23.72%. This allows us to understand that these two categories make the majority of Cook County with the Chief Judge following at 11.11%. There are also a lot of smaller slices showcasing how many different types of employees are needed in the Bureau to run Cook County.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aca6cb323e_3_1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aca6cb323e_3_1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aca6cb323e_3_1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aca6cb323e_3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aca6cb323e_3_1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aca6cb323e_3_1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aca6cb323e_3_1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aca6cb323e_3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aca6cb323e_3_1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aca6cb323e_3_1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6174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aca6cb323e_3_1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aca6cb323e_3_1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7396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03251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04824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74560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41"/>
        <p:cNvGrpSpPr/>
        <p:nvPr/>
      </p:nvGrpSpPr>
      <p:grpSpPr>
        <a:xfrm>
          <a:off x="0" y="0"/>
          <a:ext cx="0" cy="0"/>
          <a:chOff x="0" y="0"/>
          <a:chExt cx="0" cy="0"/>
        </a:xfrm>
      </p:grpSpPr>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extLst>
      <p:ext uri="{BB962C8B-B14F-4D97-AF65-F5344CB8AC3E}">
        <p14:creationId xmlns:p14="http://schemas.microsoft.com/office/powerpoint/2010/main" val="134965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12767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4676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96274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80198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869638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05468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5/2/2023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871086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5/2/2023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19033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5/2/2023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43828"/>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ctrTitle"/>
          </p:nvPr>
        </p:nvSpPr>
        <p:spPr>
          <a:xfrm>
            <a:off x="412450" y="1007775"/>
            <a:ext cx="6005400" cy="22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b="0" dirty="0">
                <a:ln w="0"/>
                <a:solidFill>
                  <a:schemeClr val="accent1"/>
                </a:solidFill>
                <a:effectLst>
                  <a:outerShdw blurRad="38100" dist="25400" dir="5400000" algn="ctr" rotWithShape="0">
                    <a:srgbClr val="6E747A">
                      <a:alpha val="43000"/>
                    </a:srgbClr>
                  </a:outerShdw>
                </a:effectLst>
                <a:latin typeface="Questrial"/>
                <a:ea typeface="Questrial"/>
                <a:cs typeface="Questrial"/>
                <a:sym typeface="Questrial"/>
              </a:rPr>
              <a:t>Group 6 :</a:t>
            </a:r>
            <a:endParaRPr lang="en-IN" b="0" dirty="0">
              <a:ln w="0"/>
              <a:solidFill>
                <a:schemeClr val="accent1"/>
              </a:solidFill>
              <a:effectLst>
                <a:outerShdw blurRad="38100" dist="25400" dir="5400000" algn="ctr" rotWithShape="0">
                  <a:srgbClr val="6E747A">
                    <a:alpha val="43000"/>
                  </a:srgbClr>
                </a:outerShdw>
              </a:effectLst>
              <a:latin typeface="Questrial"/>
              <a:ea typeface="Questrial"/>
              <a:cs typeface="Questrial"/>
              <a:sym typeface="Questrial"/>
            </a:endParaRPr>
          </a:p>
          <a:p>
            <a:pPr marL="0" lvl="0" indent="0" algn="l" rtl="0">
              <a:spcBef>
                <a:spcPts val="0"/>
              </a:spcBef>
              <a:spcAft>
                <a:spcPts val="0"/>
              </a:spcAft>
              <a:buNone/>
            </a:pPr>
            <a:r>
              <a:rPr lang="en" sz="6400" dirty="0">
                <a:ln w="0"/>
                <a:solidFill>
                  <a:schemeClr val="accent1"/>
                </a:solidFill>
                <a:effectLst>
                  <a:outerShdw blurRad="38100" dist="25400" dir="5400000" algn="ctr" rotWithShape="0">
                    <a:srgbClr val="6E747A">
                      <a:alpha val="43000"/>
                    </a:srgbClr>
                  </a:outerShdw>
                </a:effectLst>
                <a:latin typeface="Questrial"/>
                <a:ea typeface="Questrial"/>
                <a:cs typeface="Questrial"/>
                <a:sym typeface="Questrial"/>
              </a:rPr>
              <a:t>Google Playstore</a:t>
            </a:r>
            <a:endParaRPr sz="6400" b="0" dirty="0">
              <a:ln w="0"/>
              <a:solidFill>
                <a:schemeClr val="accent1"/>
              </a:solidFill>
              <a:effectLst>
                <a:outerShdw blurRad="38100" dist="25400" dir="5400000" algn="ctr" rotWithShape="0">
                  <a:srgbClr val="6E747A">
                    <a:alpha val="43000"/>
                  </a:srgbClr>
                </a:outerShdw>
              </a:effectLst>
              <a:latin typeface="Questrial"/>
              <a:ea typeface="Questrial"/>
              <a:cs typeface="Questrial"/>
              <a:sym typeface="Questrial"/>
            </a:endParaRPr>
          </a:p>
        </p:txBody>
      </p:sp>
      <p:sp>
        <p:nvSpPr>
          <p:cNvPr id="290" name="Google Shape;290;p15"/>
          <p:cNvSpPr txBox="1">
            <a:spLocks noGrp="1"/>
          </p:cNvSpPr>
          <p:nvPr>
            <p:ph type="subTitle" idx="1"/>
          </p:nvPr>
        </p:nvSpPr>
        <p:spPr>
          <a:xfrm>
            <a:off x="183850" y="3402075"/>
            <a:ext cx="6112500" cy="2484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358"/>
              <a:buNone/>
            </a:pPr>
            <a:r>
              <a:rPr lang="en-IN" sz="1320" dirty="0"/>
              <a:t>Vijay, Utkarsha, Tarunika, ajith</a:t>
            </a:r>
            <a:endParaRPr sz="1320" dirty="0"/>
          </a:p>
        </p:txBody>
      </p:sp>
      <p:pic>
        <p:nvPicPr>
          <p:cNvPr id="3" name="Picture 2">
            <a:extLst>
              <a:ext uri="{FF2B5EF4-FFF2-40B4-BE49-F238E27FC236}">
                <a16:creationId xmlns:a16="http://schemas.microsoft.com/office/drawing/2014/main" id="{1131A7AD-0661-2F2E-284A-755665C99C0D}"/>
              </a:ext>
            </a:extLst>
          </p:cNvPr>
          <p:cNvPicPr>
            <a:picLocks noChangeAspect="1"/>
          </p:cNvPicPr>
          <p:nvPr/>
        </p:nvPicPr>
        <p:blipFill>
          <a:blip r:embed="rId3"/>
          <a:stretch>
            <a:fillRect/>
          </a:stretch>
        </p:blipFill>
        <p:spPr>
          <a:xfrm>
            <a:off x="5388654" y="896475"/>
            <a:ext cx="3373109" cy="19739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2"/>
          <p:cNvSpPr txBox="1">
            <a:spLocks noGrp="1"/>
          </p:cNvSpPr>
          <p:nvPr>
            <p:ph type="title" idx="4294967295"/>
          </p:nvPr>
        </p:nvSpPr>
        <p:spPr>
          <a:xfrm>
            <a:off x="0" y="0"/>
            <a:ext cx="9144000" cy="742950"/>
          </a:xfrm>
          <a:prstGeom prst="rect">
            <a:avLst/>
          </a:prstGeom>
          <a:solidFill>
            <a:schemeClr val="accent3"/>
          </a:solidFill>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lt1"/>
                </a:solidFill>
                <a:latin typeface="Questrial"/>
                <a:ea typeface="Questrial"/>
                <a:cs typeface="Questrial"/>
                <a:sym typeface="Questrial"/>
              </a:rPr>
              <a:t>BAR CHART</a:t>
            </a:r>
            <a:endParaRPr sz="3700" dirty="0">
              <a:solidFill>
                <a:schemeClr val="lt1"/>
              </a:solidFill>
              <a:latin typeface="Questrial"/>
              <a:ea typeface="Questrial"/>
              <a:cs typeface="Questrial"/>
              <a:sym typeface="Questrial"/>
            </a:endParaRPr>
          </a:p>
        </p:txBody>
      </p:sp>
      <p:sp>
        <p:nvSpPr>
          <p:cNvPr id="348" name="Google Shape;348;p22"/>
          <p:cNvSpPr txBox="1">
            <a:spLocks noGrp="1"/>
          </p:cNvSpPr>
          <p:nvPr>
            <p:ph type="title" idx="4294967295"/>
          </p:nvPr>
        </p:nvSpPr>
        <p:spPr>
          <a:xfrm>
            <a:off x="0" y="5041900"/>
            <a:ext cx="9144000" cy="111125"/>
          </a:xfrm>
          <a:prstGeom prst="rect">
            <a:avLst/>
          </a:prstGeom>
          <a:solidFill>
            <a:schemeClr val="accent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lt1"/>
                </a:solidFill>
                <a:latin typeface="Questrial"/>
                <a:ea typeface="Questrial"/>
                <a:cs typeface="Questrial"/>
                <a:sym typeface="Questrial"/>
              </a:rPr>
              <a:t> </a:t>
            </a:r>
            <a:endParaRPr sz="3700" dirty="0">
              <a:solidFill>
                <a:schemeClr val="lt1"/>
              </a:solidFill>
              <a:latin typeface="Questrial"/>
              <a:ea typeface="Questrial"/>
              <a:cs typeface="Questrial"/>
              <a:sym typeface="Questrial"/>
            </a:endParaRPr>
          </a:p>
        </p:txBody>
      </p:sp>
      <p:pic>
        <p:nvPicPr>
          <p:cNvPr id="4" name="Picture 3">
            <a:extLst>
              <a:ext uri="{FF2B5EF4-FFF2-40B4-BE49-F238E27FC236}">
                <a16:creationId xmlns:a16="http://schemas.microsoft.com/office/drawing/2014/main" id="{80E8C1EC-5D09-C616-E84A-BB6EE7228CFD}"/>
              </a:ext>
            </a:extLst>
          </p:cNvPr>
          <p:cNvPicPr>
            <a:picLocks noChangeAspect="1"/>
          </p:cNvPicPr>
          <p:nvPr/>
        </p:nvPicPr>
        <p:blipFill>
          <a:blip r:embed="rId3"/>
          <a:stretch>
            <a:fillRect/>
          </a:stretch>
        </p:blipFill>
        <p:spPr>
          <a:xfrm>
            <a:off x="480060" y="926983"/>
            <a:ext cx="7849915" cy="3679942"/>
          </a:xfrm>
          <a:prstGeom prst="rect">
            <a:avLst/>
          </a:prstGeom>
        </p:spPr>
      </p:pic>
    </p:spTree>
    <p:extLst>
      <p:ext uri="{BB962C8B-B14F-4D97-AF65-F5344CB8AC3E}">
        <p14:creationId xmlns:p14="http://schemas.microsoft.com/office/powerpoint/2010/main" val="152647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22"/>
          <p:cNvSpPr txBox="1">
            <a:spLocks noGrp="1"/>
          </p:cNvSpPr>
          <p:nvPr>
            <p:ph type="title" idx="4294967295"/>
          </p:nvPr>
        </p:nvSpPr>
        <p:spPr>
          <a:xfrm>
            <a:off x="0" y="0"/>
            <a:ext cx="9144000" cy="742950"/>
          </a:xfrm>
          <a:prstGeom prst="rect">
            <a:avLst/>
          </a:prstGeom>
          <a:solidFill>
            <a:schemeClr val="accent3"/>
          </a:solidFill>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700" dirty="0">
                <a:solidFill>
                  <a:schemeClr val="lt1"/>
                </a:solidFill>
                <a:latin typeface="Questrial"/>
                <a:ea typeface="Questrial"/>
                <a:cs typeface="Questrial"/>
                <a:sym typeface="Questrial"/>
              </a:rPr>
              <a:t>BAR CHART</a:t>
            </a:r>
            <a:endParaRPr sz="3700" dirty="0">
              <a:solidFill>
                <a:schemeClr val="lt1"/>
              </a:solidFill>
              <a:latin typeface="Questrial"/>
              <a:ea typeface="Questrial"/>
              <a:cs typeface="Questrial"/>
              <a:sym typeface="Questrial"/>
            </a:endParaRPr>
          </a:p>
        </p:txBody>
      </p:sp>
      <p:sp>
        <p:nvSpPr>
          <p:cNvPr id="348" name="Google Shape;348;p22"/>
          <p:cNvSpPr txBox="1">
            <a:spLocks noGrp="1"/>
          </p:cNvSpPr>
          <p:nvPr>
            <p:ph type="title" idx="4294967295"/>
          </p:nvPr>
        </p:nvSpPr>
        <p:spPr>
          <a:xfrm>
            <a:off x="0" y="5041900"/>
            <a:ext cx="9144000" cy="111125"/>
          </a:xfrm>
          <a:prstGeom prst="rect">
            <a:avLst/>
          </a:prstGeom>
          <a:solidFill>
            <a:schemeClr val="accent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lt1"/>
                </a:solidFill>
                <a:latin typeface="Questrial"/>
                <a:ea typeface="Questrial"/>
                <a:cs typeface="Questrial"/>
                <a:sym typeface="Questrial"/>
              </a:rPr>
              <a:t> </a:t>
            </a:r>
            <a:endParaRPr sz="3700" dirty="0">
              <a:solidFill>
                <a:schemeClr val="lt1"/>
              </a:solidFill>
              <a:latin typeface="Questrial"/>
              <a:ea typeface="Questrial"/>
              <a:cs typeface="Questrial"/>
              <a:sym typeface="Questrial"/>
            </a:endParaRPr>
          </a:p>
        </p:txBody>
      </p:sp>
      <p:sp>
        <p:nvSpPr>
          <p:cNvPr id="4" name="TextBox 3">
            <a:extLst>
              <a:ext uri="{FF2B5EF4-FFF2-40B4-BE49-F238E27FC236}">
                <a16:creationId xmlns:a16="http://schemas.microsoft.com/office/drawing/2014/main" id="{F7BA9B3E-AEBB-5A29-819A-8E7AC6C3D54B}"/>
              </a:ext>
            </a:extLst>
          </p:cNvPr>
          <p:cNvSpPr txBox="1"/>
          <p:nvPr/>
        </p:nvSpPr>
        <p:spPr>
          <a:xfrm>
            <a:off x="214975" y="988742"/>
            <a:ext cx="2208557" cy="2954655"/>
          </a:xfrm>
          <a:prstGeom prst="rect">
            <a:avLst/>
          </a:prstGeom>
          <a:noFill/>
        </p:spPr>
        <p:txBody>
          <a:bodyPr wrap="square" rtlCol="0">
            <a:spAutoFit/>
          </a:bodyPr>
          <a:lstStyle/>
          <a:p>
            <a:pPr marL="285750" indent="-285750">
              <a:buFont typeface="Arial" panose="020B0604020202020204" pitchFamily="34" charset="0"/>
              <a:buChar char="•"/>
            </a:pPr>
            <a:r>
              <a:rPr lang="en-IN" sz="1400" dirty="0"/>
              <a:t>It explains about the number of installations based on content rating.</a:t>
            </a:r>
          </a:p>
          <a:p>
            <a:pPr marL="285750" indent="-285750">
              <a:buFont typeface="Arial" panose="020B0604020202020204" pitchFamily="34" charset="0"/>
              <a:buChar char="•"/>
            </a:pPr>
            <a:r>
              <a:rPr lang="en-IN" sz="1400" dirty="0"/>
              <a:t>The most number of installations are from Communication, Photography and Productivity are from all the people with different age groups.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dirty="0"/>
          </a:p>
        </p:txBody>
      </p:sp>
      <p:pic>
        <p:nvPicPr>
          <p:cNvPr id="3" name="Picture 2">
            <a:extLst>
              <a:ext uri="{FF2B5EF4-FFF2-40B4-BE49-F238E27FC236}">
                <a16:creationId xmlns:a16="http://schemas.microsoft.com/office/drawing/2014/main" id="{07B1A7AC-2D84-AA12-4BB0-969EE69B0953}"/>
              </a:ext>
            </a:extLst>
          </p:cNvPr>
          <p:cNvPicPr>
            <a:picLocks noChangeAspect="1"/>
          </p:cNvPicPr>
          <p:nvPr/>
        </p:nvPicPr>
        <p:blipFill>
          <a:blip r:embed="rId3"/>
          <a:stretch>
            <a:fillRect/>
          </a:stretch>
        </p:blipFill>
        <p:spPr>
          <a:xfrm>
            <a:off x="2583179" y="988742"/>
            <a:ext cx="6345845" cy="35934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2"/>
          <p:cNvSpPr txBox="1">
            <a:spLocks noGrp="1"/>
          </p:cNvSpPr>
          <p:nvPr>
            <p:ph type="title" idx="4294967295"/>
          </p:nvPr>
        </p:nvSpPr>
        <p:spPr>
          <a:xfrm>
            <a:off x="0" y="0"/>
            <a:ext cx="9144000" cy="742950"/>
          </a:xfrm>
          <a:prstGeom prst="rect">
            <a:avLst/>
          </a:prstGeom>
          <a:solidFill>
            <a:schemeClr val="accent3"/>
          </a:solidFill>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lt1"/>
                </a:solidFill>
                <a:latin typeface="Questrial"/>
                <a:ea typeface="Questrial"/>
                <a:cs typeface="Questrial"/>
                <a:sym typeface="Questrial"/>
              </a:rPr>
              <a:t>BAR CHART</a:t>
            </a:r>
            <a:endParaRPr sz="3700" dirty="0">
              <a:solidFill>
                <a:schemeClr val="lt1"/>
              </a:solidFill>
              <a:latin typeface="Questrial"/>
              <a:ea typeface="Questrial"/>
              <a:cs typeface="Questrial"/>
              <a:sym typeface="Questrial"/>
            </a:endParaRPr>
          </a:p>
        </p:txBody>
      </p:sp>
      <p:sp>
        <p:nvSpPr>
          <p:cNvPr id="348" name="Google Shape;348;p22"/>
          <p:cNvSpPr txBox="1">
            <a:spLocks noGrp="1"/>
          </p:cNvSpPr>
          <p:nvPr>
            <p:ph type="title" idx="4294967295"/>
          </p:nvPr>
        </p:nvSpPr>
        <p:spPr>
          <a:xfrm>
            <a:off x="0" y="5041900"/>
            <a:ext cx="9144000" cy="111125"/>
          </a:xfrm>
          <a:prstGeom prst="rect">
            <a:avLst/>
          </a:prstGeom>
          <a:solidFill>
            <a:schemeClr val="accent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lt1"/>
                </a:solidFill>
                <a:latin typeface="Questrial"/>
                <a:ea typeface="Questrial"/>
                <a:cs typeface="Questrial"/>
                <a:sym typeface="Questrial"/>
              </a:rPr>
              <a:t> </a:t>
            </a:r>
            <a:endParaRPr sz="3700" dirty="0">
              <a:solidFill>
                <a:schemeClr val="lt1"/>
              </a:solidFill>
              <a:latin typeface="Questrial"/>
              <a:ea typeface="Questrial"/>
              <a:cs typeface="Questrial"/>
              <a:sym typeface="Questrial"/>
            </a:endParaRPr>
          </a:p>
        </p:txBody>
      </p:sp>
      <p:pic>
        <p:nvPicPr>
          <p:cNvPr id="3" name="Picture 2">
            <a:extLst>
              <a:ext uri="{FF2B5EF4-FFF2-40B4-BE49-F238E27FC236}">
                <a16:creationId xmlns:a16="http://schemas.microsoft.com/office/drawing/2014/main" id="{172CFDB1-86AF-797B-3A12-8D01CAC30ACC}"/>
              </a:ext>
            </a:extLst>
          </p:cNvPr>
          <p:cNvPicPr>
            <a:picLocks noChangeAspect="1"/>
          </p:cNvPicPr>
          <p:nvPr/>
        </p:nvPicPr>
        <p:blipFill>
          <a:blip r:embed="rId3"/>
          <a:stretch>
            <a:fillRect/>
          </a:stretch>
        </p:blipFill>
        <p:spPr>
          <a:xfrm>
            <a:off x="502920" y="851484"/>
            <a:ext cx="8473440" cy="3789095"/>
          </a:xfrm>
          <a:prstGeom prst="rect">
            <a:avLst/>
          </a:prstGeom>
        </p:spPr>
      </p:pic>
    </p:spTree>
    <p:extLst>
      <p:ext uri="{BB962C8B-B14F-4D97-AF65-F5344CB8AC3E}">
        <p14:creationId xmlns:p14="http://schemas.microsoft.com/office/powerpoint/2010/main" val="134112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1"/>
        <p:cNvGrpSpPr/>
        <p:nvPr/>
      </p:nvGrpSpPr>
      <p:grpSpPr>
        <a:xfrm>
          <a:off x="0" y="0"/>
          <a:ext cx="0" cy="0"/>
          <a:chOff x="0" y="0"/>
          <a:chExt cx="0" cy="0"/>
        </a:xfrm>
      </p:grpSpPr>
      <p:sp>
        <p:nvSpPr>
          <p:cNvPr id="362" name="Google Shape;362;p24"/>
          <p:cNvSpPr txBox="1">
            <a:spLocks noGrp="1"/>
          </p:cNvSpPr>
          <p:nvPr>
            <p:ph type="title"/>
          </p:nvPr>
        </p:nvSpPr>
        <p:spPr>
          <a:xfrm>
            <a:off x="1679450" y="465638"/>
            <a:ext cx="6308700" cy="7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000" dirty="0">
                <a:latin typeface="+mn-lt"/>
                <a:ea typeface="Questrial"/>
                <a:cs typeface="Questrial"/>
                <a:sym typeface="Questrial"/>
              </a:rPr>
              <a:t>CONCLUSION</a:t>
            </a:r>
            <a:endParaRPr sz="4000" dirty="0">
              <a:latin typeface="+mn-lt"/>
              <a:ea typeface="Questrial"/>
              <a:cs typeface="Questrial"/>
              <a:sym typeface="Questrial"/>
            </a:endParaRPr>
          </a:p>
        </p:txBody>
      </p:sp>
      <p:sp>
        <p:nvSpPr>
          <p:cNvPr id="364" name="Google Shape;364;p24"/>
          <p:cNvSpPr txBox="1">
            <a:spLocks noGrp="1"/>
          </p:cNvSpPr>
          <p:nvPr>
            <p:ph type="body" idx="1"/>
          </p:nvPr>
        </p:nvSpPr>
        <p:spPr>
          <a:xfrm>
            <a:off x="766850" y="1510995"/>
            <a:ext cx="8133900" cy="2814900"/>
          </a:xfrm>
          <a:prstGeom prst="rect">
            <a:avLst/>
          </a:prstGeom>
        </p:spPr>
        <p:txBody>
          <a:bodyPr spcFirstLastPara="1" wrap="square" lIns="91425" tIns="91425" rIns="91425" bIns="91425" anchor="t" anchorCtr="0">
            <a:noAutofit/>
          </a:bodyPr>
          <a:lstStyle/>
          <a:p>
            <a:pPr marL="146050" indent="0" algn="l">
              <a:buNone/>
            </a:pPr>
            <a:r>
              <a:rPr lang="en-US" sz="1400" b="0" i="0" dirty="0">
                <a:solidFill>
                  <a:schemeClr val="bg1"/>
                </a:solidFill>
                <a:effectLst/>
              </a:rPr>
              <a:t>Some key findings from the dataset include:</a:t>
            </a:r>
          </a:p>
          <a:p>
            <a:pPr marL="146050" indent="0" algn="l">
              <a:buNone/>
            </a:pPr>
            <a:endParaRPr lang="en-US" sz="1400" b="0" i="0" dirty="0">
              <a:solidFill>
                <a:schemeClr val="bg1"/>
              </a:solidFill>
              <a:effectLst/>
            </a:endParaRPr>
          </a:p>
          <a:p>
            <a:pPr algn="l">
              <a:buFont typeface="Arial" panose="020B0604020202020204" pitchFamily="34" charset="0"/>
              <a:buChar char="•"/>
            </a:pPr>
            <a:r>
              <a:rPr lang="en-US" sz="1400" b="0" i="0" dirty="0">
                <a:solidFill>
                  <a:schemeClr val="bg1"/>
                </a:solidFill>
                <a:effectLst/>
              </a:rPr>
              <a:t>The most popular app categories are Tools, Entertainment, Education, and Business.</a:t>
            </a:r>
          </a:p>
          <a:p>
            <a:pPr algn="l">
              <a:buFont typeface="Arial" panose="020B0604020202020204" pitchFamily="34" charset="0"/>
              <a:buChar char="•"/>
            </a:pPr>
            <a:r>
              <a:rPr lang="en-US" sz="1400" b="0" i="0" dirty="0">
                <a:solidFill>
                  <a:schemeClr val="bg1"/>
                </a:solidFill>
                <a:effectLst/>
              </a:rPr>
              <a:t>The average rating for apps is around 4.2, with the majority of apps having ratings between 3.5 and 4.5.</a:t>
            </a:r>
          </a:p>
          <a:p>
            <a:pPr algn="l">
              <a:buFont typeface="Arial" panose="020B0604020202020204" pitchFamily="34" charset="0"/>
              <a:buChar char="•"/>
            </a:pPr>
            <a:r>
              <a:rPr lang="en-US" sz="1400" b="0" i="0" dirty="0">
                <a:solidFill>
                  <a:schemeClr val="bg1"/>
                </a:solidFill>
                <a:effectLst/>
              </a:rPr>
              <a:t>The highest-rated app category is Communication followed by Tools and the least among the top 15 categories is Travel and Local apps.</a:t>
            </a:r>
          </a:p>
          <a:p>
            <a:pPr algn="l">
              <a:buFont typeface="Arial" panose="020B0604020202020204" pitchFamily="34" charset="0"/>
              <a:buChar char="•"/>
            </a:pPr>
            <a:r>
              <a:rPr lang="en-US" sz="1400" dirty="0">
                <a:solidFill>
                  <a:schemeClr val="bg1"/>
                </a:solidFill>
              </a:rPr>
              <a:t>Even with most number of apps in Education category there are less installations.</a:t>
            </a:r>
          </a:p>
          <a:p>
            <a:pPr algn="l">
              <a:buFont typeface="Arial" panose="020B0604020202020204" pitchFamily="34" charset="0"/>
              <a:buChar char="•"/>
            </a:pPr>
            <a:endParaRPr lang="en-US" sz="1400" dirty="0">
              <a:solidFill>
                <a:schemeClr val="bg1"/>
              </a:solidFill>
            </a:endParaRPr>
          </a:p>
          <a:p>
            <a:pPr marL="146050" indent="0" algn="l">
              <a:buNone/>
            </a:pPr>
            <a:endParaRPr lang="en-US" sz="1400" dirty="0">
              <a:solidFill>
                <a:schemeClr val="bg1"/>
              </a:solidFill>
            </a:endParaRPr>
          </a:p>
          <a:p>
            <a:pPr marL="146050" indent="0">
              <a:buNone/>
            </a:pPr>
            <a:r>
              <a:rPr lang="en-US" sz="1600" dirty="0">
                <a:solidFill>
                  <a:schemeClr val="bg1"/>
                </a:solidFill>
              </a:rPr>
              <a:t>During Covid the installation of google applications is increased, so the usage of applications from communication category spiked and most of the teenagers reviews and rated the most of the applications.</a:t>
            </a:r>
            <a:endParaRPr lang="en-US" sz="1600" b="0" i="0" dirty="0">
              <a:solidFill>
                <a:schemeClr val="bg1"/>
              </a:solidFill>
              <a:effectLst/>
            </a:endParaRPr>
          </a:p>
          <a:p>
            <a:pPr marL="146050" indent="0" algn="l">
              <a:buNone/>
            </a:pPr>
            <a:endParaRPr lang="en-US" sz="1400" b="0" i="0" dirty="0">
              <a:solidFill>
                <a:schemeClr val="bg1"/>
              </a:solidFill>
              <a:effectLst/>
            </a:endParaRPr>
          </a:p>
          <a:p>
            <a:pPr marL="146050" indent="0" algn="l">
              <a:buNone/>
            </a:pPr>
            <a:endParaRPr lang="en-US" sz="1400" b="0" i="0" dirty="0">
              <a:solidFill>
                <a:schemeClr val="bg1"/>
              </a:solidFill>
              <a:effectLst/>
            </a:endParaRPr>
          </a:p>
        </p:txBody>
      </p:sp>
      <p:cxnSp>
        <p:nvCxnSpPr>
          <p:cNvPr id="363" name="Google Shape;363;p24"/>
          <p:cNvCxnSpPr/>
          <p:nvPr/>
        </p:nvCxnSpPr>
        <p:spPr>
          <a:xfrm>
            <a:off x="766850" y="1298690"/>
            <a:ext cx="7661400" cy="102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8"/>
        <p:cNvGrpSpPr/>
        <p:nvPr/>
      </p:nvGrpSpPr>
      <p:grpSpPr>
        <a:xfrm>
          <a:off x="0" y="0"/>
          <a:ext cx="0" cy="0"/>
          <a:chOff x="0" y="0"/>
          <a:chExt cx="0" cy="0"/>
        </a:xfrm>
      </p:grpSpPr>
      <p:sp>
        <p:nvSpPr>
          <p:cNvPr id="369" name="Google Shape;369;p25"/>
          <p:cNvSpPr txBox="1">
            <a:spLocks noGrp="1"/>
          </p:cNvSpPr>
          <p:nvPr>
            <p:ph type="title"/>
          </p:nvPr>
        </p:nvSpPr>
        <p:spPr>
          <a:xfrm>
            <a:off x="1443200" y="498633"/>
            <a:ext cx="6308700" cy="73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000" dirty="0">
                <a:latin typeface="+mn-lt"/>
                <a:ea typeface="Questrial"/>
                <a:cs typeface="Questrial"/>
                <a:sym typeface="Questrial"/>
              </a:rPr>
              <a:t>SUGGESTIONS</a:t>
            </a:r>
            <a:endParaRPr sz="4000" dirty="0">
              <a:latin typeface="+mn-lt"/>
              <a:ea typeface="Questrial"/>
              <a:cs typeface="Questrial"/>
              <a:sym typeface="Questrial"/>
            </a:endParaRPr>
          </a:p>
        </p:txBody>
      </p:sp>
      <p:sp>
        <p:nvSpPr>
          <p:cNvPr id="371" name="Google Shape;371;p25"/>
          <p:cNvSpPr txBox="1">
            <a:spLocks noGrp="1"/>
          </p:cNvSpPr>
          <p:nvPr>
            <p:ph type="body" idx="1"/>
          </p:nvPr>
        </p:nvSpPr>
        <p:spPr>
          <a:xfrm>
            <a:off x="530600" y="1327803"/>
            <a:ext cx="8133900" cy="2814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US" sz="1400" b="0" i="0" dirty="0">
                <a:solidFill>
                  <a:schemeClr val="bg1"/>
                </a:solidFill>
                <a:effectLst/>
              </a:rPr>
              <a:t>The dataset includes information on app installs, ratings, and reviews, but it would be useful to have more detailed information on app usage, such as the number of times users open an app, how long they spend using it, and which app features they use most frequently. </a:t>
            </a:r>
          </a:p>
          <a:p>
            <a:pPr marL="457200" lvl="0" indent="-323850" algn="l" rtl="0">
              <a:spcBef>
                <a:spcPts val="0"/>
              </a:spcBef>
              <a:spcAft>
                <a:spcPts val="0"/>
              </a:spcAft>
              <a:buSzPts val="1500"/>
              <a:buChar char="●"/>
            </a:pPr>
            <a:endParaRPr lang="en-US" sz="1400" dirty="0">
              <a:solidFill>
                <a:schemeClr val="bg1"/>
              </a:solidFill>
            </a:endParaRPr>
          </a:p>
          <a:p>
            <a:pPr marL="457200" lvl="0" indent="-323850" algn="l" rtl="0">
              <a:spcBef>
                <a:spcPts val="0"/>
              </a:spcBef>
              <a:spcAft>
                <a:spcPts val="0"/>
              </a:spcAft>
              <a:buSzPts val="1500"/>
              <a:buChar char="●"/>
            </a:pPr>
            <a:r>
              <a:rPr lang="en-US" sz="1400" b="0" i="0" dirty="0">
                <a:solidFill>
                  <a:schemeClr val="bg1"/>
                </a:solidFill>
                <a:effectLst/>
              </a:rPr>
              <a:t>The dataset includes information on whether an app is free or paid, but it does not include revenue data for individual apps. Adding revenue data, such as the amount of money generated from in-app purchases or advertising, could help app developers and marketers optimize their monetization strategies.</a:t>
            </a:r>
          </a:p>
          <a:p>
            <a:pPr marL="457200" lvl="0" indent="-323850" algn="l" rtl="0">
              <a:spcBef>
                <a:spcPts val="0"/>
              </a:spcBef>
              <a:spcAft>
                <a:spcPts val="0"/>
              </a:spcAft>
              <a:buSzPts val="1500"/>
              <a:buChar char="●"/>
            </a:pPr>
            <a:endParaRPr lang="en-US" sz="1400" dirty="0">
              <a:solidFill>
                <a:schemeClr val="bg1"/>
              </a:solidFill>
            </a:endParaRPr>
          </a:p>
          <a:p>
            <a:pPr marL="457200" lvl="0" indent="-323850" algn="l" rtl="0">
              <a:spcBef>
                <a:spcPts val="0"/>
              </a:spcBef>
              <a:spcAft>
                <a:spcPts val="0"/>
              </a:spcAft>
              <a:buSzPts val="1500"/>
              <a:buChar char="●"/>
            </a:pPr>
            <a:r>
              <a:rPr lang="en-US" sz="1400" b="0" i="0" dirty="0">
                <a:solidFill>
                  <a:schemeClr val="bg1"/>
                </a:solidFill>
                <a:effectLst/>
              </a:rPr>
              <a:t>In addition to rating and review data, it could be useful to have more information on app performance metrics such as app load time, app crashes, and app errors. This information could help app developers identify and address technical issues and improve the overall user experience.</a:t>
            </a:r>
            <a:endParaRPr lang="en-US" sz="1400" dirty="0">
              <a:solidFill>
                <a:schemeClr val="bg1"/>
              </a:solidFill>
            </a:endParaRPr>
          </a:p>
          <a:p>
            <a:pPr marL="457200" lvl="0" indent="-323850" algn="l" rtl="0">
              <a:spcBef>
                <a:spcPts val="0"/>
              </a:spcBef>
              <a:spcAft>
                <a:spcPts val="0"/>
              </a:spcAft>
              <a:buSzPts val="1500"/>
              <a:buChar char="●"/>
            </a:pPr>
            <a:endParaRPr lang="en-IN" sz="1400" dirty="0"/>
          </a:p>
          <a:p>
            <a:pPr marL="457200" lvl="0" indent="-323850" algn="l" rtl="0">
              <a:spcBef>
                <a:spcPts val="0"/>
              </a:spcBef>
              <a:spcAft>
                <a:spcPts val="0"/>
              </a:spcAft>
              <a:buSzPts val="1500"/>
              <a:buChar char="●"/>
            </a:pPr>
            <a:endParaRPr sz="1400" dirty="0">
              <a:solidFill>
                <a:schemeClr val="bg1"/>
              </a:solidFill>
            </a:endParaRPr>
          </a:p>
        </p:txBody>
      </p:sp>
      <p:cxnSp>
        <p:nvCxnSpPr>
          <p:cNvPr id="370" name="Google Shape;370;p25"/>
          <p:cNvCxnSpPr/>
          <p:nvPr/>
        </p:nvCxnSpPr>
        <p:spPr>
          <a:xfrm>
            <a:off x="865940" y="1317603"/>
            <a:ext cx="7661400" cy="102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6"/>
          <p:cNvSpPr txBox="1">
            <a:spLocks noGrp="1"/>
          </p:cNvSpPr>
          <p:nvPr>
            <p:ph type="ctrTitle"/>
          </p:nvPr>
        </p:nvSpPr>
        <p:spPr>
          <a:xfrm>
            <a:off x="605599" y="1211200"/>
            <a:ext cx="7453015" cy="2516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800" dirty="0"/>
              <a:t>Thank you</a:t>
            </a:r>
            <a:endParaRPr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6838-FA41-7C41-F6F3-40804E709969}"/>
              </a:ext>
            </a:extLst>
          </p:cNvPr>
          <p:cNvSpPr>
            <a:spLocks noGrp="1"/>
          </p:cNvSpPr>
          <p:nvPr>
            <p:ph type="title"/>
          </p:nvPr>
        </p:nvSpPr>
        <p:spPr>
          <a:xfrm>
            <a:off x="802888" y="53340"/>
            <a:ext cx="7550268" cy="1590000"/>
          </a:xfrm>
        </p:spPr>
        <p:txBody>
          <a:bodyPr>
            <a:normAutofit/>
          </a:bodyPr>
          <a:lstStyle/>
          <a:p>
            <a:br>
              <a:rPr lang="en-IN" sz="1600" b="1" dirty="0">
                <a:latin typeface="+mn-lt"/>
              </a:rPr>
            </a:br>
            <a:br>
              <a:rPr lang="en-IN" sz="1600" b="1" dirty="0">
                <a:latin typeface="+mn-lt"/>
              </a:rPr>
            </a:br>
            <a:br>
              <a:rPr lang="en-IN" sz="1600" b="1" dirty="0">
                <a:latin typeface="+mn-lt"/>
              </a:rPr>
            </a:br>
            <a:r>
              <a:rPr lang="en-IN" sz="2400" b="1" dirty="0">
                <a:latin typeface="+mn-lt"/>
              </a:rPr>
              <a:t>Why create visualizations for Google PlayStore Application?</a:t>
            </a:r>
          </a:p>
        </p:txBody>
      </p:sp>
      <p:sp>
        <p:nvSpPr>
          <p:cNvPr id="3" name="Text Placeholder 2">
            <a:extLst>
              <a:ext uri="{FF2B5EF4-FFF2-40B4-BE49-F238E27FC236}">
                <a16:creationId xmlns:a16="http://schemas.microsoft.com/office/drawing/2014/main" id="{25B48F60-6390-75AD-10ED-F7003A7058B2}"/>
              </a:ext>
            </a:extLst>
          </p:cNvPr>
          <p:cNvSpPr>
            <a:spLocks noGrp="1"/>
          </p:cNvSpPr>
          <p:nvPr>
            <p:ph type="body" idx="1"/>
          </p:nvPr>
        </p:nvSpPr>
        <p:spPr>
          <a:xfrm>
            <a:off x="802888" y="1373680"/>
            <a:ext cx="7746380" cy="2396140"/>
          </a:xfrm>
        </p:spPr>
        <p:txBody>
          <a:bodyPr>
            <a:noAutofit/>
          </a:bodyPr>
          <a:lstStyle/>
          <a:p>
            <a:r>
              <a:rPr lang="en-IN" sz="1400" b="0" i="0" dirty="0">
                <a:solidFill>
                  <a:srgbClr val="374151"/>
                </a:solidFill>
                <a:effectLst/>
              </a:rPr>
              <a:t>Understanding market trends </a:t>
            </a:r>
          </a:p>
          <a:p>
            <a:pPr marL="146050" indent="0">
              <a:buNone/>
            </a:pPr>
            <a:endParaRPr lang="en-IN" sz="1400" b="0" i="0" dirty="0">
              <a:solidFill>
                <a:srgbClr val="374151"/>
              </a:solidFill>
              <a:effectLst/>
            </a:endParaRPr>
          </a:p>
          <a:p>
            <a:r>
              <a:rPr lang="en-IN" sz="1400" b="0" i="0" dirty="0">
                <a:solidFill>
                  <a:srgbClr val="374151"/>
                </a:solidFill>
                <a:effectLst/>
              </a:rPr>
              <a:t>Identifying opportunities</a:t>
            </a:r>
          </a:p>
          <a:p>
            <a:endParaRPr lang="en-IN" sz="1400" dirty="0">
              <a:solidFill>
                <a:srgbClr val="374151"/>
              </a:solidFill>
            </a:endParaRPr>
          </a:p>
          <a:p>
            <a:r>
              <a:rPr lang="en-IN" sz="1400" b="0" i="0" dirty="0">
                <a:solidFill>
                  <a:srgbClr val="374151"/>
                </a:solidFill>
                <a:effectLst/>
              </a:rPr>
              <a:t>Improving app performance</a:t>
            </a:r>
          </a:p>
          <a:p>
            <a:endParaRPr lang="en-IN" sz="1400" dirty="0">
              <a:solidFill>
                <a:srgbClr val="374151"/>
              </a:solidFill>
            </a:endParaRPr>
          </a:p>
          <a:p>
            <a:r>
              <a:rPr lang="en-IN" sz="1400" b="0" i="0" dirty="0">
                <a:solidFill>
                  <a:srgbClr val="374151"/>
                </a:solidFill>
                <a:effectLst/>
              </a:rPr>
              <a:t>Communicating insights</a:t>
            </a:r>
          </a:p>
          <a:p>
            <a:endParaRPr lang="en-IN" sz="1400" dirty="0">
              <a:solidFill>
                <a:srgbClr val="374151"/>
              </a:solidFill>
            </a:endParaRPr>
          </a:p>
          <a:p>
            <a:r>
              <a:rPr lang="en-IN" sz="1400" b="0" i="0" dirty="0">
                <a:solidFill>
                  <a:srgbClr val="374151"/>
                </a:solidFill>
                <a:effectLst/>
              </a:rPr>
              <a:t>Enhancing user engagement</a:t>
            </a:r>
          </a:p>
          <a:p>
            <a:endParaRPr lang="en-IN" sz="1400" dirty="0">
              <a:solidFill>
                <a:srgbClr val="374151"/>
              </a:solidFill>
            </a:endParaRPr>
          </a:p>
          <a:p>
            <a:r>
              <a:rPr lang="en-IN" sz="1400" b="0" i="0" dirty="0">
                <a:solidFill>
                  <a:srgbClr val="374151"/>
                </a:solidFill>
                <a:effectLst/>
              </a:rPr>
              <a:t>Identifying competitors</a:t>
            </a:r>
          </a:p>
          <a:p>
            <a:endParaRPr lang="en-IN" sz="1400" dirty="0">
              <a:solidFill>
                <a:srgbClr val="374151"/>
              </a:solidFill>
            </a:endParaRPr>
          </a:p>
          <a:p>
            <a:r>
              <a:rPr lang="en-IN" sz="1400" b="0" i="0" dirty="0">
                <a:solidFill>
                  <a:srgbClr val="374151"/>
                </a:solidFill>
                <a:effectLst/>
              </a:rPr>
              <a:t>Improving marketing efforts</a:t>
            </a:r>
          </a:p>
          <a:p>
            <a:pPr marL="146050" indent="0">
              <a:buNone/>
            </a:pPr>
            <a:endParaRPr lang="en-IN" sz="1400" dirty="0">
              <a:solidFill>
                <a:srgbClr val="374151"/>
              </a:solidFill>
            </a:endParaRPr>
          </a:p>
          <a:p>
            <a:pPr marL="146050" indent="0">
              <a:buNone/>
            </a:pPr>
            <a:r>
              <a:rPr lang="en-US" sz="1400" dirty="0">
                <a:solidFill>
                  <a:srgbClr val="374151"/>
                </a:solidFill>
              </a:rPr>
              <a:t>C</a:t>
            </a:r>
            <a:r>
              <a:rPr lang="en-US" sz="1400" b="0" i="0" dirty="0">
                <a:solidFill>
                  <a:srgbClr val="374151"/>
                </a:solidFill>
                <a:effectLst/>
              </a:rPr>
              <a:t>reating visualizations for Google Play Store data can help us gain a deeper understanding of the app market, improve app performance, and make more informed decisions about how to allocate resources and develop new features.</a:t>
            </a:r>
            <a:endParaRPr lang="en-IN" sz="1200" dirty="0"/>
          </a:p>
        </p:txBody>
      </p:sp>
    </p:spTree>
    <p:extLst>
      <p:ext uri="{BB962C8B-B14F-4D97-AF65-F5344CB8AC3E}">
        <p14:creationId xmlns:p14="http://schemas.microsoft.com/office/powerpoint/2010/main" val="350646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7AF17E-1A5C-2CEF-2B72-0E1EC9B9D2C0}"/>
              </a:ext>
            </a:extLst>
          </p:cNvPr>
          <p:cNvPicPr>
            <a:picLocks noChangeAspect="1"/>
          </p:cNvPicPr>
          <p:nvPr/>
        </p:nvPicPr>
        <p:blipFill>
          <a:blip r:embed="rId2"/>
          <a:stretch>
            <a:fillRect/>
          </a:stretch>
        </p:blipFill>
        <p:spPr>
          <a:xfrm>
            <a:off x="4572000" y="1252033"/>
            <a:ext cx="4531043" cy="2873693"/>
          </a:xfrm>
          <a:prstGeom prst="rect">
            <a:avLst/>
          </a:prstGeom>
        </p:spPr>
      </p:pic>
      <p:pic>
        <p:nvPicPr>
          <p:cNvPr id="7" name="Picture 6">
            <a:extLst>
              <a:ext uri="{FF2B5EF4-FFF2-40B4-BE49-F238E27FC236}">
                <a16:creationId xmlns:a16="http://schemas.microsoft.com/office/drawing/2014/main" id="{72081202-FBF4-3D92-E194-65F950AEBFDF}"/>
              </a:ext>
            </a:extLst>
          </p:cNvPr>
          <p:cNvPicPr>
            <a:picLocks noChangeAspect="1"/>
          </p:cNvPicPr>
          <p:nvPr/>
        </p:nvPicPr>
        <p:blipFill>
          <a:blip r:embed="rId3"/>
          <a:stretch>
            <a:fillRect/>
          </a:stretch>
        </p:blipFill>
        <p:spPr>
          <a:xfrm>
            <a:off x="236220" y="1408720"/>
            <a:ext cx="4163303" cy="2560320"/>
          </a:xfrm>
          <a:prstGeom prst="rect">
            <a:avLst/>
          </a:prstGeom>
        </p:spPr>
      </p:pic>
      <p:sp>
        <p:nvSpPr>
          <p:cNvPr id="8" name="TextBox 7">
            <a:extLst>
              <a:ext uri="{FF2B5EF4-FFF2-40B4-BE49-F238E27FC236}">
                <a16:creationId xmlns:a16="http://schemas.microsoft.com/office/drawing/2014/main" id="{DB3D9DD9-74B2-3DAF-4336-14942127A7D6}"/>
              </a:ext>
            </a:extLst>
          </p:cNvPr>
          <p:cNvSpPr txBox="1"/>
          <p:nvPr/>
        </p:nvSpPr>
        <p:spPr>
          <a:xfrm>
            <a:off x="3345933" y="373380"/>
            <a:ext cx="2107180" cy="707886"/>
          </a:xfrm>
          <a:prstGeom prst="rect">
            <a:avLst/>
          </a:prstGeom>
          <a:noFill/>
        </p:spPr>
        <p:txBody>
          <a:bodyPr wrap="none" rtlCol="0">
            <a:spAutoFit/>
          </a:bodyPr>
          <a:lstStyle/>
          <a:p>
            <a:pPr algn="ctr"/>
            <a:r>
              <a:rPr lang="en-US" sz="4000" dirty="0">
                <a:solidFill>
                  <a:schemeClr val="accent1">
                    <a:lumMod val="75000"/>
                  </a:schemeClr>
                </a:solidFill>
              </a:rPr>
              <a:t>DATA SET</a:t>
            </a:r>
          </a:p>
        </p:txBody>
      </p:sp>
    </p:spTree>
    <p:extLst>
      <p:ext uri="{BB962C8B-B14F-4D97-AF65-F5344CB8AC3E}">
        <p14:creationId xmlns:p14="http://schemas.microsoft.com/office/powerpoint/2010/main" val="36702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16"/>
          <p:cNvSpPr txBox="1">
            <a:spLocks noGrp="1"/>
          </p:cNvSpPr>
          <p:nvPr>
            <p:ph type="title"/>
          </p:nvPr>
        </p:nvSpPr>
        <p:spPr>
          <a:xfrm>
            <a:off x="1211675" y="598575"/>
            <a:ext cx="33120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dirty="0">
                <a:latin typeface="Questrial"/>
                <a:ea typeface="Questrial"/>
                <a:cs typeface="Questrial"/>
                <a:sym typeface="Questrial"/>
              </a:rPr>
              <a:t>Introduction</a:t>
            </a:r>
            <a:r>
              <a:rPr lang="en" dirty="0">
                <a:latin typeface="Questrial"/>
                <a:ea typeface="Questrial"/>
                <a:cs typeface="Questrial"/>
                <a:sym typeface="Questrial"/>
              </a:rPr>
              <a:t> </a:t>
            </a:r>
            <a:endParaRPr dirty="0">
              <a:latin typeface="Questrial"/>
              <a:ea typeface="Questrial"/>
              <a:cs typeface="Questrial"/>
              <a:sym typeface="Questrial"/>
            </a:endParaRPr>
          </a:p>
        </p:txBody>
      </p:sp>
      <p:sp>
        <p:nvSpPr>
          <p:cNvPr id="298" name="Google Shape;298;p16"/>
          <p:cNvSpPr txBox="1">
            <a:spLocks noGrp="1"/>
          </p:cNvSpPr>
          <p:nvPr>
            <p:ph type="body" idx="1"/>
          </p:nvPr>
        </p:nvSpPr>
        <p:spPr>
          <a:xfrm>
            <a:off x="-1" y="1398588"/>
            <a:ext cx="4356411" cy="3146337"/>
          </a:xfrm>
          <a:prstGeom prst="rect">
            <a:avLst/>
          </a:prstGeom>
        </p:spPr>
        <p:txBody>
          <a:bodyPr spcFirstLastPara="1" wrap="square" lIns="91425" tIns="91425" rIns="91425" bIns="91425" anchor="t" anchorCtr="0">
            <a:noAutofit/>
          </a:bodyPr>
          <a:lstStyle/>
          <a:p>
            <a:pPr marL="457200" lvl="0" indent="-323850" algn="l" rtl="0">
              <a:lnSpc>
                <a:spcPct val="105000"/>
              </a:lnSpc>
              <a:spcBef>
                <a:spcPts val="0"/>
              </a:spcBef>
              <a:spcAft>
                <a:spcPts val="0"/>
              </a:spcAft>
              <a:buSzPts val="1500"/>
              <a:buFont typeface="Arial"/>
              <a:buChar char="●"/>
            </a:pPr>
            <a:r>
              <a:rPr lang="en-US" sz="1400" dirty="0">
                <a:ea typeface="Arial"/>
                <a:cs typeface="Arial"/>
                <a:sym typeface="Arial"/>
              </a:rPr>
              <a:t>Dataset taken from Kaggle as it is freely accessible and provides good quality data.</a:t>
            </a:r>
          </a:p>
          <a:p>
            <a:pPr marL="457200" lvl="0" indent="-323850" algn="l" rtl="0">
              <a:lnSpc>
                <a:spcPct val="105000"/>
              </a:lnSpc>
              <a:spcBef>
                <a:spcPts val="0"/>
              </a:spcBef>
              <a:spcAft>
                <a:spcPts val="0"/>
              </a:spcAft>
              <a:buSzPts val="1500"/>
              <a:buFont typeface="Arial"/>
              <a:buChar char="●"/>
            </a:pPr>
            <a:r>
              <a:rPr lang="en-US" sz="1400" dirty="0">
                <a:ea typeface="Arial"/>
                <a:cs typeface="Arial"/>
                <a:sym typeface="Arial"/>
              </a:rPr>
              <a:t>We have created 5 data visualizations based on the information provided on kaggle.</a:t>
            </a:r>
          </a:p>
          <a:p>
            <a:pPr marL="457200" lvl="0" indent="-323850" algn="l" rtl="0">
              <a:lnSpc>
                <a:spcPct val="105000"/>
              </a:lnSpc>
              <a:spcBef>
                <a:spcPts val="0"/>
              </a:spcBef>
              <a:spcAft>
                <a:spcPts val="0"/>
              </a:spcAft>
              <a:buSzPts val="1500"/>
              <a:buFont typeface="Arial"/>
              <a:buChar char="●"/>
            </a:pPr>
            <a:r>
              <a:rPr lang="en-US" sz="1400" dirty="0">
                <a:ea typeface="Arial"/>
                <a:cs typeface="Arial"/>
                <a:sym typeface="Arial"/>
              </a:rPr>
              <a:t>Visualization 1 –  Average App rating by Year</a:t>
            </a:r>
          </a:p>
          <a:p>
            <a:pPr marL="457200" lvl="0" indent="-323850" algn="l" rtl="0">
              <a:lnSpc>
                <a:spcPct val="105000"/>
              </a:lnSpc>
              <a:spcBef>
                <a:spcPts val="0"/>
              </a:spcBef>
              <a:spcAft>
                <a:spcPts val="0"/>
              </a:spcAft>
              <a:buSzPts val="1500"/>
              <a:buFont typeface="Arial"/>
              <a:buChar char="●"/>
            </a:pPr>
            <a:r>
              <a:rPr lang="en-US" sz="1400" dirty="0">
                <a:ea typeface="Arial"/>
                <a:cs typeface="Arial"/>
                <a:sym typeface="Arial"/>
              </a:rPr>
              <a:t>Visualization 2 –  Ratings vs Reviews</a:t>
            </a:r>
          </a:p>
          <a:p>
            <a:pPr marL="457200" lvl="0" indent="-323850" algn="l" rtl="0">
              <a:lnSpc>
                <a:spcPct val="105000"/>
              </a:lnSpc>
              <a:spcBef>
                <a:spcPts val="0"/>
              </a:spcBef>
              <a:spcAft>
                <a:spcPts val="0"/>
              </a:spcAft>
              <a:buSzPts val="1500"/>
              <a:buFont typeface="Arial"/>
              <a:buChar char="●"/>
            </a:pPr>
            <a:r>
              <a:rPr lang="en-US" sz="1400" dirty="0">
                <a:ea typeface="Arial"/>
                <a:cs typeface="Arial"/>
                <a:sym typeface="Arial"/>
              </a:rPr>
              <a:t>Visualization 3 –  PlayStore Data HeatMap</a:t>
            </a:r>
          </a:p>
          <a:p>
            <a:pPr marL="457200" lvl="0" indent="-323850" algn="l" rtl="0">
              <a:lnSpc>
                <a:spcPct val="105000"/>
              </a:lnSpc>
              <a:spcBef>
                <a:spcPts val="0"/>
              </a:spcBef>
              <a:spcAft>
                <a:spcPts val="0"/>
              </a:spcAft>
              <a:buSzPts val="1500"/>
              <a:buFont typeface="Arial"/>
              <a:buChar char="●"/>
            </a:pPr>
            <a:r>
              <a:rPr lang="en-US" sz="1400" dirty="0">
                <a:ea typeface="Arial"/>
                <a:cs typeface="Arial"/>
                <a:sym typeface="Arial"/>
              </a:rPr>
              <a:t>Visualization 4 –  Percentage of Apps Vs Price in USD</a:t>
            </a:r>
          </a:p>
          <a:p>
            <a:pPr marL="457200" lvl="0" indent="-323850" algn="l" rtl="0">
              <a:lnSpc>
                <a:spcPct val="105000"/>
              </a:lnSpc>
              <a:spcBef>
                <a:spcPts val="0"/>
              </a:spcBef>
              <a:spcAft>
                <a:spcPts val="0"/>
              </a:spcAft>
              <a:buSzPts val="1500"/>
              <a:buFont typeface="Arial"/>
              <a:buChar char="●"/>
            </a:pPr>
            <a:r>
              <a:rPr lang="en-US" sz="1400" dirty="0">
                <a:ea typeface="Arial"/>
                <a:cs typeface="Arial"/>
                <a:sym typeface="Arial"/>
              </a:rPr>
              <a:t>Visualization 5 – Total Playstore Apps per category</a:t>
            </a:r>
          </a:p>
          <a:p>
            <a:pPr marL="457200" lvl="0" indent="-323850" algn="l" rtl="0">
              <a:lnSpc>
                <a:spcPct val="105000"/>
              </a:lnSpc>
              <a:spcBef>
                <a:spcPts val="0"/>
              </a:spcBef>
              <a:spcAft>
                <a:spcPts val="0"/>
              </a:spcAft>
              <a:buSzPts val="1500"/>
              <a:buFont typeface="Arial"/>
              <a:buChar char="●"/>
            </a:pPr>
            <a:r>
              <a:rPr lang="en-US" sz="1400" dirty="0">
                <a:ea typeface="Arial"/>
                <a:cs typeface="Arial"/>
                <a:sym typeface="Arial"/>
              </a:rPr>
              <a:t>Visualization 6 – Category Vs Installations</a:t>
            </a:r>
          </a:p>
          <a:p>
            <a:pPr marL="457200" lvl="0" indent="-323850" algn="l" rtl="0">
              <a:lnSpc>
                <a:spcPct val="105000"/>
              </a:lnSpc>
              <a:spcBef>
                <a:spcPts val="0"/>
              </a:spcBef>
              <a:spcAft>
                <a:spcPts val="0"/>
              </a:spcAft>
              <a:buSzPts val="1500"/>
              <a:buFont typeface="Arial"/>
              <a:buChar char="●"/>
            </a:pPr>
            <a:endParaRPr lang="en" sz="1500" dirty="0">
              <a:latin typeface="Arial"/>
              <a:ea typeface="Arial"/>
              <a:cs typeface="Arial"/>
              <a:sym typeface="Arial"/>
            </a:endParaRPr>
          </a:p>
        </p:txBody>
      </p:sp>
      <p:pic>
        <p:nvPicPr>
          <p:cNvPr id="4" name="Picture 3">
            <a:extLst>
              <a:ext uri="{FF2B5EF4-FFF2-40B4-BE49-F238E27FC236}">
                <a16:creationId xmlns:a16="http://schemas.microsoft.com/office/drawing/2014/main" id="{A9EB512A-1BB1-BEF8-7555-852ACB9D1B6D}"/>
              </a:ext>
            </a:extLst>
          </p:cNvPr>
          <p:cNvPicPr>
            <a:picLocks noChangeAspect="1"/>
          </p:cNvPicPr>
          <p:nvPr/>
        </p:nvPicPr>
        <p:blipFill>
          <a:blip r:embed="rId3"/>
          <a:stretch>
            <a:fillRect/>
          </a:stretch>
        </p:blipFill>
        <p:spPr>
          <a:xfrm>
            <a:off x="4523673" y="1773941"/>
            <a:ext cx="4620327" cy="18910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Google Shape;305;p17"/>
          <p:cNvSpPr txBox="1">
            <a:spLocks noGrp="1"/>
          </p:cNvSpPr>
          <p:nvPr>
            <p:ph type="title" idx="4294967295"/>
          </p:nvPr>
        </p:nvSpPr>
        <p:spPr>
          <a:xfrm>
            <a:off x="0" y="0"/>
            <a:ext cx="9144000" cy="742950"/>
          </a:xfrm>
          <a:prstGeom prst="rect">
            <a:avLst/>
          </a:prstGeom>
          <a:solidFill>
            <a:schemeClr val="accent3"/>
          </a:solidFill>
        </p:spPr>
        <p:txBody>
          <a:bodyPr spcFirstLastPara="1" wrap="square" lIns="91425" tIns="91425" rIns="91425" bIns="91425" anchor="t" anchorCtr="0">
            <a:noAutofit/>
          </a:bodyPr>
          <a:lstStyle/>
          <a:p>
            <a:pPr marL="0" lvl="0" indent="0" algn="ctr" rtl="0">
              <a:spcBef>
                <a:spcPts val="0"/>
              </a:spcBef>
              <a:spcAft>
                <a:spcPts val="0"/>
              </a:spcAft>
              <a:buNone/>
            </a:pPr>
            <a:r>
              <a:rPr lang="en-IN" sz="3700" dirty="0">
                <a:solidFill>
                  <a:schemeClr val="lt1"/>
                </a:solidFill>
                <a:latin typeface="Questrial"/>
                <a:ea typeface="Questrial"/>
                <a:cs typeface="Questrial"/>
                <a:sym typeface="Questrial"/>
              </a:rPr>
              <a:t>LINE GRAPH</a:t>
            </a:r>
            <a:endParaRPr sz="3700" dirty="0">
              <a:solidFill>
                <a:schemeClr val="lt1"/>
              </a:solidFill>
              <a:latin typeface="Questrial"/>
              <a:ea typeface="Questrial"/>
              <a:cs typeface="Questrial"/>
              <a:sym typeface="Questrial"/>
            </a:endParaRPr>
          </a:p>
        </p:txBody>
      </p:sp>
      <p:sp>
        <p:nvSpPr>
          <p:cNvPr id="308" name="Google Shape;308;p17"/>
          <p:cNvSpPr txBox="1">
            <a:spLocks noGrp="1"/>
          </p:cNvSpPr>
          <p:nvPr>
            <p:ph type="title" idx="4294967295"/>
          </p:nvPr>
        </p:nvSpPr>
        <p:spPr>
          <a:xfrm>
            <a:off x="0" y="5041900"/>
            <a:ext cx="9144000" cy="111125"/>
          </a:xfrm>
          <a:prstGeom prst="rect">
            <a:avLst/>
          </a:prstGeom>
          <a:solidFill>
            <a:schemeClr val="accent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lt1"/>
                </a:solidFill>
                <a:latin typeface="Questrial"/>
                <a:ea typeface="Questrial"/>
                <a:cs typeface="Questrial"/>
                <a:sym typeface="Questrial"/>
              </a:rPr>
              <a:t> </a:t>
            </a:r>
            <a:endParaRPr sz="3700" dirty="0">
              <a:solidFill>
                <a:schemeClr val="lt1"/>
              </a:solidFill>
              <a:latin typeface="Questrial"/>
              <a:ea typeface="Questrial"/>
              <a:cs typeface="Questrial"/>
              <a:sym typeface="Questrial"/>
            </a:endParaRPr>
          </a:p>
        </p:txBody>
      </p:sp>
      <p:sp>
        <p:nvSpPr>
          <p:cNvPr id="307" name="Google Shape;307;p17"/>
          <p:cNvSpPr txBox="1"/>
          <p:nvPr/>
        </p:nvSpPr>
        <p:spPr>
          <a:xfrm>
            <a:off x="6400437" y="1164140"/>
            <a:ext cx="2639485" cy="2569904"/>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400" dirty="0">
                <a:highlight>
                  <a:srgbClr val="FFFFFF"/>
                </a:highlight>
              </a:rPr>
              <a:t>The line graph shows the average ratings for the applications from the year 2010 to year 2020. From the line graph, we can conclude that the ratings for all the applications of the google playstore was highest from the year 2020.</a:t>
            </a:r>
            <a:endParaRPr sz="1400" dirty="0">
              <a:highlight>
                <a:srgbClr val="FFFFFF"/>
              </a:highlight>
            </a:endParaRPr>
          </a:p>
          <a:p>
            <a:pPr marL="0" lvl="0" indent="0" algn="l" rtl="0">
              <a:spcBef>
                <a:spcPts val="0"/>
              </a:spcBef>
              <a:spcAft>
                <a:spcPts val="0"/>
              </a:spcAft>
              <a:buNone/>
            </a:pPr>
            <a:endParaRPr lang="en-IN" sz="1450" dirty="0">
              <a:highlight>
                <a:srgbClr val="FFFFFF"/>
              </a:highlight>
            </a:endParaRPr>
          </a:p>
          <a:p>
            <a:pPr marL="0" lvl="0" indent="0" algn="l" rtl="0">
              <a:spcBef>
                <a:spcPts val="0"/>
              </a:spcBef>
              <a:spcAft>
                <a:spcPts val="0"/>
              </a:spcAft>
              <a:buNone/>
            </a:pPr>
            <a:endParaRPr sz="1450" dirty="0">
              <a:highlight>
                <a:srgbClr val="FFFFFF"/>
              </a:highlight>
            </a:endParaRPr>
          </a:p>
        </p:txBody>
      </p:sp>
      <p:pic>
        <p:nvPicPr>
          <p:cNvPr id="5122" name="Picture 2">
            <a:extLst>
              <a:ext uri="{FF2B5EF4-FFF2-40B4-BE49-F238E27FC236}">
                <a16:creationId xmlns:a16="http://schemas.microsoft.com/office/drawing/2014/main" id="{CCB07453-EF85-0E8F-3797-638B1C9E0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6" y="924650"/>
            <a:ext cx="6362721" cy="38726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18"/>
          <p:cNvSpPr txBox="1">
            <a:spLocks noGrp="1"/>
          </p:cNvSpPr>
          <p:nvPr>
            <p:ph type="title" idx="4294967295"/>
          </p:nvPr>
        </p:nvSpPr>
        <p:spPr>
          <a:xfrm>
            <a:off x="0" y="0"/>
            <a:ext cx="9144000" cy="742950"/>
          </a:xfrm>
          <a:prstGeom prst="rect">
            <a:avLst/>
          </a:prstGeom>
          <a:solidFill>
            <a:schemeClr val="accent3"/>
          </a:solidFill>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700" dirty="0">
                <a:solidFill>
                  <a:schemeClr val="lt1"/>
                </a:solidFill>
                <a:latin typeface="Questrial"/>
                <a:ea typeface="Questrial"/>
                <a:cs typeface="Questrial"/>
                <a:sym typeface="Questrial"/>
              </a:rPr>
              <a:t>SCATTER PLOT</a:t>
            </a:r>
            <a:endParaRPr sz="3700" dirty="0">
              <a:solidFill>
                <a:schemeClr val="lt1"/>
              </a:solidFill>
              <a:latin typeface="Questrial"/>
              <a:ea typeface="Questrial"/>
              <a:cs typeface="Questrial"/>
              <a:sym typeface="Questrial"/>
            </a:endParaRPr>
          </a:p>
        </p:txBody>
      </p:sp>
      <p:sp>
        <p:nvSpPr>
          <p:cNvPr id="315" name="Google Shape;315;p18"/>
          <p:cNvSpPr txBox="1">
            <a:spLocks noGrp="1"/>
          </p:cNvSpPr>
          <p:nvPr>
            <p:ph type="title" idx="4294967295"/>
          </p:nvPr>
        </p:nvSpPr>
        <p:spPr>
          <a:xfrm>
            <a:off x="0" y="5041900"/>
            <a:ext cx="9144000" cy="111125"/>
          </a:xfrm>
          <a:prstGeom prst="rect">
            <a:avLst/>
          </a:prstGeom>
          <a:solidFill>
            <a:schemeClr val="accent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lt1"/>
                </a:solidFill>
                <a:latin typeface="Questrial"/>
                <a:ea typeface="Questrial"/>
                <a:cs typeface="Questrial"/>
                <a:sym typeface="Questrial"/>
              </a:rPr>
              <a:t> </a:t>
            </a:r>
            <a:endParaRPr sz="3700" dirty="0">
              <a:solidFill>
                <a:schemeClr val="lt1"/>
              </a:solidFill>
              <a:latin typeface="Questrial"/>
              <a:ea typeface="Questrial"/>
              <a:cs typeface="Questrial"/>
              <a:sym typeface="Questrial"/>
            </a:endParaRPr>
          </a:p>
        </p:txBody>
      </p:sp>
      <p:sp>
        <p:nvSpPr>
          <p:cNvPr id="314" name="Google Shape;314;p18"/>
          <p:cNvSpPr txBox="1"/>
          <p:nvPr/>
        </p:nvSpPr>
        <p:spPr>
          <a:xfrm>
            <a:off x="5532950" y="992600"/>
            <a:ext cx="34149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50" dirty="0">
              <a:highlight>
                <a:srgbClr val="FFFFFF"/>
              </a:highlight>
            </a:endParaRPr>
          </a:p>
        </p:txBody>
      </p:sp>
      <p:sp>
        <p:nvSpPr>
          <p:cNvPr id="317" name="Google Shape;317;p18"/>
          <p:cNvSpPr txBox="1"/>
          <p:nvPr/>
        </p:nvSpPr>
        <p:spPr>
          <a:xfrm>
            <a:off x="6039780" y="1609630"/>
            <a:ext cx="2613600" cy="1969740"/>
          </a:xfrm>
          <a:prstGeom prst="rect">
            <a:avLst/>
          </a:prstGeom>
          <a:noFill/>
          <a:ln>
            <a:noFill/>
          </a:ln>
        </p:spPr>
        <p:txBody>
          <a:bodyPr spcFirstLastPara="1" wrap="square" lIns="91425" tIns="91425" rIns="91425" bIns="91425" anchor="t" anchorCtr="0">
            <a:spAutoFit/>
          </a:bodyPr>
          <a:lstStyle/>
          <a:p>
            <a:pPr marL="57150" lvl="0" indent="-92075" algn="l" rtl="0">
              <a:spcBef>
                <a:spcPts val="0"/>
              </a:spcBef>
              <a:spcAft>
                <a:spcPts val="0"/>
              </a:spcAft>
              <a:buSzPts val="1450"/>
              <a:buChar char="●"/>
            </a:pPr>
            <a:r>
              <a:rPr lang="en" sz="1450" dirty="0"/>
              <a:t> </a:t>
            </a:r>
            <a:r>
              <a:rPr lang="en" sz="1400" dirty="0"/>
              <a:t>This scatter plot graph shows the trend between ratings and reviews of applications.</a:t>
            </a:r>
          </a:p>
          <a:p>
            <a:pPr marL="57150" lvl="0" indent="-92075" algn="l" rtl="0">
              <a:spcBef>
                <a:spcPts val="0"/>
              </a:spcBef>
              <a:spcAft>
                <a:spcPts val="0"/>
              </a:spcAft>
              <a:buSzPts val="1450"/>
              <a:buChar char="●"/>
            </a:pPr>
            <a:r>
              <a:rPr lang="en" sz="1400" dirty="0"/>
              <a:t> The applications which has more reviews tend to have higher ratings and vice versa.</a:t>
            </a:r>
          </a:p>
          <a:p>
            <a:pPr marL="57150" lvl="0" indent="-92075" algn="l" rtl="0">
              <a:spcBef>
                <a:spcPts val="0"/>
              </a:spcBef>
              <a:spcAft>
                <a:spcPts val="0"/>
              </a:spcAft>
              <a:buSzPts val="1450"/>
              <a:buChar char="●"/>
            </a:pPr>
            <a:r>
              <a:rPr lang="en" sz="1400" dirty="0"/>
              <a:t> The median number of reviews have an avg of rating 3</a:t>
            </a:r>
          </a:p>
        </p:txBody>
      </p:sp>
      <p:pic>
        <p:nvPicPr>
          <p:cNvPr id="6146" name="Picture 2">
            <a:extLst>
              <a:ext uri="{FF2B5EF4-FFF2-40B4-BE49-F238E27FC236}">
                <a16:creationId xmlns:a16="http://schemas.microsoft.com/office/drawing/2014/main" id="{B5451938-2A65-D4CF-F823-16D94524E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668" y="914981"/>
            <a:ext cx="5518112" cy="37759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1"/>
        <p:cNvGrpSpPr/>
        <p:nvPr/>
      </p:nvGrpSpPr>
      <p:grpSpPr>
        <a:xfrm>
          <a:off x="0" y="0"/>
          <a:ext cx="0" cy="0"/>
          <a:chOff x="0" y="0"/>
          <a:chExt cx="0" cy="0"/>
        </a:xfrm>
      </p:grpSpPr>
      <p:sp>
        <p:nvSpPr>
          <p:cNvPr id="322" name="Google Shape;322;p19"/>
          <p:cNvSpPr txBox="1">
            <a:spLocks noGrp="1"/>
          </p:cNvSpPr>
          <p:nvPr>
            <p:ph type="title" idx="4294967295"/>
          </p:nvPr>
        </p:nvSpPr>
        <p:spPr>
          <a:xfrm>
            <a:off x="0" y="0"/>
            <a:ext cx="9144000" cy="742950"/>
          </a:xfrm>
          <a:prstGeom prst="rect">
            <a:avLst/>
          </a:prstGeom>
          <a:solidFill>
            <a:schemeClr val="accent3"/>
          </a:solidFill>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700" dirty="0">
                <a:solidFill>
                  <a:schemeClr val="lt1"/>
                </a:solidFill>
                <a:latin typeface="Questrial"/>
                <a:ea typeface="Questrial"/>
                <a:cs typeface="Questrial"/>
                <a:sym typeface="Questrial"/>
              </a:rPr>
              <a:t>HEAT MAP</a:t>
            </a:r>
            <a:endParaRPr sz="3700" dirty="0">
              <a:solidFill>
                <a:schemeClr val="lt1"/>
              </a:solidFill>
              <a:latin typeface="Questrial"/>
              <a:ea typeface="Questrial"/>
              <a:cs typeface="Questrial"/>
              <a:sym typeface="Questrial"/>
            </a:endParaRPr>
          </a:p>
        </p:txBody>
      </p:sp>
      <p:sp>
        <p:nvSpPr>
          <p:cNvPr id="323" name="Google Shape;323;p19"/>
          <p:cNvSpPr txBox="1">
            <a:spLocks noGrp="1"/>
          </p:cNvSpPr>
          <p:nvPr>
            <p:ph type="title" idx="4294967295"/>
          </p:nvPr>
        </p:nvSpPr>
        <p:spPr>
          <a:xfrm>
            <a:off x="0" y="5041900"/>
            <a:ext cx="9144000" cy="111125"/>
          </a:xfrm>
          <a:prstGeom prst="rect">
            <a:avLst/>
          </a:prstGeom>
          <a:solidFill>
            <a:schemeClr val="accent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lt1"/>
                </a:solidFill>
                <a:latin typeface="Questrial"/>
                <a:ea typeface="Questrial"/>
                <a:cs typeface="Questrial"/>
                <a:sym typeface="Questrial"/>
              </a:rPr>
              <a:t> </a:t>
            </a:r>
            <a:endParaRPr sz="3700" dirty="0">
              <a:solidFill>
                <a:schemeClr val="lt1"/>
              </a:solidFill>
              <a:latin typeface="Questrial"/>
              <a:ea typeface="Questrial"/>
              <a:cs typeface="Questrial"/>
              <a:sym typeface="Questrial"/>
            </a:endParaRPr>
          </a:p>
        </p:txBody>
      </p:sp>
      <p:sp>
        <p:nvSpPr>
          <p:cNvPr id="325" name="Google Shape;325;p19"/>
          <p:cNvSpPr txBox="1"/>
          <p:nvPr/>
        </p:nvSpPr>
        <p:spPr>
          <a:xfrm>
            <a:off x="236003" y="892672"/>
            <a:ext cx="3813717" cy="3077735"/>
          </a:xfrm>
          <a:prstGeom prst="rect">
            <a:avLst/>
          </a:prstGeom>
          <a:noFill/>
          <a:ln>
            <a:noFill/>
          </a:ln>
        </p:spPr>
        <p:txBody>
          <a:bodyPr spcFirstLastPara="1" wrap="square" lIns="91425" tIns="91425" rIns="91425" bIns="91425" anchor="t" anchorCtr="0">
            <a:spAutoFit/>
          </a:bodyPr>
          <a:lstStyle/>
          <a:p>
            <a:pPr marL="406400" lvl="0" indent="-285750" algn="l" rtl="0">
              <a:spcBef>
                <a:spcPts val="0"/>
              </a:spcBef>
              <a:spcAft>
                <a:spcPts val="0"/>
              </a:spcAft>
              <a:buSzPts val="1700"/>
              <a:buFont typeface="Arial" panose="020B0604020202020204" pitchFamily="34" charset="0"/>
              <a:buChar char="•"/>
            </a:pPr>
            <a:r>
              <a:rPr lang="en-US" sz="1400" dirty="0"/>
              <a:t>Heat map is for better Visualization</a:t>
            </a:r>
          </a:p>
          <a:p>
            <a:pPr marL="120650" lvl="0" algn="l" rtl="0">
              <a:spcBef>
                <a:spcPts val="0"/>
              </a:spcBef>
              <a:spcAft>
                <a:spcPts val="0"/>
              </a:spcAft>
              <a:buSzPts val="1700"/>
            </a:pPr>
            <a:endParaRPr lang="en-US" sz="1400" dirty="0"/>
          </a:p>
          <a:p>
            <a:pPr marL="406400" lvl="0" indent="-285750" algn="l" rtl="0">
              <a:spcBef>
                <a:spcPts val="0"/>
              </a:spcBef>
              <a:spcAft>
                <a:spcPts val="0"/>
              </a:spcAft>
              <a:buSzPts val="1700"/>
              <a:buFont typeface="Arial" panose="020B0604020202020204" pitchFamily="34" charset="0"/>
              <a:buChar char="•"/>
            </a:pPr>
            <a:r>
              <a:rPr lang="en-US" sz="1400" dirty="0"/>
              <a:t>Heat-Map shows the co-relation between columns of the data.</a:t>
            </a:r>
          </a:p>
          <a:p>
            <a:pPr marL="457200" lvl="0" indent="-336550" algn="l" rtl="0">
              <a:spcBef>
                <a:spcPts val="0"/>
              </a:spcBef>
              <a:spcAft>
                <a:spcPts val="0"/>
              </a:spcAft>
              <a:buSzPts val="1700"/>
              <a:buChar char="●"/>
            </a:pPr>
            <a:endParaRPr lang="en-US" sz="1400" dirty="0"/>
          </a:p>
          <a:p>
            <a:pPr marL="406400" lvl="0" indent="-285750" algn="l" rtl="0">
              <a:spcBef>
                <a:spcPts val="0"/>
              </a:spcBef>
              <a:spcAft>
                <a:spcPts val="0"/>
              </a:spcAft>
              <a:buSzPts val="1700"/>
              <a:buFont typeface="Arial" panose="020B0604020202020204" pitchFamily="34" charset="0"/>
              <a:buChar char="•"/>
            </a:pPr>
            <a:r>
              <a:rPr lang="en-US" sz="1400" dirty="0"/>
              <a:t>For example, we can see that there is a relatively strong correlation between the number of Reviews and the number of Installs, which makes sense as more popular apps are likely to have more reviews and more installs.</a:t>
            </a:r>
          </a:p>
          <a:p>
            <a:pPr marL="457200" lvl="0" indent="-336550" algn="l" rtl="0">
              <a:spcBef>
                <a:spcPts val="0"/>
              </a:spcBef>
              <a:spcAft>
                <a:spcPts val="0"/>
              </a:spcAft>
              <a:buSzPts val="1700"/>
              <a:buChar char="●"/>
            </a:pPr>
            <a:endParaRPr lang="en-US" sz="1700" dirty="0"/>
          </a:p>
          <a:p>
            <a:pPr marL="120650" lvl="0" algn="l" rtl="0">
              <a:spcBef>
                <a:spcPts val="0"/>
              </a:spcBef>
              <a:spcAft>
                <a:spcPts val="0"/>
              </a:spcAft>
              <a:buSzPts val="1700"/>
            </a:pPr>
            <a:endParaRPr lang="en-US" sz="1700" dirty="0"/>
          </a:p>
        </p:txBody>
      </p:sp>
      <p:pic>
        <p:nvPicPr>
          <p:cNvPr id="7" name="Picture 6">
            <a:extLst>
              <a:ext uri="{FF2B5EF4-FFF2-40B4-BE49-F238E27FC236}">
                <a16:creationId xmlns:a16="http://schemas.microsoft.com/office/drawing/2014/main" id="{9A0A5407-CAFC-9C43-7B6A-CC3285EE95EB}"/>
              </a:ext>
            </a:extLst>
          </p:cNvPr>
          <p:cNvPicPr>
            <a:picLocks noChangeAspect="1"/>
          </p:cNvPicPr>
          <p:nvPr/>
        </p:nvPicPr>
        <p:blipFill>
          <a:blip r:embed="rId3"/>
          <a:stretch>
            <a:fillRect/>
          </a:stretch>
        </p:blipFill>
        <p:spPr>
          <a:xfrm>
            <a:off x="3828584" y="913672"/>
            <a:ext cx="5154429" cy="35924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20"/>
          <p:cNvSpPr txBox="1">
            <a:spLocks noGrp="1"/>
          </p:cNvSpPr>
          <p:nvPr>
            <p:ph type="title" idx="4294967295"/>
          </p:nvPr>
        </p:nvSpPr>
        <p:spPr>
          <a:xfrm>
            <a:off x="0" y="0"/>
            <a:ext cx="9144000" cy="579438"/>
          </a:xfrm>
          <a:prstGeom prst="rect">
            <a:avLst/>
          </a:prstGeom>
          <a:solidFill>
            <a:schemeClr val="accent3"/>
          </a:solidFill>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700" dirty="0">
                <a:solidFill>
                  <a:schemeClr val="lt1"/>
                </a:solidFill>
                <a:latin typeface="Questrial"/>
                <a:ea typeface="Questrial"/>
                <a:cs typeface="Questrial"/>
                <a:sym typeface="Questrial"/>
              </a:rPr>
              <a:t>HISTOGRAM</a:t>
            </a:r>
            <a:endParaRPr sz="3700" dirty="0">
              <a:solidFill>
                <a:schemeClr val="lt1"/>
              </a:solidFill>
              <a:latin typeface="Questrial"/>
              <a:ea typeface="Questrial"/>
              <a:cs typeface="Questrial"/>
              <a:sym typeface="Questrial"/>
            </a:endParaRPr>
          </a:p>
        </p:txBody>
      </p:sp>
      <p:sp>
        <p:nvSpPr>
          <p:cNvPr id="332" name="Google Shape;332;p20"/>
          <p:cNvSpPr txBox="1">
            <a:spLocks noGrp="1"/>
          </p:cNvSpPr>
          <p:nvPr>
            <p:ph type="title" idx="4294967295"/>
          </p:nvPr>
        </p:nvSpPr>
        <p:spPr>
          <a:xfrm>
            <a:off x="0" y="5041900"/>
            <a:ext cx="9144000" cy="111125"/>
          </a:xfrm>
          <a:prstGeom prst="rect">
            <a:avLst/>
          </a:prstGeom>
          <a:solidFill>
            <a:schemeClr val="accent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lt1"/>
                </a:solidFill>
                <a:latin typeface="Questrial"/>
                <a:ea typeface="Questrial"/>
                <a:cs typeface="Questrial"/>
                <a:sym typeface="Questrial"/>
              </a:rPr>
              <a:t> </a:t>
            </a:r>
            <a:endParaRPr sz="3700" dirty="0">
              <a:solidFill>
                <a:schemeClr val="lt1"/>
              </a:solidFill>
              <a:latin typeface="Questrial"/>
              <a:ea typeface="Questrial"/>
              <a:cs typeface="Questrial"/>
              <a:sym typeface="Questrial"/>
            </a:endParaRPr>
          </a:p>
        </p:txBody>
      </p:sp>
      <p:sp>
        <p:nvSpPr>
          <p:cNvPr id="3" name="TextBox 2">
            <a:extLst>
              <a:ext uri="{FF2B5EF4-FFF2-40B4-BE49-F238E27FC236}">
                <a16:creationId xmlns:a16="http://schemas.microsoft.com/office/drawing/2014/main" id="{A5D15D06-3C47-16F5-6916-4B1F2D1B4DA0}"/>
              </a:ext>
            </a:extLst>
          </p:cNvPr>
          <p:cNvSpPr txBox="1"/>
          <p:nvPr/>
        </p:nvSpPr>
        <p:spPr>
          <a:xfrm>
            <a:off x="423746" y="1071264"/>
            <a:ext cx="2349191" cy="1384995"/>
          </a:xfrm>
          <a:prstGeom prst="rect">
            <a:avLst/>
          </a:prstGeom>
          <a:noFill/>
        </p:spPr>
        <p:txBody>
          <a:bodyPr wrap="square" rtlCol="0">
            <a:spAutoFit/>
          </a:bodyPr>
          <a:lstStyle/>
          <a:p>
            <a:pPr marL="285750" indent="-285750">
              <a:buFont typeface="Arial" panose="020B0604020202020204" pitchFamily="34" charset="0"/>
              <a:buChar char="•"/>
            </a:pPr>
            <a:r>
              <a:rPr lang="en-IN" sz="1400" dirty="0"/>
              <a:t>The histogram represents the Percentage of Apps Vs Price in USD</a:t>
            </a:r>
          </a:p>
          <a:p>
            <a:pPr marL="285750" indent="-285750">
              <a:buFont typeface="Arial" panose="020B0604020202020204" pitchFamily="34" charset="0"/>
              <a:buChar char="•"/>
            </a:pPr>
            <a:r>
              <a:rPr lang="en-IN" sz="1400" dirty="0"/>
              <a:t>When the price is less the number of installations are more and vice versa.</a:t>
            </a:r>
          </a:p>
        </p:txBody>
      </p:sp>
      <p:pic>
        <p:nvPicPr>
          <p:cNvPr id="4" name="Picture 3">
            <a:extLst>
              <a:ext uri="{FF2B5EF4-FFF2-40B4-BE49-F238E27FC236}">
                <a16:creationId xmlns:a16="http://schemas.microsoft.com/office/drawing/2014/main" id="{E8934088-43F7-B59B-1E0C-55EAC3814E47}"/>
              </a:ext>
            </a:extLst>
          </p:cNvPr>
          <p:cNvPicPr>
            <a:picLocks noChangeAspect="1"/>
          </p:cNvPicPr>
          <p:nvPr/>
        </p:nvPicPr>
        <p:blipFill>
          <a:blip r:embed="rId3"/>
          <a:stretch>
            <a:fillRect/>
          </a:stretch>
        </p:blipFill>
        <p:spPr>
          <a:xfrm>
            <a:off x="3048000" y="1063644"/>
            <a:ext cx="6038849" cy="32850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7"/>
        <p:cNvGrpSpPr/>
        <p:nvPr/>
      </p:nvGrpSpPr>
      <p:grpSpPr>
        <a:xfrm>
          <a:off x="0" y="0"/>
          <a:ext cx="0" cy="0"/>
          <a:chOff x="0" y="0"/>
          <a:chExt cx="0" cy="0"/>
        </a:xfrm>
      </p:grpSpPr>
      <p:sp>
        <p:nvSpPr>
          <p:cNvPr id="338" name="Google Shape;338;p21"/>
          <p:cNvSpPr txBox="1">
            <a:spLocks noGrp="1"/>
          </p:cNvSpPr>
          <p:nvPr>
            <p:ph type="title" idx="4294967295"/>
          </p:nvPr>
        </p:nvSpPr>
        <p:spPr>
          <a:xfrm>
            <a:off x="0" y="0"/>
            <a:ext cx="9144000" cy="742950"/>
          </a:xfrm>
          <a:prstGeom prst="rect">
            <a:avLst/>
          </a:prstGeom>
          <a:solidFill>
            <a:schemeClr val="accent3"/>
          </a:solidFill>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700" dirty="0">
                <a:solidFill>
                  <a:schemeClr val="lt1"/>
                </a:solidFill>
                <a:latin typeface="Questrial"/>
                <a:ea typeface="Questrial"/>
                <a:cs typeface="Questrial"/>
                <a:sym typeface="Questrial"/>
              </a:rPr>
              <a:t>PIE CHART</a:t>
            </a:r>
            <a:endParaRPr sz="3700" dirty="0">
              <a:solidFill>
                <a:schemeClr val="lt1"/>
              </a:solidFill>
              <a:latin typeface="Questrial"/>
              <a:ea typeface="Questrial"/>
              <a:cs typeface="Questrial"/>
              <a:sym typeface="Questrial"/>
            </a:endParaRPr>
          </a:p>
        </p:txBody>
      </p:sp>
      <p:sp>
        <p:nvSpPr>
          <p:cNvPr id="340" name="Google Shape;340;p21"/>
          <p:cNvSpPr txBox="1">
            <a:spLocks noGrp="1"/>
          </p:cNvSpPr>
          <p:nvPr>
            <p:ph type="title" idx="4294967295"/>
          </p:nvPr>
        </p:nvSpPr>
        <p:spPr>
          <a:xfrm>
            <a:off x="0" y="5041900"/>
            <a:ext cx="9144000" cy="111125"/>
          </a:xfrm>
          <a:prstGeom prst="rect">
            <a:avLst/>
          </a:prstGeom>
          <a:solidFill>
            <a:schemeClr val="accent3"/>
          </a:solidFill>
        </p:spPr>
        <p:txBody>
          <a:bodyPr spcFirstLastPara="1" wrap="square" lIns="91425" tIns="91425" rIns="91425" bIns="91425" anchor="t" anchorCtr="0">
            <a:noAutofit/>
          </a:bodyPr>
          <a:lstStyle/>
          <a:p>
            <a:pPr marL="0" lvl="0" indent="0" algn="ctr" rtl="0">
              <a:spcBef>
                <a:spcPts val="0"/>
              </a:spcBef>
              <a:spcAft>
                <a:spcPts val="0"/>
              </a:spcAft>
              <a:buNone/>
            </a:pPr>
            <a:r>
              <a:rPr lang="en" sz="3700">
                <a:solidFill>
                  <a:schemeClr val="lt1"/>
                </a:solidFill>
                <a:latin typeface="Questrial"/>
                <a:ea typeface="Questrial"/>
                <a:cs typeface="Questrial"/>
                <a:sym typeface="Questrial"/>
              </a:rPr>
              <a:t> </a:t>
            </a:r>
            <a:endParaRPr sz="3700" dirty="0">
              <a:solidFill>
                <a:schemeClr val="lt1"/>
              </a:solidFill>
              <a:latin typeface="Questrial"/>
              <a:ea typeface="Questrial"/>
              <a:cs typeface="Questrial"/>
              <a:sym typeface="Questrial"/>
            </a:endParaRPr>
          </a:p>
        </p:txBody>
      </p:sp>
      <p:sp>
        <p:nvSpPr>
          <p:cNvPr id="339" name="Google Shape;339;p21"/>
          <p:cNvSpPr txBox="1"/>
          <p:nvPr/>
        </p:nvSpPr>
        <p:spPr>
          <a:xfrm>
            <a:off x="5380550" y="1565266"/>
            <a:ext cx="3414900" cy="1661963"/>
          </a:xfrm>
          <a:prstGeom prst="rect">
            <a:avLst/>
          </a:prstGeom>
          <a:noFill/>
          <a:ln>
            <a:noFill/>
          </a:ln>
        </p:spPr>
        <p:txBody>
          <a:bodyPr spcFirstLastPara="1" wrap="square" lIns="91425" tIns="91425" rIns="91425" bIns="91425" anchor="t" anchorCtr="0">
            <a:spAutoFit/>
          </a:bodyPr>
          <a:lstStyle/>
          <a:p>
            <a:pPr marL="457200" lvl="0" indent="-327025" algn="l" rtl="0">
              <a:spcBef>
                <a:spcPts val="0"/>
              </a:spcBef>
              <a:spcAft>
                <a:spcPts val="0"/>
              </a:spcAft>
              <a:buSzPts val="1550"/>
              <a:buChar char="●"/>
            </a:pPr>
            <a:r>
              <a:rPr lang="en-IN" sz="1200">
                <a:highlight>
                  <a:srgbClr val="FFFFFF"/>
                </a:highlight>
              </a:rPr>
              <a:t>The pie chart </a:t>
            </a:r>
            <a:r>
              <a:rPr lang="en-IN" sz="1200" dirty="0">
                <a:highlight>
                  <a:srgbClr val="FFFFFF"/>
                </a:highlight>
              </a:rPr>
              <a:t>explains the top 15 total number of categorized applications in Play store.</a:t>
            </a:r>
          </a:p>
          <a:p>
            <a:pPr marL="457200" lvl="0" indent="-327025" algn="l" rtl="0">
              <a:spcBef>
                <a:spcPts val="0"/>
              </a:spcBef>
              <a:spcAft>
                <a:spcPts val="0"/>
              </a:spcAft>
              <a:buSzPts val="1550"/>
              <a:buChar char="●"/>
            </a:pPr>
            <a:r>
              <a:rPr lang="en-IN" sz="1200" dirty="0">
                <a:highlight>
                  <a:srgbClr val="FFFFFF"/>
                </a:highlight>
              </a:rPr>
              <a:t>Education, books and references are almost one fourth of total applications.</a:t>
            </a:r>
          </a:p>
          <a:p>
            <a:pPr marL="457200" lvl="0" indent="-327025" algn="l" rtl="0">
              <a:spcBef>
                <a:spcPts val="0"/>
              </a:spcBef>
              <a:spcAft>
                <a:spcPts val="0"/>
              </a:spcAft>
              <a:buSzPts val="1550"/>
              <a:buChar char="●"/>
            </a:pPr>
            <a:r>
              <a:rPr lang="en-IN" sz="1200" dirty="0">
                <a:highlight>
                  <a:srgbClr val="FFFFFF"/>
                </a:highlight>
              </a:rPr>
              <a:t>Applications in Tools category such as adobe, fast scanner etc takes the second position.</a:t>
            </a:r>
          </a:p>
        </p:txBody>
      </p:sp>
      <p:pic>
        <p:nvPicPr>
          <p:cNvPr id="3" name="Picture 2">
            <a:extLst>
              <a:ext uri="{FF2B5EF4-FFF2-40B4-BE49-F238E27FC236}">
                <a16:creationId xmlns:a16="http://schemas.microsoft.com/office/drawing/2014/main" id="{39F9C908-6739-F4E2-F8F1-726CC5B0393D}"/>
              </a:ext>
            </a:extLst>
          </p:cNvPr>
          <p:cNvPicPr>
            <a:picLocks noChangeAspect="1"/>
          </p:cNvPicPr>
          <p:nvPr/>
        </p:nvPicPr>
        <p:blipFill>
          <a:blip r:embed="rId3"/>
          <a:stretch>
            <a:fillRect/>
          </a:stretch>
        </p:blipFill>
        <p:spPr>
          <a:xfrm>
            <a:off x="502548" y="1011077"/>
            <a:ext cx="4878002" cy="3558702"/>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1365</TotalTime>
  <Words>1372</Words>
  <Application>Microsoft Office PowerPoint</Application>
  <PresentationFormat>On-screen Show (16:9)</PresentationFormat>
  <Paragraphs>85</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Questrial</vt:lpstr>
      <vt:lpstr>Courier New</vt:lpstr>
      <vt:lpstr>Calibri Light</vt:lpstr>
      <vt:lpstr>Retrospect</vt:lpstr>
      <vt:lpstr>Group 6 : Google Playstore</vt:lpstr>
      <vt:lpstr>   Why create visualizations for Google PlayStore Application?</vt:lpstr>
      <vt:lpstr>PowerPoint Presentation</vt:lpstr>
      <vt:lpstr>Introduction </vt:lpstr>
      <vt:lpstr>LINE GRAPH</vt:lpstr>
      <vt:lpstr>SCATTER PLOT</vt:lpstr>
      <vt:lpstr>HEAT MAP</vt:lpstr>
      <vt:lpstr>HISTOGRAM</vt:lpstr>
      <vt:lpstr>PIE CHART</vt:lpstr>
      <vt:lpstr>BAR CHART</vt:lpstr>
      <vt:lpstr>BAR CHART</vt:lpstr>
      <vt:lpstr>BAR CHART</vt:lpstr>
      <vt:lpstr>CONCLUSION</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6 : Google Playstore</dc:title>
  <dc:creator>Utkarsha</dc:creator>
  <cp:lastModifiedBy>Meda, Venkata Ajith</cp:lastModifiedBy>
  <cp:revision>30</cp:revision>
  <dcterms:modified xsi:type="dcterms:W3CDTF">2023-05-03T03:36:05Z</dcterms:modified>
</cp:coreProperties>
</file>