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1430000" cy="9334500"/>
  <p:notesSz cx="6858000" cy="9144000"/>
  <p:embeddedFontLs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  <p:embeddedFont>
      <p:font typeface="Open Sans Bold" charset="1" panose="00000000000000000000"/>
      <p:regular r:id="rId17"/>
    </p:embeddedFont>
    <p:embeddedFont>
      <p:font typeface="Open Sa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svg" Type="http://schemas.openxmlformats.org/officeDocument/2006/relationships/image"/><Relationship Id="rId5" Target="../media/image10.svg" Type="http://schemas.openxmlformats.org/officeDocument/2006/relationships/image"/><Relationship Id="rId6" Target="../media/image11.svg" Type="http://schemas.openxmlformats.org/officeDocument/2006/relationships/image"/><Relationship Id="rId7" Target="../media/image12.svg" Type="http://schemas.openxmlformats.org/officeDocument/2006/relationships/image"/><Relationship Id="rId8" Target="../media/image13.sv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11" Target="../media/image41.png" Type="http://schemas.openxmlformats.org/officeDocument/2006/relationships/image"/><Relationship Id="rId2" Target="../media/image32.jpe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jpeg" Type="http://schemas.openxmlformats.org/officeDocument/2006/relationships/image"/><Relationship Id="rId3" Target="../media/image43.png" Type="http://schemas.openxmlformats.org/officeDocument/2006/relationships/image"/><Relationship Id="rId4" Target="../media/image44.svg" Type="http://schemas.openxmlformats.org/officeDocument/2006/relationships/image"/><Relationship Id="rId5" Target="../media/image45.png" Type="http://schemas.openxmlformats.org/officeDocument/2006/relationships/image"/><Relationship Id="rId6" Target="../media/image46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3421" y="1977457"/>
            <a:ext cx="9563100" cy="5381625"/>
          </a:xfrm>
          <a:custGeom>
            <a:avLst/>
            <a:gdLst/>
            <a:ahLst/>
            <a:cxnLst/>
            <a:rect r="r" b="b" t="t" l="l"/>
            <a:pathLst>
              <a:path h="5381625" w="9563100">
                <a:moveTo>
                  <a:pt x="0" y="0"/>
                </a:moveTo>
                <a:lnTo>
                  <a:pt x="9563100" y="0"/>
                </a:lnTo>
                <a:lnTo>
                  <a:pt x="9563100" y="5381625"/>
                </a:lnTo>
                <a:lnTo>
                  <a:pt x="0" y="5381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3421" y="1451486"/>
            <a:ext cx="9563100" cy="6429375"/>
          </a:xfrm>
          <a:custGeom>
            <a:avLst/>
            <a:gdLst/>
            <a:ahLst/>
            <a:cxnLst/>
            <a:rect r="r" b="b" t="t" l="l"/>
            <a:pathLst>
              <a:path h="6429375" w="9563100">
                <a:moveTo>
                  <a:pt x="0" y="0"/>
                </a:moveTo>
                <a:lnTo>
                  <a:pt x="9563100" y="0"/>
                </a:lnTo>
                <a:lnTo>
                  <a:pt x="9563100" y="6429375"/>
                </a:lnTo>
                <a:lnTo>
                  <a:pt x="0" y="64293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042274" y="0"/>
            <a:ext cx="16621125" cy="9496425"/>
          </a:xfrm>
          <a:custGeom>
            <a:avLst/>
            <a:gdLst/>
            <a:ahLst/>
            <a:cxnLst/>
            <a:rect r="r" b="b" t="t" l="l"/>
            <a:pathLst>
              <a:path h="9496425" w="16621125">
                <a:moveTo>
                  <a:pt x="0" y="0"/>
                </a:moveTo>
                <a:lnTo>
                  <a:pt x="16621125" y="0"/>
                </a:lnTo>
                <a:lnTo>
                  <a:pt x="16621125" y="9496425"/>
                </a:lnTo>
                <a:lnTo>
                  <a:pt x="0" y="9496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3450" y="5879990"/>
            <a:ext cx="6233703" cy="319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 GROUP 1  </a:t>
            </a:r>
          </a:p>
          <a:p>
            <a:pPr algn="l">
              <a:lnSpc>
                <a:spcPts val="3600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</a:t>
            </a: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Vaishnavi Rai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(202401100400205)</a:t>
            </a:r>
          </a:p>
          <a:p>
            <a:pPr algn="l">
              <a:lnSpc>
                <a:spcPts val="3600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Shikha Tomar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(202401100400174)</a:t>
            </a:r>
          </a:p>
          <a:p>
            <a:pPr algn="l">
              <a:lnSpc>
                <a:spcPts val="3600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</a:t>
            </a: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Saksham Singh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(202401100400161)</a:t>
            </a:r>
          </a:p>
          <a:p>
            <a:pPr algn="l">
              <a:lnSpc>
                <a:spcPts val="3600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</a:t>
            </a: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Yashash Tyagi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(202401100400218)</a:t>
            </a:r>
          </a:p>
          <a:p>
            <a:pPr algn="l">
              <a:lnSpc>
                <a:spcPts val="3600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</a:t>
            </a: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Utkarsh Pandey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(202401100400203)</a:t>
            </a:r>
          </a:p>
          <a:p>
            <a:pPr algn="l">
              <a:lnSpc>
                <a:spcPts val="3600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</a:t>
            </a: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Sujal Kumar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(202401100400193)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310" y="7015591"/>
            <a:ext cx="82544" cy="1838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3600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3600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3600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18109" y="637384"/>
            <a:ext cx="8427549" cy="2474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b="true" sz="6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Employee Attrition Prediction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1249" y="3546519"/>
            <a:ext cx="7335507" cy="141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IBM HR Analytics Data ML Classification Techniques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4886325" cy="9334243"/>
          </a:xfrm>
          <a:custGeom>
            <a:avLst/>
            <a:gdLst/>
            <a:ahLst/>
            <a:cxnLst/>
            <a:rect r="r" b="b" t="t" l="l"/>
            <a:pathLst>
              <a:path h="9334243" w="4886325">
                <a:moveTo>
                  <a:pt x="0" y="0"/>
                </a:moveTo>
                <a:lnTo>
                  <a:pt x="4886325" y="0"/>
                </a:lnTo>
                <a:lnTo>
                  <a:pt x="4886325" y="9334243"/>
                </a:lnTo>
                <a:lnTo>
                  <a:pt x="0" y="9334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645" t="-4" r="-1371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10150" y="923925"/>
            <a:ext cx="6271847" cy="2467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4"/>
              </a:lnSpc>
            </a:pPr>
            <a:r>
              <a:rPr lang="en-US" b="true" sz="3557" spc="10">
                <a:solidFill>
                  <a:srgbClr val="091C5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Employee Attrition Prediction with Machine Learning</a:t>
            </a:r>
          </a:p>
          <a:p>
            <a:pPr algn="l">
              <a:lnSpc>
                <a:spcPts val="2213"/>
              </a:lnSpc>
            </a:pPr>
            <a:r>
              <a:rPr lang="en-US" sz="1422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This presentation explores predicting employee attrition. We use IBM HR Analytics data. The goal is to identify factors influencing employee turnover.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257"/>
            <a:ext cx="4286250" cy="9334243"/>
          </a:xfrm>
          <a:custGeom>
            <a:avLst/>
            <a:gdLst/>
            <a:ahLst/>
            <a:cxnLst/>
            <a:rect r="r" b="b" t="t" l="l"/>
            <a:pathLst>
              <a:path h="9334243" w="4286250">
                <a:moveTo>
                  <a:pt x="0" y="0"/>
                </a:moveTo>
                <a:lnTo>
                  <a:pt x="4286250" y="0"/>
                </a:lnTo>
                <a:lnTo>
                  <a:pt x="4286250" y="9334243"/>
                </a:lnTo>
                <a:lnTo>
                  <a:pt x="0" y="9334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" t="-2" r="-12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0075" y="423958"/>
            <a:ext cx="3239005" cy="598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10">
                <a:solidFill>
                  <a:srgbClr val="091C5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46224" y="7307609"/>
            <a:ext cx="2759659" cy="1439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7"/>
              </a:lnSpc>
            </a:pPr>
            <a:r>
              <a:rPr lang="en-US" b="true" sz="4455" spc="13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16%</a:t>
            </a:r>
          </a:p>
          <a:p>
            <a:pPr algn="ctr">
              <a:lnSpc>
                <a:spcPts val="2362"/>
              </a:lnSpc>
            </a:pPr>
            <a:r>
              <a:rPr lang="en-US" b="true" sz="1687" spc="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Attrited</a:t>
            </a:r>
          </a:p>
          <a:p>
            <a:pPr algn="ctr">
              <a:lnSpc>
                <a:spcPts val="1889"/>
              </a:lnSpc>
            </a:pPr>
            <a:r>
              <a:rPr lang="en-US" sz="1350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Employees who left the company.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72980" y="5288309"/>
            <a:ext cx="3328178" cy="1439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7"/>
              </a:lnSpc>
            </a:pPr>
            <a:r>
              <a:rPr lang="en-US" b="true" sz="4455" spc="13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84%</a:t>
            </a:r>
          </a:p>
          <a:p>
            <a:pPr algn="ctr">
              <a:lnSpc>
                <a:spcPts val="2362"/>
              </a:lnSpc>
            </a:pPr>
            <a:r>
              <a:rPr lang="en-US" b="true" sz="1687" spc="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Active</a:t>
            </a:r>
          </a:p>
          <a:p>
            <a:pPr algn="ctr">
              <a:lnSpc>
                <a:spcPts val="1889"/>
              </a:lnSpc>
            </a:pPr>
            <a:r>
              <a:rPr lang="en-US" sz="1350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Employees remaining with the company.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15245" y="3259484"/>
            <a:ext cx="3032646" cy="1439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7"/>
              </a:lnSpc>
            </a:pPr>
            <a:r>
              <a:rPr lang="en-US" b="true" sz="4455" spc="13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35</a:t>
            </a:r>
          </a:p>
          <a:p>
            <a:pPr algn="ctr">
              <a:lnSpc>
                <a:spcPts val="2362"/>
              </a:lnSpc>
            </a:pPr>
            <a:r>
              <a:rPr lang="en-US" b="true" sz="1687" spc="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Features</a:t>
            </a:r>
          </a:p>
          <a:p>
            <a:pPr algn="ctr">
              <a:lnSpc>
                <a:spcPts val="1889"/>
              </a:lnSpc>
            </a:pPr>
            <a:r>
              <a:rPr lang="en-US" sz="1350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Categorical and numerical attributes.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60999" y="1472594"/>
            <a:ext cx="1896189" cy="1049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b="true" sz="4455" spc="13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1,470</a:t>
            </a:r>
          </a:p>
          <a:p>
            <a:pPr algn="ctr">
              <a:lnSpc>
                <a:spcPts val="3486"/>
              </a:lnSpc>
            </a:pPr>
            <a:r>
              <a:rPr lang="en-US" b="true" sz="1687" spc="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Employees</a:t>
            </a:r>
          </a:p>
          <a:p>
            <a:pPr algn="ctr">
              <a:lnSpc>
                <a:spcPts val="2401"/>
              </a:lnSpc>
            </a:pPr>
            <a:r>
              <a:rPr lang="en-US" sz="1350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Total records analyzed.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4286250" cy="9334243"/>
          </a:xfrm>
          <a:custGeom>
            <a:avLst/>
            <a:gdLst/>
            <a:ahLst/>
            <a:cxnLst/>
            <a:rect r="r" b="b" t="t" l="l"/>
            <a:pathLst>
              <a:path h="9334243" w="4286250">
                <a:moveTo>
                  <a:pt x="0" y="0"/>
                </a:moveTo>
                <a:lnTo>
                  <a:pt x="4286250" y="0"/>
                </a:lnTo>
                <a:lnTo>
                  <a:pt x="4286250" y="9334243"/>
                </a:lnTo>
                <a:lnTo>
                  <a:pt x="0" y="9334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589" t="-3" r="-22705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822822" y="1765297"/>
            <a:ext cx="1270583" cy="5475805"/>
            <a:chOff x="0" y="0"/>
            <a:chExt cx="984250" cy="42417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857250" cy="1028700"/>
            </a:xfrm>
            <a:custGeom>
              <a:avLst/>
              <a:gdLst/>
              <a:ahLst/>
              <a:cxnLst/>
              <a:rect r="r" b="b" t="t" l="l"/>
              <a:pathLst>
                <a:path h="1028700" w="857250">
                  <a:moveTo>
                    <a:pt x="0" y="0"/>
                  </a:move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6F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92200"/>
              <a:ext cx="857250" cy="1028700"/>
            </a:xfrm>
            <a:custGeom>
              <a:avLst/>
              <a:gdLst/>
              <a:ahLst/>
              <a:cxnLst/>
              <a:rect r="r" b="b" t="t" l="l"/>
              <a:pathLst>
                <a:path h="1028700" w="857250">
                  <a:moveTo>
                    <a:pt x="0" y="0"/>
                  </a:move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6FD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2120900"/>
              <a:ext cx="857250" cy="1028700"/>
            </a:xfrm>
            <a:custGeom>
              <a:avLst/>
              <a:gdLst/>
              <a:ahLst/>
              <a:cxnLst/>
              <a:rect r="r" b="b" t="t" l="l"/>
              <a:pathLst>
                <a:path h="1028700" w="857250">
                  <a:moveTo>
                    <a:pt x="0" y="0"/>
                  </a:move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6F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3149600"/>
              <a:ext cx="857250" cy="1028700"/>
            </a:xfrm>
            <a:custGeom>
              <a:avLst/>
              <a:gdLst/>
              <a:ahLst/>
              <a:cxnLst/>
              <a:rect r="r" b="b" t="t" l="l"/>
              <a:pathLst>
                <a:path h="1028700" w="857250">
                  <a:moveTo>
                    <a:pt x="0" y="0"/>
                  </a:move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6F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886325" y="500082"/>
            <a:ext cx="5939112" cy="1076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b="true" sz="3375" spc="10">
                <a:solidFill>
                  <a:srgbClr val="091C5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Preprocessing and Feature Engineering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55915" y="6246898"/>
            <a:ext cx="193293" cy="46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9"/>
              </a:lnSpc>
            </a:pPr>
            <a:r>
              <a:rPr lang="en-US" b="true" sz="2614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61866" y="4918917"/>
            <a:ext cx="193293" cy="46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9"/>
              </a:lnSpc>
            </a:pPr>
            <a:r>
              <a:rPr lang="en-US" b="true" sz="2614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65518" y="3590948"/>
            <a:ext cx="193293" cy="46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9"/>
              </a:lnSpc>
            </a:pPr>
            <a:r>
              <a:rPr lang="en-US" b="true" sz="2614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93750" y="2262980"/>
            <a:ext cx="193293" cy="46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9"/>
              </a:lnSpc>
            </a:pPr>
            <a:r>
              <a:rPr lang="en-US" b="true" sz="2614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43432" y="4701871"/>
            <a:ext cx="4482005" cy="66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9"/>
              </a:lnSpc>
            </a:pPr>
            <a:r>
              <a:rPr lang="en-US" b="true" sz="2178" spc="6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 Scaling</a:t>
            </a:r>
          </a:p>
          <a:p>
            <a:pPr algn="l">
              <a:lnSpc>
                <a:spcPts val="2439"/>
              </a:lnSpc>
            </a:pPr>
            <a:r>
              <a:rPr lang="en-US" sz="1742" spc="5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Use Standardization for consistent ranges.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43432" y="2045934"/>
            <a:ext cx="3377750" cy="66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9"/>
              </a:lnSpc>
            </a:pPr>
            <a:r>
              <a:rPr lang="en-US" b="true" sz="2178" spc="6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Handle Missing Values</a:t>
            </a:r>
          </a:p>
          <a:p>
            <a:pPr algn="l">
              <a:lnSpc>
                <a:spcPts val="2439"/>
              </a:lnSpc>
            </a:pPr>
            <a:r>
              <a:rPr lang="en-US" sz="1742" spc="5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Impute any missing data points.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43444" y="6029840"/>
            <a:ext cx="4139881" cy="66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9"/>
              </a:lnSpc>
            </a:pPr>
            <a:r>
              <a:rPr lang="en-US" b="true" sz="2178" spc="6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Address Class Imbalance</a:t>
            </a:r>
          </a:p>
          <a:p>
            <a:pPr algn="l">
              <a:lnSpc>
                <a:spcPts val="2439"/>
              </a:lnSpc>
            </a:pPr>
            <a:r>
              <a:rPr lang="en-US" sz="1742" spc="5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Utilize SMOTE oversampling technique.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43444" y="3373903"/>
            <a:ext cx="4077872" cy="66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9"/>
              </a:lnSpc>
            </a:pPr>
            <a:r>
              <a:rPr lang="en-US" b="true" sz="2178" spc="6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Encode Categorical Variables</a:t>
            </a:r>
          </a:p>
          <a:p>
            <a:pPr algn="l">
              <a:lnSpc>
                <a:spcPts val="2439"/>
              </a:lnSpc>
            </a:pPr>
            <a:r>
              <a:rPr lang="en-US" sz="1742" spc="5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Apply One-Hot Encoding.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1685" y="3518990"/>
            <a:ext cx="57429" cy="57429"/>
          </a:xfrm>
          <a:custGeom>
            <a:avLst/>
            <a:gdLst/>
            <a:ahLst/>
            <a:cxnLst/>
            <a:rect r="r" b="b" t="t" l="l"/>
            <a:pathLst>
              <a:path h="57429" w="57429">
                <a:moveTo>
                  <a:pt x="0" y="0"/>
                </a:moveTo>
                <a:lnTo>
                  <a:pt x="57430" y="0"/>
                </a:lnTo>
                <a:lnTo>
                  <a:pt x="57430" y="57429"/>
                </a:lnTo>
                <a:lnTo>
                  <a:pt x="0" y="57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1685" y="3853995"/>
            <a:ext cx="57429" cy="57429"/>
          </a:xfrm>
          <a:custGeom>
            <a:avLst/>
            <a:gdLst/>
            <a:ahLst/>
            <a:cxnLst/>
            <a:rect r="r" b="b" t="t" l="l"/>
            <a:pathLst>
              <a:path h="57429" w="57429">
                <a:moveTo>
                  <a:pt x="0" y="0"/>
                </a:moveTo>
                <a:lnTo>
                  <a:pt x="57430" y="0"/>
                </a:lnTo>
                <a:lnTo>
                  <a:pt x="57430" y="57430"/>
                </a:lnTo>
                <a:lnTo>
                  <a:pt x="0" y="57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1685" y="4189000"/>
            <a:ext cx="57429" cy="57429"/>
          </a:xfrm>
          <a:custGeom>
            <a:avLst/>
            <a:gdLst/>
            <a:ahLst/>
            <a:cxnLst/>
            <a:rect r="r" b="b" t="t" l="l"/>
            <a:pathLst>
              <a:path h="57429" w="57429">
                <a:moveTo>
                  <a:pt x="0" y="0"/>
                </a:moveTo>
                <a:lnTo>
                  <a:pt x="57430" y="0"/>
                </a:lnTo>
                <a:lnTo>
                  <a:pt x="57430" y="57430"/>
                </a:lnTo>
                <a:lnTo>
                  <a:pt x="0" y="57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61883" y="3518990"/>
            <a:ext cx="57429" cy="57429"/>
          </a:xfrm>
          <a:custGeom>
            <a:avLst/>
            <a:gdLst/>
            <a:ahLst/>
            <a:cxnLst/>
            <a:rect r="r" b="b" t="t" l="l"/>
            <a:pathLst>
              <a:path h="57429" w="57429">
                <a:moveTo>
                  <a:pt x="0" y="0"/>
                </a:moveTo>
                <a:lnTo>
                  <a:pt x="57429" y="0"/>
                </a:lnTo>
                <a:lnTo>
                  <a:pt x="57429" y="57429"/>
                </a:lnTo>
                <a:lnTo>
                  <a:pt x="0" y="57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61883" y="3853995"/>
            <a:ext cx="57429" cy="57429"/>
          </a:xfrm>
          <a:custGeom>
            <a:avLst/>
            <a:gdLst/>
            <a:ahLst/>
            <a:cxnLst/>
            <a:rect r="r" b="b" t="t" l="l"/>
            <a:pathLst>
              <a:path h="57429" w="57429">
                <a:moveTo>
                  <a:pt x="0" y="0"/>
                </a:moveTo>
                <a:lnTo>
                  <a:pt x="57429" y="0"/>
                </a:lnTo>
                <a:lnTo>
                  <a:pt x="57429" y="57430"/>
                </a:lnTo>
                <a:lnTo>
                  <a:pt x="0" y="57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41652" y="3518990"/>
            <a:ext cx="57429" cy="57429"/>
          </a:xfrm>
          <a:custGeom>
            <a:avLst/>
            <a:gdLst/>
            <a:ahLst/>
            <a:cxnLst/>
            <a:rect r="r" b="b" t="t" l="l"/>
            <a:pathLst>
              <a:path h="57429" w="57429">
                <a:moveTo>
                  <a:pt x="0" y="0"/>
                </a:moveTo>
                <a:lnTo>
                  <a:pt x="57429" y="0"/>
                </a:lnTo>
                <a:lnTo>
                  <a:pt x="57429" y="57429"/>
                </a:lnTo>
                <a:lnTo>
                  <a:pt x="0" y="57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41652" y="3853995"/>
            <a:ext cx="57429" cy="57429"/>
          </a:xfrm>
          <a:custGeom>
            <a:avLst/>
            <a:gdLst/>
            <a:ahLst/>
            <a:cxnLst/>
            <a:rect r="r" b="b" t="t" l="l"/>
            <a:pathLst>
              <a:path h="57429" w="57429">
                <a:moveTo>
                  <a:pt x="0" y="0"/>
                </a:moveTo>
                <a:lnTo>
                  <a:pt x="57429" y="0"/>
                </a:lnTo>
                <a:lnTo>
                  <a:pt x="57429" y="57430"/>
                </a:lnTo>
                <a:lnTo>
                  <a:pt x="0" y="57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53399" y="1944888"/>
            <a:ext cx="6387715" cy="600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8"/>
              </a:lnSpc>
            </a:pPr>
            <a:r>
              <a:rPr lang="en-US" b="true" sz="3391" spc="10">
                <a:solidFill>
                  <a:srgbClr val="091C5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Selection and Training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3399" y="2947276"/>
            <a:ext cx="1372755" cy="295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b="true" sz="1695" spc="5">
                <a:solidFill>
                  <a:srgbClr val="091C5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Types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29272" y="2947276"/>
            <a:ext cx="1509236" cy="295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b="true" sz="1695" spc="5">
                <a:solidFill>
                  <a:srgbClr val="091C5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Splitting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05165" y="2947276"/>
            <a:ext cx="2209713" cy="295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b="true" sz="1695" spc="5">
                <a:solidFill>
                  <a:srgbClr val="091C5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Tuning &amp; Evaluation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8879" y="3324090"/>
            <a:ext cx="1567154" cy="959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356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 Random Forest Gradient Boosting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04761" y="3324090"/>
            <a:ext cx="1416794" cy="634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356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Training Set: 80% Test Set: 20%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80644" y="3324090"/>
            <a:ext cx="2895956" cy="902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356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GridSearchCV for hyperparameters Accuracy, Precision, Recall, F1-</a:t>
            </a:r>
          </a:p>
          <a:p>
            <a:pPr algn="l">
              <a:lnSpc>
                <a:spcPts val="1657"/>
              </a:lnSpc>
            </a:pPr>
            <a:r>
              <a:rPr lang="en-US" sz="1356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score, ROC AUC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5600" y="6572250"/>
            <a:ext cx="171326" cy="171326"/>
          </a:xfrm>
          <a:custGeom>
            <a:avLst/>
            <a:gdLst/>
            <a:ahLst/>
            <a:cxnLst/>
            <a:rect r="r" b="b" t="t" l="l"/>
            <a:pathLst>
              <a:path h="171326" w="171326">
                <a:moveTo>
                  <a:pt x="0" y="0"/>
                </a:moveTo>
                <a:lnTo>
                  <a:pt x="171326" y="0"/>
                </a:lnTo>
                <a:lnTo>
                  <a:pt x="171326" y="171326"/>
                </a:lnTo>
                <a:lnTo>
                  <a:pt x="0" y="171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48275" y="6572250"/>
            <a:ext cx="171326" cy="171326"/>
          </a:xfrm>
          <a:custGeom>
            <a:avLst/>
            <a:gdLst/>
            <a:ahLst/>
            <a:cxnLst/>
            <a:rect r="r" b="b" t="t" l="l"/>
            <a:pathLst>
              <a:path h="171326" w="171326">
                <a:moveTo>
                  <a:pt x="0" y="0"/>
                </a:moveTo>
                <a:lnTo>
                  <a:pt x="171326" y="0"/>
                </a:lnTo>
                <a:lnTo>
                  <a:pt x="171326" y="171326"/>
                </a:lnTo>
                <a:lnTo>
                  <a:pt x="0" y="171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43800" y="6572250"/>
            <a:ext cx="171450" cy="171326"/>
          </a:xfrm>
          <a:custGeom>
            <a:avLst/>
            <a:gdLst/>
            <a:ahLst/>
            <a:cxnLst/>
            <a:rect r="r" b="b" t="t" l="l"/>
            <a:pathLst>
              <a:path h="171326" w="171450">
                <a:moveTo>
                  <a:pt x="0" y="0"/>
                </a:moveTo>
                <a:lnTo>
                  <a:pt x="171450" y="0"/>
                </a:lnTo>
                <a:lnTo>
                  <a:pt x="171450" y="171326"/>
                </a:lnTo>
                <a:lnTo>
                  <a:pt x="0" y="171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7538" y="1413529"/>
            <a:ext cx="10020300" cy="4981575"/>
          </a:xfrm>
          <a:custGeom>
            <a:avLst/>
            <a:gdLst/>
            <a:ahLst/>
            <a:cxnLst/>
            <a:rect r="r" b="b" t="t" l="l"/>
            <a:pathLst>
              <a:path h="4981575" w="10020300">
                <a:moveTo>
                  <a:pt x="0" y="0"/>
                </a:moveTo>
                <a:lnTo>
                  <a:pt x="10020300" y="0"/>
                </a:lnTo>
                <a:lnTo>
                  <a:pt x="10020300" y="4981575"/>
                </a:lnTo>
                <a:lnTo>
                  <a:pt x="0" y="49815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0075" y="614458"/>
            <a:ext cx="7509700" cy="687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0"/>
              </a:lnSpc>
            </a:pPr>
            <a:r>
              <a:rPr lang="en-US" b="true" sz="3375" spc="10">
                <a:solidFill>
                  <a:srgbClr val="091C5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Evaluation and Comparison</a:t>
            </a:r>
          </a:p>
          <a:p>
            <a:pPr algn="l">
              <a:lnSpc>
                <a:spcPts val="3804"/>
              </a:lnSpc>
            </a:pPr>
            <a:r>
              <a:rPr lang="en-US" sz="1521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0.9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4449" y="6093657"/>
            <a:ext cx="112709" cy="26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0"/>
              </a:lnSpc>
            </a:pPr>
            <a:r>
              <a:rPr lang="en-US" sz="1521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3117" y="2931262"/>
            <a:ext cx="278997" cy="26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0"/>
              </a:lnSpc>
            </a:pPr>
            <a:r>
              <a:rPr lang="en-US" sz="1521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0.6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5756" y="4505525"/>
            <a:ext cx="278997" cy="26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0"/>
              </a:lnSpc>
            </a:pPr>
            <a:r>
              <a:rPr lang="en-US" sz="1521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0.3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11121" y="6300464"/>
            <a:ext cx="1757239" cy="26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0"/>
              </a:lnSpc>
            </a:pPr>
            <a:r>
              <a:rPr lang="en-US" sz="1521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7543" y="6300464"/>
            <a:ext cx="1408938" cy="26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0"/>
              </a:lnSpc>
            </a:pPr>
            <a:r>
              <a:rPr lang="en-US" sz="1521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Random Forest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94869" y="6300464"/>
            <a:ext cx="1673790" cy="26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0"/>
              </a:lnSpc>
            </a:pPr>
            <a:r>
              <a:rPr lang="en-US" sz="1521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Gradient Boosting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38640" y="6510195"/>
            <a:ext cx="728205" cy="241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Accuracy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91458" y="6510195"/>
            <a:ext cx="704555" cy="241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F1-Score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94574" y="6510195"/>
            <a:ext cx="751503" cy="241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ROC AUC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0075" y="7235057"/>
            <a:ext cx="10416311" cy="53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350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Gradient Boosting achieved the highest ROC AUC score. This indicates superior predictive capability. It also outperformed other models in F1-score.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0075" y="2647950"/>
            <a:ext cx="389934" cy="381000"/>
          </a:xfrm>
          <a:custGeom>
            <a:avLst/>
            <a:gdLst/>
            <a:ahLst/>
            <a:cxnLst/>
            <a:rect r="r" b="b" t="t" l="l"/>
            <a:pathLst>
              <a:path h="381000" w="389934">
                <a:moveTo>
                  <a:pt x="0" y="0"/>
                </a:moveTo>
                <a:lnTo>
                  <a:pt x="389934" y="0"/>
                </a:lnTo>
                <a:lnTo>
                  <a:pt x="389934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0075" y="3971925"/>
            <a:ext cx="389934" cy="381000"/>
          </a:xfrm>
          <a:custGeom>
            <a:avLst/>
            <a:gdLst/>
            <a:ahLst/>
            <a:cxnLst/>
            <a:rect r="r" b="b" t="t" l="l"/>
            <a:pathLst>
              <a:path h="381000" w="389934">
                <a:moveTo>
                  <a:pt x="0" y="0"/>
                </a:moveTo>
                <a:lnTo>
                  <a:pt x="389934" y="0"/>
                </a:lnTo>
                <a:lnTo>
                  <a:pt x="389934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86225" y="2647950"/>
            <a:ext cx="380876" cy="381000"/>
          </a:xfrm>
          <a:custGeom>
            <a:avLst/>
            <a:gdLst/>
            <a:ahLst/>
            <a:cxnLst/>
            <a:rect r="r" b="b" t="t" l="l"/>
            <a:pathLst>
              <a:path h="381000" w="380876">
                <a:moveTo>
                  <a:pt x="0" y="0"/>
                </a:moveTo>
                <a:lnTo>
                  <a:pt x="380876" y="0"/>
                </a:lnTo>
                <a:lnTo>
                  <a:pt x="380876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19775" y="3971925"/>
            <a:ext cx="389934" cy="381000"/>
          </a:xfrm>
          <a:custGeom>
            <a:avLst/>
            <a:gdLst/>
            <a:ahLst/>
            <a:cxnLst/>
            <a:rect r="r" b="b" t="t" l="l"/>
            <a:pathLst>
              <a:path h="381000" w="389934">
                <a:moveTo>
                  <a:pt x="0" y="0"/>
                </a:moveTo>
                <a:lnTo>
                  <a:pt x="389934" y="0"/>
                </a:lnTo>
                <a:lnTo>
                  <a:pt x="389934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62850" y="2647950"/>
            <a:ext cx="389934" cy="381000"/>
          </a:xfrm>
          <a:custGeom>
            <a:avLst/>
            <a:gdLst/>
            <a:ahLst/>
            <a:cxnLst/>
            <a:rect r="r" b="b" t="t" l="l"/>
            <a:pathLst>
              <a:path h="381000" w="389934">
                <a:moveTo>
                  <a:pt x="0" y="0"/>
                </a:moveTo>
                <a:lnTo>
                  <a:pt x="389934" y="0"/>
                </a:lnTo>
                <a:lnTo>
                  <a:pt x="389934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0075" y="1720044"/>
            <a:ext cx="6304940" cy="598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10">
                <a:solidFill>
                  <a:srgbClr val="091C5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 Importance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3775" y="3966515"/>
            <a:ext cx="149733" cy="36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b="true" sz="202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3102" y="2643969"/>
            <a:ext cx="149733" cy="36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b="true" sz="202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02611" y="2643969"/>
            <a:ext cx="149733" cy="36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b="true" sz="202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40323" y="3966515"/>
            <a:ext cx="149733" cy="36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b="true" sz="202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81160" y="2642530"/>
            <a:ext cx="149733" cy="36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b="true" sz="202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7288" y="4012454"/>
            <a:ext cx="3081128" cy="516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</a:t>
            </a:r>
          </a:p>
          <a:p>
            <a:pPr algn="l">
              <a:lnSpc>
                <a:spcPts val="1889"/>
              </a:lnSpc>
            </a:pPr>
            <a:r>
              <a:rPr lang="en-US" sz="1350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Importance: 0.07, a key demographic.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7288" y="2688479"/>
            <a:ext cx="2733132" cy="516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Overtime</a:t>
            </a:r>
          </a:p>
          <a:p>
            <a:pPr algn="l">
              <a:lnSpc>
                <a:spcPts val="1889"/>
              </a:lnSpc>
            </a:pPr>
            <a:r>
              <a:rPr lang="en-US" sz="1350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Importance: 0.12, highest impact.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38675" y="2688479"/>
            <a:ext cx="2312880" cy="801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Job Level</a:t>
            </a:r>
          </a:p>
          <a:p>
            <a:pPr algn="l">
              <a:lnSpc>
                <a:spcPts val="2100"/>
              </a:lnSpc>
            </a:pPr>
            <a:r>
              <a:rPr lang="en-US" sz="1350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Importance: 0.09, significant factor.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79369" y="4012454"/>
            <a:ext cx="2759173" cy="516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Years At Company</a:t>
            </a:r>
          </a:p>
          <a:p>
            <a:pPr algn="l">
              <a:lnSpc>
                <a:spcPts val="1889"/>
              </a:lnSpc>
            </a:pPr>
            <a:r>
              <a:rPr lang="en-US" sz="1350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Importance: 0.06, tenure matters.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20053" y="2688479"/>
            <a:ext cx="2334978" cy="801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Monthly Income</a:t>
            </a:r>
          </a:p>
          <a:p>
            <a:pPr algn="l">
              <a:lnSpc>
                <a:spcPts val="2100"/>
              </a:lnSpc>
            </a:pPr>
            <a:r>
              <a:rPr lang="en-US" sz="1350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Importance: 0.08, third most impactful.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257"/>
            <a:ext cx="4286250" cy="9334243"/>
          </a:xfrm>
          <a:custGeom>
            <a:avLst/>
            <a:gdLst/>
            <a:ahLst/>
            <a:cxnLst/>
            <a:rect r="r" b="b" t="t" l="l"/>
            <a:pathLst>
              <a:path h="9334243" w="4286250">
                <a:moveTo>
                  <a:pt x="0" y="0"/>
                </a:moveTo>
                <a:lnTo>
                  <a:pt x="4286250" y="0"/>
                </a:lnTo>
                <a:lnTo>
                  <a:pt x="4286250" y="9334243"/>
                </a:lnTo>
                <a:lnTo>
                  <a:pt x="0" y="9334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589" t="-3" r="-2270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7470" y="1652259"/>
            <a:ext cx="436059" cy="436059"/>
          </a:xfrm>
          <a:custGeom>
            <a:avLst/>
            <a:gdLst/>
            <a:ahLst/>
            <a:cxnLst/>
            <a:rect r="r" b="b" t="t" l="l"/>
            <a:pathLst>
              <a:path h="436059" w="436059">
                <a:moveTo>
                  <a:pt x="0" y="0"/>
                </a:moveTo>
                <a:lnTo>
                  <a:pt x="436060" y="0"/>
                </a:lnTo>
                <a:lnTo>
                  <a:pt x="436060" y="436059"/>
                </a:lnTo>
                <a:lnTo>
                  <a:pt x="0" y="4360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4729" y="3590301"/>
            <a:ext cx="381533" cy="436059"/>
          </a:xfrm>
          <a:custGeom>
            <a:avLst/>
            <a:gdLst/>
            <a:ahLst/>
            <a:cxnLst/>
            <a:rect r="r" b="b" t="t" l="l"/>
            <a:pathLst>
              <a:path h="436059" w="381533">
                <a:moveTo>
                  <a:pt x="0" y="0"/>
                </a:moveTo>
                <a:lnTo>
                  <a:pt x="381532" y="0"/>
                </a:lnTo>
                <a:lnTo>
                  <a:pt x="381532" y="436059"/>
                </a:lnTo>
                <a:lnTo>
                  <a:pt x="0" y="4360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90556" y="1679507"/>
            <a:ext cx="436059" cy="381407"/>
          </a:xfrm>
          <a:custGeom>
            <a:avLst/>
            <a:gdLst/>
            <a:ahLst/>
            <a:cxnLst/>
            <a:rect r="r" b="b" t="t" l="l"/>
            <a:pathLst>
              <a:path h="381407" w="436059">
                <a:moveTo>
                  <a:pt x="0" y="0"/>
                </a:moveTo>
                <a:lnTo>
                  <a:pt x="436059" y="0"/>
                </a:lnTo>
                <a:lnTo>
                  <a:pt x="436059" y="381407"/>
                </a:lnTo>
                <a:lnTo>
                  <a:pt x="0" y="3814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08585" y="3808330"/>
            <a:ext cx="245443" cy="436185"/>
          </a:xfrm>
          <a:custGeom>
            <a:avLst/>
            <a:gdLst/>
            <a:ahLst/>
            <a:cxnLst/>
            <a:rect r="r" b="b" t="t" l="l"/>
            <a:pathLst>
              <a:path h="436185" w="245443">
                <a:moveTo>
                  <a:pt x="0" y="0"/>
                </a:moveTo>
                <a:lnTo>
                  <a:pt x="245444" y="0"/>
                </a:lnTo>
                <a:lnTo>
                  <a:pt x="245444" y="436186"/>
                </a:lnTo>
                <a:lnTo>
                  <a:pt x="0" y="4361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80245" y="5926074"/>
            <a:ext cx="1752600" cy="419100"/>
          </a:xfrm>
          <a:custGeom>
            <a:avLst/>
            <a:gdLst/>
            <a:ahLst/>
            <a:cxnLst/>
            <a:rect r="r" b="b" t="t" l="l"/>
            <a:pathLst>
              <a:path h="419100" w="1752600">
                <a:moveTo>
                  <a:pt x="0" y="0"/>
                </a:moveTo>
                <a:lnTo>
                  <a:pt x="1752600" y="0"/>
                </a:lnTo>
                <a:lnTo>
                  <a:pt x="17526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7470" y="766858"/>
            <a:ext cx="4274410" cy="607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6"/>
              </a:lnSpc>
            </a:pPr>
            <a:r>
              <a:rPr lang="en-US" b="true" sz="3433" spc="10">
                <a:solidFill>
                  <a:srgbClr val="091C5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Actionable Insights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7953" y="1749092"/>
            <a:ext cx="1237740" cy="129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0"/>
              </a:lnSpc>
            </a:pPr>
            <a:r>
              <a:rPr lang="en-US" b="true" sz="1716" spc="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Work-Life Balance</a:t>
            </a:r>
          </a:p>
          <a:p>
            <a:pPr algn="l">
              <a:lnSpc>
                <a:spcPts val="2137"/>
              </a:lnSpc>
            </a:pPr>
            <a:r>
              <a:rPr lang="en-US" sz="1373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High overtime correlates with attrition.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7953" y="3687134"/>
            <a:ext cx="1482602" cy="1568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0"/>
              </a:lnSpc>
            </a:pPr>
            <a:r>
              <a:rPr lang="en-US" b="true" sz="1716" spc="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Employee Engagement</a:t>
            </a:r>
          </a:p>
          <a:p>
            <a:pPr algn="l">
              <a:lnSpc>
                <a:spcPts val="2137"/>
              </a:lnSpc>
            </a:pPr>
            <a:r>
              <a:rPr lang="en-US" sz="1373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Younger employees and short tenure are risks.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96194" y="1749092"/>
            <a:ext cx="1575686" cy="102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0"/>
              </a:lnSpc>
            </a:pPr>
            <a:r>
              <a:rPr lang="en-US" b="true" sz="1716" spc="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Career Advancement</a:t>
            </a:r>
          </a:p>
          <a:p>
            <a:pPr algn="l">
              <a:lnSpc>
                <a:spcPts val="2137"/>
              </a:lnSpc>
            </a:pPr>
            <a:r>
              <a:rPr lang="en-US" sz="1373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Low job level is a driver.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23688" y="3905164"/>
            <a:ext cx="1448192" cy="129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0"/>
              </a:lnSpc>
            </a:pPr>
            <a:r>
              <a:rPr lang="en-US" b="true" sz="1716" spc="5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Competitive Salaries</a:t>
            </a:r>
          </a:p>
          <a:p>
            <a:pPr algn="l">
              <a:lnSpc>
                <a:spcPts val="2137"/>
              </a:lnSpc>
            </a:pPr>
            <a:r>
              <a:rPr lang="en-US" sz="1373" spc="4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Lower income increases attrition risk.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4286250" cy="9334243"/>
          </a:xfrm>
          <a:custGeom>
            <a:avLst/>
            <a:gdLst/>
            <a:ahLst/>
            <a:cxnLst/>
            <a:rect r="r" b="b" t="t" l="l"/>
            <a:pathLst>
              <a:path h="9334243" w="4286250">
                <a:moveTo>
                  <a:pt x="0" y="0"/>
                </a:moveTo>
                <a:lnTo>
                  <a:pt x="4286250" y="0"/>
                </a:lnTo>
                <a:lnTo>
                  <a:pt x="4286250" y="9334243"/>
                </a:lnTo>
                <a:lnTo>
                  <a:pt x="0" y="9334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589" t="-3" r="-2270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86325" y="2669380"/>
            <a:ext cx="181214" cy="879832"/>
          </a:xfrm>
          <a:custGeom>
            <a:avLst/>
            <a:gdLst/>
            <a:ahLst/>
            <a:cxnLst/>
            <a:rect r="r" b="b" t="t" l="l"/>
            <a:pathLst>
              <a:path h="879832" w="181214">
                <a:moveTo>
                  <a:pt x="0" y="0"/>
                </a:moveTo>
                <a:lnTo>
                  <a:pt x="181214" y="0"/>
                </a:lnTo>
                <a:lnTo>
                  <a:pt x="181214" y="879832"/>
                </a:lnTo>
                <a:lnTo>
                  <a:pt x="0" y="87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35809" y="3782551"/>
            <a:ext cx="181214" cy="867134"/>
          </a:xfrm>
          <a:custGeom>
            <a:avLst/>
            <a:gdLst/>
            <a:ahLst/>
            <a:cxnLst/>
            <a:rect r="r" b="b" t="t" l="l"/>
            <a:pathLst>
              <a:path h="867134" w="181214">
                <a:moveTo>
                  <a:pt x="0" y="0"/>
                </a:moveTo>
                <a:lnTo>
                  <a:pt x="181214" y="0"/>
                </a:lnTo>
                <a:lnTo>
                  <a:pt x="181214" y="867134"/>
                </a:lnTo>
                <a:lnTo>
                  <a:pt x="0" y="8671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85293" y="4882778"/>
            <a:ext cx="181214" cy="879884"/>
          </a:xfrm>
          <a:custGeom>
            <a:avLst/>
            <a:gdLst/>
            <a:ahLst/>
            <a:cxnLst/>
            <a:rect r="r" b="b" t="t" l="l"/>
            <a:pathLst>
              <a:path h="879884" w="181214">
                <a:moveTo>
                  <a:pt x="0" y="0"/>
                </a:moveTo>
                <a:lnTo>
                  <a:pt x="181213" y="0"/>
                </a:lnTo>
                <a:lnTo>
                  <a:pt x="181213" y="879883"/>
                </a:lnTo>
                <a:lnTo>
                  <a:pt x="0" y="8798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86325" y="1528848"/>
            <a:ext cx="3265150" cy="80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0"/>
              </a:lnSpc>
            </a:pPr>
            <a:r>
              <a:rPr lang="en-US" b="true" sz="4586" spc="13">
                <a:solidFill>
                  <a:srgbClr val="091C5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60035" y="3746316"/>
            <a:ext cx="4736515" cy="878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b="true" sz="2293" spc="6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Insights</a:t>
            </a:r>
          </a:p>
          <a:p>
            <a:pPr algn="l">
              <a:lnSpc>
                <a:spcPts val="2568"/>
              </a:lnSpc>
            </a:pPr>
            <a:r>
              <a:rPr lang="en-US" sz="1834" spc="5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Feature importance reveals critical factors.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09518" y="4846543"/>
            <a:ext cx="4091355" cy="878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b="true" sz="2293" spc="6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Proactive HR</a:t>
            </a:r>
          </a:p>
          <a:p>
            <a:pPr algn="l">
              <a:lnSpc>
                <a:spcPts val="2568"/>
              </a:lnSpc>
            </a:pPr>
            <a:r>
              <a:rPr lang="en-US" sz="1834" spc="5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Analytics enables strategic retention.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10551" y="2633146"/>
            <a:ext cx="4410965" cy="878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b="true" sz="2293" spc="6">
                <a:solidFill>
                  <a:srgbClr val="1E30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Effective Prediction</a:t>
            </a:r>
          </a:p>
          <a:p>
            <a:pPr algn="l">
              <a:lnSpc>
                <a:spcPts val="2568"/>
              </a:lnSpc>
            </a:pPr>
            <a:r>
              <a:rPr lang="en-US" sz="1834" spc="5">
                <a:solidFill>
                  <a:srgbClr val="1E3063"/>
                </a:solidFill>
                <a:latin typeface="Open Sans"/>
                <a:ea typeface="Open Sans"/>
                <a:cs typeface="Open Sans"/>
                <a:sym typeface="Open Sans"/>
              </a:rPr>
              <a:t>ML models accurately forecast attrition.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DAGooClYi2c</dc:identifier>
  <dcterms:modified xsi:type="dcterms:W3CDTF">2011-08-01T06:04:30Z</dcterms:modified>
  <cp:revision>1</cp:revision>
  <dc:title>ESE_AI.pdf</dc:title>
</cp:coreProperties>
</file>