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78" r:id="rId4"/>
    <p:sldId id="259" r:id="rId5"/>
    <p:sldId id="264" r:id="rId6"/>
    <p:sldId id="290" r:id="rId7"/>
    <p:sldId id="295" r:id="rId8"/>
    <p:sldId id="291" r:id="rId9"/>
    <p:sldId id="292" r:id="rId10"/>
    <p:sldId id="272" r:id="rId11"/>
    <p:sldId id="296" r:id="rId12"/>
    <p:sldId id="297" r:id="rId13"/>
    <p:sldId id="299" r:id="rId14"/>
    <p:sldId id="298" r:id="rId15"/>
    <p:sldId id="300" r:id="rId16"/>
    <p:sldId id="301" r:id="rId17"/>
    <p:sldId id="273" r:id="rId18"/>
    <p:sldId id="276" r:id="rId19"/>
    <p:sldId id="293" r:id="rId20"/>
    <p:sldId id="294" r:id="rId21"/>
    <p:sldId id="274" r:id="rId22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7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83A04-0D60-423F-815B-296A731B7C5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96ED-98DB-4D47-B734-0656DE4C0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6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996ED-98DB-4D47-B734-0656DE4C087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3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996ED-98DB-4D47-B734-0656DE4C08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41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996ED-98DB-4D47-B734-0656DE4C087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5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1FAD43-AF73-4FFA-929E-78A95853E28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73F05E-BF39-4D09-8F9B-CDB33614A5F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BE40A6-DB86-496C-8D1C-F6BD6823CAB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B94D8F-AB4C-4ABD-9DDD-6F4E98BC03B6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8D5BD4-1B73-49FE-9FEE-99C64E7C3C3C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776EB0-A54C-4CBB-B62B-E6AA6BF35806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CFB6C6C-6C29-4913-B575-FCB6B961ADFF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602BAE-DFB9-419C-9CD8-7EA326ACEB9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42E7ED-3A59-4475-B7C4-6BD13EC443DC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36B47E-84C3-49FC-9DE5-9DB199657BE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30E1D7-C765-4363-B14A-5AF07DEFB5E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2E7BF0-C7A3-4C43-BBD7-F0EA414DB81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6C4C7E-E4FE-4DD5-AD8E-D2AAADC9B9F4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8514F3-FCC9-4C2A-A2A0-47AF9FD350E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517EE6-2D3F-4211-B169-3C826630EC9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6E447A-78C9-4EBA-A554-4FB340CD8AF5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DA3FBE-E15C-4805-A2B2-0DBCA362F64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4B02C8-FBAA-4811-9E3C-6B36402D01A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5A2B29-3A5F-4A8A-BEC2-ECFC640BC47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12FA0A-E6F0-4B68-BBA7-3200C0FB489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D4AF5F-B60E-43CB-9653-BF2A37C3ADE4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494341-F070-4D96-8A41-BAD1EE8BD84C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A6EB3F-274F-4E16-915D-7318D1CB019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BEA16-17CA-4E3D-B4F0-6AE982EC206B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FDEC676-3BC7-4793-AF88-E2DCBD876E42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BB93D4-3C96-450A-95ED-D38D7338690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CEC24D-E0C9-4BE0-BA2C-DFAB42FF5C89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212B7A-8A19-4A4F-A265-EDDD1DAC1BD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CB7B4-0D8D-4419-B137-B6CAC0E4B7A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42E75C-E8DC-4CAC-8828-51BE214F7F3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059415-5B39-40BE-9D0B-D0101E54DB2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80315D-248E-4334-9326-B0C074E59EF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CADF6F-D9FA-4BA1-B903-B501F1AF2E4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DB572F-0007-4D15-BFA6-BDA8CFCE2C7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2BB0F7-6251-4721-AE22-9B5F9E606E0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52C6FA-E956-4E98-9EFF-485450BD618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22-08-2024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Jalgaon | Amravati | Pandhurna | Bhandara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1169988" y="2992438"/>
            <a:ext cx="10031413" cy="3326191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26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Guide: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                              </a:t>
            </a:r>
            <a:r>
              <a:rPr kumimoji="0" lang="en-US" sz="4500" b="1" kern="1200" cap="none" spc="0" normalizeH="0" baseline="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sz="4500" b="1" u="sng" kern="1200" cap="none" spc="0" normalizeH="0" baseline="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Co-Guide</a:t>
            </a: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     &lt; </a:t>
            </a:r>
            <a:r>
              <a:rPr kumimoji="0" lang="en-US" sz="45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Guide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		                   </a:t>
            </a:r>
            <a:r>
              <a:rPr kumimoji="0" lang="en-US" sz="4500" b="1" kern="1200" cap="none" spc="0" normalizeH="0" baseline="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 </a:t>
            </a:r>
            <a:r>
              <a:rPr kumimoji="0" lang="en-US" sz="45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Co-Guide 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i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</a:t>
            </a:r>
            <a:r>
              <a:rPr kumimoji="0" lang="en-US" sz="4500" b="1" u="sng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Projectees</a:t>
            </a:r>
            <a:endParaRPr kumimoji="0" lang="en-US" sz="45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</a:t>
            </a:r>
            <a:r>
              <a:rPr kumimoji="0" lang="en-US" sz="45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1&gt;                                                          &lt;</a:t>
            </a:r>
            <a:r>
              <a:rPr kumimoji="0" lang="en-US" sz="45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2&gt;</a:t>
            </a: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&lt;</a:t>
            </a:r>
            <a:r>
              <a:rPr kumimoji="0" lang="en-US" sz="45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3&gt;                                                         &lt;</a:t>
            </a:r>
            <a:r>
              <a:rPr kumimoji="0" lang="en-US" sz="45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4&gt;</a:t>
            </a: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2600" b="1" i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Session </a:t>
            </a:r>
            <a:r>
              <a:rPr kumimoji="0" lang="en-US" sz="4500" b="1" kern="1200" cap="none" spc="0" normalizeH="0" baseline="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2024-25</a:t>
            </a:r>
            <a:endParaRPr kumimoji="0" lang="en-US" sz="26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7" name="Rectangle 5"/>
          <p:cNvSpPr txBox="1"/>
          <p:nvPr/>
        </p:nvSpPr>
        <p:spPr>
          <a:xfrm>
            <a:off x="1981200" y="2693988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Aharoni" pitchFamily="2" charset="-79"/>
              </a:rPr>
              <a:t>&lt; Project Title &gt; </a:t>
            </a:r>
            <a:endParaRPr lang="en-US" altLang="en-US" sz="2400" b="1" i="1" u="sng" dirty="0">
              <a:solidFill>
                <a:srgbClr val="FF0000"/>
              </a:solidFill>
              <a:latin typeface="Castellar" panose="020A0402060406010301" pitchFamily="18" charset="0"/>
              <a:ea typeface="Arial" panose="020B0604020202020204" pitchFamily="34" charset="0"/>
            </a:endParaRPr>
          </a:p>
        </p:txBody>
      </p:sp>
      <p:sp>
        <p:nvSpPr>
          <p:cNvPr id="3078" name="Rectangle 5"/>
          <p:cNvSpPr txBox="1"/>
          <p:nvPr/>
        </p:nvSpPr>
        <p:spPr>
          <a:xfrm>
            <a:off x="1981200" y="1685544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Seminar 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9" name="Rectangle 5"/>
          <p:cNvSpPr txBox="1"/>
          <p:nvPr/>
        </p:nvSpPr>
        <p:spPr>
          <a:xfrm>
            <a:off x="1981200" y="208661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On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52" y="347472"/>
            <a:ext cx="11055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RAISONI UNIVERSITY, AMRAVATI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-1947672" y="6222614"/>
            <a:ext cx="10101072" cy="498861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sz="1100" dirty="0" smtClean="0">
                <a:solidFill>
                  <a:srgbClr val="002060"/>
                </a:solidFill>
              </a:rPr>
              <a:t>Nagpur| </a:t>
            </a:r>
            <a:r>
              <a:rPr lang="en-US" sz="1100" dirty="0">
                <a:solidFill>
                  <a:srgbClr val="002060"/>
                </a:solidFill>
              </a:rPr>
              <a:t>Pune | </a:t>
            </a:r>
            <a:r>
              <a:rPr lang="en-US" sz="1100" dirty="0" err="1">
                <a:solidFill>
                  <a:srgbClr val="002060"/>
                </a:solidFill>
              </a:rPr>
              <a:t>Jalgaon</a:t>
            </a:r>
            <a:r>
              <a:rPr lang="en-US" sz="1100" dirty="0">
                <a:solidFill>
                  <a:srgbClr val="002060"/>
                </a:solidFill>
              </a:rPr>
              <a:t> | Amravati | </a:t>
            </a:r>
            <a:r>
              <a:rPr lang="en-US" sz="1100" dirty="0" err="1">
                <a:solidFill>
                  <a:srgbClr val="002060"/>
                </a:solidFill>
              </a:rPr>
              <a:t>Pandhurna</a:t>
            </a:r>
            <a:r>
              <a:rPr lang="en-US" sz="1100" dirty="0">
                <a:solidFill>
                  <a:srgbClr val="002060"/>
                </a:solidFill>
              </a:rPr>
              <a:t> | </a:t>
            </a:r>
            <a:r>
              <a:rPr lang="en-US" sz="1100" dirty="0" err="1">
                <a:solidFill>
                  <a:srgbClr val="002060"/>
                </a:solidFill>
              </a:rPr>
              <a:t>Bhandara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endParaRPr lang="en-IN" sz="1100" dirty="0">
              <a:solidFill>
                <a:srgbClr val="002060"/>
              </a:solidFill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22"/>
            <a:ext cx="1710309" cy="75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2" y="6231758"/>
            <a:ext cx="1233424" cy="39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4301" y="57035"/>
            <a:ext cx="1231499" cy="396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Work(if any)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545336" y="6045200"/>
            <a:ext cx="9698736" cy="89509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" y="6173787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0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9144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545336" y="6045200"/>
            <a:ext cx="9698736" cy="89509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" y="6173787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0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Mentor’s Suggestion(if any)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545336" y="6045200"/>
            <a:ext cx="9698736" cy="89509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" y="6173787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5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545336" y="6045200"/>
            <a:ext cx="9698736" cy="89509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" y="6173787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5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Conclusion(till date)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545336" y="6045200"/>
            <a:ext cx="9698736" cy="89509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" y="6173787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1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1266" name="Title 1"/>
          <p:cNvSpPr txBox="1"/>
          <p:nvPr/>
        </p:nvSpPr>
        <p:spPr>
          <a:xfrm>
            <a:off x="2293938" y="20542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244" name="Table 10243"/>
          <p:cNvGraphicFramePr/>
          <p:nvPr>
            <p:extLst>
              <p:ext uri="{D42A27DB-BD31-4B8C-83A1-F6EECF244321}">
                <p14:modId xmlns:p14="http://schemas.microsoft.com/office/powerpoint/2010/main" val="17514170"/>
              </p:ext>
            </p:extLst>
          </p:nvPr>
        </p:nvGraphicFramePr>
        <p:xfrm>
          <a:off x="1" y="639763"/>
          <a:ext cx="12191999" cy="4945797"/>
        </p:xfrm>
        <a:graphic>
          <a:graphicData uri="http://schemas.openxmlformats.org/drawingml/2006/table">
            <a:tbl>
              <a:tblPr/>
              <a:tblGrid>
                <a:gridCol w="4921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51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57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04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2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355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Months  Activities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</a:t>
                      </a:r>
                      <a:r>
                        <a:rPr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  <a:r>
                        <a:rPr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</a:t>
                      </a:r>
                      <a:r>
                        <a:rPr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r>
                        <a:rPr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  <a:r>
                        <a:rPr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787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311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Identification &amp; Selection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95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Fabrication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933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Analysis</a:t>
                      </a:r>
                      <a:endParaRPr lang="en-IN" sz="1600" b="1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8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Debugging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8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Project Report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Thesis and Poster Submission </a:t>
                      </a: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IN" sz="2800" b="1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– Plan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353312" y="6220778"/>
            <a:ext cx="9506712" cy="63722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6220777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153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4985" y="1389986"/>
            <a:ext cx="111452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(2011). Feedback and optimal sensitivity: Model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transformations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multiplicative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seminorms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approximate inverses.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Automatic Control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26(2): 301–320.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4984" y="2617262"/>
            <a:ext cx="10244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Text books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</a:rPr>
              <a:t>Myers</a:t>
            </a:r>
            <a:r>
              <a:rPr lang="en-IN" dirty="0">
                <a:latin typeface="Times New Roman" panose="02020603050405020304" pitchFamily="18" charset="0"/>
              </a:rPr>
              <a:t>, D. G. (2007). </a:t>
            </a:r>
            <a:r>
              <a:rPr lang="en-IN" i="1" dirty="0">
                <a:latin typeface="Times New Roman" panose="02020603050405020304" pitchFamily="18" charset="0"/>
              </a:rPr>
              <a:t>Psychology </a:t>
            </a:r>
            <a:r>
              <a:rPr lang="en-IN" dirty="0">
                <a:latin typeface="Times New Roman" panose="02020603050405020304" pitchFamily="18" charset="0"/>
              </a:rPr>
              <a:t>(1st Canadian ed.). Worth: New York.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14984" y="3581108"/>
            <a:ext cx="11265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Conference proceedings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</a:rPr>
              <a:t>Payne</a:t>
            </a:r>
            <a:r>
              <a:rPr lang="en-IN" dirty="0">
                <a:latin typeface="Times New Roman" panose="02020603050405020304" pitchFamily="18" charset="0"/>
              </a:rPr>
              <a:t>, D.B. and </a:t>
            </a:r>
            <a:r>
              <a:rPr lang="en-IN" dirty="0" err="1">
                <a:latin typeface="Times New Roman" panose="02020603050405020304" pitchFamily="18" charset="0"/>
              </a:rPr>
              <a:t>Gunhold</a:t>
            </a:r>
            <a:r>
              <a:rPr lang="en-IN" dirty="0">
                <a:latin typeface="Times New Roman" panose="02020603050405020304" pitchFamily="18" charset="0"/>
              </a:rPr>
              <a:t>, H.G. (1986). Digital sundials and </a:t>
            </a:r>
            <a:r>
              <a:rPr lang="en-IN" dirty="0" smtClean="0">
                <a:latin typeface="Times New Roman" panose="02020603050405020304" pitchFamily="18" charset="0"/>
              </a:rPr>
              <a:t>broadband technology</a:t>
            </a:r>
            <a:r>
              <a:rPr lang="en-IN" dirty="0">
                <a:latin typeface="Times New Roman" panose="02020603050405020304" pitchFamily="18" charset="0"/>
              </a:rPr>
              <a:t>, In </a:t>
            </a:r>
            <a:r>
              <a:rPr lang="en-IN" i="1" dirty="0">
                <a:latin typeface="Times New Roman" panose="02020603050405020304" pitchFamily="18" charset="0"/>
              </a:rPr>
              <a:t>Proc. IOOC-ECOC, </a:t>
            </a:r>
            <a:r>
              <a:rPr lang="en-IN" dirty="0">
                <a:latin typeface="Times New Roman" panose="02020603050405020304" pitchFamily="18" charset="0"/>
              </a:rPr>
              <a:t>1986, pp. 557-998.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14984" y="4819968"/>
            <a:ext cx="11463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</a:rPr>
              <a:t>Reports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</a:rPr>
              <a:t>Milton</a:t>
            </a:r>
            <a:r>
              <a:rPr lang="en-IN" dirty="0">
                <a:latin typeface="Times New Roman" panose="02020603050405020304" pitchFamily="18" charset="0"/>
              </a:rPr>
              <a:t>, M and Robert, L. (2004). Atmospheric carbon emission </a:t>
            </a:r>
            <a:r>
              <a:rPr lang="en-IN" dirty="0" smtClean="0">
                <a:latin typeface="Times New Roman" panose="02020603050405020304" pitchFamily="18" charset="0"/>
              </a:rPr>
              <a:t>through genetic </a:t>
            </a:r>
            <a:r>
              <a:rPr lang="en-IN" dirty="0">
                <a:latin typeface="Times New Roman" panose="02020603050405020304" pitchFamily="18" charset="0"/>
              </a:rPr>
              <a:t>algorithm, </a:t>
            </a:r>
            <a:r>
              <a:rPr lang="en-IN" i="1" dirty="0">
                <a:latin typeface="Times New Roman" panose="02020603050405020304" pitchFamily="18" charset="0"/>
              </a:rPr>
              <a:t>Environment and Technical Report No.3.</a:t>
            </a:r>
            <a:r>
              <a:rPr lang="en-IN" dirty="0">
                <a:latin typeface="Times New Roman" panose="02020603050405020304" pitchFamily="18" charset="0"/>
              </a:rPr>
              <a:t>, </a:t>
            </a:r>
            <a:r>
              <a:rPr lang="en-IN" dirty="0" smtClean="0">
                <a:latin typeface="Times New Roman" panose="02020603050405020304" pitchFamily="18" charset="0"/>
              </a:rPr>
              <a:t>Indian Meteorological </a:t>
            </a:r>
            <a:r>
              <a:rPr lang="en-IN" dirty="0">
                <a:latin typeface="Times New Roman" panose="02020603050405020304" pitchFamily="18" charset="0"/>
              </a:rPr>
              <a:t>Department., New Delhi.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179576" y="6204938"/>
            <a:ext cx="9332976" cy="65306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" y="6204938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153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982" y="1393190"/>
            <a:ext cx="11463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Online journals with a DOI (Digital Object Identifier)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</a:rPr>
              <a:t>Krebs</a:t>
            </a:r>
            <a:r>
              <a:rPr lang="en-IN" dirty="0">
                <a:latin typeface="Times New Roman" panose="02020603050405020304" pitchFamily="18" charset="0"/>
              </a:rPr>
              <a:t>, D.L. and Denton, K. (2006). Explanatory limitations of </a:t>
            </a:r>
            <a:r>
              <a:rPr lang="en-IN" dirty="0" smtClean="0">
                <a:latin typeface="Times New Roman" panose="02020603050405020304" pitchFamily="18" charset="0"/>
              </a:rPr>
              <a:t>cognitive developmental approaches </a:t>
            </a:r>
            <a:r>
              <a:rPr lang="en-IN" dirty="0">
                <a:latin typeface="Times New Roman" panose="02020603050405020304" pitchFamily="18" charset="0"/>
              </a:rPr>
              <a:t>to morality. </a:t>
            </a:r>
            <a:r>
              <a:rPr lang="en-IN" i="1" dirty="0">
                <a:latin typeface="Times New Roman" panose="02020603050405020304" pitchFamily="18" charset="0"/>
              </a:rPr>
              <a:t>Psychological Review, </a:t>
            </a:r>
            <a:r>
              <a:rPr lang="en-IN" dirty="0">
                <a:latin typeface="Times New Roman" panose="02020603050405020304" pitchFamily="18" charset="0"/>
              </a:rPr>
              <a:t>113(3): </a:t>
            </a:r>
            <a:r>
              <a:rPr lang="en-IN" dirty="0" smtClean="0">
                <a:latin typeface="Times New Roman" panose="02020603050405020304" pitchFamily="18" charset="0"/>
              </a:rPr>
              <a:t>672- 675</a:t>
            </a:r>
            <a:r>
              <a:rPr lang="en-IN" dirty="0">
                <a:latin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</a:rPr>
              <a:t>doi</a:t>
            </a:r>
            <a:r>
              <a:rPr lang="en-IN" dirty="0">
                <a:latin typeface="Times New Roman" panose="02020603050405020304" pitchFamily="18" charset="0"/>
              </a:rPr>
              <a:t>: 10.1037/0033-295X.113.3.672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4982" y="2719984"/>
            <a:ext cx="11463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journals without a DOI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Vicki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G.T.,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Thomae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M., Cullen, A. and Fernandez, H. (2007).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hydrological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impact on Tropical Forests.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Forest Ecology,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13(10):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122-132. Retrieved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from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</a:rPr>
              <a:t>http://www.uiowa.edu/~grpproc/crisp/crisp.html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14981" y="4025525"/>
            <a:ext cx="11463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abstracts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Perilloux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C. and Buss, D.M. (2008). Human relationships: Costs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experienced and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coping strategies deployed.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Evolutionary Psychology,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6(1):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164-181. Abstract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retrieved from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</a:rPr>
              <a:t>http://www.epjournal.net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316736" y="6300216"/>
            <a:ext cx="9470136" cy="421259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" y="6217110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46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153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4984" y="1393190"/>
            <a:ext cx="11174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books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Perfect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T.J. and Schwartz, B. L. (Eds.) (2002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Applied metacognition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Retrieved from </a:t>
            </a:r>
            <a:r>
              <a:rPr lang="en-IN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http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</a:rPr>
              <a:t>://www.questia.com/read/107598848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(--If DOI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is available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use the DOI instead of a URL)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14984" y="2508290"/>
            <a:ext cx="1117409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Chapters from a 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</a:rPr>
              <a:t>Krebs</a:t>
            </a:r>
            <a:r>
              <a:rPr lang="en-IN" dirty="0">
                <a:latin typeface="Times New Roman" panose="02020603050405020304" pitchFamily="18" charset="0"/>
              </a:rPr>
              <a:t>, D.L. and Denton, K. (1997). Social illusions and self deception: </a:t>
            </a:r>
            <a:r>
              <a:rPr lang="en-IN" dirty="0" smtClean="0">
                <a:latin typeface="Times New Roman" panose="02020603050405020304" pitchFamily="18" charset="0"/>
              </a:rPr>
              <a:t>The evolution </a:t>
            </a:r>
            <a:r>
              <a:rPr lang="en-IN" dirty="0">
                <a:latin typeface="Times New Roman" panose="02020603050405020304" pitchFamily="18" charset="0"/>
              </a:rPr>
              <a:t>of biases in person perception. In J. A. Simpson &amp; D. T. </a:t>
            </a:r>
            <a:r>
              <a:rPr lang="en-IN" dirty="0" err="1" smtClean="0">
                <a:latin typeface="Times New Roman" panose="02020603050405020304" pitchFamily="18" charset="0"/>
              </a:rPr>
              <a:t>Kenrick</a:t>
            </a:r>
            <a:r>
              <a:rPr lang="en-IN" dirty="0" smtClean="0">
                <a:latin typeface="Times New Roman" panose="02020603050405020304" pitchFamily="18" charset="0"/>
              </a:rPr>
              <a:t> (Eds</a:t>
            </a:r>
            <a:r>
              <a:rPr lang="en-IN" dirty="0">
                <a:latin typeface="Times New Roman" panose="02020603050405020304" pitchFamily="18" charset="0"/>
              </a:rPr>
              <a:t>.), </a:t>
            </a:r>
            <a:r>
              <a:rPr lang="en-IN" i="1" dirty="0">
                <a:latin typeface="Times New Roman" panose="02020603050405020304" pitchFamily="18" charset="0"/>
              </a:rPr>
              <a:t>Evolutionary social psychology </a:t>
            </a:r>
            <a:r>
              <a:rPr lang="en-IN" dirty="0">
                <a:latin typeface="Times New Roman" panose="02020603050405020304" pitchFamily="18" charset="0"/>
              </a:rPr>
              <a:t>(pp.21-48). Hillsdale, NJ: Erlbaum.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4984" y="3987423"/>
            <a:ext cx="11280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Books in print form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</a:rPr>
              <a:t>Snyder, C.R., Higgins, R.L. and </a:t>
            </a:r>
            <a:r>
              <a:rPr lang="en-IN" dirty="0" err="1" smtClean="0">
                <a:latin typeface="Times New Roman" panose="02020603050405020304" pitchFamily="18" charset="0"/>
              </a:rPr>
              <a:t>Stucky</a:t>
            </a:r>
            <a:r>
              <a:rPr lang="en-IN" dirty="0" smtClean="0">
                <a:latin typeface="Times New Roman" panose="02020603050405020304" pitchFamily="18" charset="0"/>
              </a:rPr>
              <a:t>, R.J. (Eds.). (1983). </a:t>
            </a:r>
            <a:r>
              <a:rPr lang="en-IN" i="1" dirty="0" smtClean="0">
                <a:latin typeface="Times New Roman" panose="02020603050405020304" pitchFamily="18" charset="0"/>
              </a:rPr>
              <a:t>Excuses: Masquerades in search of grace</a:t>
            </a:r>
            <a:r>
              <a:rPr lang="en-IN" dirty="0" smtClean="0">
                <a:latin typeface="Times New Roman" panose="02020603050405020304" pitchFamily="18" charset="0"/>
              </a:rPr>
              <a:t>. New York, NY: John Wiley &amp; Sons.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14983" y="5046266"/>
            <a:ext cx="1117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Dissertations and Thesis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</a:rPr>
              <a:t>Mack</a:t>
            </a:r>
            <a:r>
              <a:rPr lang="en-IN" dirty="0">
                <a:latin typeface="Times New Roman" panose="02020603050405020304" pitchFamily="18" charset="0"/>
              </a:rPr>
              <a:t>, S. (2000). “Desperate Optimism” M.S. Thesis, University of </a:t>
            </a:r>
            <a:r>
              <a:rPr lang="en-IN" dirty="0" smtClean="0">
                <a:latin typeface="Times New Roman" panose="02020603050405020304" pitchFamily="18" charset="0"/>
              </a:rPr>
              <a:t>Calgary, Canada</a:t>
            </a:r>
            <a:r>
              <a:rPr lang="en-IN" dirty="0">
                <a:latin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-1097280" y="6356350"/>
            <a:ext cx="9250680" cy="4699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" y="6264155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6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3314" name="Title 1"/>
          <p:cNvSpPr txBox="1"/>
          <p:nvPr/>
        </p:nvSpPr>
        <p:spPr>
          <a:xfrm>
            <a:off x="2251075" y="106997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6888" y="1978025"/>
            <a:ext cx="8207375" cy="1862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1" u="none" strike="noStrike" kern="1200" cap="none" spc="0" normalizeH="0" baseline="0" noProof="0" dirty="0">
                <a:ln w="317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Thank you !</a:t>
            </a:r>
            <a:endParaRPr kumimoji="0" lang="en-IN" sz="11500" b="1" i="1" u="none" strike="noStrike" kern="1200" cap="none" spc="0" normalizeH="0" baseline="0" noProof="0" dirty="0">
              <a:ln w="3175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536192" y="6318504"/>
            <a:ext cx="9689592" cy="4029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6185073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428625" y="1041400"/>
            <a:ext cx="10445750" cy="41211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Justifications for Selecting the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Title</a:t>
            </a:r>
          </a:p>
          <a:p>
            <a:pPr marL="274320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 Diagram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Expected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plan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12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709928" y="6345936"/>
            <a:ext cx="9826752" cy="297179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rgbClr val="002060"/>
                </a:solidFill>
              </a:rPr>
              <a:t>Nagpur</a:t>
            </a:r>
            <a:r>
              <a:rPr lang="en-US" sz="1100" b="1" dirty="0">
                <a:solidFill>
                  <a:srgbClr val="002060"/>
                </a:solidFill>
              </a:rPr>
              <a:t> |</a:t>
            </a:r>
            <a:r>
              <a:rPr lang="en-US" sz="1100" dirty="0">
                <a:solidFill>
                  <a:srgbClr val="002060"/>
                </a:solidFill>
              </a:rPr>
              <a:t> Pune </a:t>
            </a:r>
            <a:r>
              <a:rPr lang="en-US" sz="1100" b="1" dirty="0">
                <a:solidFill>
                  <a:srgbClr val="002060"/>
                </a:solidFill>
              </a:rPr>
              <a:t>|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en-US" sz="1100" dirty="0" err="1">
                <a:solidFill>
                  <a:srgbClr val="002060"/>
                </a:solidFill>
              </a:rPr>
              <a:t>Jalgaon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en-US" sz="1100" b="1" dirty="0">
                <a:solidFill>
                  <a:srgbClr val="002060"/>
                </a:solidFill>
              </a:rPr>
              <a:t>|</a:t>
            </a:r>
            <a:r>
              <a:rPr lang="en-US" sz="1100" dirty="0">
                <a:solidFill>
                  <a:srgbClr val="002060"/>
                </a:solidFill>
              </a:rPr>
              <a:t> Amravati </a:t>
            </a:r>
            <a:r>
              <a:rPr lang="en-US" sz="1100" b="1" dirty="0">
                <a:solidFill>
                  <a:srgbClr val="002060"/>
                </a:solidFill>
              </a:rPr>
              <a:t>|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en-US" sz="1100" dirty="0" err="1">
                <a:solidFill>
                  <a:srgbClr val="002060"/>
                </a:solidFill>
              </a:rPr>
              <a:t>Pandhurna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lang="en-US" sz="1100" b="1" dirty="0">
                <a:solidFill>
                  <a:srgbClr val="002060"/>
                </a:solidFill>
              </a:rPr>
              <a:t>| </a:t>
            </a:r>
            <a:r>
              <a:rPr lang="en-US" sz="1100" dirty="0" err="1">
                <a:solidFill>
                  <a:srgbClr val="002060"/>
                </a:solidFill>
              </a:rPr>
              <a:t>Bhandara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endParaRPr lang="en-IN" sz="1100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6073003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5122" name="TextBox 1"/>
          <p:cNvSpPr txBox="1"/>
          <p:nvPr/>
        </p:nvSpPr>
        <p:spPr>
          <a:xfrm>
            <a:off x="1673225" y="2625725"/>
            <a:ext cx="715962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Introduction / background about the project 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609344" y="6364224"/>
            <a:ext cx="9762744" cy="35725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8" y="6214418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822325"/>
          <a:ext cx="12191999" cy="4559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9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03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 and its 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of Publication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289304" y="6117334"/>
            <a:ext cx="9150096" cy="604139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dirty="0">
              <a:solidFill>
                <a:srgbClr val="00206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" y="6214418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822325"/>
          <a:ext cx="12191999" cy="4559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9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03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 and its 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of Publication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399032" y="6328918"/>
            <a:ext cx="9534144" cy="52908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2" y="6263640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14984" y="6356350"/>
            <a:ext cx="9168384" cy="4027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64" y="6273854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7170" name="TextBox 7"/>
          <p:cNvSpPr txBox="1"/>
          <p:nvPr/>
        </p:nvSpPr>
        <p:spPr>
          <a:xfrm>
            <a:off x="1017905" y="1029653"/>
            <a:ext cx="7159625" cy="36933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IN" altLang="en-US" dirty="0" smtClean="0">
                <a:latin typeface="Times New Roman" panose="02020603050405020304" pitchFamily="18" charset="0"/>
              </a:rPr>
              <a:t> </a:t>
            </a:r>
            <a:endParaRPr lang="en-I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 eaLnBrk="1" fontAlgn="auto" hangingPunct="1">
              <a:spcAft>
                <a:spcPts val="0"/>
              </a:spcAft>
              <a:defRPr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746504" y="6356350"/>
            <a:ext cx="9899904" cy="41021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" y="6246739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Circuit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Diagram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545336" y="6045200"/>
            <a:ext cx="9698736" cy="89509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" y="6173787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Mentor’s Suggestion(if any)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545336" y="6045200"/>
            <a:ext cx="9698736" cy="89509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Nagpur | Pune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Jalgaon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Amravati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Pandhurna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Bhandara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" y="6173787"/>
            <a:ext cx="1102360" cy="409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3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826</Words>
  <Application>Microsoft Office PowerPoint</Application>
  <PresentationFormat>Widescreen</PresentationFormat>
  <Paragraphs>145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Aharoni</vt:lpstr>
      <vt:lpstr>Arial</vt:lpstr>
      <vt:lpstr>Arial Black</vt:lpstr>
      <vt:lpstr>Bodoni MT</vt:lpstr>
      <vt:lpstr>Calibri</vt:lpstr>
      <vt:lpstr>Calibri Light</vt:lpstr>
      <vt:lpstr>Castellar</vt:lpstr>
      <vt:lpstr>Times New Roman</vt:lpstr>
      <vt:lpstr>Wingdings 2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Lenovo</cp:lastModifiedBy>
  <cp:revision>90</cp:revision>
  <cp:lastPrinted>2018-01-20T12:20:00Z</cp:lastPrinted>
  <dcterms:created xsi:type="dcterms:W3CDTF">2018-01-20T09:03:00Z</dcterms:created>
  <dcterms:modified xsi:type="dcterms:W3CDTF">2024-08-22T06:18:45Z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E8D44B7623514F2E894E82A1D1A1801D</vt:lpwstr>
  </property>
</Properties>
</file>