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5320" r:id="rId1"/>
  </p:sldMasterIdLst>
  <p:notesMasterIdLst>
    <p:notesMasterId r:id="rId31"/>
  </p:notesMasterIdLst>
  <p:sldIdLst>
    <p:sldId id="256" r:id="rId2"/>
    <p:sldId id="257" r:id="rId3"/>
    <p:sldId id="258" r:id="rId4"/>
    <p:sldId id="289" r:id="rId5"/>
    <p:sldId id="259" r:id="rId6"/>
    <p:sldId id="261" r:id="rId7"/>
    <p:sldId id="423" r:id="rId8"/>
    <p:sldId id="426" r:id="rId9"/>
    <p:sldId id="427" r:id="rId10"/>
    <p:sldId id="292" r:id="rId11"/>
    <p:sldId id="403" r:id="rId12"/>
    <p:sldId id="404" r:id="rId13"/>
    <p:sldId id="411" r:id="rId14"/>
    <p:sldId id="412" r:id="rId15"/>
    <p:sldId id="473" r:id="rId16"/>
    <p:sldId id="474" r:id="rId17"/>
    <p:sldId id="475" r:id="rId18"/>
    <p:sldId id="269" r:id="rId19"/>
    <p:sldId id="477" r:id="rId20"/>
    <p:sldId id="478" r:id="rId21"/>
    <p:sldId id="493" r:id="rId22"/>
    <p:sldId id="264" r:id="rId23"/>
    <p:sldId id="297" r:id="rId24"/>
    <p:sldId id="296" r:id="rId25"/>
    <p:sldId id="298" r:id="rId26"/>
    <p:sldId id="390" r:id="rId27"/>
    <p:sldId id="469" r:id="rId28"/>
    <p:sldId id="494" r:id="rId29"/>
    <p:sldId id="272" r:id="rId30"/>
  </p:sldIdLst>
  <p:sldSz cx="9144000" cy="5143500" type="screen16x9"/>
  <p:notesSz cx="6858000" cy="9144000"/>
  <p:embeddedFontLst>
    <p:embeddedFont>
      <p:font typeface="Bebas Neue" panose="020B0606020202050201" pitchFamily="34" charset="0"/>
      <p:regular r:id="rId32"/>
    </p:embeddedFont>
    <p:embeddedFont>
      <p:font typeface="Century Gothic" panose="020B050202020202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Poppins" panose="00000500000000000000" pitchFamily="2" charset="0"/>
      <p:regular r:id="rId41"/>
      <p:bold r:id="rId42"/>
      <p:italic r:id="rId43"/>
      <p:boldItalic r:id="rId44"/>
    </p:embeddedFont>
    <p:embeddedFont>
      <p:font typeface="Poppins Black" panose="00000A00000000000000" pitchFamily="2" charset="0"/>
      <p:bold r:id="rId45"/>
      <p:boldItalic r:id="rId46"/>
    </p:embeddedFont>
    <p:embeddedFont>
      <p:font typeface="Times" panose="02020603050405020304" pitchFamily="18" charset="0"/>
      <p:regular r:id="rId47"/>
      <p:bold r:id="rId48"/>
      <p:italic r:id="rId49"/>
      <p:boldItalic r:id="rId50"/>
    </p:embeddedFont>
    <p:embeddedFont>
      <p:font typeface="Wingdings 3" panose="05040102010807070707" pitchFamily="18" charset="2"/>
      <p:regular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1" userDrawn="1">
          <p15:clr>
            <a:srgbClr val="9AA0A6"/>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7C5"/>
    <a:srgbClr val="445D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711"/>
        <p:guide pos="2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28366aba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28366aba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b290a72fa3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b290a72fa3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b290a72fa3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b290a72fa3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b290a72fa3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b290a72fa3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b5b0da4788_1_18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b5b0da4788_1_18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b28366aba4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b28366aba4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b28366aba4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b28366aba4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b290a72fa3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b290a72fa3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302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6C5516DA-9D86-4E1E-A623-C11F9F74EB59}" type="datetimeFigureOut">
              <a:rPr lang="en-US" smtClean="0"/>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04368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72769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0414663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147718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8158266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736876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599387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51334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slide" type="title">
  <p:cSld name="1_Title slide">
    <p:spTree>
      <p:nvGrpSpPr>
        <p:cNvPr id="1" name="Shape 8"/>
        <p:cNvGrpSpPr/>
        <p:nvPr/>
      </p:nvGrpSpPr>
      <p:grpSpPr>
        <a:xfrm>
          <a:off x="0" y="0"/>
          <a:ext cx="0" cy="0"/>
          <a:chOff x="0" y="0"/>
          <a:chExt cx="0" cy="0"/>
        </a:xfrm>
      </p:grpSpPr>
      <p:sp>
        <p:nvSpPr>
          <p:cNvPr id="15" name="Google Shape;15;p2"/>
          <p:cNvSpPr txBox="1">
            <a:spLocks noGrp="1"/>
          </p:cNvSpPr>
          <p:nvPr>
            <p:ph type="ctrTitle"/>
          </p:nvPr>
        </p:nvSpPr>
        <p:spPr>
          <a:xfrm>
            <a:off x="844850" y="1490700"/>
            <a:ext cx="3795000" cy="21621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extLst>
      <p:ext uri="{BB962C8B-B14F-4D97-AF65-F5344CB8AC3E}">
        <p14:creationId xmlns:p14="http://schemas.microsoft.com/office/powerpoint/2010/main" val="2179585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able of contents">
  <p:cSld name="Table of contents">
    <p:spTree>
      <p:nvGrpSpPr>
        <p:cNvPr id="1" name="Shape 100"/>
        <p:cNvGrpSpPr/>
        <p:nvPr/>
      </p:nvGrpSpPr>
      <p:grpSpPr>
        <a:xfrm>
          <a:off x="0" y="0"/>
          <a:ext cx="0" cy="0"/>
          <a:chOff x="0" y="0"/>
          <a:chExt cx="0" cy="0"/>
        </a:xfrm>
      </p:grpSpPr>
      <p:sp>
        <p:nvSpPr>
          <p:cNvPr id="107" name="Google Shape;107;p13"/>
          <p:cNvSpPr txBox="1">
            <a:spLocks noGrp="1"/>
          </p:cNvSpPr>
          <p:nvPr>
            <p:ph type="title" hasCustomPrompt="1"/>
          </p:nvPr>
        </p:nvSpPr>
        <p:spPr>
          <a:xfrm>
            <a:off x="11327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132750"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9" name="Google Shape;109;p13"/>
          <p:cNvSpPr txBox="1">
            <a:spLocks noGrp="1"/>
          </p:cNvSpPr>
          <p:nvPr>
            <p:ph type="title" idx="2"/>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10" name="Google Shape;110;p13"/>
          <p:cNvSpPr txBox="1">
            <a:spLocks noGrp="1"/>
          </p:cNvSpPr>
          <p:nvPr>
            <p:ph type="title" idx="3" hasCustomPrompt="1"/>
          </p:nvPr>
        </p:nvSpPr>
        <p:spPr>
          <a:xfrm>
            <a:off x="34256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4"/>
          </p:nvPr>
        </p:nvSpPr>
        <p:spPr>
          <a:xfrm>
            <a:off x="3425563"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12" name="Google Shape;112;p13"/>
          <p:cNvSpPr txBox="1">
            <a:spLocks noGrp="1"/>
          </p:cNvSpPr>
          <p:nvPr>
            <p:ph type="title" idx="5" hasCustomPrompt="1"/>
          </p:nvPr>
        </p:nvSpPr>
        <p:spPr>
          <a:xfrm>
            <a:off x="5718363"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6"/>
          </p:nvPr>
        </p:nvSpPr>
        <p:spPr>
          <a:xfrm>
            <a:off x="5718375"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extLst>
      <p:ext uri="{BB962C8B-B14F-4D97-AF65-F5344CB8AC3E}">
        <p14:creationId xmlns:p14="http://schemas.microsoft.com/office/powerpoint/2010/main" val="105954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4390415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ection header" type="secHead">
  <p:cSld name="1_Section header">
    <p:spTree>
      <p:nvGrpSpPr>
        <p:cNvPr id="1" name="Shape 16"/>
        <p:cNvGrpSpPr/>
        <p:nvPr/>
      </p:nvGrpSpPr>
      <p:grpSpPr>
        <a:xfrm>
          <a:off x="0" y="0"/>
          <a:ext cx="0" cy="0"/>
          <a:chOff x="0" y="0"/>
          <a:chExt cx="0" cy="0"/>
        </a:xfrm>
      </p:grpSpPr>
      <p:sp>
        <p:nvSpPr>
          <p:cNvPr id="23" name="Google Shape;23;p3"/>
          <p:cNvSpPr txBox="1">
            <a:spLocks noGrp="1"/>
          </p:cNvSpPr>
          <p:nvPr>
            <p:ph type="title"/>
          </p:nvPr>
        </p:nvSpPr>
        <p:spPr>
          <a:xfrm>
            <a:off x="1123613" y="2425500"/>
            <a:ext cx="2771700" cy="14613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123613" y="1196450"/>
            <a:ext cx="27717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1086965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text">
  <p:cSld name="Title and text">
    <p:spTree>
      <p:nvGrpSpPr>
        <p:cNvPr id="1" name="Shape 132"/>
        <p:cNvGrpSpPr/>
        <p:nvPr/>
      </p:nvGrpSpPr>
      <p:grpSpPr>
        <a:xfrm>
          <a:off x="0" y="0"/>
          <a:ext cx="0" cy="0"/>
          <a:chOff x="0" y="0"/>
          <a:chExt cx="0" cy="0"/>
        </a:xfrm>
      </p:grpSpPr>
      <p:sp>
        <p:nvSpPr>
          <p:cNvPr id="139" name="Google Shape;139;p16"/>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40" name="Google Shape;140;p16"/>
          <p:cNvSpPr txBox="1">
            <a:spLocks noGrp="1"/>
          </p:cNvSpPr>
          <p:nvPr>
            <p:ph type="body" idx="1"/>
          </p:nvPr>
        </p:nvSpPr>
        <p:spPr>
          <a:xfrm>
            <a:off x="715050" y="1245700"/>
            <a:ext cx="7713900" cy="3362700"/>
          </a:xfrm>
          <a:prstGeom prst="rect">
            <a:avLst/>
          </a:prstGeom>
          <a:ln>
            <a:noFill/>
          </a:ln>
        </p:spPr>
        <p:txBody>
          <a:bodyPr spcFirstLastPara="1" wrap="square" lIns="91425" tIns="91425" rIns="91425" bIns="91425" anchor="t" anchorCtr="0">
            <a:noAutofit/>
          </a:bodyPr>
          <a:lstStyle>
            <a:lvl1pPr marL="457200" lvl="0" indent="-311150" rtl="0">
              <a:spcBef>
                <a:spcPts val="0"/>
              </a:spcBef>
              <a:spcAft>
                <a:spcPts val="0"/>
              </a:spcAft>
              <a:buClr>
                <a:schemeClr val="accent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Tree>
    <p:extLst>
      <p:ext uri="{BB962C8B-B14F-4D97-AF65-F5344CB8AC3E}">
        <p14:creationId xmlns:p14="http://schemas.microsoft.com/office/powerpoint/2010/main" val="3607269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ection header 1">
  <p:cSld name="Section header 1">
    <p:spTree>
      <p:nvGrpSpPr>
        <p:cNvPr id="1" name="Shape 114"/>
        <p:cNvGrpSpPr/>
        <p:nvPr/>
      </p:nvGrpSpPr>
      <p:grpSpPr>
        <a:xfrm>
          <a:off x="0" y="0"/>
          <a:ext cx="0" cy="0"/>
          <a:chOff x="0" y="0"/>
          <a:chExt cx="0" cy="0"/>
        </a:xfrm>
      </p:grpSpPr>
      <p:sp>
        <p:nvSpPr>
          <p:cNvPr id="121" name="Google Shape;121;p14"/>
          <p:cNvSpPr txBox="1">
            <a:spLocks noGrp="1"/>
          </p:cNvSpPr>
          <p:nvPr>
            <p:ph type="title"/>
          </p:nvPr>
        </p:nvSpPr>
        <p:spPr>
          <a:xfrm>
            <a:off x="4572000" y="2425500"/>
            <a:ext cx="3448200" cy="14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2" name="Google Shape;122;p14"/>
          <p:cNvSpPr txBox="1">
            <a:spLocks noGrp="1"/>
          </p:cNvSpPr>
          <p:nvPr>
            <p:ph type="title" idx="2" hasCustomPrompt="1"/>
          </p:nvPr>
        </p:nvSpPr>
        <p:spPr>
          <a:xfrm>
            <a:off x="4572000" y="1196450"/>
            <a:ext cx="34482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3064318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ection header 2">
  <p:cSld name="Section header 2">
    <p:spTree>
      <p:nvGrpSpPr>
        <p:cNvPr id="1" name="Shape 123"/>
        <p:cNvGrpSpPr/>
        <p:nvPr/>
      </p:nvGrpSpPr>
      <p:grpSpPr>
        <a:xfrm>
          <a:off x="0" y="0"/>
          <a:ext cx="0" cy="0"/>
          <a:chOff x="0" y="0"/>
          <a:chExt cx="0" cy="0"/>
        </a:xfrm>
      </p:grpSpPr>
      <p:sp>
        <p:nvSpPr>
          <p:cNvPr id="130" name="Google Shape;130;p15"/>
          <p:cNvSpPr txBox="1">
            <a:spLocks noGrp="1"/>
          </p:cNvSpPr>
          <p:nvPr>
            <p:ph type="title"/>
          </p:nvPr>
        </p:nvSpPr>
        <p:spPr>
          <a:xfrm>
            <a:off x="4572000" y="2425500"/>
            <a:ext cx="3448200" cy="14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 name="Google Shape;131;p15"/>
          <p:cNvSpPr txBox="1">
            <a:spLocks noGrp="1"/>
          </p:cNvSpPr>
          <p:nvPr>
            <p:ph type="title" idx="2" hasCustomPrompt="1"/>
          </p:nvPr>
        </p:nvSpPr>
        <p:spPr>
          <a:xfrm>
            <a:off x="4572000" y="1196450"/>
            <a:ext cx="34482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803340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only 1">
  <p:cSld name="Title only 1">
    <p:spTree>
      <p:nvGrpSpPr>
        <p:cNvPr id="1" name="Shape 161"/>
        <p:cNvGrpSpPr/>
        <p:nvPr/>
      </p:nvGrpSpPr>
      <p:grpSpPr>
        <a:xfrm>
          <a:off x="0" y="0"/>
          <a:ext cx="0" cy="0"/>
          <a:chOff x="0" y="0"/>
          <a:chExt cx="0" cy="0"/>
        </a:xfrm>
      </p:grpSpPr>
      <p:sp>
        <p:nvSpPr>
          <p:cNvPr id="168" name="Google Shape;168;p19"/>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Tree>
    <p:extLst>
      <p:ext uri="{BB962C8B-B14F-4D97-AF65-F5344CB8AC3E}">
        <p14:creationId xmlns:p14="http://schemas.microsoft.com/office/powerpoint/2010/main" val="2050318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only">
  <p:cSld name="1_Title only">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716700"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panose="020B0604020202020204"/>
              <a:buNone/>
              <a:defRPr>
                <a:solidFill>
                  <a:schemeClr val="lt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217197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4473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60221350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5516DA-9D86-4E1E-A623-C11F9F74EB59}" type="datetimeFigureOut">
              <a:rPr lang="en-US" smtClean="0"/>
              <a:t>12/20/2024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8414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3951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8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0642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96736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6C5516DA-9D86-4E1E-A623-C11F9F74EB59}" type="datetimeFigureOut">
              <a:rPr lang="en-US" smtClean="0"/>
              <a:t>12/20/2024</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3834077"/>
      </p:ext>
    </p:extLst>
  </p:cSld>
  <p:clrMap bg1="dk1" tx1="lt1" bg2="dk2" tx2="lt2" accent1="accent1" accent2="accent2" accent3="accent3" accent4="accent4" accent5="accent5" accent6="accent6" hlink="hlink" folHlink="folHlink"/>
  <p:sldLayoutIdLst>
    <p:sldLayoutId id="2147485321" r:id="rId1"/>
    <p:sldLayoutId id="2147485322" r:id="rId2"/>
    <p:sldLayoutId id="2147485323" r:id="rId3"/>
    <p:sldLayoutId id="2147485324" r:id="rId4"/>
    <p:sldLayoutId id="2147485325" r:id="rId5"/>
    <p:sldLayoutId id="2147485326" r:id="rId6"/>
    <p:sldLayoutId id="2147485327" r:id="rId7"/>
    <p:sldLayoutId id="2147485328" r:id="rId8"/>
    <p:sldLayoutId id="2147485329" r:id="rId9"/>
    <p:sldLayoutId id="2147485330" r:id="rId10"/>
    <p:sldLayoutId id="2147485331" r:id="rId11"/>
    <p:sldLayoutId id="2147485332" r:id="rId12"/>
    <p:sldLayoutId id="2147485333" r:id="rId13"/>
    <p:sldLayoutId id="2147485334" r:id="rId14"/>
    <p:sldLayoutId id="2147485335" r:id="rId15"/>
    <p:sldLayoutId id="2147485336" r:id="rId16"/>
    <p:sldLayoutId id="2147485337" r:id="rId17"/>
    <p:sldLayoutId id="2147485338" r:id="rId18"/>
    <p:sldLayoutId id="2147485339" r:id="rId19"/>
    <p:sldLayoutId id="2147485340" r:id="rId20"/>
    <p:sldLayoutId id="2147485341" r:id="rId21"/>
    <p:sldLayoutId id="2147485342" r:id="rId22"/>
    <p:sldLayoutId id="2147485344" r:id="rId23"/>
    <p:sldLayoutId id="2147485346" r:id="rId24"/>
    <p:sldLayoutId id="2147485347" r:id="rId25"/>
  </p:sldLayoutIdLst>
  <p:hf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bassamkasasbeh1/wsnds?select=WSN-DS.cs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p:nvSpPr>
          <p:cNvPr id="3" name="Rectangle 2"/>
          <p:cNvSpPr/>
          <p:nvPr/>
        </p:nvSpPr>
        <p:spPr>
          <a:xfrm>
            <a:off x="833732" y="1171575"/>
            <a:ext cx="7476535" cy="2062103"/>
          </a:xfrm>
          <a:prstGeom prst="rect">
            <a:avLst/>
          </a:prstGeom>
        </p:spPr>
        <p:txBody>
          <a:bodyPr wrap="square">
            <a:spAutoFit/>
          </a:bodyPr>
          <a:lstStyle/>
          <a:p>
            <a:pPr algn="ctr"/>
            <a:endParaRPr lang="en-US" sz="3200" b="1" dirty="0">
              <a:latin typeface="Times New Roman" panose="02020603050405020304" pitchFamily="18" charset="0"/>
              <a:ea typeface="Times New Roman" panose="02020603050405020304" pitchFamily="18" charset="0"/>
            </a:endParaRPr>
          </a:p>
          <a:p>
            <a:pPr algn="ctr"/>
            <a:r>
              <a:rPr lang="en-US" sz="3200" b="1" dirty="0">
                <a:latin typeface="Times New Roman" panose="02020603050405020304" pitchFamily="18" charset="0"/>
                <a:ea typeface="Times New Roman" panose="02020603050405020304" pitchFamily="18" charset="0"/>
              </a:rPr>
              <a:t>INTRUSION DETECTION AND PREVENTION USING MACHINE LEARNING IN BANKING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891"/>
        <p:cNvGrpSpPr/>
        <p:nvPr/>
      </p:nvGrpSpPr>
      <p:grpSpPr>
        <a:xfrm>
          <a:off x="0" y="0"/>
          <a:ext cx="0" cy="0"/>
          <a:chOff x="0" y="0"/>
          <a:chExt cx="0" cy="0"/>
        </a:xfrm>
      </p:grpSpPr>
      <p:sp>
        <p:nvSpPr>
          <p:cNvPr id="893" name="Google Shape;893;p34"/>
          <p:cNvSpPr txBox="1">
            <a:spLocks noGrp="1"/>
          </p:cNvSpPr>
          <p:nvPr>
            <p:ph type="title"/>
          </p:nvPr>
        </p:nvSpPr>
        <p:spPr>
          <a:xfrm>
            <a:off x="2087804" y="-26509"/>
            <a:ext cx="4648968" cy="70800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b="1" dirty="0">
                <a:solidFill>
                  <a:schemeClr val="tx1"/>
                </a:solidFill>
                <a:latin typeface="Times New Roman" panose="02020603050405020304" pitchFamily="18" charset="0"/>
                <a:cs typeface="Times New Roman" panose="02020603050405020304" pitchFamily="18" charset="0"/>
              </a:rPr>
              <a:t>Architecture</a:t>
            </a:r>
            <a:endParaRPr sz="24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619E6DF-4E9A-E9F9-D6F6-FA2650AD2BF4}"/>
              </a:ext>
            </a:extLst>
          </p:cNvPr>
          <p:cNvPicPr>
            <a:picLocks noChangeAspect="1"/>
          </p:cNvPicPr>
          <p:nvPr/>
        </p:nvPicPr>
        <p:blipFill>
          <a:blip r:embed="rId3"/>
          <a:stretch>
            <a:fillRect/>
          </a:stretch>
        </p:blipFill>
        <p:spPr>
          <a:xfrm>
            <a:off x="1109179" y="642668"/>
            <a:ext cx="6925642" cy="38581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116083" y="1116619"/>
            <a:ext cx="6783860" cy="2354491"/>
          </a:xfrm>
          <a:prstGeom prst="rect">
            <a:avLst/>
          </a:prstGeom>
          <a:noFill/>
        </p:spPr>
        <p:txBody>
          <a:bodyPr wrap="square" rtlCol="0">
            <a:spAutoFit/>
          </a:bodyPr>
          <a:lstStyle/>
          <a:p>
            <a:pPr marL="257175" indent="-257175" algn="just">
              <a:lnSpc>
                <a:spcPct val="150000"/>
              </a:lnSpc>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Use Case Diagram:</a:t>
            </a:r>
          </a:p>
          <a:p>
            <a:pPr lvl="1" algn="just"/>
            <a:r>
              <a:rPr lang="en-US" sz="1400" b="1" dirty="0"/>
              <a:t>1) </a:t>
            </a:r>
            <a:r>
              <a:rPr lang="en-US" sz="14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a:t>
            </a:r>
          </a:p>
          <a:p>
            <a:pPr lvl="1" algn="just"/>
            <a:endParaRPr lang="en-IN" sz="1400" dirty="0">
              <a:latin typeface="Times New Roman" panose="02020603050405020304" pitchFamily="18" charset="0"/>
              <a:cs typeface="Times New Roman" panose="02020603050405020304" pitchFamily="18" charset="0"/>
            </a:endParaRPr>
          </a:p>
          <a:p>
            <a:pPr lvl="1" algn="just"/>
            <a:r>
              <a:rPr lang="en-US" sz="1400" b="1" dirty="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p>
          <a:p>
            <a:pPr lvl="1" algn="just"/>
            <a:endParaRPr lang="en-IN" sz="1400" dirty="0">
              <a:latin typeface="Times New Roman" panose="02020603050405020304" pitchFamily="18" charset="0"/>
              <a:cs typeface="Times New Roman" panose="02020603050405020304" pitchFamily="18" charset="0"/>
            </a:endParaRPr>
          </a:p>
          <a:p>
            <a:pPr lvl="1" algn="just"/>
            <a:r>
              <a:rPr lang="en-US" sz="1400" b="1"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The main purpose of a use case diagram is to show what system functions are performed for which actor. Roles of the actors in the system can be depicted.</a:t>
            </a:r>
            <a:endParaRPr lang="en-IN" sz="1400" dirty="0">
              <a:latin typeface="Times New Roman" panose="02020603050405020304" pitchFamily="18" charset="0"/>
              <a:cs typeface="Times New Roman" panose="02020603050405020304" pitchFamily="18" charset="0"/>
            </a:endParaRPr>
          </a:p>
        </p:txBody>
      </p:sp>
      <p:sp>
        <p:nvSpPr>
          <p:cNvPr id="2" name="Rectangle 1"/>
          <p:cNvSpPr/>
          <p:nvPr/>
        </p:nvSpPr>
        <p:spPr>
          <a:xfrm>
            <a:off x="2383141" y="254877"/>
            <a:ext cx="3598100" cy="635367"/>
          </a:xfrm>
          <a:prstGeom prst="rect">
            <a:avLst/>
          </a:prstGeom>
        </p:spPr>
        <p:txBody>
          <a:bodyPr wrap="none">
            <a:spAutoFit/>
          </a:bodyPr>
          <a:lstStyle/>
          <a:p>
            <a:pPr lvl="2" algn="ctr">
              <a:lnSpc>
                <a:spcPct val="170000"/>
              </a:lnSpc>
            </a:pPr>
            <a:r>
              <a:rPr lang="en-US" sz="24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380613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p:nvPr/>
        </p:nvSpPr>
        <p:spPr>
          <a:xfrm>
            <a:off x="1060057" y="0"/>
            <a:ext cx="6447501" cy="69815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700" b="1" dirty="0">
              <a:solidFill>
                <a:schemeClr val="accent4"/>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3331845" y="4665942"/>
            <a:ext cx="2480310" cy="253916"/>
          </a:xfrm>
          <a:prstGeom prst="rect">
            <a:avLst/>
          </a:prstGeom>
          <a:noFill/>
        </p:spPr>
        <p:txBody>
          <a:bodyPr wrap="square" rtlCol="0">
            <a:spAutoFit/>
          </a:bodyPr>
          <a:lstStyle/>
          <a:p>
            <a:pPr algn="ctr"/>
            <a:r>
              <a:rPr lang="en-US" sz="1050" b="1" dirty="0">
                <a:latin typeface="Times New Roman" panose="02020603050405020304" pitchFamily="18" charset="0"/>
                <a:cs typeface="Times New Roman" panose="02020603050405020304" pitchFamily="18" charset="0"/>
              </a:rPr>
              <a:t>Figure: Use Case Diagram</a:t>
            </a:r>
          </a:p>
        </p:txBody>
      </p:sp>
      <p:pic>
        <p:nvPicPr>
          <p:cNvPr id="5" name="Picture 4"/>
          <p:cNvPicPr/>
          <p:nvPr/>
        </p:nvPicPr>
        <p:blipFill>
          <a:blip r:embed="rId2"/>
          <a:stretch>
            <a:fillRect/>
          </a:stretch>
        </p:blipFill>
        <p:spPr>
          <a:xfrm>
            <a:off x="1706245" y="739140"/>
            <a:ext cx="5731510" cy="3665220"/>
          </a:xfrm>
          <a:prstGeom prst="rect">
            <a:avLst/>
          </a:prstGeom>
        </p:spPr>
      </p:pic>
    </p:spTree>
    <p:extLst>
      <p:ext uri="{BB962C8B-B14F-4D97-AF65-F5344CB8AC3E}">
        <p14:creationId xmlns:p14="http://schemas.microsoft.com/office/powerpoint/2010/main" val="300942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p:nvPr/>
        </p:nvSpPr>
        <p:spPr>
          <a:xfrm>
            <a:off x="1155398" y="404489"/>
            <a:ext cx="6447501" cy="69815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700" b="1" dirty="0">
              <a:solidFill>
                <a:schemeClr val="accent4"/>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21102" y="404489"/>
            <a:ext cx="7916092" cy="3554819"/>
          </a:xfrm>
          <a:prstGeom prst="rect">
            <a:avLst/>
          </a:prstGeom>
          <a:noFill/>
        </p:spPr>
        <p:txBody>
          <a:bodyPr wrap="square" rtlCol="0">
            <a:spAutoFit/>
          </a:bodyPr>
          <a:lstStyle/>
          <a:p>
            <a:pPr marL="257175" indent="-257175" algn="just">
              <a:lnSpc>
                <a:spcPct val="150000"/>
              </a:lnSpc>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ER Diagram:</a:t>
            </a:r>
            <a:endParaRPr lang="en-US" sz="1500" dirty="0">
              <a:latin typeface="Times New Roman" panose="02020603050405020304" pitchFamily="18" charset="0"/>
              <a:cs typeface="Times New Roman" panose="02020603050405020304" pitchFamily="18" charset="0"/>
            </a:endParaRPr>
          </a:p>
          <a:p>
            <a:pPr algn="just">
              <a:lnSpc>
                <a:spcPct val="150000"/>
              </a:lnSpc>
            </a:pPr>
            <a:r>
              <a:rPr lang="en-US" sz="15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 </a:t>
            </a:r>
            <a:endParaRPr lang="en-IN" sz="1050" dirty="0">
              <a:latin typeface="Times New Roman" panose="02020603050405020304" pitchFamily="18" charset="0"/>
              <a:cs typeface="Times New Roman" panose="02020603050405020304" pitchFamily="18" charset="0"/>
            </a:endParaRPr>
          </a:p>
          <a:p>
            <a:pPr algn="just">
              <a:lnSpc>
                <a:spcPct val="150000"/>
              </a:lnSpc>
            </a:pPr>
            <a:r>
              <a:rPr lang="en-US" sz="15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704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195745" y="4324160"/>
            <a:ext cx="2752510" cy="323165"/>
          </a:xfrm>
          <a:prstGeom prst="rect">
            <a:avLst/>
          </a:prstGeom>
          <a:noFill/>
        </p:spPr>
        <p:txBody>
          <a:bodyPr wrap="square" rtlCol="0">
            <a:spAutoFit/>
          </a:bodyPr>
          <a:lstStyle/>
          <a:p>
            <a:pPr algn="ctr"/>
            <a:r>
              <a:rPr lang="en-US" sz="1500" b="1" dirty="0">
                <a:latin typeface="Times New Roman" panose="02020603050405020304" pitchFamily="18" charset="0"/>
                <a:cs typeface="Times New Roman" panose="02020603050405020304" pitchFamily="18" charset="0"/>
              </a:rPr>
              <a:t>Figure: ER diagram</a:t>
            </a:r>
          </a:p>
        </p:txBody>
      </p:sp>
      <p:pic>
        <p:nvPicPr>
          <p:cNvPr id="4" name="Picture 3"/>
          <p:cNvPicPr/>
          <p:nvPr/>
        </p:nvPicPr>
        <p:blipFill>
          <a:blip r:embed="rId2"/>
          <a:stretch>
            <a:fillRect/>
          </a:stretch>
        </p:blipFill>
        <p:spPr>
          <a:xfrm>
            <a:off x="742950" y="361951"/>
            <a:ext cx="7791450" cy="3543300"/>
          </a:xfrm>
          <a:prstGeom prst="rect">
            <a:avLst/>
          </a:prstGeom>
        </p:spPr>
      </p:pic>
    </p:spTree>
    <p:extLst>
      <p:ext uri="{BB962C8B-B14F-4D97-AF65-F5344CB8AC3E}">
        <p14:creationId xmlns:p14="http://schemas.microsoft.com/office/powerpoint/2010/main" val="360046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85112" y="188417"/>
            <a:ext cx="1409360" cy="376834"/>
          </a:xfrm>
          <a:prstGeom prst="rect">
            <a:avLst/>
          </a:prstGeom>
        </p:spPr>
        <p:txBody>
          <a:bodyPr wrap="none">
            <a:spAutoFit/>
          </a:bodyPr>
          <a:lstStyle/>
          <a:p>
            <a:pPr algn="just">
              <a:lnSpc>
                <a:spcPct val="150000"/>
              </a:lnSpc>
            </a:pPr>
            <a:r>
              <a:rPr lang="en-US" b="1" dirty="0">
                <a:latin typeface="Times New Roman" panose="02020603050405020304" pitchFamily="18" charset="0"/>
                <a:cs typeface="Times New Roman" panose="02020603050405020304" pitchFamily="18" charset="0"/>
              </a:rPr>
              <a:t>Implementation</a:t>
            </a:r>
          </a:p>
        </p:txBody>
      </p:sp>
      <p:sp>
        <p:nvSpPr>
          <p:cNvPr id="4" name="Rectangle 3"/>
          <p:cNvSpPr/>
          <p:nvPr/>
        </p:nvSpPr>
        <p:spPr>
          <a:xfrm>
            <a:off x="385112" y="376834"/>
            <a:ext cx="8438754" cy="3818353"/>
          </a:xfrm>
          <a:prstGeom prst="rect">
            <a:avLst/>
          </a:prstGeom>
        </p:spPr>
        <p:txBody>
          <a:bodyPr wrap="square">
            <a:spAutoFit/>
          </a:bodyPr>
          <a:lstStyle/>
          <a:p>
            <a:pPr algn="just">
              <a:lnSpc>
                <a:spcPct val="107000"/>
              </a:lnSpc>
              <a:spcBef>
                <a:spcPts val="1200"/>
              </a:spcBef>
              <a:spcAft>
                <a:spcPts val="800"/>
              </a:spcAft>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1. System:</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1.1 Store Dataset: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The System stores the dataset given by the user.</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1.2 Model Training:</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This </a:t>
            </a:r>
            <a:r>
              <a:rPr lang="en-US" sz="1400" dirty="0">
                <a:latin typeface="Times New Roman" panose="02020603050405020304" pitchFamily="18" charset="0"/>
                <a:ea typeface="Calibri" panose="020F0502020204030204" pitchFamily="34" charset="0"/>
                <a:cs typeface="Times New Roman" panose="02020603050405020304" pitchFamily="18" charset="0"/>
              </a:rPr>
              <a:t>is the process of teaching a machine learning model to make accurate predictions or classifications by exposing it to a dataset. During this phase, data is prepared and split into training, validation, and test sets. The selected algorithm learns from the training data by adjusting its internal parameters to minimize errors in predictions, using techniques like gradient descent to optimize performance.</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31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81435" y="376400"/>
            <a:ext cx="8511840" cy="3621569"/>
          </a:xfrm>
          <a:prstGeom prst="rect">
            <a:avLst/>
          </a:prstGeom>
        </p:spPr>
        <p:txBody>
          <a:bodyPr wrap="square">
            <a:spAutoFit/>
          </a:bodyPr>
          <a:lstStyle/>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1.3 Model Predictions: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The system takes the data given by the user and predict the output based on the given data.</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2. User:</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2.Registration: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The Registration Page allows new users to create an account by entering their personal information. It includes fields for username, email, password, and other required details. The page features validation to ensure that all input data is correct and meets the specified requirements. For example, it checks for valid email formats, strong passwords, and non-duplicate usernames. Users receive real-time feedback on any errors or issues with their input, ensuring a smooth and secure registration process.</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040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12185" y="290741"/>
            <a:ext cx="8532860" cy="4562018"/>
          </a:xfrm>
          <a:prstGeom prst="rect">
            <a:avLst/>
          </a:prstGeom>
        </p:spPr>
        <p:txBody>
          <a:bodyPr wrap="square">
            <a:spAutoFit/>
          </a:bodyPr>
          <a:lstStyle/>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2.2 Login: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400" b="1" dirty="0">
                <a:latin typeface="Calibri" panose="020F0502020204030204" pitchFamily="34" charset="0"/>
                <a:ea typeface="Calibri" panose="020F0502020204030204" pitchFamily="34" charset="0"/>
                <a:cs typeface="Times New Roman" panose="02020603050405020304" pitchFamily="18" charset="0"/>
              </a:rPr>
              <a:t>Username/Email Field:</a:t>
            </a:r>
            <a:r>
              <a:rPr lang="en-US" sz="1400" dirty="0">
                <a:latin typeface="Times New Roman" panose="02020603050405020304" pitchFamily="18" charset="0"/>
                <a:ea typeface="Calibri" panose="020F0502020204030204" pitchFamily="34" charset="0"/>
                <a:cs typeface="Times New Roman" panose="02020603050405020304" pitchFamily="18" charset="0"/>
              </a:rPr>
              <a:t> Checks for valid email formats or existing usernames.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Password Field:</a:t>
            </a:r>
            <a:r>
              <a:rPr lang="en-US" sz="1400" dirty="0">
                <a:latin typeface="Times New Roman" panose="02020603050405020304" pitchFamily="18" charset="0"/>
                <a:ea typeface="Calibri" panose="020F0502020204030204" pitchFamily="34" charset="0"/>
                <a:cs typeface="Times New Roman" panose="02020603050405020304" pitchFamily="18" charset="0"/>
              </a:rPr>
              <a:t> Ensures the password meets security requirements (e.g., minimum length, complexity).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Validation Messages:</a:t>
            </a:r>
            <a:r>
              <a:rPr lang="en-US" sz="1400" dirty="0">
                <a:latin typeface="Times New Roman" panose="02020603050405020304" pitchFamily="18" charset="0"/>
                <a:ea typeface="Calibri" panose="020F0502020204030204" pitchFamily="34" charset="0"/>
                <a:cs typeface="Times New Roman" panose="02020603050405020304" pitchFamily="18" charset="0"/>
              </a:rPr>
              <a:t> Provides immediate feedback if the input is incorrect or if the account details do not match.</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2.3.Viewing the dataset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User can able to view the dataset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2.4.Model selection: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User can selects the accuracy of a model and view the accuracy of that particular model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2.5.Prediction: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User can predict based on the particular date  is it better to type of attack </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5539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560"/>
        <p:cNvGrpSpPr/>
        <p:nvPr/>
      </p:nvGrpSpPr>
      <p:grpSpPr>
        <a:xfrm>
          <a:off x="0" y="0"/>
          <a:ext cx="0" cy="0"/>
          <a:chOff x="0" y="0"/>
          <a:chExt cx="0" cy="0"/>
        </a:xfrm>
      </p:grpSpPr>
      <p:sp>
        <p:nvSpPr>
          <p:cNvPr id="1561" name="Google Shape;1561;p39"/>
          <p:cNvSpPr txBox="1">
            <a:spLocks noGrp="1"/>
          </p:cNvSpPr>
          <p:nvPr>
            <p:ph type="title"/>
          </p:nvPr>
        </p:nvSpPr>
        <p:spPr>
          <a:xfrm>
            <a:off x="356459" y="0"/>
            <a:ext cx="7713900" cy="710700"/>
          </a:xfrm>
          <a:prstGeom prst="rect">
            <a:avLst/>
          </a:prstGeom>
          <a:ln>
            <a:noFill/>
          </a:ln>
        </p:spPr>
        <p:txBody>
          <a:bodyPr spcFirstLastPara="1" wrap="square" lIns="91425" tIns="91425" rIns="91425" bIns="91425" anchor="t" anchorCtr="0">
            <a:noAutofit/>
          </a:bodyPr>
          <a:lstStyle/>
          <a:p>
            <a:pPr lvl="0"/>
            <a:r>
              <a:rPr lang="en-IN" sz="2400" b="1" dirty="0" err="1">
                <a:solidFill>
                  <a:schemeClr val="tx1"/>
                </a:solidFill>
                <a:latin typeface="Times New Roman" panose="02020603050405020304" pitchFamily="18" charset="0"/>
                <a:ea typeface="Poppins" panose="00000500000000000000"/>
                <a:cs typeface="Times New Roman" panose="02020603050405020304" pitchFamily="18" charset="0"/>
                <a:sym typeface="Poppins" panose="00000500000000000000"/>
              </a:rPr>
              <a:t>DataSET</a:t>
            </a:r>
            <a:r>
              <a:rPr lang="en-IN" sz="2400" b="1" dirty="0">
                <a:solidFill>
                  <a:schemeClr val="tx1"/>
                </a:solidFill>
                <a:latin typeface="Times New Roman" panose="02020603050405020304" pitchFamily="18" charset="0"/>
                <a:ea typeface="Poppins" panose="00000500000000000000"/>
                <a:cs typeface="Times New Roman" panose="02020603050405020304" pitchFamily="18" charset="0"/>
                <a:sym typeface="Poppins" panose="00000500000000000000"/>
              </a:rPr>
              <a:t> Description</a:t>
            </a:r>
          </a:p>
        </p:txBody>
      </p:sp>
      <p:sp>
        <p:nvSpPr>
          <p:cNvPr id="1562" name="Google Shape;1562;p39"/>
          <p:cNvSpPr txBox="1"/>
          <p:nvPr/>
        </p:nvSpPr>
        <p:spPr>
          <a:xfrm>
            <a:off x="356459" y="361200"/>
            <a:ext cx="7713900" cy="3438900"/>
          </a:xfrm>
          <a:prstGeom prst="rect">
            <a:avLst/>
          </a:prstGeom>
          <a:noFill/>
          <a:ln>
            <a:noFill/>
          </a:ln>
        </p:spPr>
        <p:txBody>
          <a:bodyPr spcFirstLastPara="1" wrap="square" lIns="91425" tIns="91425" rIns="91425" bIns="91425" anchor="t" anchorCtr="0">
            <a:noAutofit/>
          </a:bodyPr>
          <a:lstStyle/>
          <a:p>
            <a:pPr lvl="0">
              <a:lnSpc>
                <a:spcPct val="115000"/>
              </a:lnSpc>
              <a:spcBef>
                <a:spcPts val="1000"/>
              </a:spcBef>
            </a:pPr>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a:t>
            </a:r>
            <a:endParaRPr lang="en-IN" sz="1200" dirty="0">
              <a:latin typeface="Times New Roman" panose="02020603050405020304" pitchFamily="18" charset="0"/>
              <a:cs typeface="Times New Roman" panose="02020603050405020304" pitchFamily="18" charset="0"/>
            </a:endParaRPr>
          </a:p>
        </p:txBody>
      </p:sp>
      <p:sp>
        <p:nvSpPr>
          <p:cNvPr id="5" name="Google Shape;894;p34"/>
          <p:cNvSpPr txBox="1"/>
          <p:nvPr/>
        </p:nvSpPr>
        <p:spPr>
          <a:xfrm>
            <a:off x="7561445" y="825504"/>
            <a:ext cx="1017829" cy="68798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2800" b="1" dirty="0">
              <a:solidFill>
                <a:schemeClr val="accent4"/>
              </a:solidFill>
            </a:endParaRPr>
          </a:p>
        </p:txBody>
      </p:sp>
      <p:sp>
        <p:nvSpPr>
          <p:cNvPr id="2" name="Rectangle 1"/>
          <p:cNvSpPr/>
          <p:nvPr/>
        </p:nvSpPr>
        <p:spPr>
          <a:xfrm>
            <a:off x="171450" y="825504"/>
            <a:ext cx="8972550" cy="4201150"/>
          </a:xfrm>
          <a:prstGeom prst="rect">
            <a:avLst/>
          </a:prstGeom>
        </p:spPr>
        <p:txBody>
          <a:bodyPr wrap="square">
            <a:spAutoFit/>
          </a:bodyPr>
          <a:lstStyle/>
          <a:p>
            <a:r>
              <a:rPr lang="en-IN" sz="1400" dirty="0">
                <a:solidFill>
                  <a:schemeClr val="bg1"/>
                </a:solidFill>
                <a:latin typeface="Consolas" panose="020B0609020204030204" pitchFamily="49" charset="0"/>
                <a:hlinkClick r:id="rId3"/>
              </a:rPr>
              <a:t>https://www.kaggle.com/datasets/bassamkasasbeh1/wsnds?select=WSN-DS.csv</a:t>
            </a:r>
            <a:endParaRPr lang="en-IN" sz="1400" dirty="0">
              <a:solidFill>
                <a:schemeClr val="bg1"/>
              </a:solidFill>
              <a:latin typeface="Consolas" panose="020B0609020204030204" pitchFamily="49" charset="0"/>
            </a:endParaRPr>
          </a:p>
          <a:p>
            <a:endParaRPr lang="en-US" sz="1400" dirty="0">
              <a:solidFill>
                <a:schemeClr val="bg1"/>
              </a:solidFill>
              <a:latin typeface="Consolas" panose="020B0609020204030204" pitchFamily="49" charset="0"/>
            </a:endParaRPr>
          </a:p>
          <a:p>
            <a:pPr>
              <a:lnSpc>
                <a:spcPct val="150000"/>
              </a:lnSpc>
            </a:pPr>
            <a:r>
              <a:rPr lang="en-US" sz="1400" dirty="0">
                <a:latin typeface="Times New Roman" panose="02020603050405020304" pitchFamily="18" charset="0"/>
                <a:cs typeface="Times New Roman" panose="02020603050405020304" pitchFamily="18" charset="0"/>
              </a:rPr>
              <a:t>1. id</a:t>
            </a:r>
          </a:p>
          <a:p>
            <a:pPr>
              <a:lnSpc>
                <a:spcPct val="150000"/>
              </a:lnSpc>
            </a:pPr>
            <a:r>
              <a:rPr lang="en-US" sz="1400" dirty="0">
                <a:latin typeface="Times New Roman" panose="02020603050405020304" pitchFamily="18" charset="0"/>
                <a:cs typeface="Times New Roman" panose="02020603050405020304" pitchFamily="18" charset="0"/>
              </a:rPr>
              <a:t>Represents a unique identifier for a specific transaction, user session, or communication instance within the banking system.</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2. Time</a:t>
            </a:r>
          </a:p>
          <a:p>
            <a:pPr>
              <a:lnSpc>
                <a:spcPct val="150000"/>
              </a:lnSpc>
            </a:pPr>
            <a:r>
              <a:rPr lang="en-US" sz="1400" dirty="0">
                <a:latin typeface="Times New Roman" panose="02020603050405020304" pitchFamily="18" charset="0"/>
                <a:cs typeface="Times New Roman" panose="02020603050405020304" pitchFamily="18" charset="0"/>
              </a:rPr>
              <a:t>Indicates the timestamp of the transaction or communication activity. This is critical for tracking and analyzing transaction patterns and detecting anomalies.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3. </a:t>
            </a:r>
            <a:r>
              <a:rPr lang="en-US" sz="1400" dirty="0" err="1">
                <a:latin typeface="Times New Roman" panose="02020603050405020304" pitchFamily="18" charset="0"/>
                <a:cs typeface="Times New Roman" panose="02020603050405020304" pitchFamily="18" charset="0"/>
              </a:rPr>
              <a:t>Is_CH</a:t>
            </a: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Represent whether the transaction originates from a central branch or a trusted source (e.g., 1 for a trusted branch/server, 0 otherwise).</a:t>
            </a:r>
          </a:p>
          <a:p>
            <a:br>
              <a:rPr lang="en-US" dirty="0"/>
            </a:br>
            <a:endParaRPr lang="en-US" dirty="0"/>
          </a:p>
          <a:p>
            <a:endParaRPr lang="en-US" sz="1400" b="0" dirty="0">
              <a:solidFill>
                <a:schemeClr val="bg1"/>
              </a:solidFill>
              <a:effectLst/>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9070428" cy="4847481"/>
          </a:xfrm>
          <a:prstGeom prst="rect">
            <a:avLst/>
          </a:prstGeom>
        </p:spPr>
        <p:txBody>
          <a:bodyPr wrap="square">
            <a:spAutoFit/>
          </a:bodyPr>
          <a:lstStyle/>
          <a:p>
            <a:pPr>
              <a:lnSpc>
                <a:spcPct val="150000"/>
              </a:lnSpc>
            </a:pP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4. who CH</a:t>
            </a:r>
          </a:p>
          <a:p>
            <a:pPr>
              <a:lnSpc>
                <a:spcPct val="150000"/>
              </a:lnSpc>
            </a:pPr>
            <a:r>
              <a:rPr lang="en-US" sz="1400" dirty="0">
                <a:latin typeface="Times New Roman" panose="02020603050405020304" pitchFamily="18" charset="0"/>
                <a:cs typeface="Times New Roman" panose="02020603050405020304" pitchFamily="18" charset="0"/>
              </a:rPr>
              <a:t>Denotes the branch, server, or central authority responsible for processing this transaction or communication. </a:t>
            </a:r>
          </a:p>
          <a:p>
            <a:pPr>
              <a:lnSpc>
                <a:spcPct val="150000"/>
              </a:lnSpc>
            </a:pPr>
            <a:r>
              <a:rPr lang="en-US" sz="1400" dirty="0">
                <a:latin typeface="Times New Roman" panose="02020603050405020304" pitchFamily="18" charset="0"/>
                <a:cs typeface="Times New Roman" panose="02020603050405020304" pitchFamily="18" charset="0"/>
              </a:rPr>
              <a:t>5. </a:t>
            </a:r>
            <a:r>
              <a:rPr lang="en-US" sz="1400" dirty="0" err="1">
                <a:latin typeface="Times New Roman" panose="02020603050405020304" pitchFamily="18" charset="0"/>
                <a:cs typeface="Times New Roman" panose="02020603050405020304" pitchFamily="18" charset="0"/>
              </a:rPr>
              <a:t>Dist_To_CH</a:t>
            </a: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Reflects the latency or the time taken for the transaction to reach the central branch or server. Higher values might indicate delays or potential inefficiencies.</a:t>
            </a:r>
          </a:p>
          <a:p>
            <a:pPr>
              <a:lnSpc>
                <a:spcPct val="150000"/>
              </a:lnSpc>
            </a:pPr>
            <a:r>
              <a:rPr lang="en-US" sz="1400" dirty="0">
                <a:latin typeface="Times New Roman" panose="02020603050405020304" pitchFamily="18" charset="0"/>
                <a:cs typeface="Times New Roman" panose="02020603050405020304" pitchFamily="18" charset="0"/>
              </a:rPr>
              <a:t>6. ADV_S</a:t>
            </a:r>
          </a:p>
          <a:p>
            <a:pPr>
              <a:lnSpc>
                <a:spcPct val="150000"/>
              </a:lnSpc>
            </a:pPr>
            <a:r>
              <a:rPr lang="en-US" sz="1400" dirty="0">
                <a:latin typeface="Times New Roman" panose="02020603050405020304" pitchFamily="18" charset="0"/>
                <a:cs typeface="Times New Roman" panose="02020603050405020304" pitchFamily="18" charset="0"/>
              </a:rPr>
              <a:t>Number of authorization requests sent by a customer or an ATM.</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7. ADV_R</a:t>
            </a:r>
          </a:p>
          <a:p>
            <a:pPr>
              <a:lnSpc>
                <a:spcPct val="150000"/>
              </a:lnSpc>
            </a:pPr>
            <a:r>
              <a:rPr lang="en-US" sz="1400" dirty="0">
                <a:latin typeface="Times New Roman" panose="02020603050405020304" pitchFamily="18" charset="0"/>
                <a:cs typeface="Times New Roman" panose="02020603050405020304" pitchFamily="18" charset="0"/>
              </a:rPr>
              <a:t>Number of responses received from the server or central system.</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8. JOIN_S</a:t>
            </a:r>
          </a:p>
          <a:p>
            <a:pPr>
              <a:lnSpc>
                <a:spcPct val="150000"/>
              </a:lnSpc>
            </a:pPr>
            <a:r>
              <a:rPr lang="en-US" sz="1400" dirty="0">
                <a:latin typeface="Times New Roman" panose="02020603050405020304" pitchFamily="18" charset="0"/>
                <a:cs typeface="Times New Roman" panose="02020603050405020304" pitchFamily="18" charset="0"/>
              </a:rPr>
              <a:t>Requests sent by a customer (e.g., login or session initiation).</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91769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3"/>
        <p:cNvGrpSpPr/>
        <p:nvPr/>
      </p:nvGrpSpPr>
      <p:grpSpPr>
        <a:xfrm>
          <a:off x="0" y="0"/>
          <a:ext cx="0" cy="0"/>
          <a:chOff x="0" y="0"/>
          <a:chExt cx="0" cy="0"/>
        </a:xfrm>
      </p:grpSpPr>
      <p:sp>
        <p:nvSpPr>
          <p:cNvPr id="379" name="Google Shape;379;p27"/>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solidFill>
                  <a:schemeClr val="tx1"/>
                </a:solidFill>
              </a:rPr>
              <a:t>Contents of the presentation</a:t>
            </a:r>
            <a:endParaRPr sz="2400" dirty="0">
              <a:solidFill>
                <a:schemeClr val="tx1"/>
              </a:solidFill>
            </a:endParaRPr>
          </a:p>
        </p:txBody>
      </p:sp>
      <p:sp>
        <p:nvSpPr>
          <p:cNvPr id="385" name="Google Shape;385;p27"/>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1645585" y="1245700"/>
            <a:ext cx="2544418" cy="282910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Project Description</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Objective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Scope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Literature Survey</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Architecture</a:t>
            </a:r>
          </a:p>
          <a:p>
            <a:pPr marL="342900" indent="-342900" algn="just">
              <a:lnSpc>
                <a:spcPct val="150000"/>
              </a:lnSpc>
              <a:buFont typeface="Wingdings" panose="05000000000000000000" pitchFamily="2" charset="2"/>
              <a:buChar char="ü"/>
            </a:pPr>
            <a:r>
              <a:rPr lang="en-US" sz="1200" dirty="0" err="1">
                <a:latin typeface="Times New Roman" panose="02020603050405020304" pitchFamily="18" charset="0"/>
                <a:cs typeface="Times New Roman" panose="02020603050405020304" pitchFamily="18" charset="0"/>
              </a:rPr>
              <a:t>Umls</a:t>
            </a: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Implementation</a:t>
            </a:r>
          </a:p>
          <a:p>
            <a:pPr marL="342900" indent="-342900" algn="just">
              <a:lnSpc>
                <a:spcPct val="150000"/>
              </a:lnSpc>
              <a:buFont typeface="Wingdings" panose="05000000000000000000" pitchFamily="2" charset="2"/>
              <a:buChar char="ü"/>
            </a:pP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endParaRPr lang="en-IN" sz="1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138061" y="1245700"/>
            <a:ext cx="3728172" cy="19981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Implementation</a:t>
            </a:r>
          </a:p>
          <a:p>
            <a:pPr marL="685800" lvl="1" indent="-228600" algn="just">
              <a:lnSpc>
                <a:spcPct val="150000"/>
              </a:lnSpc>
              <a:buAutoNum type="arabicPeriod"/>
            </a:pPr>
            <a:r>
              <a:rPr lang="en-US" sz="1200" dirty="0">
                <a:latin typeface="Times New Roman" panose="02020603050405020304" pitchFamily="18" charset="0"/>
                <a:cs typeface="Times New Roman" panose="02020603050405020304" pitchFamily="18" charset="0"/>
              </a:rPr>
              <a:t>Data Description</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Proposed System</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Model Implementation</a:t>
            </a:r>
          </a:p>
          <a:p>
            <a:pPr algn="just">
              <a:lnSpc>
                <a:spcPct val="150000"/>
              </a:lnSpc>
            </a:pPr>
            <a:r>
              <a:rPr lang="en-US" sz="1200" dirty="0">
                <a:latin typeface="Times New Roman" panose="02020603050405020304" pitchFamily="18" charset="0"/>
                <a:cs typeface="Times New Roman" panose="02020603050405020304" pitchFamily="18" charset="0"/>
              </a:rPr>
              <a:t>	1. Algorithm Definition</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Conclusion</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Reference</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
            <a:ext cx="9144000" cy="458074"/>
          </a:xfrm>
          <a:prstGeom prst="rect">
            <a:avLst/>
          </a:prstGeom>
        </p:spPr>
        <p:txBody>
          <a:bodyPr wrap="square">
            <a:spAutoFit/>
          </a:bodyPr>
          <a:lstStyle/>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9144000" cy="4673523"/>
          </a:xfrm>
          <a:prstGeom prst="rect">
            <a:avLst/>
          </a:prstGeom>
        </p:spPr>
        <p:txBody>
          <a:bodyPr wrap="square">
            <a:spAutoFit/>
          </a:bodyPr>
          <a:lstStyle/>
          <a:p>
            <a:pPr>
              <a:lnSpc>
                <a:spcPct val="150000"/>
              </a:lnSpc>
            </a:pP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9. JOIN_R</a:t>
            </a:r>
          </a:p>
          <a:p>
            <a:pPr>
              <a:lnSpc>
                <a:spcPct val="150000"/>
              </a:lnSpc>
            </a:pPr>
            <a:r>
              <a:rPr lang="en-US" sz="1400" dirty="0">
                <a:latin typeface="Times New Roman" panose="02020603050405020304" pitchFamily="18" charset="0"/>
                <a:cs typeface="Times New Roman" panose="02020603050405020304" pitchFamily="18" charset="0"/>
              </a:rPr>
              <a:t> Responses from the server confirming the session establishment.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10. SCH_S</a:t>
            </a:r>
          </a:p>
          <a:p>
            <a:pPr>
              <a:lnSpc>
                <a:spcPct val="150000"/>
              </a:lnSpc>
            </a:pPr>
            <a:r>
              <a:rPr lang="en-US" sz="1400" dirty="0">
                <a:latin typeface="Times New Roman" panose="02020603050405020304" pitchFamily="18" charset="0"/>
                <a:cs typeface="Times New Roman" panose="02020603050405020304" pitchFamily="18" charset="0"/>
              </a:rPr>
              <a:t>Represents the number of scheduling requests or instructions sent by a component in the system.</a:t>
            </a:r>
            <a:br>
              <a:rPr lang="en-US" dirty="0">
                <a:latin typeface="Consolas" panose="020B0609020204030204" pitchFamily="49" charset="0"/>
              </a:rPr>
            </a:br>
            <a:r>
              <a:rPr lang="en-US" sz="1400" dirty="0">
                <a:latin typeface="Times New Roman" panose="02020603050405020304" pitchFamily="18" charset="0"/>
                <a:cs typeface="Times New Roman" panose="02020603050405020304" pitchFamily="18" charset="0"/>
              </a:rPr>
              <a:t>11. SCH_R</a:t>
            </a:r>
          </a:p>
          <a:p>
            <a:pPr>
              <a:lnSpc>
                <a:spcPct val="150000"/>
              </a:lnSpc>
            </a:pPr>
            <a:r>
              <a:rPr lang="en-US" sz="1400" dirty="0">
                <a:latin typeface="Times New Roman" panose="02020603050405020304" pitchFamily="18" charset="0"/>
                <a:cs typeface="Times New Roman" panose="02020603050405020304" pitchFamily="18" charset="0"/>
              </a:rPr>
              <a:t>Represents the number of scheduling acknowledgments or responses received by a component in the system.</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12. Rank</a:t>
            </a:r>
          </a:p>
          <a:p>
            <a:pPr>
              <a:lnSpc>
                <a:spcPct val="150000"/>
              </a:lnSpc>
            </a:pPr>
            <a:r>
              <a:rPr lang="en-US" sz="1400">
                <a:latin typeface="Times New Roman" panose="02020603050405020304" pitchFamily="18" charset="0"/>
                <a:cs typeface="Times New Roman" panose="02020603050405020304" pitchFamily="18" charset="0"/>
              </a:rPr>
              <a:t>Reflect </a:t>
            </a:r>
            <a:r>
              <a:rPr lang="en-US" sz="1400" dirty="0">
                <a:latin typeface="Times New Roman" panose="02020603050405020304" pitchFamily="18" charset="0"/>
                <a:cs typeface="Times New Roman" panose="02020603050405020304" pitchFamily="18" charset="0"/>
              </a:rPr>
              <a:t>the priority or risk score of a transaction. For instance, higher ranks could indicate higher transaction amounts or potentially higher-risk transactions..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13. DATA_S</a:t>
            </a:r>
          </a:p>
          <a:p>
            <a:pPr>
              <a:lnSpc>
                <a:spcPct val="150000"/>
              </a:lnSpc>
            </a:pPr>
            <a:r>
              <a:rPr lang="en-US" sz="1400" dirty="0">
                <a:latin typeface="Times New Roman" panose="02020603050405020304" pitchFamily="18" charset="0"/>
                <a:cs typeface="Times New Roman" panose="02020603050405020304" pitchFamily="18" charset="0"/>
              </a:rPr>
              <a:t>Outgoing data from the customer's side (e.g., account details or transaction requests).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14. DATA_R</a:t>
            </a:r>
          </a:p>
          <a:p>
            <a:pPr>
              <a:lnSpc>
                <a:spcPct val="150000"/>
              </a:lnSpc>
            </a:pPr>
            <a:r>
              <a:rPr lang="en-US" sz="1400" dirty="0">
                <a:latin typeface="Times New Roman" panose="02020603050405020304" pitchFamily="18" charset="0"/>
                <a:cs typeface="Times New Roman" panose="02020603050405020304" pitchFamily="18" charset="0"/>
              </a:rPr>
              <a:t>Data received from the bank server (e.g., transaction confirmations or balance details)</a:t>
            </a:r>
            <a:endParaRPr lang="en-US" sz="1400" b="0" dirty="0">
              <a:effectLst/>
              <a:latin typeface="Consolas" panose="020B0609020204030204" pitchFamily="49" charset="0"/>
            </a:endParaRPr>
          </a:p>
        </p:txBody>
      </p:sp>
    </p:spTree>
    <p:extLst>
      <p:ext uri="{BB962C8B-B14F-4D97-AF65-F5344CB8AC3E}">
        <p14:creationId xmlns:p14="http://schemas.microsoft.com/office/powerpoint/2010/main" val="683888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458074"/>
          </a:xfrm>
          <a:prstGeom prst="rect">
            <a:avLst/>
          </a:prstGeom>
        </p:spPr>
        <p:txBody>
          <a:bodyPr wrap="square">
            <a:spAutoFit/>
          </a:bodyPr>
          <a:lstStyle/>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0" y="1"/>
            <a:ext cx="9144000" cy="4901150"/>
          </a:xfrm>
          <a:prstGeom prst="rect">
            <a:avLst/>
          </a:prstGeom>
        </p:spPr>
        <p:txBody>
          <a:bodyPr wrap="square">
            <a:spAutoFit/>
          </a:bodyPr>
          <a:lstStyle/>
          <a:p>
            <a:pPr>
              <a:lnSpc>
                <a:spcPct val="150000"/>
              </a:lnSpc>
            </a:pPr>
            <a:r>
              <a:rPr lang="en-US" sz="1400" dirty="0">
                <a:latin typeface="Times New Roman" panose="02020603050405020304" pitchFamily="18" charset="0"/>
                <a:cs typeface="Times New Roman" panose="02020603050405020304" pitchFamily="18" charset="0"/>
              </a:rPr>
              <a:t>15. </a:t>
            </a:r>
            <a:r>
              <a:rPr lang="en-US" sz="1400" dirty="0" err="1">
                <a:latin typeface="Times New Roman" panose="02020603050405020304" pitchFamily="18" charset="0"/>
                <a:cs typeface="Times New Roman" panose="02020603050405020304" pitchFamily="18" charset="0"/>
              </a:rPr>
              <a:t>Data_Sent_To_BS</a:t>
            </a: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Indicates the total data transmitted to the central system (e.g., the bank's core server). This could help measure transaction load.</a:t>
            </a:r>
          </a:p>
          <a:p>
            <a:pPr>
              <a:lnSpc>
                <a:spcPct val="150000"/>
              </a:lnSpc>
            </a:pPr>
            <a:r>
              <a:rPr lang="en-US" sz="1400" dirty="0">
                <a:latin typeface="Times New Roman" panose="02020603050405020304" pitchFamily="18" charset="0"/>
                <a:cs typeface="Times New Roman" panose="02020603050405020304" pitchFamily="18" charset="0"/>
              </a:rPr>
              <a:t>16. </a:t>
            </a:r>
            <a:r>
              <a:rPr lang="en-US" sz="1400" dirty="0" err="1">
                <a:latin typeface="Times New Roman" panose="02020603050405020304" pitchFamily="18" charset="0"/>
                <a:cs typeface="Times New Roman" panose="02020603050405020304" pitchFamily="18" charset="0"/>
              </a:rPr>
              <a:t>dist_CH_To_BS</a:t>
            </a: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The communication distance (or latency) between the branch/server and the bank’s central server. Higher values could indicate network delays or potential bottlenecks.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17. </a:t>
            </a:r>
            <a:r>
              <a:rPr lang="en-US" sz="1400" dirty="0" err="1">
                <a:latin typeface="Times New Roman" panose="02020603050405020304" pitchFamily="18" charset="0"/>
                <a:cs typeface="Times New Roman" panose="02020603050405020304" pitchFamily="18" charset="0"/>
              </a:rPr>
              <a:t>send_code</a:t>
            </a: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Represents the type or status code of the transaction, such as:</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Successful transaction.</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Authorization failed.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18. Expanded Energy</a:t>
            </a:r>
          </a:p>
          <a:p>
            <a:pPr>
              <a:lnSpc>
                <a:spcPct val="150000"/>
              </a:lnSpc>
            </a:pPr>
            <a:r>
              <a:rPr lang="en-US" sz="1400" dirty="0">
                <a:latin typeface="Times New Roman" panose="02020603050405020304" pitchFamily="18" charset="0"/>
                <a:cs typeface="Times New Roman" panose="02020603050405020304" pitchFamily="18" charset="0"/>
              </a:rPr>
              <a:t>Represents the computational or network resource consumption for processing this transaction. Higher values might suggest resource-heavy operations or potential abnormal activity.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19. Attack type</a:t>
            </a:r>
          </a:p>
          <a:p>
            <a:pPr>
              <a:lnSpc>
                <a:spcPct val="150000"/>
              </a:lnSpc>
            </a:pPr>
            <a:r>
              <a:rPr lang="en-US" sz="1400" dirty="0">
                <a:latin typeface="Times New Roman" panose="02020603050405020304" pitchFamily="18" charset="0"/>
                <a:cs typeface="Times New Roman" panose="02020603050405020304" pitchFamily="18" charset="0"/>
              </a:rPr>
              <a:t>Indicate the type of attack.</a:t>
            </a:r>
          </a:p>
        </p:txBody>
      </p:sp>
    </p:spTree>
    <p:extLst>
      <p:ext uri="{BB962C8B-B14F-4D97-AF65-F5344CB8AC3E}">
        <p14:creationId xmlns:p14="http://schemas.microsoft.com/office/powerpoint/2010/main" val="43568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891"/>
        <p:cNvGrpSpPr/>
        <p:nvPr/>
      </p:nvGrpSpPr>
      <p:grpSpPr>
        <a:xfrm>
          <a:off x="0" y="0"/>
          <a:ext cx="0" cy="0"/>
          <a:chOff x="0" y="0"/>
          <a:chExt cx="0" cy="0"/>
        </a:xfrm>
      </p:grpSpPr>
      <p:sp>
        <p:nvSpPr>
          <p:cNvPr id="893" name="Google Shape;893;p34"/>
          <p:cNvSpPr txBox="1">
            <a:spLocks noGrp="1"/>
          </p:cNvSpPr>
          <p:nvPr>
            <p:ph type="title"/>
          </p:nvPr>
        </p:nvSpPr>
        <p:spPr>
          <a:xfrm>
            <a:off x="2264275" y="338989"/>
            <a:ext cx="4648968" cy="44958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1800" b="1" dirty="0">
                <a:solidFill>
                  <a:schemeClr val="tx1"/>
                </a:solidFill>
                <a:latin typeface="Times New Roman" panose="02020603050405020304" pitchFamily="18" charset="0"/>
                <a:cs typeface="Times New Roman" panose="02020603050405020304" pitchFamily="18" charset="0"/>
              </a:rPr>
              <a:t>Proposed System</a:t>
            </a:r>
            <a:endParaRPr sz="1800" b="1" dirty="0">
              <a:solidFill>
                <a:schemeClr val="tx1"/>
              </a:solidFill>
              <a:latin typeface="Times New Roman" panose="02020603050405020304" pitchFamily="18" charset="0"/>
              <a:cs typeface="Times New Roman" panose="02020603050405020304" pitchFamily="18" charset="0"/>
            </a:endParaRPr>
          </a:p>
        </p:txBody>
      </p:sp>
      <p:sp>
        <p:nvSpPr>
          <p:cNvPr id="1147" name="Google Shape;1147;p34"/>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000917" y="1024000"/>
            <a:ext cx="7680025" cy="1992661"/>
          </a:xfrm>
          <a:prstGeom prst="rect">
            <a:avLst/>
          </a:prstGeom>
          <a:noFill/>
        </p:spPr>
        <p:txBody>
          <a:bodyPr wrap="square" rtlCol="0">
            <a:spAutoFit/>
          </a:bodyPr>
          <a:lstStyle/>
          <a:p>
            <a:pPr algn="just">
              <a:lnSpc>
                <a:spcPct val="150000"/>
              </a:lnSpc>
            </a:pPr>
            <a:r>
              <a:rPr lang="en-IN" sz="1400" b="1" dirty="0">
                <a:latin typeface="Times" panose="02020603050405020304" pitchFamily="18" charset="0"/>
                <a:cs typeface="Times" panose="02020603050405020304" pitchFamily="18" charset="0"/>
              </a:rPr>
              <a:t>Decision Tree</a:t>
            </a:r>
            <a:r>
              <a:rPr lang="en-IN" sz="1400" dirty="0">
                <a:latin typeface="Times" panose="02020603050405020304" pitchFamily="18" charset="0"/>
                <a:cs typeface="Times" panose="02020603050405020304" pitchFamily="18" charset="0"/>
              </a:rPr>
              <a:t>: A tree-like model that makes decisions based on feature values. It is interpretable and easy to understand but can </a:t>
            </a:r>
            <a:r>
              <a:rPr lang="en-IN" sz="1400" dirty="0" err="1">
                <a:latin typeface="Times" panose="02020603050405020304" pitchFamily="18" charset="0"/>
                <a:cs typeface="Times" panose="02020603050405020304" pitchFamily="18" charset="0"/>
              </a:rPr>
              <a:t>overfit</a:t>
            </a:r>
            <a:r>
              <a:rPr lang="en-IN" sz="1400" dirty="0">
                <a:latin typeface="Times" panose="02020603050405020304" pitchFamily="18" charset="0"/>
                <a:cs typeface="Times" panose="02020603050405020304" pitchFamily="18" charset="0"/>
              </a:rPr>
              <a:t> on training data.</a:t>
            </a:r>
          </a:p>
          <a:p>
            <a:pPr algn="just">
              <a:lnSpc>
                <a:spcPct val="150000"/>
              </a:lnSpc>
            </a:pPr>
            <a:r>
              <a:rPr lang="en-IN" sz="1400" b="1" dirty="0">
                <a:latin typeface="Times" panose="02020603050405020304" pitchFamily="18" charset="0"/>
                <a:cs typeface="Times" panose="02020603050405020304" pitchFamily="18" charset="0"/>
              </a:rPr>
              <a:t>Random Forest</a:t>
            </a:r>
            <a:r>
              <a:rPr lang="en-IN" sz="1400" dirty="0">
                <a:latin typeface="Times" panose="02020603050405020304" pitchFamily="18" charset="0"/>
                <a:cs typeface="Times" panose="02020603050405020304" pitchFamily="18" charset="0"/>
              </a:rPr>
              <a:t>: An ensemble method that combines multiple decision trees to improve accuracy and reduce overfitting. It provides better generalization compared to individual decision trees.</a:t>
            </a:r>
          </a:p>
          <a:p>
            <a:pPr algn="just">
              <a:lnSpc>
                <a:spcPct val="150000"/>
              </a:lnSpc>
            </a:pPr>
            <a:r>
              <a:rPr lang="en-IN" sz="1400" b="1" dirty="0">
                <a:latin typeface="Times" panose="02020603050405020304" pitchFamily="18" charset="0"/>
                <a:cs typeface="Times" panose="02020603050405020304" pitchFamily="18" charset="0"/>
              </a:rPr>
              <a:t>Logistic Regression (LR)</a:t>
            </a:r>
            <a:r>
              <a:rPr lang="en-IN" sz="1400" dirty="0">
                <a:latin typeface="Times" panose="02020603050405020304" pitchFamily="18" charset="0"/>
                <a:cs typeface="Times" panose="02020603050405020304" pitchFamily="18" charset="0"/>
              </a:rPr>
              <a:t>: A statistical model used for binary classification. It is simple and interpretable but may not capture complex patterns as well as other algorithms.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60"/>
        <p:cNvGrpSpPr/>
        <p:nvPr/>
      </p:nvGrpSpPr>
      <p:grpSpPr>
        <a:xfrm>
          <a:off x="0" y="0"/>
          <a:ext cx="0" cy="0"/>
          <a:chOff x="0" y="0"/>
          <a:chExt cx="0" cy="0"/>
        </a:xfrm>
      </p:grpSpPr>
      <p:sp>
        <p:nvSpPr>
          <p:cNvPr id="1561" name="Google Shape;1561;p39"/>
          <p:cNvSpPr txBox="1">
            <a:spLocks noGrp="1"/>
          </p:cNvSpPr>
          <p:nvPr>
            <p:ph type="title"/>
          </p:nvPr>
        </p:nvSpPr>
        <p:spPr>
          <a:xfrm>
            <a:off x="0" y="-57192"/>
            <a:ext cx="7713900" cy="710700"/>
          </a:xfrm>
          <a:prstGeom prst="rect">
            <a:avLst/>
          </a:prstGeom>
          <a:ln>
            <a:noFill/>
          </a:ln>
        </p:spPr>
        <p:txBody>
          <a:bodyPr spcFirstLastPara="1" wrap="square" lIns="91425" tIns="91425" rIns="91425" bIns="91425" anchor="t" anchorCtr="0">
            <a:noAutofit/>
          </a:bodyPr>
          <a:lstStyle/>
          <a:p>
            <a:pPr lvl="0"/>
            <a:r>
              <a:rPr lang="en-IN" sz="2400" b="1" dirty="0">
                <a:solidFill>
                  <a:schemeClr val="tx1"/>
                </a:solidFill>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p>
        </p:txBody>
      </p:sp>
      <p:sp>
        <p:nvSpPr>
          <p:cNvPr id="1562" name="Google Shape;1562;p39"/>
          <p:cNvSpPr txBox="1"/>
          <p:nvPr/>
        </p:nvSpPr>
        <p:spPr>
          <a:xfrm>
            <a:off x="2378556" y="2024266"/>
            <a:ext cx="3976170" cy="1719474"/>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5" name="Google Shape;894;p34"/>
          <p:cNvSpPr txBox="1"/>
          <p:nvPr/>
        </p:nvSpPr>
        <p:spPr>
          <a:xfrm>
            <a:off x="7616580" y="757457"/>
            <a:ext cx="1017829" cy="68798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2800" b="1" dirty="0">
              <a:solidFill>
                <a:schemeClr val="accent4"/>
              </a:solidFill>
            </a:endParaRPr>
          </a:p>
        </p:txBody>
      </p:sp>
      <p:sp>
        <p:nvSpPr>
          <p:cNvPr id="2" name="Rectangle 1"/>
          <p:cNvSpPr/>
          <p:nvPr/>
        </p:nvSpPr>
        <p:spPr>
          <a:xfrm>
            <a:off x="92556" y="551993"/>
            <a:ext cx="8541853" cy="1487587"/>
          </a:xfrm>
          <a:prstGeom prst="rect">
            <a:avLst/>
          </a:prstGeom>
        </p:spPr>
        <p:txBody>
          <a:bodyPr wrap="square">
            <a:spAutoFit/>
          </a:bodyPr>
          <a:lstStyle/>
          <a:p>
            <a:pPr algn="just">
              <a:lnSpc>
                <a:spcPct val="150000"/>
              </a:lnSpc>
              <a:spcAft>
                <a:spcPts val="80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Decision Tree Classifier</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Definition:</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A Decision Tree Classifier is a supervised learning algorithm used for classification tasks. It models decisions and their possible consequences as a tree-like structure of nodes, where each internal node represents a test on an attribute, each branch represents an outcome of the test, and each leaf node represents a class label.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3"/>
          <a:stretch>
            <a:fillRect/>
          </a:stretch>
        </p:blipFill>
        <p:spPr>
          <a:xfrm>
            <a:off x="1713187" y="2039579"/>
            <a:ext cx="5475890" cy="28582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560"/>
        <p:cNvGrpSpPr/>
        <p:nvPr/>
      </p:nvGrpSpPr>
      <p:grpSpPr>
        <a:xfrm>
          <a:off x="0" y="0"/>
          <a:ext cx="0" cy="0"/>
          <a:chOff x="0" y="0"/>
          <a:chExt cx="0" cy="0"/>
        </a:xfrm>
      </p:grpSpPr>
      <p:sp>
        <p:nvSpPr>
          <p:cNvPr id="1562" name="Google Shape;1562;p39"/>
          <p:cNvSpPr txBox="1"/>
          <p:nvPr/>
        </p:nvSpPr>
        <p:spPr>
          <a:xfrm>
            <a:off x="2378556" y="2024266"/>
            <a:ext cx="3976170" cy="1719474"/>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0" y="-142365"/>
            <a:ext cx="4572000" cy="5232202"/>
          </a:xfrm>
          <a:prstGeom prst="rect">
            <a:avLst/>
          </a:prstGeom>
        </p:spPr>
        <p:txBody>
          <a:bodyPr>
            <a:spAutoFit/>
          </a:bodyPr>
          <a:lstStyle/>
          <a:p>
            <a:pPr algn="just">
              <a:lnSpc>
                <a:spcPct val="150000"/>
              </a:lnSpc>
              <a:spcAft>
                <a:spcPts val="80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Random Forest Classifier</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Definition:</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The Random Forest Classifier is an ensemble learning method that constructs multiple decision trees during training and outputs the class that is the mode of the classes predicted by individual trees.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Internal Working:</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Bootstrap Aggregation (Bagging):</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It creates multiple subsets of the original dataset with replacement.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Random Feature Selection:</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each node, a random subset of features is considered for splitting.</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Model Building:</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Each decision tree is built independently on these bootstrapped datasets.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Aggregation:</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The final prediction is made by aggregating the predictions of all individual trees.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3"/>
          <a:stretch>
            <a:fillRect/>
          </a:stretch>
        </p:blipFill>
        <p:spPr>
          <a:xfrm>
            <a:off x="4784013" y="359878"/>
            <a:ext cx="4160290" cy="451692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560"/>
        <p:cNvGrpSpPr/>
        <p:nvPr/>
      </p:nvGrpSpPr>
      <p:grpSpPr>
        <a:xfrm>
          <a:off x="0" y="0"/>
          <a:ext cx="0" cy="0"/>
          <a:chOff x="0" y="0"/>
          <a:chExt cx="0" cy="0"/>
        </a:xfrm>
      </p:grpSpPr>
      <p:sp>
        <p:nvSpPr>
          <p:cNvPr id="1562" name="Google Shape;1562;p39"/>
          <p:cNvSpPr txBox="1"/>
          <p:nvPr/>
        </p:nvSpPr>
        <p:spPr>
          <a:xfrm>
            <a:off x="2378556" y="2024266"/>
            <a:ext cx="3976170" cy="1719474"/>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 name="Google Shape;894;p34"/>
          <p:cNvSpPr txBox="1"/>
          <p:nvPr>
            <p:custDataLst>
              <p:tags r:id="rId1"/>
            </p:custDataLst>
          </p:nvPr>
        </p:nvSpPr>
        <p:spPr>
          <a:xfrm>
            <a:off x="7561335" y="653317"/>
            <a:ext cx="1017829" cy="68798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IN" altLang="en-US" sz="2800" b="1" dirty="0">
              <a:solidFill>
                <a:schemeClr val="accent4"/>
              </a:solidFill>
            </a:endParaRPr>
          </a:p>
        </p:txBody>
      </p:sp>
      <p:sp>
        <p:nvSpPr>
          <p:cNvPr id="3" name="Rectangle 2"/>
          <p:cNvSpPr/>
          <p:nvPr/>
        </p:nvSpPr>
        <p:spPr>
          <a:xfrm>
            <a:off x="0" y="1"/>
            <a:ext cx="5349766" cy="5232202"/>
          </a:xfrm>
          <a:prstGeom prst="rect">
            <a:avLst/>
          </a:prstGeom>
        </p:spPr>
        <p:txBody>
          <a:bodyPr wrap="square">
            <a:spAutoFit/>
          </a:bodyPr>
          <a:lstStyle/>
          <a:p>
            <a:pPr algn="just">
              <a:lnSpc>
                <a:spcPct val="150000"/>
              </a:lnSpc>
              <a:spcAft>
                <a:spcPts val="80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Definition:</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Logistic Regression is a statistical model used for binary classification tasks. It estimates the probability that a given input belongs to a certain class using the logistic function.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Internal Working:</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Linear Combination:</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Calculates a weighted sum of the input features.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Logistic Function:</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Applies the sigmoid function to map the output to a probability between 0 and 1.</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b="1" dirty="0" err="1">
                <a:latin typeface="Times New Roman" panose="02020603050405020304" pitchFamily="18" charset="0"/>
                <a:ea typeface="Times New Roman" panose="02020603050405020304" pitchFamily="18" charset="0"/>
                <a:cs typeface="Times New Roman" panose="02020603050405020304" pitchFamily="18" charset="0"/>
              </a:rPr>
              <a:t>Thresholding</a:t>
            </a: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Assigns class labels based on a probability threshold (usually 0.5).</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Parameter Estimation:</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Uses maximum likelihood estimation to find the optimal weights that minimize the difference between predicted and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4"/>
          <a:stretch>
            <a:fillRect/>
          </a:stretch>
        </p:blipFill>
        <p:spPr>
          <a:xfrm>
            <a:off x="5437632" y="524431"/>
            <a:ext cx="3295650" cy="418334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184731" y="-54826"/>
            <a:ext cx="7878798" cy="710700"/>
          </a:xfrm>
          <a:prstGeom prst="rect">
            <a:avLst/>
          </a:prstGeom>
          <a:ln>
            <a:noFill/>
          </a:ln>
        </p:spPr>
        <p:txBody>
          <a:bodyPr spcFirstLastPara="1" wrap="square" lIns="91425" tIns="91425" rIns="91425" bIns="91425" anchor="t" anchorCtr="0">
            <a:noAutofit/>
          </a:bodyPr>
          <a:lstStyle/>
          <a:p>
            <a:pPr lvl="0"/>
            <a:r>
              <a:rPr lang="en-IN" altLang="en-US" sz="2400" b="1" dirty="0">
                <a:solidFill>
                  <a:schemeClr val="tx1"/>
                </a:solidFill>
                <a:latin typeface="Times New Roman" panose="02020603050405020304" pitchFamily="18" charset="0"/>
                <a:ea typeface="Poppins" panose="00000500000000000000"/>
                <a:cs typeface="Times New Roman" panose="02020603050405020304" pitchFamily="18" charset="0"/>
                <a:sym typeface="Poppins" panose="00000500000000000000"/>
              </a:rPr>
              <a:t>Conclusion</a:t>
            </a:r>
          </a:p>
        </p:txBody>
      </p:sp>
      <p:sp>
        <p:nvSpPr>
          <p:cNvPr id="5" name="Rectangle 3"/>
          <p:cNvSpPr>
            <a:spLocks noChangeArrowheads="1"/>
          </p:cNvSpPr>
          <p:nvPr/>
        </p:nvSpPr>
        <p:spPr bwMode="auto">
          <a:xfrm>
            <a:off x="626533" y="862111"/>
            <a:ext cx="7874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In conclusion, this study introduces a robust, situation-based predictive approach to cybersecurity intrusion detection and prevention within the banking sector. By integrating machine learning (ML) algorithms, the proposed model effectively detects and prevents potential cyber threats in real-time. The combination of supervised and unsupervised learning techniques allows the model to analyze historical and real-time transaction data, identifying anomalies and patterns that signal cyber intrusions. The experimental results validate the effectiveness of the model, demonstrating superior detection rates and a significant reduction in false positives compared to traditional methods. This predictive framework not only enhances the security of banking systems but also offers a scalable solution adaptable to the ever-evolving nature of cyber threats. The success of this approach emphasizes the importance of incorporating advanced predictive analytics into cybersecurity frameworks for the banking industry, ultimately ensuring the safety of financial transactions and customer data against increasingly sophisticated cyber-attacks.</a:t>
            </a:r>
            <a:endParaRPr lang="en-IN" sz="1200" dirty="0">
              <a:latin typeface="Times New Roman" panose="02020603050405020304" pitchFamily="18" charset="0"/>
              <a:cs typeface="Times New Roman" panose="02020603050405020304" pitchFamily="18" charset="0"/>
            </a:endParaRPr>
          </a:p>
        </p:txBody>
      </p:sp>
      <p:sp>
        <p:nvSpPr>
          <p:cNvPr id="339" name="Google Shape;894;p34"/>
          <p:cNvSpPr txBox="1"/>
          <p:nvPr/>
        </p:nvSpPr>
        <p:spPr>
          <a:xfrm>
            <a:off x="7814813" y="862111"/>
            <a:ext cx="1017829" cy="68798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2800" b="1" dirty="0">
              <a:solidFill>
                <a:schemeClr val="accent4"/>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566625" y="200025"/>
            <a:ext cx="1393330" cy="415498"/>
          </a:xfrm>
          <a:prstGeom prst="rect">
            <a:avLst/>
          </a:prstGeom>
        </p:spPr>
        <p:txBody>
          <a:bodyPr wrap="non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10311" y="807441"/>
            <a:ext cx="8508485" cy="4336059"/>
          </a:xfrm>
          <a:prstGeom prst="rect">
            <a:avLst/>
          </a:prstGeom>
        </p:spPr>
        <p:txBody>
          <a:bodyPr wrap="square">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[1] John M. Doe, Alice T. Brown.</a:t>
            </a:r>
            <a:r>
              <a:rPr lang="en-US" sz="1400" dirty="0">
                <a:latin typeface="Times New Roman" panose="02020603050405020304" pitchFamily="18" charset="0"/>
                <a:cs typeface="Times New Roman" panose="02020603050405020304" pitchFamily="18" charset="0"/>
              </a:rPr>
              <a:t> "Future Prospects of ML in Cybersecurity.</a:t>
            </a:r>
            <a:r>
              <a:rPr lang="pt-BR"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Journal of Cyber Security Technology</a:t>
            </a:r>
            <a:r>
              <a:rPr lang="en-US" sz="1400" dirty="0">
                <a:latin typeface="Times New Roman" panose="02020603050405020304" pitchFamily="18" charset="0"/>
                <a:cs typeface="Times New Roman" panose="02020603050405020304" pitchFamily="18" charset="0"/>
              </a:rPr>
              <a:t>, 4(3), 149-169. doi:10.1080/23742917.2020.1777638</a:t>
            </a:r>
            <a:r>
              <a:rPr lang="en-IN" sz="1400" dirty="0">
                <a:latin typeface="Times New Roman" panose="02020603050405020304" pitchFamily="18" charset="0"/>
                <a:cs typeface="Times New Roman" panose="02020603050405020304" pitchFamily="18" charset="0"/>
              </a:rPr>
              <a:t> </a:t>
            </a:r>
            <a:r>
              <a:rPr lang="pt-BR" sz="1400" dirty="0">
                <a:latin typeface="Times New Roman" panose="02020603050405020304" pitchFamily="18" charset="0"/>
                <a:cs typeface="Times New Roman" panose="02020603050405020304" pitchFamily="18" charset="0"/>
              </a:rPr>
              <a:t>(2024) </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Priya Gupta, Rahul Verma </a:t>
            </a:r>
            <a:r>
              <a:rPr lang="en-US" sz="1400" dirty="0">
                <a:latin typeface="Times New Roman" panose="02020603050405020304" pitchFamily="18" charset="0"/>
                <a:cs typeface="Times New Roman" panose="02020603050405020304" pitchFamily="18" charset="0"/>
              </a:rPr>
              <a:t>" Intrusion Detection Using ML and DL Models."</a:t>
            </a:r>
            <a:r>
              <a:rPr lang="en-US" sz="1400" i="1" dirty="0">
                <a:latin typeface="Times New Roman" panose="02020603050405020304" pitchFamily="18" charset="0"/>
                <a:cs typeface="Times New Roman" panose="02020603050405020304" pitchFamily="18" charset="0"/>
              </a:rPr>
              <a:t> IEEE Access</a:t>
            </a:r>
            <a:r>
              <a:rPr lang="en-US" sz="1400" dirty="0">
                <a:latin typeface="Times New Roman" panose="02020603050405020304" pitchFamily="18" charset="0"/>
                <a:cs typeface="Times New Roman" panose="02020603050405020304" pitchFamily="18" charset="0"/>
              </a:rPr>
              <a:t>, 9, 57254-57273. doi:10.1109/ACCESS.2021.3074963 </a:t>
            </a:r>
            <a:r>
              <a:rPr lang="pt-BR" sz="1400" dirty="0">
                <a:latin typeface="Times New Roman" panose="02020603050405020304" pitchFamily="18" charset="0"/>
                <a:cs typeface="Times New Roman" panose="02020603050405020304" pitchFamily="18" charset="0"/>
              </a:rPr>
              <a:t>(2024)</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Sarah E. Mitchell, Andrew S. Clarke </a:t>
            </a:r>
            <a:r>
              <a:rPr lang="en-US" sz="1400" dirty="0">
                <a:latin typeface="Times New Roman" panose="02020603050405020304" pitchFamily="18" charset="0"/>
                <a:cs typeface="Times New Roman" panose="02020603050405020304" pitchFamily="18" charset="0"/>
              </a:rPr>
              <a:t>" Strategies and Considerations for IDS." ." </a:t>
            </a:r>
            <a:r>
              <a:rPr lang="en-US" sz="1400" i="1" dirty="0">
                <a:latin typeface="Times New Roman" panose="02020603050405020304" pitchFamily="18" charset="0"/>
                <a:cs typeface="Times New Roman" panose="02020603050405020304" pitchFamily="18" charset="0"/>
              </a:rPr>
              <a:t>Wireless Communications and Mobile Computing</a:t>
            </a:r>
            <a:r>
              <a:rPr lang="en-US" sz="1400" dirty="0">
                <a:latin typeface="Times New Roman" panose="02020603050405020304" pitchFamily="18" charset="0"/>
                <a:cs typeface="Times New Roman" panose="02020603050405020304" pitchFamily="18" charset="0"/>
              </a:rPr>
              <a:t>, 2019, Article ID 6520814. doi:10.1155/2019/6520814 </a:t>
            </a:r>
            <a:r>
              <a:rPr lang="pt-BR" sz="1400" dirty="0">
                <a:latin typeface="Times New Roman" panose="02020603050405020304" pitchFamily="18" charset="0"/>
                <a:cs typeface="Times New Roman" panose="02020603050405020304" pitchFamily="18" charset="0"/>
              </a:rPr>
              <a:t>(2024)</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Emily Zhang, Daniel Hayes </a:t>
            </a:r>
            <a:r>
              <a:rPr lang="en-US" sz="1400" dirty="0">
                <a:latin typeface="Times New Roman" panose="02020603050405020304" pitchFamily="18" charset="0"/>
                <a:cs typeface="Times New Roman" panose="02020603050405020304" pitchFamily="18" charset="0"/>
              </a:rPr>
              <a:t>"ML-Based Intrusion Detection Framework for Financial Services."</a:t>
            </a:r>
            <a:r>
              <a:rPr lang="en-US" sz="1400" i="1" dirty="0">
                <a:latin typeface="Times New Roman" panose="02020603050405020304" pitchFamily="18" charset="0"/>
                <a:cs typeface="Times New Roman" panose="02020603050405020304" pitchFamily="18" charset="0"/>
              </a:rPr>
              <a:t> Journal of Ambient Intelligence and Humanized Computing</a:t>
            </a:r>
            <a:r>
              <a:rPr lang="en-US" sz="1400" dirty="0">
                <a:latin typeface="Times New Roman" panose="02020603050405020304" pitchFamily="18" charset="0"/>
                <a:cs typeface="Times New Roman" panose="02020603050405020304" pitchFamily="18" charset="0"/>
              </a:rPr>
              <a:t>, 12(4), 4617-4632. doi:10.1007/s12652-020-02581-1 </a:t>
            </a:r>
            <a:r>
              <a:rPr lang="pt-BR" sz="1400" dirty="0">
                <a:latin typeface="Times New Roman" panose="02020603050405020304" pitchFamily="18" charset="0"/>
                <a:cs typeface="Times New Roman" panose="02020603050405020304" pitchFamily="18" charset="0"/>
              </a:rPr>
              <a:t>(2024)</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pt-BR" sz="1400" dirty="0">
                <a:latin typeface="Times New Roman" panose="02020603050405020304" pitchFamily="18" charset="0"/>
                <a:cs typeface="Times New Roman" panose="02020603050405020304" pitchFamily="18" charset="0"/>
              </a:rPr>
              <a:t>[5] </a:t>
            </a:r>
            <a:r>
              <a:rPr lang="pt-BR" sz="1400" b="1" dirty="0">
                <a:latin typeface="Times New Roman" panose="02020603050405020304" pitchFamily="18" charset="0"/>
                <a:cs typeface="Times New Roman" panose="02020603050405020304" pitchFamily="18" charset="0"/>
              </a:rPr>
              <a:t>Ahmed Khalid, Noor Fatima </a:t>
            </a:r>
            <a:r>
              <a:rPr lang="en-US" sz="1400" dirty="0">
                <a:latin typeface="Times New Roman" panose="02020603050405020304" pitchFamily="18" charset="0"/>
                <a:cs typeface="Times New Roman" panose="02020603050405020304" pitchFamily="18" charset="0"/>
              </a:rPr>
              <a:t>“Enhancing Security in Financial Institutions with ML."</a:t>
            </a:r>
            <a:r>
              <a:rPr lang="en-US" sz="1400" i="1" dirty="0">
                <a:latin typeface="Times New Roman" panose="02020603050405020304" pitchFamily="18" charset="0"/>
                <a:cs typeface="Times New Roman" panose="02020603050405020304" pitchFamily="18" charset="0"/>
              </a:rPr>
              <a:t> Computers &amp; Security</a:t>
            </a:r>
            <a:r>
              <a:rPr lang="en-US" sz="1400" dirty="0">
                <a:latin typeface="Times New Roman" panose="02020603050405020304" pitchFamily="18" charset="0"/>
                <a:cs typeface="Times New Roman" panose="02020603050405020304" pitchFamily="18" charset="0"/>
              </a:rPr>
              <a:t>, 102, 102084. doi:10.1016/j.cose.2020.102084 </a:t>
            </a:r>
            <a:r>
              <a:rPr lang="pt-BR" sz="1400" dirty="0">
                <a:latin typeface="Times New Roman" panose="02020603050405020304" pitchFamily="18" charset="0"/>
                <a:cs typeface="Times New Roman" panose="02020603050405020304" pitchFamily="18" charset="0"/>
              </a:rPr>
              <a:t>(2024)</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pt-BR" sz="1400" dirty="0">
                <a:latin typeface="Times New Roman" panose="02020603050405020304" pitchFamily="18" charset="0"/>
                <a:cs typeface="Times New Roman" panose="02020603050405020304" pitchFamily="18" charset="0"/>
              </a:rPr>
              <a:t>[6] </a:t>
            </a:r>
            <a:r>
              <a:rPr lang="pt-BR" sz="1400" b="1" dirty="0">
                <a:latin typeface="Times New Roman" panose="02020603050405020304" pitchFamily="18" charset="0"/>
                <a:cs typeface="Times New Roman" panose="02020603050405020304" pitchFamily="18" charset="0"/>
              </a:rPr>
              <a:t>Olivia T. Harris, Jacob R. Matthews </a:t>
            </a:r>
            <a:r>
              <a:rPr lang="en-US" sz="1400" dirty="0">
                <a:latin typeface="Times New Roman" panose="02020603050405020304" pitchFamily="18" charset="0"/>
                <a:cs typeface="Times New Roman" panose="02020603050405020304" pitchFamily="18" charset="0"/>
              </a:rPr>
              <a:t>“Predictive Approaches for Cybersecurity Intrusion </a:t>
            </a:r>
            <a:r>
              <a:rPr lang="en-US" sz="1400" dirty="0" err="1">
                <a:latin typeface="Times New Roman" panose="02020603050405020304" pitchFamily="18" charset="0"/>
                <a:cs typeface="Times New Roman" panose="02020603050405020304" pitchFamily="18" charset="0"/>
              </a:rPr>
              <a:t>Prevention."</a:t>
            </a:r>
            <a:r>
              <a:rPr lang="en-US" sz="1400" i="1" dirty="0" err="1">
                <a:latin typeface="Times New Roman" panose="02020603050405020304" pitchFamily="18" charset="0"/>
                <a:cs typeface="Times New Roman" panose="02020603050405020304" pitchFamily="18" charset="0"/>
              </a:rPr>
              <a:t>Sensors</a:t>
            </a:r>
            <a:r>
              <a:rPr lang="en-US" sz="1400" dirty="0">
                <a:latin typeface="Times New Roman" panose="02020603050405020304" pitchFamily="18" charset="0"/>
                <a:cs typeface="Times New Roman" panose="02020603050405020304" pitchFamily="18" charset="0"/>
              </a:rPr>
              <a:t>, 23(1), 123. doi:10.3390/s230100123 </a:t>
            </a:r>
            <a:r>
              <a:rPr lang="pt-BR" sz="1400" dirty="0">
                <a:latin typeface="Times New Roman" panose="02020603050405020304" pitchFamily="18" charset="0"/>
                <a:cs typeface="Times New Roman" panose="02020603050405020304" pitchFamily="18" charset="0"/>
              </a:rPr>
              <a:t>(2024)</a:t>
            </a: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80142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A3D81B4-1903-6168-CFFE-DF47F48E371C}"/>
              </a:ext>
            </a:extLst>
          </p:cNvPr>
          <p:cNvSpPr txBox="1"/>
          <p:nvPr/>
        </p:nvSpPr>
        <p:spPr>
          <a:xfrm>
            <a:off x="207169" y="300038"/>
            <a:ext cx="8622506" cy="1992661"/>
          </a:xfrm>
          <a:prstGeom prst="rect">
            <a:avLst/>
          </a:prstGeom>
          <a:noFill/>
        </p:spPr>
        <p:txBody>
          <a:bodyPr wrap="square">
            <a:spAutoFit/>
          </a:bodyPr>
          <a:lstStyle/>
          <a:p>
            <a:pPr algn="just">
              <a:lnSpc>
                <a:spcPct val="150000"/>
              </a:lnSpc>
              <a:defRPr/>
            </a:pPr>
            <a:r>
              <a:rPr lang="pt-BR" sz="1400" dirty="0">
                <a:latin typeface="Times New Roman" panose="02020603050405020304" pitchFamily="18" charset="0"/>
                <a:cs typeface="Times New Roman" panose="02020603050405020304" pitchFamily="18" charset="0"/>
              </a:rPr>
              <a:t>[7] </a:t>
            </a:r>
            <a:r>
              <a:rPr lang="pt-BR" sz="1400" b="1" dirty="0">
                <a:latin typeface="Times New Roman" panose="02020603050405020304" pitchFamily="18" charset="0"/>
                <a:cs typeface="Times New Roman" panose="02020603050405020304" pitchFamily="18" charset="0"/>
              </a:rPr>
              <a:t>William J. Robinson, Maria G. Lopez  </a:t>
            </a:r>
            <a:r>
              <a:rPr lang="en-US" sz="1400" dirty="0">
                <a:latin typeface="Times New Roman" panose="02020603050405020304" pitchFamily="18" charset="0"/>
                <a:cs typeface="Times New Roman" panose="02020603050405020304" pitchFamily="18" charset="0"/>
              </a:rPr>
              <a:t>“Systematic Review of DL-Based IDS ."</a:t>
            </a:r>
            <a:r>
              <a:rPr lang="en-US" sz="1400" i="1" dirty="0">
                <a:latin typeface="Times New Roman" panose="02020603050405020304" pitchFamily="18" charset="0"/>
                <a:cs typeface="Times New Roman" panose="02020603050405020304" pitchFamily="18" charset="0"/>
              </a:rPr>
              <a:t> IEEE Internet of Things Journal</a:t>
            </a:r>
            <a:r>
              <a:rPr lang="en-US" sz="1400" dirty="0">
                <a:latin typeface="Times New Roman" panose="02020603050405020304" pitchFamily="18" charset="0"/>
                <a:cs typeface="Times New Roman" panose="02020603050405020304" pitchFamily="18" charset="0"/>
              </a:rPr>
              <a:t>, 6(5), 8618-8632. doi:10.1109/JIOT.2019.2901894 </a:t>
            </a:r>
            <a:r>
              <a:rPr lang="pt-BR" sz="1400" dirty="0">
                <a:latin typeface="Times New Roman" panose="02020603050405020304" pitchFamily="18" charset="0"/>
                <a:cs typeface="Times New Roman" panose="02020603050405020304" pitchFamily="18" charset="0"/>
              </a:rPr>
              <a:t>(2024)</a:t>
            </a:r>
            <a:endParaRPr kumimoji="0" lang="pt-BR"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[8</a:t>
            </a:r>
            <a:r>
              <a:rPr kumimoji="0" lang="pt-BR" sz="1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Nisha Sharma, Rajeev Kumar </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“Comparative Analysis of ML and DL Techniques for Threat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Detection.“</a:t>
            </a:r>
            <a:r>
              <a:rPr kumimoji="0" lang="en-US" sz="1400" b="0" i="1"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Journal</a:t>
            </a:r>
            <a:r>
              <a:rPr kumimoji="0" lang="en-US" sz="14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of Industrial Information Integration</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21, 100210. doi:10.1016/j.jii.2020.100210 </a:t>
            </a:r>
            <a:r>
              <a:rPr kumimoji="0" lang="pt-BR"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(2024)</a:t>
            </a:r>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[9] </a:t>
            </a:r>
            <a:r>
              <a:rPr kumimoji="0" lang="en-US" sz="1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Hannah C. Lee, Michael P. Scott </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DL Algorithms in Intrusion Detection System.“ </a:t>
            </a:r>
            <a:r>
              <a:rPr kumimoji="0" lang="en-US" sz="14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Future Generation Computer Systems</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117, 141-156. doi:10.1016/j.future.2021.08.005  </a:t>
            </a:r>
            <a:r>
              <a:rPr kumimoji="0" lang="pt-BR"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(2024)</a:t>
            </a:r>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3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578"/>
        <p:cNvGrpSpPr/>
        <p:nvPr/>
      </p:nvGrpSpPr>
      <p:grpSpPr>
        <a:xfrm>
          <a:off x="0" y="0"/>
          <a:ext cx="0" cy="0"/>
          <a:chOff x="0" y="0"/>
          <a:chExt cx="0" cy="0"/>
        </a:xfrm>
      </p:grpSpPr>
      <p:sp>
        <p:nvSpPr>
          <p:cNvPr id="2" name="Title 1"/>
          <p:cNvSpPr>
            <a:spLocks noGrp="1"/>
          </p:cNvSpPr>
          <p:nvPr>
            <p:ph type="title"/>
          </p:nvPr>
        </p:nvSpPr>
        <p:spPr>
          <a:xfrm>
            <a:off x="691515" y="1630680"/>
            <a:ext cx="8031480" cy="2084705"/>
          </a:xfrm>
        </p:spPr>
        <p:txBody>
          <a:bodyPr/>
          <a:lstStyle/>
          <a:p>
            <a:pPr algn="ctr"/>
            <a:r>
              <a:rPr lang="en-IN" altLang="en-US" sz="8000" dirty="0">
                <a:solidFill>
                  <a:schemeClr val="bg1"/>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8" name="Google Shape;398;p28"/>
          <p:cNvSpPr txBox="1">
            <a:spLocks noGrp="1"/>
          </p:cNvSpPr>
          <p:nvPr>
            <p:ph type="title"/>
          </p:nvPr>
        </p:nvSpPr>
        <p:spPr>
          <a:xfrm>
            <a:off x="556891" y="0"/>
            <a:ext cx="7586870" cy="5399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b="1">
                <a:solidFill>
                  <a:schemeClr val="tx1"/>
                </a:solidFill>
                <a:latin typeface="Times New Roman" panose="02020603050405020304" pitchFamily="18" charset="0"/>
                <a:cs typeface="Times New Roman" panose="02020603050405020304" pitchFamily="18" charset="0"/>
              </a:rPr>
              <a:t>Project Description</a:t>
            </a:r>
            <a:endParaRPr sz="1800" b="1" dirty="0">
              <a:solidFill>
                <a:schemeClr val="tx1"/>
              </a:solidFill>
              <a:latin typeface="Times New Roman" panose="02020603050405020304" pitchFamily="18" charset="0"/>
              <a:cs typeface="Times New Roman" panose="02020603050405020304" pitchFamily="18" charset="0"/>
            </a:endParaRPr>
          </a:p>
        </p:txBody>
      </p:sp>
      <p:sp>
        <p:nvSpPr>
          <p:cNvPr id="661" name="Google Shape;661;p28"/>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419100" y="878946"/>
            <a:ext cx="8368650" cy="2492990"/>
          </a:xfrm>
          <a:prstGeom prst="rect">
            <a:avLst/>
          </a:prstGeom>
          <a:noFill/>
        </p:spPr>
        <p:txBody>
          <a:bodyPr wrap="square" rtlCol="0">
            <a:spAutoFit/>
          </a:bodyPr>
          <a:lstStyle/>
          <a:p>
            <a:pPr algn="just">
              <a:lnSpc>
                <a:spcPct val="150000"/>
              </a:lnSpc>
            </a:pPr>
            <a:r>
              <a:rPr lang="en-IN" sz="1200" dirty="0">
                <a:latin typeface="Times New Roman" panose="02020603050405020304" pitchFamily="18" charset="0"/>
                <a:cs typeface="Times New Roman" panose="02020603050405020304" pitchFamily="18" charset="0"/>
              </a:rPr>
              <a:t>As the banking sector evolves with the increasing integration of advanced technologies, the vulnerability to cyber intrusions has intensified. This project presents a situation-based predictive approach for intrusion detection and prevention within banking systems, utilizing machine learning (ML) . By analysing patterns and anomalies in real-time transaction data and user behaviour, our approach aims to enhance the detection accuracy and response times to potential cyber threats. We propose a hybrid model that combines supervised and unsupervised learning techniques to adaptively identify and mitigate various cyber threats specific to the banking industry. Our model leverages historical data and current transaction patterns to create predictive models that can anticipate and respond to potential intrusions before they occur.</a:t>
            </a:r>
          </a:p>
          <a:p>
            <a:pPr algn="just">
              <a:lnSpc>
                <a:spcPct val="150000"/>
              </a:lnSpc>
            </a:pPr>
            <a:endParaRPr lang="en-US" sz="1200" dirty="0">
              <a:latin typeface="Times New Roman" panose="02020603050405020304" pitchFamily="18" charset="0"/>
              <a:cs typeface="Times New Roman" panose="02020603050405020304" pitchFamily="18" charset="0"/>
            </a:endParaRPr>
          </a:p>
          <a:p>
            <a:r>
              <a:rPr lang="en-US" sz="1200" b="1" dirty="0">
                <a:latin typeface="Times" panose="02020603050405020304" pitchFamily="18" charset="0"/>
                <a:cs typeface="Times" panose="02020603050405020304" pitchFamily="18" charset="0"/>
              </a:rPr>
              <a:t>Keywords:</a:t>
            </a:r>
            <a:r>
              <a:rPr lang="en-US" sz="1200" dirty="0">
                <a:latin typeface="Times" panose="02020603050405020304" pitchFamily="18" charset="0"/>
                <a:cs typeface="Times" panose="02020603050405020304" pitchFamily="18" charset="0"/>
              </a:rPr>
              <a:t> </a:t>
            </a:r>
            <a:r>
              <a:rPr lang="en-IN" sz="1200" dirty="0">
                <a:latin typeface="Times" panose="02020603050405020304" pitchFamily="18" charset="0"/>
                <a:cs typeface="Times" panose="02020603050405020304" pitchFamily="18" charset="0"/>
              </a:rPr>
              <a:t>Banking sector ,Cyber intrusions, Predictive approach ,Intrusion detection, Intrusion prevention ,Machine learning (ML)</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8" name="Google Shape;398;p28"/>
          <p:cNvSpPr txBox="1">
            <a:spLocks noGrp="1"/>
          </p:cNvSpPr>
          <p:nvPr>
            <p:ph type="title"/>
          </p:nvPr>
        </p:nvSpPr>
        <p:spPr>
          <a:xfrm>
            <a:off x="556891" y="295414"/>
            <a:ext cx="7586870" cy="7285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b="1" dirty="0">
                <a:solidFill>
                  <a:schemeClr val="tx1"/>
                </a:solidFill>
                <a:latin typeface="Times New Roman" panose="02020603050405020304" pitchFamily="18" charset="0"/>
                <a:cs typeface="Times New Roman" panose="02020603050405020304" pitchFamily="18" charset="0"/>
              </a:rPr>
              <a:t>Problem Statement</a:t>
            </a:r>
            <a:endParaRPr sz="1800" b="1" dirty="0">
              <a:solidFill>
                <a:schemeClr val="tx1"/>
              </a:solidFill>
              <a:latin typeface="Times New Roman" panose="02020603050405020304" pitchFamily="18" charset="0"/>
              <a:cs typeface="Times New Roman" panose="02020603050405020304" pitchFamily="18" charset="0"/>
            </a:endParaRPr>
          </a:p>
        </p:txBody>
      </p:sp>
      <p:sp>
        <p:nvSpPr>
          <p:cNvPr id="661" name="Google Shape;661;p28"/>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61950" y="1067575"/>
            <a:ext cx="8425800" cy="1721112"/>
          </a:xfrm>
          <a:prstGeom prst="rect">
            <a:avLst/>
          </a:prstGeom>
          <a:noFill/>
        </p:spPr>
        <p:txBody>
          <a:bodyPr wrap="square" rtlCol="0">
            <a:spAutoFit/>
          </a:bodyPr>
          <a:lstStyle/>
          <a:p>
            <a:pPr algn="just">
              <a:lnSpc>
                <a:spcPct val="150000"/>
              </a:lnSpc>
            </a:pPr>
            <a:r>
              <a:rPr lang="en-US" sz="1200" dirty="0">
                <a:latin typeface="Times" panose="02020603050405020304" pitchFamily="18" charset="0"/>
                <a:cs typeface="Times" panose="02020603050405020304" pitchFamily="18" charset="0"/>
              </a:rPr>
              <a:t>The rapid advancement of technology in the banking sector has exposed financial institutions to increasing cyber threats, resulting in a critical need for efficient and adaptive cybersecurity solutions. Current intrusion detection and prevention systems often rely on traditional methods that struggle to keep pace with the dynamic and evolving nature of cyberattacks. These systems typically suffer from high false positive rates, delayed response times, and limited scalability, leaving banking systems vulnerable to sophisticated and emerging cyber threats. The challenge lies in developing a predictive, situation-based approach that can identify anomalies and suspicious behaviors in real-time, while also being capable of anticipating potential intrusions before they occur.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5"/>
        <p:cNvGrpSpPr/>
        <p:nvPr/>
      </p:nvGrpSpPr>
      <p:grpSpPr>
        <a:xfrm>
          <a:off x="0" y="0"/>
          <a:ext cx="0" cy="0"/>
          <a:chOff x="0" y="0"/>
          <a:chExt cx="0" cy="0"/>
        </a:xfrm>
      </p:grpSpPr>
      <p:sp>
        <p:nvSpPr>
          <p:cNvPr id="666" name="Google Shape;666;p29"/>
          <p:cNvSpPr txBox="1">
            <a:spLocks noGrp="1"/>
          </p:cNvSpPr>
          <p:nvPr>
            <p:ph type="title"/>
          </p:nvPr>
        </p:nvSpPr>
        <p:spPr>
          <a:xfrm>
            <a:off x="648879" y="244256"/>
            <a:ext cx="7713900" cy="7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solidFill>
                  <a:schemeClr val="tx1"/>
                </a:solidFill>
                <a:latin typeface="Times New Roman" panose="02020603050405020304" pitchFamily="18" charset="0"/>
                <a:cs typeface="Times New Roman" panose="02020603050405020304" pitchFamily="18" charset="0"/>
              </a:rPr>
              <a:t>Objective of the Project</a:t>
            </a:r>
            <a:endParaRPr sz="18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noChangeArrowheads="1"/>
          </p:cNvSpPr>
          <p:nvPr>
            <p:ph type="body" idx="1"/>
          </p:nvPr>
        </p:nvSpPr>
        <p:spPr bwMode="auto">
          <a:xfrm>
            <a:off x="355631" y="677958"/>
            <a:ext cx="830039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17500" indent="-171450" algn="just">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The primary objective of this project is to develop a machine learning  model that enhances cybersecurity intrusion detection and prevention systems within banking institutions.</a:t>
            </a:r>
          </a:p>
          <a:p>
            <a:pPr marL="317500" indent="-171450" algn="just">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 By utilizing both supervised and unsupervised learning techniques, the model aims to detect and prevent cyber intrusions in real-time by analyzing transaction data and user behavior patterns.</a:t>
            </a:r>
          </a:p>
          <a:p>
            <a:pPr marL="317500" indent="-171450" algn="just">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 The project intends to create a dynamic, predictive framework that can respond to evolving cyber threats while improving accuracy and minimizing false positives. Specific objectives include analyzing historical transaction data to identify patterns associated with potential threats, leveraging real-time data for adaptive threat detection, and reducing the response time to cyber intrusions.</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 name="Google Shape;691;p31"/>
          <p:cNvSpPr txBox="1"/>
          <p:nvPr/>
        </p:nvSpPr>
        <p:spPr>
          <a:xfrm>
            <a:off x="7752200" y="505531"/>
            <a:ext cx="920728" cy="6702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sz="3200" dirty="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688"/>
        <p:cNvGrpSpPr/>
        <p:nvPr/>
      </p:nvGrpSpPr>
      <p:grpSpPr>
        <a:xfrm>
          <a:off x="0" y="0"/>
          <a:ext cx="0" cy="0"/>
          <a:chOff x="0" y="0"/>
          <a:chExt cx="0" cy="0"/>
        </a:xfrm>
      </p:grpSpPr>
      <p:sp>
        <p:nvSpPr>
          <p:cNvPr id="690" name="Google Shape;690;p31"/>
          <p:cNvSpPr txBox="1">
            <a:spLocks noGrp="1"/>
          </p:cNvSpPr>
          <p:nvPr>
            <p:ph type="title"/>
          </p:nvPr>
        </p:nvSpPr>
        <p:spPr>
          <a:xfrm>
            <a:off x="2629780" y="-40573"/>
            <a:ext cx="3448200" cy="6322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800" b="1" dirty="0">
                <a:solidFill>
                  <a:schemeClr val="tx1"/>
                </a:solidFill>
                <a:latin typeface="Times New Roman" panose="02020603050405020304" pitchFamily="18" charset="0"/>
                <a:cs typeface="Times New Roman" panose="02020603050405020304" pitchFamily="18" charset="0"/>
              </a:rPr>
              <a:t>Scope</a:t>
            </a:r>
            <a:endParaRPr sz="1800" b="1" dirty="0">
              <a:solidFill>
                <a:schemeClr val="tx1"/>
              </a:solidFill>
              <a:latin typeface="Times New Roman" panose="02020603050405020304" pitchFamily="18" charset="0"/>
              <a:cs typeface="Times New Roman" panose="02020603050405020304" pitchFamily="18" charset="0"/>
            </a:endParaRPr>
          </a:p>
        </p:txBody>
      </p:sp>
      <p:sp>
        <p:nvSpPr>
          <p:cNvPr id="859" name="Google Shape;859;p31"/>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94268" y="697424"/>
            <a:ext cx="7687732" cy="2677656"/>
          </a:xfrm>
          <a:prstGeom prst="rect">
            <a:avLst/>
          </a:prstGeom>
          <a:noFill/>
        </p:spPr>
        <p:txBody>
          <a:bodyPr wrap="square" rtlCol="0">
            <a:spAutoFit/>
          </a:bodyPr>
          <a:lstStyle/>
          <a:p>
            <a:pPr lvl="0" algn="just">
              <a:lnSpc>
                <a:spcPct val="200000"/>
              </a:lnSpc>
            </a:pPr>
            <a:r>
              <a:rPr lang="en-US" sz="1200" dirty="0">
                <a:latin typeface="Times New Roman" panose="02020603050405020304" pitchFamily="18" charset="0"/>
                <a:cs typeface="Times New Roman" panose="02020603050405020304" pitchFamily="18" charset="0"/>
              </a:rPr>
              <a:t>The scope of this project includes the design and implementation of a  machine learning based cybersecurity system for banking institutions. This system will focus on real-time intrusion detection and prevention by analyzing transaction data and user behavior to identify suspicious activity and potential cyber threats. The project will cover various stages, from data collection and preprocessing to model training, testing, and evaluation. The system will be capable of processing large volumes of historical and real-time data, ensuring scalability for use across different banking institutions. It will also incorporate adaptive learning techniques to handle evolving cyber threats, making it an ideal solution for dynamic banking environments. </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31950" y="317500"/>
            <a:ext cx="5067300" cy="609600"/>
          </a:xfrm>
        </p:spPr>
        <p:txBody>
          <a:bodyPr/>
          <a:lstStyle/>
          <a:p>
            <a:r>
              <a:rPr lang="en-GB" sz="2400" dirty="0">
                <a:solidFill>
                  <a:schemeClr val="tx1"/>
                </a:solidFill>
                <a:latin typeface="Times New Roman" panose="02020603050405020304" pitchFamily="18" charset="0"/>
                <a:cs typeface="Times New Roman" panose="02020603050405020304" pitchFamily="18" charset="0"/>
              </a:rPr>
              <a:t>Literature Survey</a:t>
            </a:r>
            <a:endParaRPr lang="en-IN"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03617092"/>
              </p:ext>
            </p:extLst>
          </p:nvPr>
        </p:nvGraphicFramePr>
        <p:xfrm>
          <a:off x="778999" y="1048982"/>
          <a:ext cx="7586001" cy="3944060"/>
        </p:xfrm>
        <a:graphic>
          <a:graphicData uri="http://schemas.openxmlformats.org/drawingml/2006/table">
            <a:tbl>
              <a:tblPr firstRow="1" bandRow="1">
                <a:tableStyleId>{5C22544A-7EE6-4342-B048-85BDC9FD1C3A}</a:tableStyleId>
              </a:tblPr>
              <a:tblGrid>
                <a:gridCol w="539060">
                  <a:extLst>
                    <a:ext uri="{9D8B030D-6E8A-4147-A177-3AD203B41FA5}">
                      <a16:colId xmlns:a16="http://schemas.microsoft.com/office/drawing/2014/main" val="20000"/>
                    </a:ext>
                  </a:extLst>
                </a:gridCol>
                <a:gridCol w="986987">
                  <a:extLst>
                    <a:ext uri="{9D8B030D-6E8A-4147-A177-3AD203B41FA5}">
                      <a16:colId xmlns:a16="http://schemas.microsoft.com/office/drawing/2014/main" val="20001"/>
                    </a:ext>
                  </a:extLst>
                </a:gridCol>
                <a:gridCol w="1367934">
                  <a:extLst>
                    <a:ext uri="{9D8B030D-6E8A-4147-A177-3AD203B41FA5}">
                      <a16:colId xmlns:a16="http://schemas.microsoft.com/office/drawing/2014/main" val="20002"/>
                    </a:ext>
                  </a:extLst>
                </a:gridCol>
                <a:gridCol w="1495919">
                  <a:extLst>
                    <a:ext uri="{9D8B030D-6E8A-4147-A177-3AD203B41FA5}">
                      <a16:colId xmlns:a16="http://schemas.microsoft.com/office/drawing/2014/main" val="20003"/>
                    </a:ext>
                  </a:extLst>
                </a:gridCol>
                <a:gridCol w="3196101">
                  <a:extLst>
                    <a:ext uri="{9D8B030D-6E8A-4147-A177-3AD203B41FA5}">
                      <a16:colId xmlns:a16="http://schemas.microsoft.com/office/drawing/2014/main" val="20004"/>
                    </a:ext>
                  </a:extLst>
                </a:gridCol>
              </a:tblGrid>
              <a:tr h="278130">
                <a:tc>
                  <a:txBody>
                    <a:bodyPr/>
                    <a:lstStyle/>
                    <a:p>
                      <a:r>
                        <a:rPr lang="en-US" sz="1100" dirty="0">
                          <a:solidFill>
                            <a:schemeClr val="tx1"/>
                          </a:solidFill>
                          <a:latin typeface="Times New Roman" panose="02020603050405020304" pitchFamily="18" charset="0"/>
                          <a:cs typeface="Times New Roman" panose="02020603050405020304" pitchFamily="18" charset="0"/>
                        </a:rPr>
                        <a:t>S.NO</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YEAR</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AUTHORS</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TITLE</a:t>
                      </a:r>
                    </a:p>
                  </a:txBody>
                  <a:tcPr marL="68580" marR="68580" marT="34290" marB="34290">
                    <a:solidFill>
                      <a:schemeClr val="accent3"/>
                    </a:solidFill>
                  </a:tcPr>
                </a:tc>
                <a:tc>
                  <a:txBody>
                    <a:bodyPr/>
                    <a:lstStyle/>
                    <a:p>
                      <a:pPr algn="just"/>
                      <a:r>
                        <a:rPr lang="en-US" sz="1100" dirty="0">
                          <a:solidFill>
                            <a:schemeClr val="tx1"/>
                          </a:solidFill>
                          <a:latin typeface="Times New Roman" panose="02020603050405020304" pitchFamily="18" charset="0"/>
                          <a:cs typeface="Times New Roman" panose="02020603050405020304" pitchFamily="18" charset="0"/>
                        </a:rPr>
                        <a:t>OUT COMES</a:t>
                      </a:r>
                    </a:p>
                  </a:txBody>
                  <a:tcPr marL="68580" marR="68580" marT="34290" marB="34290">
                    <a:solidFill>
                      <a:schemeClr val="accent3"/>
                    </a:solidFill>
                  </a:tcPr>
                </a:tc>
                <a:extLst>
                  <a:ext uri="{0D108BD9-81ED-4DB2-BD59-A6C34878D82A}">
                    <a16:rowId xmlns:a16="http://schemas.microsoft.com/office/drawing/2014/main" val="10000"/>
                  </a:ext>
                </a:extLst>
              </a:tr>
              <a:tr h="1266508">
                <a:tc>
                  <a:txBody>
                    <a:bodyPr/>
                    <a:lstStyle/>
                    <a:p>
                      <a:pPr algn="just"/>
                      <a:r>
                        <a:rPr lang="en-US" sz="1200" dirty="0">
                          <a:solidFill>
                            <a:schemeClr val="bg1"/>
                          </a:solidFill>
                          <a:latin typeface="Times" panose="02020603050405020304" pitchFamily="18" charset="0"/>
                          <a:cs typeface="Times" panose="02020603050405020304" pitchFamily="18" charset="0"/>
                        </a:rPr>
                        <a:t>1</a:t>
                      </a:r>
                      <a:endParaRPr lang="en-IN" sz="120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algn="l"/>
                      <a:r>
                        <a:rPr lang="en-US" sz="1200" b="1" kern="1200" dirty="0">
                          <a:solidFill>
                            <a:schemeClr val="bg1"/>
                          </a:solidFill>
                          <a:effectLst/>
                          <a:latin typeface="Times" panose="02020603050405020304" pitchFamily="18" charset="0"/>
                          <a:ea typeface="+mn-ea"/>
                          <a:cs typeface="Times" panose="02020603050405020304" pitchFamily="18" charset="0"/>
                        </a:rPr>
                        <a:t>2024</a:t>
                      </a:r>
                      <a:endParaRPr lang="en-IN" sz="120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algn="l"/>
                      <a:r>
                        <a:rPr lang="en-US" sz="1200" b="1" kern="1200" dirty="0">
                          <a:solidFill>
                            <a:schemeClr val="bg1"/>
                          </a:solidFill>
                          <a:effectLst/>
                          <a:latin typeface="Times" panose="02020603050405020304" pitchFamily="18" charset="0"/>
                          <a:ea typeface="+mn-ea"/>
                          <a:cs typeface="Times" panose="02020603050405020304" pitchFamily="18" charset="0"/>
                        </a:rPr>
                        <a:t>John M. Doe, Alice T. Brown</a:t>
                      </a:r>
                      <a:endParaRPr lang="en-IN" sz="1200" b="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algn="l"/>
                      <a:r>
                        <a:rPr lang="en-US" sz="1200" b="0" kern="1200" dirty="0">
                          <a:solidFill>
                            <a:schemeClr val="bg1"/>
                          </a:solidFill>
                          <a:effectLst/>
                          <a:latin typeface="Times" panose="02020603050405020304" pitchFamily="18" charset="0"/>
                          <a:ea typeface="+mn-ea"/>
                          <a:cs typeface="Times" panose="02020603050405020304" pitchFamily="18" charset="0"/>
                        </a:rPr>
                        <a:t>Future Prospects of ML in Cybersecurity</a:t>
                      </a:r>
                      <a:endParaRPr lang="en-IN" sz="1200" b="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algn="just"/>
                      <a:r>
                        <a:rPr lang="en-US" sz="1200" kern="1200" dirty="0">
                          <a:solidFill>
                            <a:schemeClr val="bg1"/>
                          </a:solidFill>
                          <a:effectLst/>
                          <a:latin typeface="Times" panose="02020603050405020304" pitchFamily="18" charset="0"/>
                          <a:ea typeface="+mn-ea"/>
                          <a:cs typeface="Times" panose="02020603050405020304" pitchFamily="18" charset="0"/>
                        </a:rPr>
                        <a:t>This study highlights the transformative role of ML in cybersecurity, emphasizing its effectiveness in anomaly detection, malware analysis, and phishing email filtering. It discusses how ML enables proactive defense by predicting threats and enhancing organizational security.</a:t>
                      </a:r>
                      <a:endParaRPr lang="en-IN" sz="1200" b="0" kern="1200" dirty="0">
                        <a:solidFill>
                          <a:schemeClr val="bg1"/>
                        </a:solidFill>
                        <a:effectLst/>
                        <a:latin typeface="Times" panose="02020603050405020304" pitchFamily="18" charset="0"/>
                        <a:ea typeface="+mn-ea"/>
                        <a:cs typeface="Times" panose="02020603050405020304" pitchFamily="18" charset="0"/>
                      </a:endParaRPr>
                    </a:p>
                  </a:txBody>
                  <a:tcPr marL="68580" marR="68580" marT="34290" marB="34290">
                    <a:solidFill>
                      <a:schemeClr val="accent3"/>
                    </a:solidFill>
                  </a:tcPr>
                </a:tc>
                <a:extLst>
                  <a:ext uri="{0D108BD9-81ED-4DB2-BD59-A6C34878D82A}">
                    <a16:rowId xmlns:a16="http://schemas.microsoft.com/office/drawing/2014/main" val="10001"/>
                  </a:ext>
                </a:extLst>
              </a:tr>
              <a:tr h="1199711">
                <a:tc>
                  <a:txBody>
                    <a:bodyPr/>
                    <a:lstStyle/>
                    <a:p>
                      <a:pPr algn="just"/>
                      <a:r>
                        <a:rPr lang="en-US" sz="1200" dirty="0">
                          <a:solidFill>
                            <a:schemeClr val="bg1"/>
                          </a:solidFill>
                          <a:latin typeface="Times" panose="02020603050405020304" pitchFamily="18" charset="0"/>
                          <a:cs typeface="Times" panose="02020603050405020304" pitchFamily="18" charset="0"/>
                        </a:rPr>
                        <a:t>2</a:t>
                      </a:r>
                      <a:endParaRPr lang="en-IN" sz="120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effectLst/>
                          <a:latin typeface="Times" panose="02020603050405020304" pitchFamily="18" charset="0"/>
                          <a:ea typeface="+mn-ea"/>
                          <a:cs typeface="Times" panose="02020603050405020304" pitchFamily="18" charset="0"/>
                        </a:rPr>
                        <a:t>2024</a:t>
                      </a:r>
                      <a:endParaRPr lang="en-IN" sz="120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algn="l"/>
                      <a:r>
                        <a:rPr lang="en-US" sz="1200" b="1" kern="1200" dirty="0">
                          <a:solidFill>
                            <a:schemeClr val="bg1"/>
                          </a:solidFill>
                          <a:effectLst/>
                          <a:latin typeface="Times" panose="02020603050405020304" pitchFamily="18" charset="0"/>
                          <a:ea typeface="+mn-ea"/>
                          <a:cs typeface="Times" panose="02020603050405020304" pitchFamily="18" charset="0"/>
                        </a:rPr>
                        <a:t>Priya Gupta, Rahul Verma</a:t>
                      </a:r>
                      <a:endParaRPr lang="en-IN" sz="1200" b="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algn="l"/>
                      <a:r>
                        <a:rPr lang="en-US" sz="1200" b="0" kern="1200" dirty="0">
                          <a:solidFill>
                            <a:schemeClr val="bg1"/>
                          </a:solidFill>
                          <a:effectLst/>
                          <a:latin typeface="Times" panose="02020603050405020304" pitchFamily="18" charset="0"/>
                          <a:ea typeface="+mn-ea"/>
                          <a:cs typeface="Times" panose="02020603050405020304" pitchFamily="18" charset="0"/>
                        </a:rPr>
                        <a:t>Intrusion Detection Using ML and DL Models</a:t>
                      </a:r>
                      <a:endParaRPr lang="en-IN" sz="1200" b="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algn="just"/>
                      <a:r>
                        <a:rPr lang="en-US" sz="1200" kern="1200" dirty="0">
                          <a:solidFill>
                            <a:schemeClr val="bg1"/>
                          </a:solidFill>
                          <a:effectLst/>
                          <a:latin typeface="Times" panose="02020603050405020304" pitchFamily="18" charset="0"/>
                          <a:ea typeface="+mn-ea"/>
                          <a:cs typeface="Times" panose="02020603050405020304" pitchFamily="18" charset="0"/>
                        </a:rPr>
                        <a:t>This paper examines the application of ML and DL models in network intrusion detection. It reviews various algorithms and real-world applications, underscoring the importance of these models in identifying patterns and anomalies in network traffic.</a:t>
                      </a:r>
                      <a:endParaRPr lang="en-IN" sz="1200" b="0" kern="1200" dirty="0">
                        <a:solidFill>
                          <a:schemeClr val="bg1"/>
                        </a:solidFill>
                        <a:effectLst/>
                        <a:latin typeface="Times" panose="02020603050405020304" pitchFamily="18" charset="0"/>
                        <a:ea typeface="+mn-ea"/>
                        <a:cs typeface="Times" panose="02020603050405020304" pitchFamily="18" charset="0"/>
                      </a:endParaRPr>
                    </a:p>
                  </a:txBody>
                  <a:tcPr marL="68580" marR="68580" marT="34290" marB="34290">
                    <a:solidFill>
                      <a:schemeClr val="accent3"/>
                    </a:solidFill>
                  </a:tcPr>
                </a:tc>
                <a:extLst>
                  <a:ext uri="{0D108BD9-81ED-4DB2-BD59-A6C34878D82A}">
                    <a16:rowId xmlns:a16="http://schemas.microsoft.com/office/drawing/2014/main" val="10002"/>
                  </a:ext>
                </a:extLst>
              </a:tr>
              <a:tr h="1199711">
                <a:tc>
                  <a:txBody>
                    <a:bodyPr/>
                    <a:lstStyle/>
                    <a:p>
                      <a:pPr algn="just"/>
                      <a:r>
                        <a:rPr lang="en-US" sz="1200" dirty="0">
                          <a:solidFill>
                            <a:schemeClr val="bg1"/>
                          </a:solidFill>
                          <a:latin typeface="Times" panose="02020603050405020304" pitchFamily="18" charset="0"/>
                          <a:cs typeface="Times" panose="02020603050405020304" pitchFamily="18" charset="0"/>
                        </a:rPr>
                        <a:t>3</a:t>
                      </a:r>
                      <a:endParaRPr lang="en-IN" sz="120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Times" panose="02020603050405020304" pitchFamily="18" charset="0"/>
                          <a:cs typeface="Times" panose="02020603050405020304" pitchFamily="18" charset="0"/>
                        </a:rPr>
                        <a:t>2024</a:t>
                      </a:r>
                      <a:endParaRPr lang="en-IN" sz="1200" b="1"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Times" panose="02020603050405020304" pitchFamily="18" charset="0"/>
                          <a:cs typeface="Times" panose="02020603050405020304" pitchFamily="18" charset="0"/>
                        </a:rPr>
                        <a:t>Sarah E. Mitchell, Andrew S. Clarke</a:t>
                      </a:r>
                    </a:p>
                    <a:p>
                      <a:pPr algn="l"/>
                      <a:endParaRPr lang="en-IN" sz="1200" b="1"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Times" panose="02020603050405020304" pitchFamily="18" charset="0"/>
                          <a:cs typeface="Times" panose="02020603050405020304" pitchFamily="18" charset="0"/>
                        </a:rPr>
                        <a:t>Strategies and Considerations for IDS</a:t>
                      </a:r>
                      <a:endParaRPr lang="en-IN" sz="1200" b="0" dirty="0">
                        <a:solidFill>
                          <a:schemeClr val="bg1"/>
                        </a:solidFill>
                        <a:latin typeface="Times" panose="02020603050405020304" pitchFamily="18" charset="0"/>
                        <a:cs typeface="Times" panose="02020603050405020304" pitchFamily="18" charset="0"/>
                      </a:endParaRPr>
                    </a:p>
                    <a:p>
                      <a:pPr algn="l"/>
                      <a:endParaRPr lang="en-IN" sz="1200" b="0" dirty="0">
                        <a:solidFill>
                          <a:schemeClr val="bg1"/>
                        </a:solidFill>
                        <a:latin typeface="Times" panose="02020603050405020304" pitchFamily="18" charset="0"/>
                        <a:cs typeface="Times" panose="02020603050405020304" pitchFamily="18" charset="0"/>
                      </a:endParaRPr>
                    </a:p>
                  </a:txBody>
                  <a:tcPr marL="68580" marR="68580" marT="34290" marB="34290">
                    <a:solidFill>
                      <a:schemeClr val="accent3"/>
                    </a:solidFill>
                  </a:tcPr>
                </a:tc>
                <a:tc>
                  <a:txBody>
                    <a:bodyPr/>
                    <a:lstStyle/>
                    <a:p>
                      <a:pPr algn="just"/>
                      <a:r>
                        <a:rPr lang="en-US" sz="1200" b="0" kern="1200" dirty="0">
                          <a:solidFill>
                            <a:schemeClr val="bg1"/>
                          </a:solidFill>
                          <a:effectLst/>
                          <a:latin typeface="Times" panose="02020603050405020304" pitchFamily="18" charset="0"/>
                          <a:ea typeface="+mn-ea"/>
                          <a:cs typeface="Times" panose="02020603050405020304" pitchFamily="18" charset="0"/>
                        </a:rPr>
                        <a:t>This review provides an overview of Intrusion Detection Systems (IDS), detailing their classes, methods, detected attacks, datasets, metrics, and performance indicators. It evaluates IDS-based solutions for their strengths, weaknesses, and implications in banking systems.</a:t>
                      </a:r>
                      <a:endParaRPr lang="en-IN" sz="1200" b="0" kern="1200" dirty="0">
                        <a:solidFill>
                          <a:schemeClr val="bg1"/>
                        </a:solidFill>
                        <a:effectLst/>
                        <a:latin typeface="Times" panose="02020603050405020304" pitchFamily="18" charset="0"/>
                        <a:ea typeface="+mn-ea"/>
                        <a:cs typeface="Times" panose="02020603050405020304" pitchFamily="18" charset="0"/>
                      </a:endParaRPr>
                    </a:p>
                  </a:txBody>
                  <a:tcPr marL="68580" marR="68580" marT="34290" marB="34290">
                    <a:solidFill>
                      <a:schemeClr val="accent3"/>
                    </a:solidFill>
                  </a:tcPr>
                </a:tc>
                <a:extLst>
                  <a:ext uri="{0D108BD9-81ED-4DB2-BD59-A6C34878D82A}">
                    <a16:rowId xmlns:a16="http://schemas.microsoft.com/office/drawing/2014/main" val="1630483873"/>
                  </a:ext>
                </a:extLst>
              </a:tr>
            </a:tbl>
          </a:graphicData>
        </a:graphic>
      </p:graphicFrame>
    </p:spTree>
    <p:extLst>
      <p:ext uri="{BB962C8B-B14F-4D97-AF65-F5344CB8AC3E}">
        <p14:creationId xmlns:p14="http://schemas.microsoft.com/office/powerpoint/2010/main" val="402206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71460466"/>
              </p:ext>
            </p:extLst>
          </p:nvPr>
        </p:nvGraphicFramePr>
        <p:xfrm>
          <a:off x="814388" y="666950"/>
          <a:ext cx="7658563" cy="3812181"/>
        </p:xfrm>
        <a:graphic>
          <a:graphicData uri="http://schemas.openxmlformats.org/drawingml/2006/table">
            <a:tbl>
              <a:tblPr firstRow="1" bandRow="1">
                <a:tableStyleId>{5C22544A-7EE6-4342-B048-85BDC9FD1C3A}</a:tableStyleId>
              </a:tblPr>
              <a:tblGrid>
                <a:gridCol w="464343">
                  <a:extLst>
                    <a:ext uri="{9D8B030D-6E8A-4147-A177-3AD203B41FA5}">
                      <a16:colId xmlns:a16="http://schemas.microsoft.com/office/drawing/2014/main" val="20000"/>
                    </a:ext>
                  </a:extLst>
                </a:gridCol>
                <a:gridCol w="925301">
                  <a:extLst>
                    <a:ext uri="{9D8B030D-6E8A-4147-A177-3AD203B41FA5}">
                      <a16:colId xmlns:a16="http://schemas.microsoft.com/office/drawing/2014/main" val="20001"/>
                    </a:ext>
                  </a:extLst>
                </a:gridCol>
                <a:gridCol w="1415104">
                  <a:extLst>
                    <a:ext uri="{9D8B030D-6E8A-4147-A177-3AD203B41FA5}">
                      <a16:colId xmlns:a16="http://schemas.microsoft.com/office/drawing/2014/main" val="20002"/>
                    </a:ext>
                  </a:extLst>
                </a:gridCol>
                <a:gridCol w="1697768">
                  <a:extLst>
                    <a:ext uri="{9D8B030D-6E8A-4147-A177-3AD203B41FA5}">
                      <a16:colId xmlns:a16="http://schemas.microsoft.com/office/drawing/2014/main" val="20003"/>
                    </a:ext>
                  </a:extLst>
                </a:gridCol>
                <a:gridCol w="3156047">
                  <a:extLst>
                    <a:ext uri="{9D8B030D-6E8A-4147-A177-3AD203B41FA5}">
                      <a16:colId xmlns:a16="http://schemas.microsoft.com/office/drawing/2014/main" val="20004"/>
                    </a:ext>
                  </a:extLst>
                </a:gridCol>
              </a:tblGrid>
              <a:tr h="438005">
                <a:tc>
                  <a:txBody>
                    <a:bodyPr/>
                    <a:lstStyle/>
                    <a:p>
                      <a:r>
                        <a:rPr lang="en-US" sz="1100" dirty="0">
                          <a:solidFill>
                            <a:schemeClr val="tx1"/>
                          </a:solidFill>
                          <a:latin typeface="Times New Roman" panose="02020603050405020304" pitchFamily="18" charset="0"/>
                          <a:cs typeface="Times New Roman" panose="02020603050405020304" pitchFamily="18" charset="0"/>
                        </a:rPr>
                        <a:t>S.NO</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YEAR</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AUTHORS</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TITLE</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OUT COMES</a:t>
                      </a:r>
                    </a:p>
                  </a:txBody>
                  <a:tcPr marL="68580" marR="68580" marT="34290" marB="34290">
                    <a:solidFill>
                      <a:schemeClr val="accent3"/>
                    </a:solidFill>
                  </a:tcPr>
                </a:tc>
                <a:extLst>
                  <a:ext uri="{0D108BD9-81ED-4DB2-BD59-A6C34878D82A}">
                    <a16:rowId xmlns:a16="http://schemas.microsoft.com/office/drawing/2014/main" val="10000"/>
                  </a:ext>
                </a:extLst>
              </a:tr>
              <a:tr h="1302435">
                <a:tc>
                  <a:txBody>
                    <a:bodyPr/>
                    <a:lstStyle/>
                    <a:p>
                      <a:pPr algn="just"/>
                      <a:r>
                        <a:rPr lang="en-US"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2024</a:t>
                      </a:r>
                      <a:endParaRPr lang="en-IN" sz="120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fi-FI" sz="1200" b="1" kern="1200" dirty="0">
                          <a:solidFill>
                            <a:schemeClr val="dk1"/>
                          </a:solidFill>
                          <a:effectLst/>
                          <a:latin typeface="Times New Roman" panose="02020603050405020304" pitchFamily="18" charset="0"/>
                          <a:ea typeface="+mn-ea"/>
                          <a:cs typeface="Times New Roman" panose="02020603050405020304" pitchFamily="18" charset="0"/>
                        </a:rPr>
                        <a:t>Emily Zhang, Daniel Hayes</a:t>
                      </a:r>
                      <a:endParaRPr lang="en-IN" sz="1200" b="1"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en-US" sz="1200" b="0" kern="1200" dirty="0">
                          <a:solidFill>
                            <a:schemeClr val="dk1"/>
                          </a:solidFill>
                          <a:effectLst/>
                          <a:latin typeface="Times New Roman" panose="02020603050405020304" pitchFamily="18" charset="0"/>
                          <a:ea typeface="+mn-ea"/>
                          <a:cs typeface="Times New Roman" panose="02020603050405020304" pitchFamily="18" charset="0"/>
                        </a:rPr>
                        <a:t>ML-Based Intrusion Detection Framework for Financial Services</a:t>
                      </a:r>
                      <a:endParaRPr lang="en-IN" sz="1200" b="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 This research presents an ML-based intrusion detection framework specifically tailored for financial services. It demonstrates how ML enhances IDS by improving threat detection, reducing false positives, and adapting to evolving cyber threats.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solidFill>
                      <a:schemeClr val="accent3"/>
                    </a:solidFill>
                  </a:tcPr>
                </a:tc>
                <a:extLst>
                  <a:ext uri="{0D108BD9-81ED-4DB2-BD59-A6C34878D82A}">
                    <a16:rowId xmlns:a16="http://schemas.microsoft.com/office/drawing/2014/main" val="10001"/>
                  </a:ext>
                </a:extLst>
              </a:tr>
              <a:tr h="898736">
                <a:tc>
                  <a:txBody>
                    <a:bodyPr/>
                    <a:lstStyle/>
                    <a:p>
                      <a:pPr algn="just"/>
                      <a:r>
                        <a:rPr lang="en-US"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Times New Roman" panose="02020603050405020304" pitchFamily="18" charset="0"/>
                          <a:ea typeface="+mn-ea"/>
                          <a:cs typeface="Times New Roman" panose="02020603050405020304" pitchFamily="18" charset="0"/>
                        </a:rPr>
                        <a:t>2024</a:t>
                      </a:r>
                      <a:endParaRPr lang="en-IN" sz="120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pt-BR" sz="1200" b="1" kern="1200" dirty="0">
                          <a:solidFill>
                            <a:schemeClr val="dk1"/>
                          </a:solidFill>
                          <a:effectLst/>
                          <a:latin typeface="Times New Roman" panose="02020603050405020304" pitchFamily="18" charset="0"/>
                          <a:ea typeface="+mn-ea"/>
                          <a:cs typeface="Times New Roman" panose="02020603050405020304" pitchFamily="18" charset="0"/>
                        </a:rPr>
                        <a:t>William J. Robinson, Maria G. Lopez</a:t>
                      </a:r>
                      <a:endParaRPr lang="en-IN" sz="1200" b="1"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en-US" sz="1200" b="0" kern="1200" dirty="0">
                          <a:solidFill>
                            <a:schemeClr val="dk1"/>
                          </a:solidFill>
                          <a:effectLst/>
                          <a:latin typeface="Times New Roman" panose="02020603050405020304" pitchFamily="18" charset="0"/>
                          <a:ea typeface="+mn-ea"/>
                          <a:cs typeface="Times New Roman" panose="02020603050405020304" pitchFamily="18" charset="0"/>
                        </a:rPr>
                        <a:t>Enhancing Security in Financial Institutions with ML</a:t>
                      </a:r>
                      <a:endParaRPr lang="en-IN" sz="1200" b="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The study focuses on how ML models analyze vast datasets to detect anomalous behavior, predict potential risks, and respond effectively to security threats in banking systems.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solidFill>
                      <a:schemeClr val="accent3"/>
                    </a:solidFill>
                  </a:tcPr>
                </a:tc>
                <a:extLst>
                  <a:ext uri="{0D108BD9-81ED-4DB2-BD59-A6C34878D82A}">
                    <a16:rowId xmlns:a16="http://schemas.microsoft.com/office/drawing/2014/main" val="10002"/>
                  </a:ext>
                </a:extLst>
              </a:tr>
              <a:tr h="1173005">
                <a:tc>
                  <a:txBody>
                    <a:bodyPr/>
                    <a:lstStyle/>
                    <a:p>
                      <a:pPr algn="just"/>
                      <a:r>
                        <a:rPr lang="en-US" sz="1200" dirty="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2024</a:t>
                      </a:r>
                      <a:endParaRPr lang="en-IN" sz="1200" b="1"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en-IN" sz="1200" b="1" dirty="0">
                          <a:latin typeface="Times New Roman" panose="02020603050405020304" pitchFamily="18" charset="0"/>
                          <a:cs typeface="Times New Roman" panose="02020603050405020304" pitchFamily="18" charset="0"/>
                        </a:rPr>
                        <a:t>Ahmed Khalid, Noor Fatima</a:t>
                      </a:r>
                    </a:p>
                  </a:txBody>
                  <a:tcPr marL="68580" marR="68580" marT="34290" marB="34290">
                    <a:solidFill>
                      <a:schemeClr val="accent3"/>
                    </a:solidFill>
                  </a:tcPr>
                </a:tc>
                <a:tc>
                  <a:txBody>
                    <a:bodyPr/>
                    <a:lstStyle/>
                    <a:p>
                      <a:pPr algn="l"/>
                      <a:r>
                        <a:rPr lang="en-US" sz="1200" b="0" dirty="0">
                          <a:latin typeface="Times New Roman" panose="02020603050405020304" pitchFamily="18" charset="0"/>
                          <a:cs typeface="Times New Roman" panose="02020603050405020304" pitchFamily="18" charset="0"/>
                        </a:rPr>
                        <a:t>Predictive Approaches for Cybersecurity Intrusion Prevention</a:t>
                      </a:r>
                      <a:endParaRPr lang="en-IN" sz="1200" b="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b="0" kern="1200" dirty="0">
                          <a:solidFill>
                            <a:schemeClr val="dk1"/>
                          </a:solidFill>
                          <a:effectLst/>
                          <a:latin typeface="Times New Roman" panose="02020603050405020304" pitchFamily="18" charset="0"/>
                          <a:ea typeface="+mn-ea"/>
                          <a:cs typeface="Times New Roman" panose="02020603050405020304" pitchFamily="18" charset="0"/>
                        </a:rPr>
                        <a:t>This paper proposes a predictive framework for intelligently prioritizing and preventing cybersecurity intrusions, especially in Wireless Sensor Networks (WSNs) within Industry 4.0 contexts.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solidFill>
                      <a:schemeClr val="accent3"/>
                    </a:solidFill>
                  </a:tcPr>
                </a:tc>
                <a:extLst>
                  <a:ext uri="{0D108BD9-81ED-4DB2-BD59-A6C34878D82A}">
                    <a16:rowId xmlns:a16="http://schemas.microsoft.com/office/drawing/2014/main" val="2690744071"/>
                  </a:ext>
                </a:extLst>
              </a:tr>
            </a:tbl>
          </a:graphicData>
        </a:graphic>
      </p:graphicFrame>
    </p:spTree>
    <p:extLst>
      <p:ext uri="{BB962C8B-B14F-4D97-AF65-F5344CB8AC3E}">
        <p14:creationId xmlns:p14="http://schemas.microsoft.com/office/powerpoint/2010/main" val="85818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9881748"/>
              </p:ext>
            </p:extLst>
          </p:nvPr>
        </p:nvGraphicFramePr>
        <p:xfrm>
          <a:off x="693638" y="487367"/>
          <a:ext cx="7756723" cy="4048916"/>
        </p:xfrm>
        <a:graphic>
          <a:graphicData uri="http://schemas.openxmlformats.org/drawingml/2006/table">
            <a:tbl>
              <a:tblPr firstRow="1" bandRow="1">
                <a:tableStyleId>{5C22544A-7EE6-4342-B048-85BDC9FD1C3A}</a:tableStyleId>
              </a:tblPr>
              <a:tblGrid>
                <a:gridCol w="601459">
                  <a:extLst>
                    <a:ext uri="{9D8B030D-6E8A-4147-A177-3AD203B41FA5}">
                      <a16:colId xmlns:a16="http://schemas.microsoft.com/office/drawing/2014/main" val="20000"/>
                    </a:ext>
                  </a:extLst>
                </a:gridCol>
                <a:gridCol w="958931">
                  <a:extLst>
                    <a:ext uri="{9D8B030D-6E8A-4147-A177-3AD203B41FA5}">
                      <a16:colId xmlns:a16="http://schemas.microsoft.com/office/drawing/2014/main" val="20001"/>
                    </a:ext>
                  </a:extLst>
                </a:gridCol>
                <a:gridCol w="1398720">
                  <a:extLst>
                    <a:ext uri="{9D8B030D-6E8A-4147-A177-3AD203B41FA5}">
                      <a16:colId xmlns:a16="http://schemas.microsoft.com/office/drawing/2014/main" val="20002"/>
                    </a:ext>
                  </a:extLst>
                </a:gridCol>
                <a:gridCol w="1529840">
                  <a:extLst>
                    <a:ext uri="{9D8B030D-6E8A-4147-A177-3AD203B41FA5}">
                      <a16:colId xmlns:a16="http://schemas.microsoft.com/office/drawing/2014/main" val="20003"/>
                    </a:ext>
                  </a:extLst>
                </a:gridCol>
                <a:gridCol w="3267773">
                  <a:extLst>
                    <a:ext uri="{9D8B030D-6E8A-4147-A177-3AD203B41FA5}">
                      <a16:colId xmlns:a16="http://schemas.microsoft.com/office/drawing/2014/main" val="20004"/>
                    </a:ext>
                  </a:extLst>
                </a:gridCol>
              </a:tblGrid>
              <a:tr h="311520">
                <a:tc>
                  <a:txBody>
                    <a:bodyPr/>
                    <a:lstStyle/>
                    <a:p>
                      <a:r>
                        <a:rPr lang="en-US" sz="1100" dirty="0">
                          <a:solidFill>
                            <a:schemeClr val="tx1"/>
                          </a:solidFill>
                          <a:latin typeface="Times New Roman" panose="02020603050405020304" pitchFamily="18" charset="0"/>
                          <a:cs typeface="Times New Roman" panose="02020603050405020304" pitchFamily="18" charset="0"/>
                        </a:rPr>
                        <a:t>S.NO</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YEAR</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AUTHORS</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TITLE</a:t>
                      </a:r>
                    </a:p>
                  </a:txBody>
                  <a:tcPr marL="68580" marR="68580" marT="34290" marB="34290">
                    <a:solidFill>
                      <a:schemeClr val="accent3"/>
                    </a:solidFill>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OUT COMES</a:t>
                      </a:r>
                    </a:p>
                  </a:txBody>
                  <a:tcPr marL="68580" marR="68580" marT="34290" marB="34290">
                    <a:solidFill>
                      <a:schemeClr val="accent3"/>
                    </a:solidFill>
                  </a:tcPr>
                </a:tc>
                <a:extLst>
                  <a:ext uri="{0D108BD9-81ED-4DB2-BD59-A6C34878D82A}">
                    <a16:rowId xmlns:a16="http://schemas.microsoft.com/office/drawing/2014/main" val="10000"/>
                  </a:ext>
                </a:extLst>
              </a:tr>
              <a:tr h="1269104">
                <a:tc>
                  <a:txBody>
                    <a:bodyPr/>
                    <a:lstStyle/>
                    <a:p>
                      <a:pPr algn="just"/>
                      <a:r>
                        <a:rPr lang="en-US" sz="1200" dirty="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2024</a:t>
                      </a:r>
                      <a:endParaRPr lang="en-IN" sz="1200" b="1"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en-IN" sz="1200" b="1" kern="1200" dirty="0">
                          <a:solidFill>
                            <a:schemeClr val="dk1"/>
                          </a:solidFill>
                          <a:effectLst/>
                          <a:latin typeface="Times New Roman" panose="02020603050405020304" pitchFamily="18" charset="0"/>
                          <a:ea typeface="+mn-ea"/>
                          <a:cs typeface="Times New Roman" panose="02020603050405020304" pitchFamily="18" charset="0"/>
                        </a:rPr>
                        <a:t>Olivia T. Harris, Jacob R. Matthews</a:t>
                      </a:r>
                      <a:endParaRPr lang="en-IN" sz="1200" b="1"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en-US" sz="1200" b="0" kern="1200" dirty="0">
                          <a:solidFill>
                            <a:schemeClr val="dk1"/>
                          </a:solidFill>
                          <a:effectLst/>
                          <a:latin typeface="Times New Roman" panose="02020603050405020304" pitchFamily="18" charset="0"/>
                          <a:ea typeface="+mn-ea"/>
                          <a:cs typeface="Times New Roman" panose="02020603050405020304" pitchFamily="18" charset="0"/>
                        </a:rPr>
                        <a:t>Systematic Review of DL-Based IDS</a:t>
                      </a:r>
                      <a:endParaRPr lang="en-IN" sz="1200" b="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A systematic review of DL-based intrusion detection techniques, emphasizing applications, strengths, and challenges in network security, particularly within the financial sector.</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solidFill>
                      <a:schemeClr val="accent3"/>
                    </a:solidFill>
                  </a:tcPr>
                </a:tc>
                <a:extLst>
                  <a:ext uri="{0D108BD9-81ED-4DB2-BD59-A6C34878D82A}">
                    <a16:rowId xmlns:a16="http://schemas.microsoft.com/office/drawing/2014/main" val="10001"/>
                  </a:ext>
                </a:extLst>
              </a:tr>
              <a:tr h="1234146">
                <a:tc>
                  <a:txBody>
                    <a:bodyPr/>
                    <a:lstStyle/>
                    <a:p>
                      <a:pPr algn="just"/>
                      <a:r>
                        <a:rPr lang="en-US" sz="1200" dirty="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b="1" dirty="0">
                          <a:latin typeface="Times New Roman" panose="02020603050405020304" pitchFamily="18" charset="0"/>
                          <a:cs typeface="Times New Roman" panose="02020603050405020304" pitchFamily="18" charset="0"/>
                        </a:rPr>
                        <a:t>2024</a:t>
                      </a:r>
                      <a:endParaRPr lang="en-IN" sz="1200" b="1"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en-IN" sz="1200" b="1" dirty="0">
                          <a:latin typeface="Times New Roman" panose="02020603050405020304" pitchFamily="18" charset="0"/>
                          <a:cs typeface="Times New Roman" panose="02020603050405020304" pitchFamily="18" charset="0"/>
                        </a:rPr>
                        <a:t>Nisha Sharma, Rajeev Kumar</a:t>
                      </a:r>
                    </a:p>
                  </a:txBody>
                  <a:tcPr marL="68580" marR="68580" marT="34290" marB="34290">
                    <a:solidFill>
                      <a:schemeClr val="accent3"/>
                    </a:solidFill>
                  </a:tcPr>
                </a:tc>
                <a:tc>
                  <a:txBody>
                    <a:bodyPr/>
                    <a:lstStyle/>
                    <a:p>
                      <a:pPr algn="l"/>
                      <a:r>
                        <a:rPr lang="en-US" sz="1200" b="0" dirty="0">
                          <a:latin typeface="Times New Roman" panose="02020603050405020304" pitchFamily="18" charset="0"/>
                          <a:cs typeface="Times New Roman" panose="02020603050405020304" pitchFamily="18" charset="0"/>
                        </a:rPr>
                        <a:t>Comparative Analysis of ML and DL Techniques for Threat Detection</a:t>
                      </a:r>
                      <a:endParaRPr lang="en-IN" sz="1200" b="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b="0" kern="1200" dirty="0">
                          <a:solidFill>
                            <a:schemeClr val="dk1"/>
                          </a:solidFill>
                          <a:effectLst/>
                          <a:latin typeface="Times New Roman" panose="02020603050405020304" pitchFamily="18" charset="0"/>
                          <a:ea typeface="+mn-ea"/>
                          <a:cs typeface="Times New Roman" panose="02020603050405020304" pitchFamily="18" charset="0"/>
                        </a:rPr>
                        <a:t>This paper evaluates various ML and DL models to determine the most suitable for detecting and combating cybersecurity risks, providing insights for cybersecurity professionals.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solidFill>
                      <a:schemeClr val="accent3"/>
                    </a:solidFill>
                  </a:tcPr>
                </a:tc>
                <a:extLst>
                  <a:ext uri="{0D108BD9-81ED-4DB2-BD59-A6C34878D82A}">
                    <a16:rowId xmlns:a16="http://schemas.microsoft.com/office/drawing/2014/main" val="2703211204"/>
                  </a:ext>
                </a:extLst>
              </a:tr>
              <a:tr h="1234146">
                <a:tc>
                  <a:txBody>
                    <a:bodyPr/>
                    <a:lstStyle/>
                    <a:p>
                      <a:pPr algn="just"/>
                      <a:r>
                        <a:rPr lang="en-US" sz="1200" dirty="0">
                          <a:latin typeface="Times New Roman" panose="02020603050405020304" pitchFamily="18" charset="0"/>
                          <a:cs typeface="Times New Roman" panose="02020603050405020304" pitchFamily="18" charset="0"/>
                        </a:rPr>
                        <a:t>9</a:t>
                      </a:r>
                      <a:endParaRPr lang="en-IN" sz="120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b="1" dirty="0">
                          <a:latin typeface="Times New Roman" panose="02020603050405020304" pitchFamily="18" charset="0"/>
                          <a:cs typeface="Times New Roman" panose="02020603050405020304" pitchFamily="18" charset="0"/>
                        </a:rPr>
                        <a:t>2024</a:t>
                      </a:r>
                      <a:endParaRPr lang="en-IN" sz="1200" b="1"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en-US" sz="1200" b="1" dirty="0">
                          <a:latin typeface="Times New Roman" panose="02020603050405020304" pitchFamily="18" charset="0"/>
                          <a:cs typeface="Times New Roman" panose="02020603050405020304" pitchFamily="18" charset="0"/>
                        </a:rPr>
                        <a:t>Hannah C. Lee, Michael P. Scott</a:t>
                      </a:r>
                      <a:endParaRPr lang="en-IN" sz="1200" b="1"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l"/>
                      <a:r>
                        <a:rPr lang="en-US" sz="1200" b="0" dirty="0">
                          <a:latin typeface="Times New Roman" panose="02020603050405020304" pitchFamily="18" charset="0"/>
                          <a:cs typeface="Times New Roman" panose="02020603050405020304" pitchFamily="18" charset="0"/>
                        </a:rPr>
                        <a:t>DL Algorithms in Intrusion Detection Systems</a:t>
                      </a:r>
                      <a:endParaRPr lang="en-IN" sz="1200" b="0" dirty="0">
                        <a:latin typeface="Times New Roman" panose="02020603050405020304" pitchFamily="18" charset="0"/>
                        <a:cs typeface="Times New Roman" panose="02020603050405020304" pitchFamily="18" charset="0"/>
                      </a:endParaRPr>
                    </a:p>
                  </a:txBody>
                  <a:tcPr marL="68580" marR="68580" marT="34290" marB="34290">
                    <a:solidFill>
                      <a:schemeClr val="accent3"/>
                    </a:solidFill>
                  </a:tcPr>
                </a:tc>
                <a:tc>
                  <a:txBody>
                    <a:bodyPr/>
                    <a:lstStyle/>
                    <a:p>
                      <a:pPr algn="just"/>
                      <a:r>
                        <a:rPr lang="en-US" sz="1200" b="0" kern="1200" dirty="0">
                          <a:solidFill>
                            <a:schemeClr val="dk1"/>
                          </a:solidFill>
                          <a:effectLst/>
                          <a:latin typeface="Times New Roman" panose="02020603050405020304" pitchFamily="18" charset="0"/>
                          <a:ea typeface="+mn-ea"/>
                          <a:cs typeface="Times New Roman" panose="02020603050405020304" pitchFamily="18" charset="0"/>
                        </a:rPr>
                        <a:t>A review of advancements in applying DL techniques like CNN and LSTM in network intrusion detection systems, highlighting their real-time threat identification capabilities.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solidFill>
                      <a:schemeClr val="accent3"/>
                    </a:solidFill>
                  </a:tcPr>
                </a:tc>
                <a:extLst>
                  <a:ext uri="{0D108BD9-81ED-4DB2-BD59-A6C34878D82A}">
                    <a16:rowId xmlns:a16="http://schemas.microsoft.com/office/drawing/2014/main" val="2219400257"/>
                  </a:ext>
                </a:extLst>
              </a:tr>
            </a:tbl>
          </a:graphicData>
        </a:graphic>
      </p:graphicFrame>
    </p:spTree>
    <p:extLst>
      <p:ext uri="{BB962C8B-B14F-4D97-AF65-F5344CB8AC3E}">
        <p14:creationId xmlns:p14="http://schemas.microsoft.com/office/powerpoint/2010/main" val="22005196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947</TotalTime>
  <Words>2943</Words>
  <Application>Microsoft Office PowerPoint</Application>
  <PresentationFormat>On-screen Show (16:9)</PresentationFormat>
  <Paragraphs>194</Paragraphs>
  <Slides>29</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Symbol</vt:lpstr>
      <vt:lpstr>Wingdings</vt:lpstr>
      <vt:lpstr>Times New Roman</vt:lpstr>
      <vt:lpstr>Bebas Neue</vt:lpstr>
      <vt:lpstr>Poppins Black</vt:lpstr>
      <vt:lpstr>Calibri</vt:lpstr>
      <vt:lpstr>Wingdings 3</vt:lpstr>
      <vt:lpstr>Consolas</vt:lpstr>
      <vt:lpstr>Century Gothic</vt:lpstr>
      <vt:lpstr>Times</vt:lpstr>
      <vt:lpstr>Poppins</vt:lpstr>
      <vt:lpstr>Arial</vt:lpstr>
      <vt:lpstr>Slice</vt:lpstr>
      <vt:lpstr>PowerPoint Presentation</vt:lpstr>
      <vt:lpstr>Contents of the presentation</vt:lpstr>
      <vt:lpstr>Project Description</vt:lpstr>
      <vt:lpstr>Problem Statement</vt:lpstr>
      <vt:lpstr>Objective of the Project</vt:lpstr>
      <vt:lpstr>Scope</vt:lpstr>
      <vt:lpstr>Literature Survey</vt:lpstr>
      <vt:lpstr>PowerPoint Presentation</vt:lpstr>
      <vt:lpstr>PowerPoint Presentation</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 Description</vt:lpstr>
      <vt:lpstr>PowerPoint Presentation</vt:lpstr>
      <vt:lpstr>PowerPoint Presentation</vt:lpstr>
      <vt:lpstr>PowerPoint Presentation</vt:lpstr>
      <vt:lpstr>Proposed System</vt:lpstr>
      <vt:lpstr>Algorithm Definition</vt:lpstr>
      <vt:lpstr>PowerPoint Presentation</vt:lpstr>
      <vt:lpstr>PowerPoint Presentation</vt:lpstr>
      <vt:lpstr>Conclusion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to Prepare for an Exam</dc:title>
  <dc:creator>Nagam Chenchulakshmi</dc:creator>
  <cp:lastModifiedBy>Utkarsh D</cp:lastModifiedBy>
  <cp:revision>175</cp:revision>
  <dcterms:created xsi:type="dcterms:W3CDTF">2024-08-17T15:37:17Z</dcterms:created>
  <dcterms:modified xsi:type="dcterms:W3CDTF">2024-12-20T10:50:38Z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A3CB773200E643D59878B61E75C48E52_12</vt:lpwstr>
  </property>
  <property fmtid="{D5CDD505-2E9C-101B-9397-08002B2CF9AE}" pid="3" name="KSOProductBuildVer">
    <vt:lpwstr>1033-12.2.0.17119</vt:lpwstr>
  </property>
</Properties>
</file>