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4298a738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94298a738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4298a738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94298a738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94298a738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94298a738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4298a738b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4298a738b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94298a738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94298a738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94298a738b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94298a738b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4298a738b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94298a738b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94298a738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94298a738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453d2fb37_4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453d2fb37_4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5cc7e48a8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5cc7e48a8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cc7e48a88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5cc7e48a88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4298a738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4298a738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4298a738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4298a738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94298a738b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94298a738b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Pressure" TargetMode="External"/><Relationship Id="rId4" Type="http://schemas.openxmlformats.org/officeDocument/2006/relationships/hyperlink" Target="https://en.wikipedia.org/wiki/Gas_constant" TargetMode="External"/><Relationship Id="rId5" Type="http://schemas.openxmlformats.org/officeDocument/2006/relationships/hyperlink" Target="https://en.wikipedia.org/wiki/Temperature" TargetMode="External"/><Relationship Id="rId6" Type="http://schemas.openxmlformats.org/officeDocument/2006/relationships/hyperlink" Target="https://en.wikipedia.org/wiki/Molar_volum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943775" y="1205550"/>
            <a:ext cx="7688100" cy="151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Chemical Engineering</a:t>
            </a:r>
            <a:r>
              <a:rPr lang="en" sz="3400"/>
              <a:t> </a:t>
            </a:r>
            <a:r>
              <a:rPr lang="en" sz="3400"/>
              <a:t>Thermodynamics COURSE PROJECT</a:t>
            </a:r>
            <a:endParaRPr sz="3400"/>
          </a:p>
        </p:txBody>
      </p:sp>
      <p:sp>
        <p:nvSpPr>
          <p:cNvPr id="87" name="Google Shape;87;p13"/>
          <p:cNvSpPr txBox="1"/>
          <p:nvPr>
            <p:ph idx="1" type="subTitle"/>
          </p:nvPr>
        </p:nvSpPr>
        <p:spPr>
          <a:xfrm>
            <a:off x="4670325" y="2859475"/>
            <a:ext cx="4028100" cy="1841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400">
                <a:latin typeface="Arial"/>
                <a:ea typeface="Arial"/>
                <a:cs typeface="Arial"/>
                <a:sym typeface="Arial"/>
              </a:rPr>
              <a:t>GROUP 04: </a:t>
            </a:r>
            <a:endParaRPr b="1"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Srivats J (B21CH032)</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Umashankar Prajapati (B21CH033)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Utkarsh Gupta (B21CH034)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Vivek Sharma (B21CH036)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Yejjala Venkata Surya Prasad (B21CH037)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Yogesh Kumar (B21CH038) </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Amitesh Rana (B21CH039)</a:t>
            </a:r>
            <a:endParaRPr sz="1400">
              <a:latin typeface="Arial"/>
              <a:ea typeface="Arial"/>
              <a:cs typeface="Arial"/>
              <a:sym typeface="Arial"/>
            </a:endParaRPr>
          </a:p>
        </p:txBody>
      </p:sp>
      <p:sp>
        <p:nvSpPr>
          <p:cNvPr id="88" name="Google Shape;88;p13"/>
          <p:cNvSpPr txBox="1"/>
          <p:nvPr/>
        </p:nvSpPr>
        <p:spPr>
          <a:xfrm>
            <a:off x="812800" y="2768600"/>
            <a:ext cx="131100" cy="9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89" name="Google Shape;89;p13"/>
          <p:cNvSpPr txBox="1"/>
          <p:nvPr/>
        </p:nvSpPr>
        <p:spPr>
          <a:xfrm>
            <a:off x="997200" y="2365200"/>
            <a:ext cx="54618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u="sng">
                <a:latin typeface="Lato"/>
                <a:ea typeface="Lato"/>
                <a:cs typeface="Lato"/>
                <a:sym typeface="Lato"/>
              </a:rPr>
              <a:t>Study of EOR of natural gas via Nitrogen induced fracking</a:t>
            </a:r>
            <a:endParaRPr b="1" sz="1600" u="sng">
              <a:latin typeface="Lato"/>
              <a:ea typeface="Lato"/>
              <a:cs typeface="Lato"/>
              <a:sym typeface="Lato"/>
            </a:endParaRPr>
          </a:p>
        </p:txBody>
      </p:sp>
      <p:pic>
        <p:nvPicPr>
          <p:cNvPr id="90" name="Google Shape;90;p13"/>
          <p:cNvPicPr preferRelativeResize="0"/>
          <p:nvPr/>
        </p:nvPicPr>
        <p:blipFill>
          <a:blip r:embed="rId3">
            <a:alphaModFix/>
          </a:blip>
          <a:stretch>
            <a:fillRect/>
          </a:stretch>
        </p:blipFill>
        <p:spPr>
          <a:xfrm>
            <a:off x="1118725" y="2818900"/>
            <a:ext cx="3100785" cy="1922850"/>
          </a:xfrm>
          <a:prstGeom prst="rect">
            <a:avLst/>
          </a:prstGeom>
          <a:noFill/>
          <a:ln>
            <a:noFill/>
          </a:ln>
        </p:spPr>
      </p:pic>
      <p:sp>
        <p:nvSpPr>
          <p:cNvPr id="91" name="Google Shape;91;p13"/>
          <p:cNvSpPr txBox="1"/>
          <p:nvPr/>
        </p:nvSpPr>
        <p:spPr>
          <a:xfrm>
            <a:off x="2109121" y="4615625"/>
            <a:ext cx="19875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a:t>https://www.flickr.com/photos/danielfoster/11586288744</a:t>
            </a:r>
            <a:endParaRPr sz="500"/>
          </a:p>
        </p:txBody>
      </p:sp>
      <p:sp>
        <p:nvSpPr>
          <p:cNvPr id="92" name="Google Shape;92;p13"/>
          <p:cNvSpPr txBox="1"/>
          <p:nvPr/>
        </p:nvSpPr>
        <p:spPr>
          <a:xfrm>
            <a:off x="1120050" y="4741750"/>
            <a:ext cx="3098100" cy="26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https://www.flickr.com/photos/danielfoster/11586288744</a:t>
            </a:r>
            <a:endParaRPr sz="10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112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Isentropic Heat Change (ΔT)</a:t>
            </a:r>
            <a:endParaRPr sz="3800"/>
          </a:p>
        </p:txBody>
      </p:sp>
      <p:sp>
        <p:nvSpPr>
          <p:cNvPr id="144" name="Google Shape;144;p22"/>
          <p:cNvSpPr txBox="1"/>
          <p:nvPr>
            <p:ph idx="1" type="body"/>
          </p:nvPr>
        </p:nvSpPr>
        <p:spPr>
          <a:xfrm>
            <a:off x="729450" y="2078875"/>
            <a:ext cx="7688700" cy="3006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lang="en" sz="1600">
                <a:latin typeface="Arial"/>
                <a:ea typeface="Arial"/>
                <a:cs typeface="Arial"/>
                <a:sym typeface="Arial"/>
              </a:rPr>
              <a:t>The process is given to be isentropic. Therefore, </a:t>
            </a:r>
            <a:r>
              <a:rPr b="1" lang="en" sz="1600">
                <a:latin typeface="Arial"/>
                <a:ea typeface="Arial"/>
                <a:cs typeface="Arial"/>
                <a:sym typeface="Arial"/>
              </a:rPr>
              <a:t>ΔS = 0</a:t>
            </a:r>
            <a:r>
              <a:rPr lang="en" sz="1600">
                <a:latin typeface="Arial"/>
                <a:ea typeface="Arial"/>
                <a:cs typeface="Arial"/>
                <a:sym typeface="Arial"/>
              </a:rPr>
              <a:t>.</a:t>
            </a:r>
            <a:endParaRPr sz="1600">
              <a:latin typeface="Arial"/>
              <a:ea typeface="Arial"/>
              <a:cs typeface="Arial"/>
              <a:sym typeface="Arial"/>
            </a:endParaRPr>
          </a:p>
          <a:p>
            <a:pPr indent="0" lvl="0" marL="0" rtl="0" algn="l">
              <a:lnSpc>
                <a:spcPct val="95000"/>
              </a:lnSpc>
              <a:spcBef>
                <a:spcPts val="1200"/>
              </a:spcBef>
              <a:spcAft>
                <a:spcPts val="0"/>
              </a:spcAft>
              <a:buSzPts val="1018"/>
              <a:buNone/>
            </a:pPr>
            <a:r>
              <a:rPr lang="en" sz="1600">
                <a:latin typeface="Arial"/>
                <a:ea typeface="Arial"/>
                <a:cs typeface="Arial"/>
                <a:sym typeface="Arial"/>
              </a:rPr>
              <a:t>Since the Nitrogen used is in its liquid state, the following equation is used for it’s entropy:-  </a:t>
            </a:r>
            <a:r>
              <a:rPr b="1" lang="en" sz="1600">
                <a:latin typeface="Arial"/>
                <a:ea typeface="Arial"/>
                <a:cs typeface="Arial"/>
                <a:sym typeface="Arial"/>
              </a:rPr>
              <a:t>dS = Cp.(dT/T) − βVdP</a:t>
            </a:r>
            <a:r>
              <a:rPr lang="en" sz="1600">
                <a:latin typeface="Arial"/>
                <a:ea typeface="Arial"/>
                <a:cs typeface="Arial"/>
                <a:sym typeface="Arial"/>
              </a:rPr>
              <a:t> </a:t>
            </a:r>
            <a:endParaRPr sz="1600">
              <a:latin typeface="Arial"/>
              <a:ea typeface="Arial"/>
              <a:cs typeface="Arial"/>
              <a:sym typeface="Arial"/>
            </a:endParaRPr>
          </a:p>
          <a:p>
            <a:pPr indent="0" lvl="0" marL="0" rtl="0" algn="l">
              <a:lnSpc>
                <a:spcPct val="95000"/>
              </a:lnSpc>
              <a:spcBef>
                <a:spcPts val="1200"/>
              </a:spcBef>
              <a:spcAft>
                <a:spcPts val="0"/>
              </a:spcAft>
              <a:buSzPts val="1018"/>
              <a:buNone/>
            </a:pPr>
            <a:r>
              <a:rPr b="1" lang="en" sz="1600">
                <a:latin typeface="Arial"/>
                <a:ea typeface="Arial"/>
                <a:cs typeface="Arial"/>
                <a:sym typeface="Arial"/>
              </a:rPr>
              <a:t>β</a:t>
            </a:r>
            <a:r>
              <a:rPr lang="en" sz="1600">
                <a:latin typeface="Arial"/>
                <a:ea typeface="Arial"/>
                <a:cs typeface="Arial"/>
                <a:sym typeface="Arial"/>
              </a:rPr>
              <a:t> = Volume expansivity, </a:t>
            </a:r>
            <a:r>
              <a:rPr b="1" lang="en" sz="1600">
                <a:latin typeface="Arial"/>
                <a:ea typeface="Arial"/>
                <a:cs typeface="Arial"/>
                <a:sym typeface="Arial"/>
              </a:rPr>
              <a:t>Cp</a:t>
            </a:r>
            <a:r>
              <a:rPr lang="en" sz="1600">
                <a:latin typeface="Arial"/>
                <a:ea typeface="Arial"/>
                <a:cs typeface="Arial"/>
                <a:sym typeface="Arial"/>
              </a:rPr>
              <a:t>= Specific Heat and </a:t>
            </a:r>
            <a:r>
              <a:rPr b="1" lang="en" sz="1600">
                <a:latin typeface="Arial"/>
                <a:ea typeface="Arial"/>
                <a:cs typeface="Arial"/>
                <a:sym typeface="Arial"/>
              </a:rPr>
              <a:t>V</a:t>
            </a:r>
            <a:r>
              <a:rPr lang="en" sz="1600">
                <a:latin typeface="Arial"/>
                <a:ea typeface="Arial"/>
                <a:cs typeface="Arial"/>
                <a:sym typeface="Arial"/>
              </a:rPr>
              <a:t>= Volume of Liquid</a:t>
            </a:r>
            <a:endParaRPr sz="1600">
              <a:latin typeface="Arial"/>
              <a:ea typeface="Arial"/>
              <a:cs typeface="Arial"/>
              <a:sym typeface="Arial"/>
            </a:endParaRPr>
          </a:p>
          <a:p>
            <a:pPr indent="0" lvl="0" marL="0" rtl="0" algn="l">
              <a:lnSpc>
                <a:spcPct val="95000"/>
              </a:lnSpc>
              <a:spcBef>
                <a:spcPts val="1200"/>
              </a:spcBef>
              <a:spcAft>
                <a:spcPts val="0"/>
              </a:spcAft>
              <a:buSzPts val="1018"/>
              <a:buNone/>
            </a:pPr>
            <a:r>
              <a:rPr b="1" lang="en" sz="1602">
                <a:latin typeface="Arial"/>
                <a:ea typeface="Arial"/>
                <a:cs typeface="Arial"/>
                <a:sym typeface="Arial"/>
              </a:rPr>
              <a:t>β=-(dV/dT)/Vo</a:t>
            </a:r>
            <a:endParaRPr b="1" sz="1602">
              <a:latin typeface="Arial"/>
              <a:ea typeface="Arial"/>
              <a:cs typeface="Arial"/>
              <a:sym typeface="Arial"/>
            </a:endParaRPr>
          </a:p>
          <a:p>
            <a:pPr indent="0" lvl="0" marL="0" rtl="0" algn="l">
              <a:lnSpc>
                <a:spcPct val="95000"/>
              </a:lnSpc>
              <a:spcBef>
                <a:spcPts val="1200"/>
              </a:spcBef>
              <a:spcAft>
                <a:spcPts val="0"/>
              </a:spcAft>
              <a:buSzPts val="1018"/>
              <a:buNone/>
            </a:pPr>
            <a:r>
              <a:rPr b="1" lang="en" sz="1602">
                <a:latin typeface="Arial"/>
                <a:ea typeface="Arial"/>
                <a:cs typeface="Arial"/>
                <a:sym typeface="Arial"/>
              </a:rPr>
              <a:t>(T2/T1)=(P2/P1)^(1-1/k) </a:t>
            </a:r>
            <a:r>
              <a:rPr lang="en" sz="1602">
                <a:latin typeface="Arial"/>
                <a:ea typeface="Arial"/>
                <a:cs typeface="Arial"/>
                <a:sym typeface="Arial"/>
              </a:rPr>
              <a:t>(T2 for Ideal condition) </a:t>
            </a:r>
            <a:endParaRPr sz="1602">
              <a:latin typeface="Arial"/>
              <a:ea typeface="Arial"/>
              <a:cs typeface="Arial"/>
              <a:sym typeface="Arial"/>
            </a:endParaRPr>
          </a:p>
          <a:p>
            <a:pPr indent="0" lvl="0" marL="0" rtl="0" algn="l">
              <a:lnSpc>
                <a:spcPct val="95000"/>
              </a:lnSpc>
              <a:spcBef>
                <a:spcPts val="1200"/>
              </a:spcBef>
              <a:spcAft>
                <a:spcPts val="0"/>
              </a:spcAft>
              <a:buSzPts val="1018"/>
              <a:buNone/>
            </a:pPr>
            <a:r>
              <a:rPr b="1" lang="en" sz="1600">
                <a:latin typeface="Arial"/>
                <a:ea typeface="Arial"/>
                <a:cs typeface="Arial"/>
                <a:sym typeface="Arial"/>
              </a:rPr>
              <a:t>ΔS = ⟨Cp⟩.ln(T2/T1) − ⟨β⟩⟨V⟩(P2−P1) = 0 </a:t>
            </a:r>
            <a:endParaRPr b="1" sz="1600">
              <a:latin typeface="Arial"/>
              <a:ea typeface="Arial"/>
              <a:cs typeface="Arial"/>
              <a:sym typeface="Arial"/>
            </a:endParaRPr>
          </a:p>
          <a:p>
            <a:pPr indent="0" lvl="0" marL="0" rtl="0" algn="l">
              <a:lnSpc>
                <a:spcPct val="95000"/>
              </a:lnSpc>
              <a:spcBef>
                <a:spcPts val="1200"/>
              </a:spcBef>
              <a:spcAft>
                <a:spcPts val="0"/>
              </a:spcAft>
              <a:buSzPts val="1018"/>
              <a:buNone/>
            </a:pPr>
            <a:r>
              <a:t/>
            </a:r>
            <a:endParaRPr b="1" sz="1602">
              <a:latin typeface="Arial"/>
              <a:ea typeface="Arial"/>
              <a:cs typeface="Arial"/>
              <a:sym typeface="Arial"/>
            </a:endParaRPr>
          </a:p>
          <a:p>
            <a:pPr indent="0" lvl="0" marL="0" rtl="0" algn="l">
              <a:lnSpc>
                <a:spcPct val="95000"/>
              </a:lnSpc>
              <a:spcBef>
                <a:spcPts val="1200"/>
              </a:spcBef>
              <a:spcAft>
                <a:spcPts val="0"/>
              </a:spcAft>
              <a:buSzPts val="1018"/>
              <a:buNone/>
            </a:pPr>
            <a:r>
              <a:t/>
            </a:r>
            <a:endParaRPr b="1" sz="1900">
              <a:latin typeface="Arial"/>
              <a:ea typeface="Arial"/>
              <a:cs typeface="Arial"/>
              <a:sym typeface="Arial"/>
            </a:endParaRPr>
          </a:p>
          <a:p>
            <a:pPr indent="0" lvl="0" marL="0" rtl="0" algn="l">
              <a:lnSpc>
                <a:spcPct val="95000"/>
              </a:lnSpc>
              <a:spcBef>
                <a:spcPts val="1200"/>
              </a:spcBef>
              <a:spcAft>
                <a:spcPts val="0"/>
              </a:spcAft>
              <a:buSzPts val="1018"/>
              <a:buNone/>
            </a:pPr>
            <a:r>
              <a:t/>
            </a:r>
            <a:endParaRPr b="1" sz="1600">
              <a:latin typeface="Arial"/>
              <a:ea typeface="Arial"/>
              <a:cs typeface="Arial"/>
              <a:sym typeface="Arial"/>
            </a:endParaRPr>
          </a:p>
          <a:p>
            <a:pPr indent="0" lvl="0" marL="0" rtl="0" algn="l">
              <a:lnSpc>
                <a:spcPct val="95000"/>
              </a:lnSpc>
              <a:spcBef>
                <a:spcPts val="1200"/>
              </a:spcBef>
              <a:spcAft>
                <a:spcPts val="1200"/>
              </a:spcAft>
              <a:buSzPts val="1018"/>
              <a:buNone/>
            </a:pPr>
            <a:r>
              <a:t/>
            </a:r>
            <a:endParaRPr sz="16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idx="1" type="body"/>
          </p:nvPr>
        </p:nvSpPr>
        <p:spPr>
          <a:xfrm>
            <a:off x="727650" y="13414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T2 = T1 * exp[⟨β⟩⟨V⟩(P2−P1) / ⟨Cp⟩] </a:t>
            </a:r>
            <a:endParaRPr b="1" sz="1600"/>
          </a:p>
          <a:p>
            <a:pPr indent="0" lvl="0" marL="0" rtl="0" algn="l">
              <a:spcBef>
                <a:spcPts val="1200"/>
              </a:spcBef>
              <a:spcAft>
                <a:spcPts val="0"/>
              </a:spcAft>
              <a:buNone/>
            </a:pPr>
            <a:r>
              <a:rPr b="1" lang="en" sz="1600"/>
              <a:t>∴ ΔT = T1 - T2 = T1 * (1 - exp[⟨β⟩⟨V⟩(P2−P1) / ⟨Cp⟩] )</a:t>
            </a:r>
            <a:endParaRPr b="1" sz="1600"/>
          </a:p>
          <a:p>
            <a:pPr indent="0" lvl="0" marL="0" rtl="0" algn="l">
              <a:spcBef>
                <a:spcPts val="1200"/>
              </a:spcBef>
              <a:spcAft>
                <a:spcPts val="1200"/>
              </a:spcAft>
              <a:buNone/>
            </a:pPr>
            <a:r>
              <a:t/>
            </a:r>
            <a:endParaRPr/>
          </a:p>
        </p:txBody>
      </p:sp>
      <p:pic>
        <p:nvPicPr>
          <p:cNvPr id="150" name="Google Shape;150;p23"/>
          <p:cNvPicPr preferRelativeResize="0"/>
          <p:nvPr/>
        </p:nvPicPr>
        <p:blipFill>
          <a:blip r:embed="rId3">
            <a:alphaModFix/>
          </a:blip>
          <a:stretch>
            <a:fillRect/>
          </a:stretch>
        </p:blipFill>
        <p:spPr>
          <a:xfrm>
            <a:off x="1619250" y="2196900"/>
            <a:ext cx="5905500" cy="2946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4"/>
          <p:cNvPicPr preferRelativeResize="0"/>
          <p:nvPr/>
        </p:nvPicPr>
        <p:blipFill>
          <a:blip r:embed="rId3">
            <a:alphaModFix/>
          </a:blip>
          <a:stretch>
            <a:fillRect/>
          </a:stretch>
        </p:blipFill>
        <p:spPr>
          <a:xfrm>
            <a:off x="1591600" y="1391825"/>
            <a:ext cx="5960800" cy="375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 type="body"/>
          </p:nvPr>
        </p:nvSpPr>
        <p:spPr>
          <a:xfrm>
            <a:off x="727650" y="1512225"/>
            <a:ext cx="7688700" cy="2614200"/>
          </a:xfrm>
          <a:prstGeom prst="rect">
            <a:avLst/>
          </a:prstGeom>
        </p:spPr>
        <p:txBody>
          <a:bodyPr anchorCtr="0" anchor="t" bIns="91425" lIns="91425" spcFirstLastPara="1" rIns="91425" wrap="square" tIns="91425">
            <a:noAutofit/>
          </a:bodyPr>
          <a:lstStyle/>
          <a:p>
            <a:pPr indent="-330200" lvl="0" marL="457200" rtl="0" algn="l">
              <a:lnSpc>
                <a:spcPct val="105000"/>
              </a:lnSpc>
              <a:spcBef>
                <a:spcPts val="0"/>
              </a:spcBef>
              <a:spcAft>
                <a:spcPts val="0"/>
              </a:spcAft>
              <a:buSzPts val="1600"/>
              <a:buChar char="●"/>
            </a:pPr>
            <a:r>
              <a:rPr lang="en" sz="1600"/>
              <a:t>At a constant initial temperature (T1), a decrease in initial pressure (P1) leads to larger increases in both temperature change (ΔT) and volume change (ΔV) for a given pressure difference (ΔP).</a:t>
            </a:r>
            <a:endParaRPr sz="1600"/>
          </a:p>
          <a:p>
            <a:pPr indent="0" lvl="0" marL="457200" rtl="0" algn="l">
              <a:lnSpc>
                <a:spcPct val="105000"/>
              </a:lnSpc>
              <a:spcBef>
                <a:spcPts val="1200"/>
              </a:spcBef>
              <a:spcAft>
                <a:spcPts val="0"/>
              </a:spcAft>
              <a:buNone/>
            </a:pPr>
            <a:r>
              <a:t/>
            </a:r>
            <a:endParaRPr sz="1600"/>
          </a:p>
          <a:p>
            <a:pPr indent="-330200" lvl="0" marL="457200" rtl="0" algn="l">
              <a:lnSpc>
                <a:spcPct val="105000"/>
              </a:lnSpc>
              <a:spcBef>
                <a:spcPts val="1200"/>
              </a:spcBef>
              <a:spcAft>
                <a:spcPts val="0"/>
              </a:spcAft>
              <a:buSzPts val="1600"/>
              <a:buChar char="●"/>
            </a:pPr>
            <a:r>
              <a:rPr lang="en" sz="1600"/>
              <a:t>Despite expectations, raising the initial temperature doesn't ensure greater expansion of liquid Nitrogen under isentropic conditions; in fact, it's the opposite. However, at the same temperature, a reduced initial pressure does result in more significant liquid Nitrogen expansion.</a:t>
            </a:r>
            <a:endParaRPr sz="1600"/>
          </a:p>
          <a:p>
            <a:pPr indent="0" lvl="0" marL="0" rtl="0" algn="l">
              <a:lnSpc>
                <a:spcPct val="105000"/>
              </a:lnSpc>
              <a:spcBef>
                <a:spcPts val="1200"/>
              </a:spcBef>
              <a:spcAft>
                <a:spcPts val="1200"/>
              </a:spcAft>
              <a:buSzPts val="770"/>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800"/>
              <a:t>CONCLUSION</a:t>
            </a:r>
            <a:endParaRPr sz="3800"/>
          </a:p>
        </p:txBody>
      </p:sp>
      <p:sp>
        <p:nvSpPr>
          <p:cNvPr id="166" name="Google Shape;166;p26"/>
          <p:cNvSpPr txBox="1"/>
          <p:nvPr>
            <p:ph idx="1" type="body"/>
          </p:nvPr>
        </p:nvSpPr>
        <p:spPr>
          <a:xfrm>
            <a:off x="727650" y="2120750"/>
            <a:ext cx="7688700" cy="2261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In fracturing, higher excess free energy with increasing pressure can signal decreased efficiency and controllability, potentially necessitating operational adjustments for maintaining process integrity.</a:t>
            </a:r>
            <a:endParaRPr sz="1600">
              <a:latin typeface="Arial"/>
              <a:ea typeface="Arial"/>
              <a:cs typeface="Arial"/>
              <a:sym typeface="Arial"/>
            </a:endParaRPr>
          </a:p>
          <a:p>
            <a:pPr indent="0" lvl="0" marL="457200" rtl="0" algn="l">
              <a:spcBef>
                <a:spcPts val="1200"/>
              </a:spcBef>
              <a:spcAft>
                <a:spcPts val="0"/>
              </a:spcAft>
              <a:buNone/>
            </a:pPr>
            <a:r>
              <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en" sz="1600">
                <a:latin typeface="Arial"/>
                <a:ea typeface="Arial"/>
                <a:cs typeface="Arial"/>
                <a:sym typeface="Arial"/>
              </a:rPr>
              <a:t>Elevating temperature in fracking can induce thermal stress, damage surrounding areas, reduce the viscosity of the liquid, and possibly produce undesired gaseous N2.</a:t>
            </a:r>
            <a:endParaRPr sz="1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ctrTitle"/>
          </p:nvPr>
        </p:nvSpPr>
        <p:spPr>
          <a:xfrm>
            <a:off x="898450" y="216740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6000"/>
              <a:t>THANKYOU !!</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729450" y="1354925"/>
            <a:ext cx="7688100" cy="82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What is “Fracking”?</a:t>
            </a:r>
            <a:endParaRPr sz="3500"/>
          </a:p>
        </p:txBody>
      </p:sp>
      <p:sp>
        <p:nvSpPr>
          <p:cNvPr id="98" name="Google Shape;98;p14"/>
          <p:cNvSpPr txBox="1"/>
          <p:nvPr>
            <p:ph idx="1" type="subTitle"/>
          </p:nvPr>
        </p:nvSpPr>
        <p:spPr>
          <a:xfrm>
            <a:off x="729450" y="2182925"/>
            <a:ext cx="4662900" cy="2664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Arial"/>
                <a:ea typeface="Arial"/>
                <a:cs typeface="Arial"/>
                <a:sym typeface="Arial"/>
              </a:rPr>
              <a:t>“Fracking”, or hydraulic fracturing, is a technique used to extract oil and natural gas from deep underground rock formations, typically shale. By injecting a high-pressure mixture of water, sand, and chemicals, the rock fractures, releasing the trapped hydrocarbons. While it has revolutionized the energy sector, offering increased gas and oil reserves, it also raises significant environmental concerns, such as water contamination, excessive water use, and induced seismic activity. </a:t>
            </a:r>
            <a:endParaRPr>
              <a:latin typeface="Arial"/>
              <a:ea typeface="Arial"/>
              <a:cs typeface="Arial"/>
              <a:sym typeface="Arial"/>
            </a:endParaRPr>
          </a:p>
        </p:txBody>
      </p:sp>
      <p:pic>
        <p:nvPicPr>
          <p:cNvPr id="99" name="Google Shape;99;p14"/>
          <p:cNvPicPr preferRelativeResize="0"/>
          <p:nvPr/>
        </p:nvPicPr>
        <p:blipFill rotWithShape="1">
          <a:blip r:embed="rId3">
            <a:alphaModFix/>
          </a:blip>
          <a:srcRect b="0" l="0" r="0" t="0"/>
          <a:stretch/>
        </p:blipFill>
        <p:spPr>
          <a:xfrm>
            <a:off x="5392450" y="1583100"/>
            <a:ext cx="3628650" cy="3102024"/>
          </a:xfrm>
          <a:prstGeom prst="rect">
            <a:avLst/>
          </a:prstGeom>
          <a:noFill/>
          <a:ln>
            <a:noFill/>
          </a:ln>
        </p:spPr>
      </p:pic>
      <p:sp>
        <p:nvSpPr>
          <p:cNvPr id="100" name="Google Shape;100;p14"/>
          <p:cNvSpPr txBox="1"/>
          <p:nvPr/>
        </p:nvSpPr>
        <p:spPr>
          <a:xfrm>
            <a:off x="5608975" y="4608300"/>
            <a:ext cx="3195600" cy="3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Lato"/>
                <a:ea typeface="Lato"/>
                <a:cs typeface="Lato"/>
                <a:sym typeface="Lato"/>
              </a:rPr>
              <a:t>https://www.investopedia.com/terms/f/fracking.asp</a:t>
            </a:r>
            <a:endParaRPr sz="1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ctrTitle"/>
          </p:nvPr>
        </p:nvSpPr>
        <p:spPr>
          <a:xfrm>
            <a:off x="729450" y="1322450"/>
            <a:ext cx="7688100" cy="94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800"/>
              <a:t>Why we use Nitrogen:</a:t>
            </a:r>
            <a:endParaRPr sz="3800"/>
          </a:p>
        </p:txBody>
      </p:sp>
      <p:sp>
        <p:nvSpPr>
          <p:cNvPr id="106" name="Google Shape;106;p15"/>
          <p:cNvSpPr txBox="1"/>
          <p:nvPr>
            <p:ph idx="1" type="subTitle"/>
          </p:nvPr>
        </p:nvSpPr>
        <p:spPr>
          <a:xfrm>
            <a:off x="513650" y="2266550"/>
            <a:ext cx="7688100" cy="22032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SzPts val="1600"/>
              <a:buChar char="●"/>
            </a:pPr>
            <a:r>
              <a:rPr b="1" lang="en">
                <a:latin typeface="Arial"/>
                <a:ea typeface="Arial"/>
                <a:cs typeface="Arial"/>
                <a:sym typeface="Arial"/>
              </a:rPr>
              <a:t>Inert Nature:</a:t>
            </a:r>
            <a:r>
              <a:rPr lang="en">
                <a:latin typeface="Arial"/>
                <a:ea typeface="Arial"/>
                <a:cs typeface="Arial"/>
                <a:sym typeface="Arial"/>
              </a:rPr>
              <a:t> Nitrogen's inertness prevents unwanted chemical reactions, ensuring safety in various applications.</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330200" lvl="0" marL="457200" rtl="0" algn="l">
              <a:spcBef>
                <a:spcPts val="0"/>
              </a:spcBef>
              <a:spcAft>
                <a:spcPts val="0"/>
              </a:spcAft>
              <a:buSzPts val="1600"/>
              <a:buChar char="●"/>
            </a:pPr>
            <a:r>
              <a:rPr b="1" lang="en">
                <a:latin typeface="Arial"/>
                <a:ea typeface="Arial"/>
                <a:cs typeface="Arial"/>
                <a:sym typeface="Arial"/>
              </a:rPr>
              <a:t>Reduced Corrosion:</a:t>
            </a:r>
            <a:r>
              <a:rPr lang="en">
                <a:latin typeface="Arial"/>
                <a:ea typeface="Arial"/>
                <a:cs typeface="Arial"/>
                <a:sym typeface="Arial"/>
              </a:rPr>
              <a:t> Unlike water, nitrogen doesn't corrode pipes or equipment, reducing maintenance costs.</a:t>
            </a:r>
            <a:endParaRPr>
              <a:latin typeface="Arial"/>
              <a:ea typeface="Arial"/>
              <a:cs typeface="Arial"/>
              <a:sym typeface="Arial"/>
            </a:endParaRPr>
          </a:p>
          <a:p>
            <a:pPr indent="0" lvl="0" marL="457200" rtl="0" algn="l">
              <a:spcBef>
                <a:spcPts val="0"/>
              </a:spcBef>
              <a:spcAft>
                <a:spcPts val="0"/>
              </a:spcAft>
              <a:buNone/>
            </a:pPr>
            <a:r>
              <a:t/>
            </a:r>
            <a:endParaRPr>
              <a:latin typeface="Arial"/>
              <a:ea typeface="Arial"/>
              <a:cs typeface="Arial"/>
              <a:sym typeface="Arial"/>
            </a:endParaRPr>
          </a:p>
          <a:p>
            <a:pPr indent="-330200" lvl="0" marL="457200" rtl="0" algn="l">
              <a:spcBef>
                <a:spcPts val="0"/>
              </a:spcBef>
              <a:spcAft>
                <a:spcPts val="0"/>
              </a:spcAft>
              <a:buSzPts val="1600"/>
              <a:buFont typeface="Arial"/>
              <a:buChar char="●"/>
            </a:pPr>
            <a:r>
              <a:rPr b="1" lang="en">
                <a:latin typeface="Arial"/>
                <a:ea typeface="Arial"/>
                <a:cs typeface="Arial"/>
                <a:sym typeface="Arial"/>
              </a:rPr>
              <a:t>Environmental and Safety Benefits:</a:t>
            </a:r>
            <a:r>
              <a:rPr lang="en">
                <a:latin typeface="Arial"/>
                <a:ea typeface="Arial"/>
                <a:cs typeface="Arial"/>
                <a:sym typeface="Arial"/>
              </a:rPr>
              <a:t> Using nitrogen can minimize water usage in processes like fracking and ensures an oxygen-free environment in tank purging, reducing fire risks.</a:t>
            </a:r>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ctrTitle"/>
          </p:nvPr>
        </p:nvSpPr>
        <p:spPr>
          <a:xfrm>
            <a:off x="658675" y="1315975"/>
            <a:ext cx="7688100" cy="9591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SzPts val="990"/>
              <a:buNone/>
            </a:pPr>
            <a:r>
              <a:rPr lang="en" sz="3800">
                <a:solidFill>
                  <a:srgbClr val="111111"/>
                </a:solidFill>
                <a:highlight>
                  <a:schemeClr val="lt2"/>
                </a:highlight>
                <a:latin typeface="Arial"/>
                <a:ea typeface="Arial"/>
                <a:cs typeface="Arial"/>
                <a:sym typeface="Arial"/>
              </a:rPr>
              <a:t>What is Enhanced Oil Recovery (EOR)?</a:t>
            </a:r>
            <a:endParaRPr sz="3800">
              <a:solidFill>
                <a:srgbClr val="111111"/>
              </a:solidFill>
              <a:highlight>
                <a:schemeClr val="lt2"/>
              </a:highlight>
              <a:latin typeface="Arial"/>
              <a:ea typeface="Arial"/>
              <a:cs typeface="Arial"/>
              <a:sym typeface="Arial"/>
            </a:endParaRPr>
          </a:p>
          <a:p>
            <a:pPr indent="0" lvl="0" marL="0" rtl="0" algn="l">
              <a:spcBef>
                <a:spcPts val="400"/>
              </a:spcBef>
              <a:spcAft>
                <a:spcPts val="0"/>
              </a:spcAft>
              <a:buSzPts val="990"/>
              <a:buNone/>
            </a:pPr>
            <a:r>
              <a:t/>
            </a:r>
            <a:endParaRPr sz="3800"/>
          </a:p>
        </p:txBody>
      </p:sp>
      <p:sp>
        <p:nvSpPr>
          <p:cNvPr id="112" name="Google Shape;112;p16"/>
          <p:cNvSpPr txBox="1"/>
          <p:nvPr>
            <p:ph idx="1" type="subTitle"/>
          </p:nvPr>
        </p:nvSpPr>
        <p:spPr>
          <a:xfrm>
            <a:off x="658675" y="2820050"/>
            <a:ext cx="7688100" cy="1974600"/>
          </a:xfrm>
          <a:prstGeom prst="rect">
            <a:avLst/>
          </a:prstGeom>
        </p:spPr>
        <p:txBody>
          <a:bodyPr anchorCtr="0" anchor="t" bIns="91425" lIns="91425" spcFirstLastPara="1" rIns="91425" wrap="square" tIns="91425">
            <a:noAutofit/>
          </a:bodyPr>
          <a:lstStyle/>
          <a:p>
            <a:pPr indent="-330200" lvl="0" marL="457200" rtl="0" algn="l">
              <a:lnSpc>
                <a:spcPct val="80000"/>
              </a:lnSpc>
              <a:spcBef>
                <a:spcPts val="0"/>
              </a:spcBef>
              <a:spcAft>
                <a:spcPts val="0"/>
              </a:spcAft>
              <a:buClr>
                <a:srgbClr val="111111"/>
              </a:buClr>
              <a:buSzPts val="1600"/>
              <a:buFont typeface="Arial"/>
              <a:buChar char="●"/>
            </a:pPr>
            <a:r>
              <a:rPr lang="en">
                <a:solidFill>
                  <a:srgbClr val="111111"/>
                </a:solidFill>
                <a:highlight>
                  <a:schemeClr val="lt2"/>
                </a:highlight>
                <a:latin typeface="Arial"/>
                <a:ea typeface="Arial"/>
                <a:cs typeface="Arial"/>
                <a:sym typeface="Arial"/>
              </a:rPr>
              <a:t>Enhanced oil recovery (EOR), also known as “tertiary recovery,” is the process of extracting oil that has not already been retrieved through the primary or secondary oil recovery techniques</a:t>
            </a:r>
            <a:endParaRPr>
              <a:solidFill>
                <a:srgbClr val="111111"/>
              </a:solidFill>
              <a:highlight>
                <a:schemeClr val="lt2"/>
              </a:highlight>
              <a:latin typeface="Arial"/>
              <a:ea typeface="Arial"/>
              <a:cs typeface="Arial"/>
              <a:sym typeface="Arial"/>
            </a:endParaRPr>
          </a:p>
          <a:p>
            <a:pPr indent="0" lvl="0" marL="457200" rtl="0" algn="l">
              <a:lnSpc>
                <a:spcPct val="80000"/>
              </a:lnSpc>
              <a:spcBef>
                <a:spcPts val="0"/>
              </a:spcBef>
              <a:spcAft>
                <a:spcPts val="0"/>
              </a:spcAft>
              <a:buNone/>
            </a:pPr>
            <a:r>
              <a:t/>
            </a:r>
            <a:endParaRPr>
              <a:solidFill>
                <a:srgbClr val="111111"/>
              </a:solidFill>
              <a:highlight>
                <a:schemeClr val="lt2"/>
              </a:highlight>
              <a:latin typeface="Arial"/>
              <a:ea typeface="Arial"/>
              <a:cs typeface="Arial"/>
              <a:sym typeface="Arial"/>
            </a:endParaRPr>
          </a:p>
          <a:p>
            <a:pPr indent="0" lvl="0" marL="457200" rtl="0" algn="l">
              <a:lnSpc>
                <a:spcPct val="80000"/>
              </a:lnSpc>
              <a:spcBef>
                <a:spcPts val="0"/>
              </a:spcBef>
              <a:spcAft>
                <a:spcPts val="0"/>
              </a:spcAft>
              <a:buNone/>
            </a:pPr>
            <a:r>
              <a:t/>
            </a:r>
            <a:endParaRPr>
              <a:solidFill>
                <a:srgbClr val="111111"/>
              </a:solidFill>
              <a:highlight>
                <a:schemeClr val="lt2"/>
              </a:highlight>
              <a:latin typeface="Arial"/>
              <a:ea typeface="Arial"/>
              <a:cs typeface="Arial"/>
              <a:sym typeface="Arial"/>
            </a:endParaRPr>
          </a:p>
          <a:p>
            <a:pPr indent="-330200" lvl="0" marL="457200" rtl="0" algn="l">
              <a:lnSpc>
                <a:spcPct val="80000"/>
              </a:lnSpc>
              <a:spcBef>
                <a:spcPts val="0"/>
              </a:spcBef>
              <a:spcAft>
                <a:spcPts val="0"/>
              </a:spcAft>
              <a:buClr>
                <a:srgbClr val="111111"/>
              </a:buClr>
              <a:buSzPts val="1600"/>
              <a:buFont typeface="Arial"/>
              <a:buChar char="●"/>
            </a:pPr>
            <a:r>
              <a:rPr lang="en">
                <a:solidFill>
                  <a:schemeClr val="dk2"/>
                </a:solidFill>
                <a:highlight>
                  <a:schemeClr val="lt2"/>
                </a:highlight>
                <a:latin typeface="Arial"/>
                <a:ea typeface="Arial"/>
                <a:cs typeface="Arial"/>
                <a:sym typeface="Arial"/>
              </a:rPr>
              <a:t>Primary oil recovery is limited to hydrocarbons that naturally rise to the surface, or those that use artificial lift devices, such as pump jacks. Secondary recovery employs water and gas injection, displacing the oil and driving it to the surface.</a:t>
            </a:r>
            <a:endParaRPr>
              <a:solidFill>
                <a:schemeClr val="dk2"/>
              </a:solidFill>
              <a:highlight>
                <a:schemeClr val="lt2"/>
              </a:highlight>
              <a:latin typeface="Arial"/>
              <a:ea typeface="Arial"/>
              <a:cs typeface="Arial"/>
              <a:sym typeface="Arial"/>
            </a:endParaRPr>
          </a:p>
          <a:p>
            <a:pPr indent="0" lvl="0" marL="457200" rtl="0" algn="l">
              <a:lnSpc>
                <a:spcPct val="80000"/>
              </a:lnSpc>
              <a:spcBef>
                <a:spcPts val="0"/>
              </a:spcBef>
              <a:spcAft>
                <a:spcPts val="0"/>
              </a:spcAft>
              <a:buNone/>
            </a:pPr>
            <a:r>
              <a:t/>
            </a:r>
            <a:endParaRPr sz="1648">
              <a:solidFill>
                <a:srgbClr val="111111"/>
              </a:solidFill>
              <a:highlight>
                <a:schemeClr val="lt2"/>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729450" y="1359825"/>
            <a:ext cx="7688700" cy="52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E</a:t>
            </a:r>
            <a:r>
              <a:rPr lang="en" sz="3800"/>
              <a:t>xcess Free Energy</a:t>
            </a:r>
            <a:endParaRPr sz="3800"/>
          </a:p>
        </p:txBody>
      </p:sp>
      <p:sp>
        <p:nvSpPr>
          <p:cNvPr id="118" name="Google Shape;118;p17"/>
          <p:cNvSpPr txBox="1"/>
          <p:nvPr>
            <p:ph idx="1" type="body"/>
          </p:nvPr>
        </p:nvSpPr>
        <p:spPr>
          <a:xfrm>
            <a:off x="727650" y="2135850"/>
            <a:ext cx="7688700" cy="3007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sz="2050">
                <a:latin typeface="Arial"/>
                <a:ea typeface="Arial"/>
                <a:cs typeface="Arial"/>
                <a:sym typeface="Arial"/>
              </a:rPr>
              <a:t>Using Redlich Kwong Equation</a:t>
            </a:r>
            <a:endParaRPr sz="2050">
              <a:latin typeface="Arial"/>
              <a:ea typeface="Arial"/>
              <a:cs typeface="Arial"/>
              <a:sym typeface="Arial"/>
            </a:endParaRPr>
          </a:p>
          <a:p>
            <a:pPr indent="0" lvl="0" marL="0" rtl="0" algn="l">
              <a:spcBef>
                <a:spcPts val="1200"/>
              </a:spcBef>
              <a:spcAft>
                <a:spcPts val="0"/>
              </a:spcAft>
              <a:buNone/>
            </a:pPr>
            <a:r>
              <a:rPr b="1" lang="en" sz="2050">
                <a:latin typeface="Arial"/>
                <a:ea typeface="Arial"/>
                <a:cs typeface="Arial"/>
                <a:sym typeface="Arial"/>
              </a:rPr>
              <a:t>P = RT/(V-b) - a/(sqrt(T)*V*(V+b))</a:t>
            </a:r>
            <a:endParaRPr b="1" sz="2050">
              <a:latin typeface="Arial"/>
              <a:ea typeface="Arial"/>
              <a:cs typeface="Arial"/>
              <a:sym typeface="Arial"/>
            </a:endParaRPr>
          </a:p>
          <a:p>
            <a:pPr indent="0" lvl="0" marL="0" rtl="0" algn="l">
              <a:spcBef>
                <a:spcPts val="1200"/>
              </a:spcBef>
              <a:spcAft>
                <a:spcPts val="0"/>
              </a:spcAft>
              <a:buNone/>
            </a:pPr>
            <a:r>
              <a:rPr lang="en" sz="2116">
                <a:solidFill>
                  <a:srgbClr val="202122"/>
                </a:solidFill>
                <a:highlight>
                  <a:srgbClr val="FFFFFF"/>
                </a:highlight>
                <a:latin typeface="Arial"/>
                <a:ea typeface="Arial"/>
                <a:cs typeface="Arial"/>
                <a:sym typeface="Arial"/>
              </a:rPr>
              <a:t>where:</a:t>
            </a:r>
            <a:endParaRPr sz="2374">
              <a:solidFill>
                <a:srgbClr val="202122"/>
              </a:solidFill>
              <a:highlight>
                <a:srgbClr val="FFFFFF"/>
              </a:highlight>
              <a:latin typeface="Arial"/>
              <a:ea typeface="Arial"/>
              <a:cs typeface="Arial"/>
              <a:sym typeface="Arial"/>
            </a:endParaRPr>
          </a:p>
          <a:p>
            <a:pPr indent="-330589" lvl="0" marL="685800" rtl="0" algn="l">
              <a:spcBef>
                <a:spcPts val="500"/>
              </a:spcBef>
              <a:spcAft>
                <a:spcPts val="0"/>
              </a:spcAft>
              <a:buClr>
                <a:srgbClr val="202122"/>
              </a:buClr>
              <a:buSzPct val="100000"/>
              <a:buFont typeface="Arial"/>
              <a:buChar char="●"/>
            </a:pPr>
            <a:r>
              <a:rPr i="1" lang="en" sz="2072">
                <a:solidFill>
                  <a:srgbClr val="202122"/>
                </a:solidFill>
                <a:highlight>
                  <a:srgbClr val="FFFFFF"/>
                </a:highlight>
                <a:latin typeface="Arial"/>
                <a:ea typeface="Arial"/>
                <a:cs typeface="Arial"/>
                <a:sym typeface="Arial"/>
              </a:rPr>
              <a:t>p</a:t>
            </a:r>
            <a:r>
              <a:rPr lang="en" sz="2072">
                <a:solidFill>
                  <a:srgbClr val="202122"/>
                </a:solidFill>
                <a:highlight>
                  <a:srgbClr val="FFFFFF"/>
                </a:highlight>
                <a:latin typeface="Arial"/>
                <a:ea typeface="Arial"/>
                <a:cs typeface="Arial"/>
                <a:sym typeface="Arial"/>
              </a:rPr>
              <a:t> is the gas </a:t>
            </a:r>
            <a:r>
              <a:rPr lang="en" sz="2072">
                <a:solidFill>
                  <a:srgbClr val="3366CC"/>
                </a:solidFill>
                <a:highlight>
                  <a:srgbClr val="FFFFFF"/>
                </a:highlight>
                <a:uFill>
                  <a:noFill/>
                </a:uFill>
                <a:latin typeface="Arial"/>
                <a:ea typeface="Arial"/>
                <a:cs typeface="Arial"/>
                <a:sym typeface="Arial"/>
                <a:hlinkClick r:id="rId3">
                  <a:extLst>
                    <a:ext uri="{A12FA001-AC4F-418D-AE19-62706E023703}">
                      <ahyp:hlinkClr val="tx"/>
                    </a:ext>
                  </a:extLst>
                </a:hlinkClick>
              </a:rPr>
              <a:t>pressure</a:t>
            </a:r>
            <a:endParaRPr sz="2072">
              <a:solidFill>
                <a:srgbClr val="3366CC"/>
              </a:solidFill>
              <a:highlight>
                <a:srgbClr val="FFFFFF"/>
              </a:highlight>
              <a:latin typeface="Arial"/>
              <a:ea typeface="Arial"/>
              <a:cs typeface="Arial"/>
              <a:sym typeface="Arial"/>
            </a:endParaRPr>
          </a:p>
          <a:p>
            <a:pPr indent="-330589" lvl="0" marL="685800" rtl="0" algn="l">
              <a:spcBef>
                <a:spcPts val="0"/>
              </a:spcBef>
              <a:spcAft>
                <a:spcPts val="0"/>
              </a:spcAft>
              <a:buClr>
                <a:srgbClr val="202122"/>
              </a:buClr>
              <a:buSzPct val="100000"/>
              <a:buFont typeface="Arial"/>
              <a:buChar char="●"/>
            </a:pPr>
            <a:r>
              <a:rPr i="1" lang="en" sz="2072">
                <a:solidFill>
                  <a:srgbClr val="202122"/>
                </a:solidFill>
                <a:highlight>
                  <a:srgbClr val="FFFFFF"/>
                </a:highlight>
                <a:latin typeface="Arial"/>
                <a:ea typeface="Arial"/>
                <a:cs typeface="Arial"/>
                <a:sym typeface="Arial"/>
              </a:rPr>
              <a:t>R</a:t>
            </a:r>
            <a:r>
              <a:rPr lang="en" sz="2072">
                <a:solidFill>
                  <a:srgbClr val="202122"/>
                </a:solidFill>
                <a:highlight>
                  <a:srgbClr val="FFFFFF"/>
                </a:highlight>
                <a:latin typeface="Arial"/>
                <a:ea typeface="Arial"/>
                <a:cs typeface="Arial"/>
                <a:sym typeface="Arial"/>
              </a:rPr>
              <a:t> is the </a:t>
            </a:r>
            <a:r>
              <a:rPr lang="en" sz="2072">
                <a:solidFill>
                  <a:srgbClr val="3366CC"/>
                </a:solidFill>
                <a:highlight>
                  <a:srgbClr val="FFFFFF"/>
                </a:highlight>
                <a:uFill>
                  <a:noFill/>
                </a:uFill>
                <a:latin typeface="Arial"/>
                <a:ea typeface="Arial"/>
                <a:cs typeface="Arial"/>
                <a:sym typeface="Arial"/>
                <a:hlinkClick r:id="rId4">
                  <a:extLst>
                    <a:ext uri="{A12FA001-AC4F-418D-AE19-62706E023703}">
                      <ahyp:hlinkClr val="tx"/>
                    </a:ext>
                  </a:extLst>
                </a:hlinkClick>
              </a:rPr>
              <a:t>gas constant</a:t>
            </a:r>
            <a:r>
              <a:rPr lang="en" sz="2072">
                <a:solidFill>
                  <a:srgbClr val="202122"/>
                </a:solidFill>
                <a:highlight>
                  <a:srgbClr val="FFFFFF"/>
                </a:highlight>
                <a:latin typeface="Arial"/>
                <a:ea typeface="Arial"/>
                <a:cs typeface="Arial"/>
                <a:sym typeface="Arial"/>
              </a:rPr>
              <a:t>,</a:t>
            </a:r>
            <a:endParaRPr sz="2072">
              <a:solidFill>
                <a:srgbClr val="202122"/>
              </a:solidFill>
              <a:highlight>
                <a:srgbClr val="FFFFFF"/>
              </a:highlight>
              <a:latin typeface="Arial"/>
              <a:ea typeface="Arial"/>
              <a:cs typeface="Arial"/>
              <a:sym typeface="Arial"/>
            </a:endParaRPr>
          </a:p>
          <a:p>
            <a:pPr indent="-330589" lvl="0" marL="685800" rtl="0" algn="l">
              <a:spcBef>
                <a:spcPts val="0"/>
              </a:spcBef>
              <a:spcAft>
                <a:spcPts val="0"/>
              </a:spcAft>
              <a:buClr>
                <a:srgbClr val="202122"/>
              </a:buClr>
              <a:buSzPct val="100000"/>
              <a:buFont typeface="Arial"/>
              <a:buChar char="●"/>
            </a:pPr>
            <a:r>
              <a:rPr i="1" lang="en" sz="2072">
                <a:solidFill>
                  <a:srgbClr val="202122"/>
                </a:solidFill>
                <a:highlight>
                  <a:srgbClr val="FFFFFF"/>
                </a:highlight>
                <a:latin typeface="Arial"/>
                <a:ea typeface="Arial"/>
                <a:cs typeface="Arial"/>
                <a:sym typeface="Arial"/>
              </a:rPr>
              <a:t>T</a:t>
            </a:r>
            <a:r>
              <a:rPr lang="en" sz="2072">
                <a:solidFill>
                  <a:srgbClr val="202122"/>
                </a:solidFill>
                <a:highlight>
                  <a:srgbClr val="FFFFFF"/>
                </a:highlight>
                <a:latin typeface="Arial"/>
                <a:ea typeface="Arial"/>
                <a:cs typeface="Arial"/>
                <a:sym typeface="Arial"/>
              </a:rPr>
              <a:t> is </a:t>
            </a:r>
            <a:r>
              <a:rPr lang="en" sz="2072">
                <a:solidFill>
                  <a:srgbClr val="3366CC"/>
                </a:solidFill>
                <a:highlight>
                  <a:srgbClr val="FFFFFF"/>
                </a:highlight>
                <a:uFill>
                  <a:noFill/>
                </a:uFill>
                <a:latin typeface="Arial"/>
                <a:ea typeface="Arial"/>
                <a:cs typeface="Arial"/>
                <a:sym typeface="Arial"/>
                <a:hlinkClick r:id="rId5">
                  <a:extLst>
                    <a:ext uri="{A12FA001-AC4F-418D-AE19-62706E023703}">
                      <ahyp:hlinkClr val="tx"/>
                    </a:ext>
                  </a:extLst>
                </a:hlinkClick>
              </a:rPr>
              <a:t>temperature</a:t>
            </a:r>
            <a:r>
              <a:rPr lang="en" sz="2072">
                <a:solidFill>
                  <a:srgbClr val="202122"/>
                </a:solidFill>
                <a:highlight>
                  <a:srgbClr val="FFFFFF"/>
                </a:highlight>
                <a:latin typeface="Arial"/>
                <a:ea typeface="Arial"/>
                <a:cs typeface="Arial"/>
                <a:sym typeface="Arial"/>
              </a:rPr>
              <a:t>,</a:t>
            </a:r>
            <a:endParaRPr sz="2072">
              <a:solidFill>
                <a:srgbClr val="202122"/>
              </a:solidFill>
              <a:highlight>
                <a:srgbClr val="FFFFFF"/>
              </a:highlight>
              <a:latin typeface="Arial"/>
              <a:ea typeface="Arial"/>
              <a:cs typeface="Arial"/>
              <a:sym typeface="Arial"/>
            </a:endParaRPr>
          </a:p>
          <a:p>
            <a:pPr indent="-330589" lvl="0" marL="685800" rtl="0" algn="l">
              <a:spcBef>
                <a:spcPts val="0"/>
              </a:spcBef>
              <a:spcAft>
                <a:spcPts val="0"/>
              </a:spcAft>
              <a:buClr>
                <a:srgbClr val="202122"/>
              </a:buClr>
              <a:buSzPct val="100000"/>
              <a:buFont typeface="Arial"/>
              <a:buChar char="●"/>
            </a:pPr>
            <a:r>
              <a:rPr i="1" lang="en" sz="2072">
                <a:solidFill>
                  <a:srgbClr val="202122"/>
                </a:solidFill>
                <a:highlight>
                  <a:srgbClr val="FFFFFF"/>
                </a:highlight>
                <a:latin typeface="Arial"/>
                <a:ea typeface="Arial"/>
                <a:cs typeface="Arial"/>
                <a:sym typeface="Arial"/>
              </a:rPr>
              <a:t>V</a:t>
            </a:r>
            <a:r>
              <a:rPr lang="en" sz="2072">
                <a:solidFill>
                  <a:srgbClr val="202122"/>
                </a:solidFill>
                <a:highlight>
                  <a:srgbClr val="FFFFFF"/>
                </a:highlight>
                <a:latin typeface="Arial"/>
                <a:ea typeface="Arial"/>
                <a:cs typeface="Arial"/>
                <a:sym typeface="Arial"/>
              </a:rPr>
              <a:t> is the </a:t>
            </a:r>
            <a:r>
              <a:rPr lang="en" sz="2072">
                <a:solidFill>
                  <a:srgbClr val="3366CC"/>
                </a:solidFill>
                <a:highlight>
                  <a:srgbClr val="FFFFFF"/>
                </a:highlight>
                <a:uFill>
                  <a:noFill/>
                </a:uFill>
                <a:latin typeface="Arial"/>
                <a:ea typeface="Arial"/>
                <a:cs typeface="Arial"/>
                <a:sym typeface="Arial"/>
                <a:hlinkClick r:id="rId6">
                  <a:extLst>
                    <a:ext uri="{A12FA001-AC4F-418D-AE19-62706E023703}">
                      <ahyp:hlinkClr val="tx"/>
                    </a:ext>
                  </a:extLst>
                </a:hlinkClick>
              </a:rPr>
              <a:t>molar volume</a:t>
            </a:r>
            <a:r>
              <a:rPr lang="en" sz="2072">
                <a:solidFill>
                  <a:srgbClr val="202122"/>
                </a:solidFill>
                <a:highlight>
                  <a:srgbClr val="FFFFFF"/>
                </a:highlight>
                <a:latin typeface="Arial"/>
                <a:ea typeface="Arial"/>
                <a:cs typeface="Arial"/>
                <a:sym typeface="Arial"/>
              </a:rPr>
              <a:t> (</a:t>
            </a:r>
            <a:r>
              <a:rPr i="1" lang="en" sz="2072">
                <a:solidFill>
                  <a:srgbClr val="202122"/>
                </a:solidFill>
                <a:highlight>
                  <a:srgbClr val="FFFFFF"/>
                </a:highlight>
                <a:latin typeface="Arial"/>
                <a:ea typeface="Arial"/>
                <a:cs typeface="Arial"/>
                <a:sym typeface="Arial"/>
              </a:rPr>
              <a:t>V</a:t>
            </a:r>
            <a:r>
              <a:rPr lang="en" sz="2072">
                <a:solidFill>
                  <a:srgbClr val="202122"/>
                </a:solidFill>
                <a:highlight>
                  <a:srgbClr val="FFFFFF"/>
                </a:highlight>
                <a:latin typeface="Arial"/>
                <a:ea typeface="Arial"/>
                <a:cs typeface="Arial"/>
                <a:sym typeface="Arial"/>
              </a:rPr>
              <a:t>/</a:t>
            </a:r>
            <a:r>
              <a:rPr i="1" lang="en" sz="2072">
                <a:solidFill>
                  <a:srgbClr val="202122"/>
                </a:solidFill>
                <a:highlight>
                  <a:srgbClr val="FFFFFF"/>
                </a:highlight>
                <a:latin typeface="Arial"/>
                <a:ea typeface="Arial"/>
                <a:cs typeface="Arial"/>
                <a:sym typeface="Arial"/>
              </a:rPr>
              <a:t>n</a:t>
            </a:r>
            <a:r>
              <a:rPr lang="en" sz="2072">
                <a:solidFill>
                  <a:srgbClr val="202122"/>
                </a:solidFill>
                <a:highlight>
                  <a:srgbClr val="FFFFFF"/>
                </a:highlight>
                <a:latin typeface="Arial"/>
                <a:ea typeface="Arial"/>
                <a:cs typeface="Arial"/>
                <a:sym typeface="Arial"/>
              </a:rPr>
              <a:t>),</a:t>
            </a:r>
            <a:endParaRPr sz="2072">
              <a:solidFill>
                <a:srgbClr val="202122"/>
              </a:solidFill>
              <a:highlight>
                <a:srgbClr val="FFFFFF"/>
              </a:highlight>
              <a:latin typeface="Arial"/>
              <a:ea typeface="Arial"/>
              <a:cs typeface="Arial"/>
              <a:sym typeface="Arial"/>
            </a:endParaRPr>
          </a:p>
          <a:p>
            <a:pPr indent="-330589" lvl="0" marL="685800" rtl="0" algn="l">
              <a:spcBef>
                <a:spcPts val="0"/>
              </a:spcBef>
              <a:spcAft>
                <a:spcPts val="0"/>
              </a:spcAft>
              <a:buClr>
                <a:srgbClr val="202122"/>
              </a:buClr>
              <a:buSzPct val="100000"/>
              <a:buFont typeface="Arial"/>
              <a:buChar char="●"/>
            </a:pPr>
            <a:r>
              <a:rPr i="1" lang="en" sz="2072">
                <a:solidFill>
                  <a:srgbClr val="202122"/>
                </a:solidFill>
                <a:highlight>
                  <a:srgbClr val="FFFFFF"/>
                </a:highlight>
                <a:latin typeface="Arial"/>
                <a:ea typeface="Arial"/>
                <a:cs typeface="Arial"/>
                <a:sym typeface="Arial"/>
              </a:rPr>
              <a:t>a</a:t>
            </a:r>
            <a:r>
              <a:rPr lang="en" sz="2072">
                <a:solidFill>
                  <a:srgbClr val="202122"/>
                </a:solidFill>
                <a:highlight>
                  <a:srgbClr val="FFFFFF"/>
                </a:highlight>
                <a:latin typeface="Arial"/>
                <a:ea typeface="Arial"/>
                <a:cs typeface="Arial"/>
                <a:sym typeface="Arial"/>
              </a:rPr>
              <a:t> = 0.42748R^2*Tc^(2.5)/Pc</a:t>
            </a:r>
            <a:endParaRPr sz="2072">
              <a:solidFill>
                <a:srgbClr val="202122"/>
              </a:solidFill>
              <a:highlight>
                <a:srgbClr val="FFFFFF"/>
              </a:highlight>
              <a:latin typeface="Arial"/>
              <a:ea typeface="Arial"/>
              <a:cs typeface="Arial"/>
              <a:sym typeface="Arial"/>
            </a:endParaRPr>
          </a:p>
          <a:p>
            <a:pPr indent="-330589" lvl="0" marL="685800" rtl="0" algn="l">
              <a:spcBef>
                <a:spcPts val="0"/>
              </a:spcBef>
              <a:spcAft>
                <a:spcPts val="0"/>
              </a:spcAft>
              <a:buClr>
                <a:srgbClr val="202122"/>
              </a:buClr>
              <a:buSzPct val="100000"/>
              <a:buFont typeface="Arial"/>
              <a:buChar char="●"/>
            </a:pPr>
            <a:r>
              <a:rPr i="1" lang="en" sz="2072">
                <a:solidFill>
                  <a:srgbClr val="202122"/>
                </a:solidFill>
                <a:highlight>
                  <a:srgbClr val="FFFFFF"/>
                </a:highlight>
                <a:latin typeface="Arial"/>
                <a:ea typeface="Arial"/>
                <a:cs typeface="Arial"/>
                <a:sym typeface="Arial"/>
              </a:rPr>
              <a:t>b</a:t>
            </a:r>
            <a:r>
              <a:rPr lang="en" sz="2072">
                <a:solidFill>
                  <a:srgbClr val="202122"/>
                </a:solidFill>
                <a:highlight>
                  <a:srgbClr val="FFFFFF"/>
                </a:highlight>
                <a:latin typeface="Arial"/>
                <a:ea typeface="Arial"/>
                <a:cs typeface="Arial"/>
                <a:sym typeface="Arial"/>
              </a:rPr>
              <a:t> = 0.08664*R*Tc/Pc</a:t>
            </a:r>
            <a:endParaRPr sz="2072">
              <a:solidFill>
                <a:srgbClr val="202122"/>
              </a:solidFill>
              <a:highlight>
                <a:srgbClr val="FFFFFF"/>
              </a:highlight>
              <a:latin typeface="Arial"/>
              <a:ea typeface="Arial"/>
              <a:cs typeface="Arial"/>
              <a:sym typeface="Arial"/>
            </a:endParaRPr>
          </a:p>
          <a:p>
            <a:pPr indent="0" lvl="0" marL="0" rtl="0" algn="l">
              <a:spcBef>
                <a:spcPts val="1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idx="1" type="body"/>
          </p:nvPr>
        </p:nvSpPr>
        <p:spPr>
          <a:xfrm>
            <a:off x="729450" y="1395975"/>
            <a:ext cx="7986300" cy="351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Arial"/>
                <a:ea typeface="Arial"/>
                <a:cs typeface="Arial"/>
                <a:sym typeface="Arial"/>
              </a:rPr>
              <a:t>Using Maxwell Equation</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dU = dQ-PdV </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dG = -SdT + VdP , where (G = H - TS)</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At constant Temperature.</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dG = VdP</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dG = RT*dP/P = RT*dln(P) - (1) (Ideal Condition)</a:t>
            </a:r>
            <a:endParaRPr sz="1600">
              <a:latin typeface="Arial"/>
              <a:ea typeface="Arial"/>
              <a:cs typeface="Arial"/>
              <a:sym typeface="Arial"/>
            </a:endParaRPr>
          </a:p>
          <a:p>
            <a:pPr indent="0" lvl="0" marL="0" rtl="0" algn="l">
              <a:spcBef>
                <a:spcPts val="1200"/>
              </a:spcBef>
              <a:spcAft>
                <a:spcPts val="0"/>
              </a:spcAft>
              <a:buNone/>
            </a:pPr>
            <a:r>
              <a:rPr lang="en" sz="1600">
                <a:latin typeface="Arial"/>
                <a:ea typeface="Arial"/>
                <a:cs typeface="Arial"/>
                <a:sym typeface="Arial"/>
              </a:rPr>
              <a:t>dG = RTd(ln(f)) - (2) (Real Condition)</a:t>
            </a:r>
            <a:endParaRPr sz="1600">
              <a:latin typeface="Arial"/>
              <a:ea typeface="Arial"/>
              <a:cs typeface="Arial"/>
              <a:sym typeface="Arial"/>
            </a:endParaRPr>
          </a:p>
          <a:p>
            <a:pPr indent="0" lvl="0" marL="0" rtl="0" algn="l">
              <a:spcBef>
                <a:spcPts val="1200"/>
              </a:spcBef>
              <a:spcAft>
                <a:spcPts val="1200"/>
              </a:spcAft>
              <a:buNone/>
            </a:pPr>
            <a:r>
              <a:rPr lang="en" sz="1600">
                <a:latin typeface="Arial"/>
                <a:ea typeface="Arial"/>
                <a:cs typeface="Arial"/>
                <a:sym typeface="Arial"/>
              </a:rPr>
              <a:t>where f = fugacity Therefore for ideal gas f = P </a:t>
            </a:r>
            <a:endParaRPr sz="16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 type="body"/>
          </p:nvPr>
        </p:nvSpPr>
        <p:spPr>
          <a:xfrm>
            <a:off x="729450" y="1264075"/>
            <a:ext cx="7688700" cy="38796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600">
                <a:latin typeface="Arial"/>
                <a:ea typeface="Arial"/>
                <a:cs typeface="Arial"/>
                <a:sym typeface="Arial"/>
              </a:rPr>
              <a:t>On subtracting (1) from (2) </a:t>
            </a:r>
            <a:endParaRPr sz="1600">
              <a:latin typeface="Arial"/>
              <a:ea typeface="Arial"/>
              <a:cs typeface="Arial"/>
              <a:sym typeface="Arial"/>
            </a:endParaRPr>
          </a:p>
          <a:p>
            <a:pPr indent="0" lvl="0" marL="0" rtl="0" algn="l">
              <a:lnSpc>
                <a:spcPct val="95000"/>
              </a:lnSpc>
              <a:spcBef>
                <a:spcPts val="1200"/>
              </a:spcBef>
              <a:spcAft>
                <a:spcPts val="0"/>
              </a:spcAft>
              <a:buNone/>
            </a:pPr>
            <a:r>
              <a:rPr lang="en" sz="1600">
                <a:latin typeface="Arial"/>
                <a:ea typeface="Arial"/>
                <a:cs typeface="Arial"/>
                <a:sym typeface="Arial"/>
              </a:rPr>
              <a:t>d(G - G ig ) = RTd(ln(f/P)) = RTdlnɸ , where ɸ = fugacity coefficient</a:t>
            </a:r>
            <a:endParaRPr sz="1600">
              <a:latin typeface="Arial"/>
              <a:ea typeface="Arial"/>
              <a:cs typeface="Arial"/>
              <a:sym typeface="Arial"/>
            </a:endParaRPr>
          </a:p>
          <a:p>
            <a:pPr indent="0" lvl="0" marL="0" rtl="0" algn="l">
              <a:lnSpc>
                <a:spcPct val="95000"/>
              </a:lnSpc>
              <a:spcBef>
                <a:spcPts val="1200"/>
              </a:spcBef>
              <a:spcAft>
                <a:spcPts val="0"/>
              </a:spcAft>
              <a:buNone/>
            </a:pPr>
            <a:r>
              <a:rPr lang="en" sz="1600">
                <a:latin typeface="Arial"/>
                <a:ea typeface="Arial"/>
                <a:cs typeface="Arial"/>
                <a:sym typeface="Arial"/>
              </a:rPr>
              <a:t>d(ln(ɸ)) = (V- Vig)dP/RT </a:t>
            </a:r>
            <a:endParaRPr sz="1600">
              <a:latin typeface="Arial"/>
              <a:ea typeface="Arial"/>
              <a:cs typeface="Arial"/>
              <a:sym typeface="Arial"/>
            </a:endParaRPr>
          </a:p>
          <a:p>
            <a:pPr indent="0" lvl="0" marL="0" rtl="0" algn="l">
              <a:lnSpc>
                <a:spcPct val="95000"/>
              </a:lnSpc>
              <a:spcBef>
                <a:spcPts val="1200"/>
              </a:spcBef>
              <a:spcAft>
                <a:spcPts val="0"/>
              </a:spcAft>
              <a:buNone/>
            </a:pPr>
            <a:r>
              <a:rPr lang="en" sz="1600">
                <a:latin typeface="Arial"/>
                <a:ea typeface="Arial"/>
                <a:cs typeface="Arial"/>
                <a:sym typeface="Arial"/>
              </a:rPr>
              <a:t>d(ln(ɸ))=[ Vdp - Vigdp ]/RT</a:t>
            </a:r>
            <a:endParaRPr sz="1600">
              <a:latin typeface="Arial"/>
              <a:ea typeface="Arial"/>
              <a:cs typeface="Arial"/>
              <a:sym typeface="Arial"/>
            </a:endParaRPr>
          </a:p>
          <a:p>
            <a:pPr indent="0" lvl="0" marL="0" rtl="0" algn="l">
              <a:lnSpc>
                <a:spcPct val="95000"/>
              </a:lnSpc>
              <a:spcBef>
                <a:spcPts val="1200"/>
              </a:spcBef>
              <a:spcAft>
                <a:spcPts val="0"/>
              </a:spcAft>
              <a:buNone/>
            </a:pPr>
            <a:r>
              <a:rPr lang="en" sz="1600">
                <a:latin typeface="Arial"/>
                <a:ea typeface="Arial"/>
                <a:cs typeface="Arial"/>
                <a:sym typeface="Arial"/>
              </a:rPr>
              <a:t>=[ d(PV) - Pdv - Vig*dP ]/RT  =[ d(PV/RT) - P/RTdv - (Vig/RT)dP ]</a:t>
            </a:r>
            <a:endParaRPr sz="1600">
              <a:latin typeface="Arial"/>
              <a:ea typeface="Arial"/>
              <a:cs typeface="Arial"/>
              <a:sym typeface="Arial"/>
            </a:endParaRPr>
          </a:p>
          <a:p>
            <a:pPr indent="0" lvl="0" marL="0" rtl="0" algn="l">
              <a:lnSpc>
                <a:spcPct val="95000"/>
              </a:lnSpc>
              <a:spcBef>
                <a:spcPts val="1200"/>
              </a:spcBef>
              <a:spcAft>
                <a:spcPts val="0"/>
              </a:spcAft>
              <a:buNone/>
            </a:pPr>
            <a:r>
              <a:rPr b="1" lang="en" sz="1600">
                <a:latin typeface="Arial"/>
                <a:ea typeface="Arial"/>
                <a:cs typeface="Arial"/>
                <a:sym typeface="Arial"/>
              </a:rPr>
              <a:t>A = aP/(sqrt(T)*(RT)^2) , B = bP/RT</a:t>
            </a:r>
            <a:endParaRPr b="1" sz="1600">
              <a:latin typeface="Arial"/>
              <a:ea typeface="Arial"/>
              <a:cs typeface="Arial"/>
              <a:sym typeface="Arial"/>
            </a:endParaRPr>
          </a:p>
          <a:p>
            <a:pPr indent="0" lvl="0" marL="0" rtl="0" algn="l">
              <a:lnSpc>
                <a:spcPct val="95000"/>
              </a:lnSpc>
              <a:spcBef>
                <a:spcPts val="1200"/>
              </a:spcBef>
              <a:spcAft>
                <a:spcPts val="0"/>
              </a:spcAft>
              <a:buNone/>
            </a:pPr>
            <a:r>
              <a:rPr b="1" lang="en" sz="1600">
                <a:latin typeface="Arial"/>
                <a:ea typeface="Arial"/>
                <a:cs typeface="Arial"/>
                <a:sym typeface="Arial"/>
              </a:rPr>
              <a:t>ln(ɸ) = (Z-1) - ln(Z - B) + (A/B)ln(Z/Z+B)</a:t>
            </a:r>
            <a:endParaRPr b="1" sz="1600">
              <a:latin typeface="Arial"/>
              <a:ea typeface="Arial"/>
              <a:cs typeface="Arial"/>
              <a:sym typeface="Arial"/>
            </a:endParaRPr>
          </a:p>
          <a:p>
            <a:pPr indent="0" lvl="0" marL="0" rtl="0" algn="l">
              <a:lnSpc>
                <a:spcPct val="95000"/>
              </a:lnSpc>
              <a:spcBef>
                <a:spcPts val="1200"/>
              </a:spcBef>
              <a:spcAft>
                <a:spcPts val="0"/>
              </a:spcAft>
              <a:buNone/>
            </a:pPr>
            <a:r>
              <a:rPr lang="en" sz="1600">
                <a:latin typeface="Arial"/>
                <a:ea typeface="Arial"/>
                <a:cs typeface="Arial"/>
                <a:sym typeface="Arial"/>
              </a:rPr>
              <a:t>Put V = ZRT/P in RKE (Changing RKE in terms of Z)</a:t>
            </a:r>
            <a:endParaRPr sz="1600">
              <a:latin typeface="Arial"/>
              <a:ea typeface="Arial"/>
              <a:cs typeface="Arial"/>
              <a:sym typeface="Arial"/>
            </a:endParaRPr>
          </a:p>
          <a:p>
            <a:pPr indent="0" lvl="0" marL="0" rtl="0" algn="l">
              <a:lnSpc>
                <a:spcPct val="95000"/>
              </a:lnSpc>
              <a:spcBef>
                <a:spcPts val="1200"/>
              </a:spcBef>
              <a:spcAft>
                <a:spcPts val="1200"/>
              </a:spcAft>
              <a:buNone/>
            </a:pPr>
            <a:r>
              <a:rPr b="1" lang="en" sz="1600">
                <a:latin typeface="Arial"/>
                <a:ea typeface="Arial"/>
                <a:cs typeface="Arial"/>
                <a:sym typeface="Arial"/>
              </a:rPr>
              <a:t>z 3 - z 2 + z(A-B-B^2) - AB = 0</a:t>
            </a:r>
            <a:endParaRPr b="1"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0"/>
          <p:cNvPicPr preferRelativeResize="0"/>
          <p:nvPr/>
        </p:nvPicPr>
        <p:blipFill>
          <a:blip r:embed="rId3">
            <a:alphaModFix/>
          </a:blip>
          <a:stretch>
            <a:fillRect/>
          </a:stretch>
        </p:blipFill>
        <p:spPr>
          <a:xfrm>
            <a:off x="1791450" y="1430775"/>
            <a:ext cx="5561100" cy="343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idx="1" type="body"/>
          </p:nvPr>
        </p:nvSpPr>
        <p:spPr>
          <a:xfrm>
            <a:off x="729450" y="1467500"/>
            <a:ext cx="7688700" cy="335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Arial"/>
              <a:buChar char="●"/>
            </a:pPr>
            <a:r>
              <a:rPr lang="en" sz="1600">
                <a:latin typeface="Arial"/>
                <a:ea typeface="Arial"/>
                <a:cs typeface="Arial"/>
                <a:sym typeface="Arial"/>
              </a:rPr>
              <a:t>As we can see from the graph, the G E is increasing with increasing pressure at constant temperature. And we can see from the calculation table also as Z is increasing there is an increase in excess free energy. It suggests that the system is becoming less stable at higher pressures. </a:t>
            </a:r>
            <a:endParaRPr sz="1600">
              <a:latin typeface="Arial"/>
              <a:ea typeface="Arial"/>
              <a:cs typeface="Arial"/>
              <a:sym typeface="Arial"/>
            </a:endParaRPr>
          </a:p>
          <a:p>
            <a:pPr indent="0" lvl="0" marL="457200" rtl="0" algn="l">
              <a:spcBef>
                <a:spcPts val="1200"/>
              </a:spcBef>
              <a:spcAft>
                <a:spcPts val="0"/>
              </a:spcAft>
              <a:buNone/>
            </a:pPr>
            <a:r>
              <a:t/>
            </a:r>
            <a:endParaRPr sz="1600">
              <a:latin typeface="Arial"/>
              <a:ea typeface="Arial"/>
              <a:cs typeface="Arial"/>
              <a:sym typeface="Arial"/>
            </a:endParaRPr>
          </a:p>
          <a:p>
            <a:pPr indent="-330200" lvl="0" marL="457200" rtl="0" algn="l">
              <a:spcBef>
                <a:spcPts val="1200"/>
              </a:spcBef>
              <a:spcAft>
                <a:spcPts val="0"/>
              </a:spcAft>
              <a:buSzPts val="1600"/>
              <a:buFont typeface="Arial"/>
              <a:buChar char="●"/>
            </a:pPr>
            <a:r>
              <a:rPr lang="en" sz="1600">
                <a:latin typeface="Arial"/>
                <a:ea typeface="Arial"/>
                <a:cs typeface="Arial"/>
                <a:sym typeface="Arial"/>
              </a:rPr>
              <a:t>This increase in excess free energy implies that the system is deviating further from its equilibrium state, which can have various implications depending on the specific conditions and components involved. It might indicate a tendency for phase transitions or other changes in the system's behavior.</a:t>
            </a:r>
            <a:endParaRPr sz="16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