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sldIdLst>
    <p:sldId id="256" r:id="rId2"/>
    <p:sldId id="257" r:id="rId3"/>
    <p:sldId id="266" r:id="rId4"/>
    <p:sldId id="258" r:id="rId5"/>
    <p:sldId id="259" r:id="rId6"/>
    <p:sldId id="260" r:id="rId7"/>
    <p:sldId id="261" r:id="rId8"/>
    <p:sldId id="262" r:id="rId9"/>
    <p:sldId id="265"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23015-263D-4E4A-97A2-61B36C7134B9}"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804044F-E520-4C17-8A02-3283283F917B}">
      <dgm:prSet/>
      <dgm:spPr/>
      <dgm:t>
        <a:bodyPr/>
        <a:lstStyle/>
        <a:p>
          <a:pPr>
            <a:lnSpc>
              <a:spcPct val="100000"/>
            </a:lnSpc>
            <a:defRPr cap="all"/>
          </a:pPr>
          <a:r>
            <a:rPr lang="en-US" b="0" i="0"/>
            <a:t>Google Photos is a photo sharing and storage service developed by Google. It was announced at the Google I/O conference on May 28, 2015. It allows users to store, share, and edit photos and videos. The service also provides a suite of tools for developers to build photo-sharing applications.</a:t>
          </a:r>
          <a:endParaRPr lang="en-US"/>
        </a:p>
      </dgm:t>
    </dgm:pt>
    <dgm:pt modelId="{631A1D1C-C188-45DE-9DB5-8752D37FFF23}" type="parTrans" cxnId="{5290A0C7-D332-4EFA-A5E2-C23D51B7CB18}">
      <dgm:prSet/>
      <dgm:spPr/>
      <dgm:t>
        <a:bodyPr/>
        <a:lstStyle/>
        <a:p>
          <a:endParaRPr lang="en-US"/>
        </a:p>
      </dgm:t>
    </dgm:pt>
    <dgm:pt modelId="{AE60189E-0B2A-47FA-A14B-4F0101AA1600}" type="sibTrans" cxnId="{5290A0C7-D332-4EFA-A5E2-C23D51B7CB18}">
      <dgm:prSet/>
      <dgm:spPr/>
      <dgm:t>
        <a:bodyPr/>
        <a:lstStyle/>
        <a:p>
          <a:endParaRPr lang="en-US"/>
        </a:p>
      </dgm:t>
    </dgm:pt>
    <dgm:pt modelId="{A4EEB882-9BE4-40AE-B139-FF916F31878C}">
      <dgm:prSet/>
      <dgm:spPr/>
      <dgm:t>
        <a:bodyPr/>
        <a:lstStyle/>
        <a:p>
          <a:pPr>
            <a:lnSpc>
              <a:spcPct val="100000"/>
            </a:lnSpc>
            <a:defRPr cap="all"/>
          </a:pPr>
          <a:r>
            <a:rPr lang="en-US" b="0" i="0"/>
            <a:t>The Google Photos API provides a set of tools that developers can use to build applications that enable users to share and edit photos and videos. The API lets developers create, view, and edit albums, photos, and videos; upload and download photos and videos; and search for photos and videos.</a:t>
          </a:r>
          <a:endParaRPr lang="en-US"/>
        </a:p>
      </dgm:t>
    </dgm:pt>
    <dgm:pt modelId="{7344C008-A872-4BD8-B5E3-B63AF2F06E97}" type="parTrans" cxnId="{8E9A6314-C1D4-42CC-9352-631520891457}">
      <dgm:prSet/>
      <dgm:spPr/>
      <dgm:t>
        <a:bodyPr/>
        <a:lstStyle/>
        <a:p>
          <a:endParaRPr lang="en-US"/>
        </a:p>
      </dgm:t>
    </dgm:pt>
    <dgm:pt modelId="{206398F9-FAB0-4F4B-8D0E-EC9202B25F7B}" type="sibTrans" cxnId="{8E9A6314-C1D4-42CC-9352-631520891457}">
      <dgm:prSet/>
      <dgm:spPr/>
      <dgm:t>
        <a:bodyPr/>
        <a:lstStyle/>
        <a:p>
          <a:endParaRPr lang="en-US"/>
        </a:p>
      </dgm:t>
    </dgm:pt>
    <dgm:pt modelId="{E79F2557-2708-47D8-A007-6BA1076B90CE}">
      <dgm:prSet/>
      <dgm:spPr/>
      <dgm:t>
        <a:bodyPr/>
        <a:lstStyle/>
        <a:p>
          <a:pPr>
            <a:lnSpc>
              <a:spcPct val="100000"/>
            </a:lnSpc>
            <a:defRPr cap="all"/>
          </a:pPr>
          <a:r>
            <a:rPr lang="en-US" b="0" i="0"/>
            <a:t>Albums, photos, and videos can be shared with other users, and users can add comments to photos and videos. The API also provides a set of tools for developers to build photo-sharing applications.</a:t>
          </a:r>
          <a:endParaRPr lang="en-US"/>
        </a:p>
      </dgm:t>
    </dgm:pt>
    <dgm:pt modelId="{72005A33-DD6C-4E47-ACBA-D0479E0A64E4}" type="parTrans" cxnId="{6AD6E248-F565-4104-B940-C30AFFD22E66}">
      <dgm:prSet/>
      <dgm:spPr/>
      <dgm:t>
        <a:bodyPr/>
        <a:lstStyle/>
        <a:p>
          <a:endParaRPr lang="en-US"/>
        </a:p>
      </dgm:t>
    </dgm:pt>
    <dgm:pt modelId="{08B196DE-1C3C-495B-B9DD-BB181A09ED74}" type="sibTrans" cxnId="{6AD6E248-F565-4104-B940-C30AFFD22E66}">
      <dgm:prSet/>
      <dgm:spPr/>
      <dgm:t>
        <a:bodyPr/>
        <a:lstStyle/>
        <a:p>
          <a:endParaRPr lang="en-US"/>
        </a:p>
      </dgm:t>
    </dgm:pt>
    <dgm:pt modelId="{348E4989-D93A-4B5C-A5D3-A1DCDDB1FC24}" type="pres">
      <dgm:prSet presAssocID="{5DC23015-263D-4E4A-97A2-61B36C7134B9}" presName="root" presStyleCnt="0">
        <dgm:presLayoutVars>
          <dgm:dir/>
          <dgm:resizeHandles val="exact"/>
        </dgm:presLayoutVars>
      </dgm:prSet>
      <dgm:spPr/>
    </dgm:pt>
    <dgm:pt modelId="{96190C0B-2E8C-41A9-AA4D-36652D173773}" type="pres">
      <dgm:prSet presAssocID="{8804044F-E520-4C17-8A02-3283283F917B}" presName="compNode" presStyleCnt="0"/>
      <dgm:spPr/>
    </dgm:pt>
    <dgm:pt modelId="{3BFB5EC6-FC8B-4F4C-A7B9-FE4BF65788BD}" type="pres">
      <dgm:prSet presAssocID="{8804044F-E520-4C17-8A02-3283283F917B}" presName="iconBgRect" presStyleLbl="bgShp" presStyleIdx="0" presStyleCnt="3"/>
      <dgm:spPr/>
    </dgm:pt>
    <dgm:pt modelId="{305A547D-E0DE-4A8A-9122-33FE48C4975B}" type="pres">
      <dgm:prSet presAssocID="{8804044F-E520-4C17-8A02-3283283F91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EEC77525-A079-485A-838B-10CFC265FED6}" type="pres">
      <dgm:prSet presAssocID="{8804044F-E520-4C17-8A02-3283283F917B}" presName="spaceRect" presStyleCnt="0"/>
      <dgm:spPr/>
    </dgm:pt>
    <dgm:pt modelId="{1E822929-3755-4188-94F8-D6301BE9FE55}" type="pres">
      <dgm:prSet presAssocID="{8804044F-E520-4C17-8A02-3283283F917B}" presName="textRect" presStyleLbl="revTx" presStyleIdx="0" presStyleCnt="3">
        <dgm:presLayoutVars>
          <dgm:chMax val="1"/>
          <dgm:chPref val="1"/>
        </dgm:presLayoutVars>
      </dgm:prSet>
      <dgm:spPr/>
    </dgm:pt>
    <dgm:pt modelId="{FA7B0DB7-6CE1-4399-9499-62CB4F092271}" type="pres">
      <dgm:prSet presAssocID="{AE60189E-0B2A-47FA-A14B-4F0101AA1600}" presName="sibTrans" presStyleCnt="0"/>
      <dgm:spPr/>
    </dgm:pt>
    <dgm:pt modelId="{E3168720-5DA9-4976-A51F-B25CBCDA6013}" type="pres">
      <dgm:prSet presAssocID="{A4EEB882-9BE4-40AE-B139-FF916F31878C}" presName="compNode" presStyleCnt="0"/>
      <dgm:spPr/>
    </dgm:pt>
    <dgm:pt modelId="{B712EBB6-B4F6-4A20-AFF0-997872A4E979}" type="pres">
      <dgm:prSet presAssocID="{A4EEB882-9BE4-40AE-B139-FF916F31878C}" presName="iconBgRect" presStyleLbl="bgShp" presStyleIdx="1" presStyleCnt="3"/>
      <dgm:spPr/>
    </dgm:pt>
    <dgm:pt modelId="{6119520B-F973-4FB9-B161-E718704A868C}" type="pres">
      <dgm:prSet presAssocID="{A4EEB882-9BE4-40AE-B139-FF916F3187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7CF8B82-A630-493A-AB84-F3E87A27D3D7}" type="pres">
      <dgm:prSet presAssocID="{A4EEB882-9BE4-40AE-B139-FF916F31878C}" presName="spaceRect" presStyleCnt="0"/>
      <dgm:spPr/>
    </dgm:pt>
    <dgm:pt modelId="{8B50435B-14E0-41B3-9689-5509A9DE66BF}" type="pres">
      <dgm:prSet presAssocID="{A4EEB882-9BE4-40AE-B139-FF916F31878C}" presName="textRect" presStyleLbl="revTx" presStyleIdx="1" presStyleCnt="3">
        <dgm:presLayoutVars>
          <dgm:chMax val="1"/>
          <dgm:chPref val="1"/>
        </dgm:presLayoutVars>
      </dgm:prSet>
      <dgm:spPr/>
    </dgm:pt>
    <dgm:pt modelId="{C9775BA1-CE4C-4785-A873-0F236A4347E9}" type="pres">
      <dgm:prSet presAssocID="{206398F9-FAB0-4F4B-8D0E-EC9202B25F7B}" presName="sibTrans" presStyleCnt="0"/>
      <dgm:spPr/>
    </dgm:pt>
    <dgm:pt modelId="{51DA980C-6CBA-4063-8A68-3A96C898E68B}" type="pres">
      <dgm:prSet presAssocID="{E79F2557-2708-47D8-A007-6BA1076B90CE}" presName="compNode" presStyleCnt="0"/>
      <dgm:spPr/>
    </dgm:pt>
    <dgm:pt modelId="{F43818FF-68E1-40C0-AEE9-2DFAD32633B7}" type="pres">
      <dgm:prSet presAssocID="{E79F2557-2708-47D8-A007-6BA1076B90CE}" presName="iconBgRect" presStyleLbl="bgShp" presStyleIdx="2" presStyleCnt="3"/>
      <dgm:spPr/>
    </dgm:pt>
    <dgm:pt modelId="{44A1871B-4175-4EBF-B9DC-D114DA50ACB7}" type="pres">
      <dgm:prSet presAssocID="{E79F2557-2708-47D8-A007-6BA1076B90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mages"/>
        </a:ext>
      </dgm:extLst>
    </dgm:pt>
    <dgm:pt modelId="{A6C5F100-BB6E-4D8A-A284-1AB3543F3C82}" type="pres">
      <dgm:prSet presAssocID="{E79F2557-2708-47D8-A007-6BA1076B90CE}" presName="spaceRect" presStyleCnt="0"/>
      <dgm:spPr/>
    </dgm:pt>
    <dgm:pt modelId="{67A8BFDB-3179-4A77-B56E-4F4C98857D8F}" type="pres">
      <dgm:prSet presAssocID="{E79F2557-2708-47D8-A007-6BA1076B90CE}" presName="textRect" presStyleLbl="revTx" presStyleIdx="2" presStyleCnt="3">
        <dgm:presLayoutVars>
          <dgm:chMax val="1"/>
          <dgm:chPref val="1"/>
        </dgm:presLayoutVars>
      </dgm:prSet>
      <dgm:spPr/>
    </dgm:pt>
  </dgm:ptLst>
  <dgm:cxnLst>
    <dgm:cxn modelId="{57FCAC01-C194-4988-867A-537C5DE6003E}" type="presOf" srcId="{5DC23015-263D-4E4A-97A2-61B36C7134B9}" destId="{348E4989-D93A-4B5C-A5D3-A1DCDDB1FC24}" srcOrd="0" destOrd="0" presId="urn:microsoft.com/office/officeart/2018/5/layout/IconCircleLabelList"/>
    <dgm:cxn modelId="{8E9A6314-C1D4-42CC-9352-631520891457}" srcId="{5DC23015-263D-4E4A-97A2-61B36C7134B9}" destId="{A4EEB882-9BE4-40AE-B139-FF916F31878C}" srcOrd="1" destOrd="0" parTransId="{7344C008-A872-4BD8-B5E3-B63AF2F06E97}" sibTransId="{206398F9-FAB0-4F4B-8D0E-EC9202B25F7B}"/>
    <dgm:cxn modelId="{26F3412A-703A-4E1C-BC15-4B6DF71D73C9}" type="presOf" srcId="{E79F2557-2708-47D8-A007-6BA1076B90CE}" destId="{67A8BFDB-3179-4A77-B56E-4F4C98857D8F}" srcOrd="0" destOrd="0" presId="urn:microsoft.com/office/officeart/2018/5/layout/IconCircleLabelList"/>
    <dgm:cxn modelId="{124BF12B-3966-4B28-8305-908E2A332527}" type="presOf" srcId="{A4EEB882-9BE4-40AE-B139-FF916F31878C}" destId="{8B50435B-14E0-41B3-9689-5509A9DE66BF}" srcOrd="0" destOrd="0" presId="urn:microsoft.com/office/officeart/2018/5/layout/IconCircleLabelList"/>
    <dgm:cxn modelId="{6AD6E248-F565-4104-B940-C30AFFD22E66}" srcId="{5DC23015-263D-4E4A-97A2-61B36C7134B9}" destId="{E79F2557-2708-47D8-A007-6BA1076B90CE}" srcOrd="2" destOrd="0" parTransId="{72005A33-DD6C-4E47-ACBA-D0479E0A64E4}" sibTransId="{08B196DE-1C3C-495B-B9DD-BB181A09ED74}"/>
    <dgm:cxn modelId="{5290A0C7-D332-4EFA-A5E2-C23D51B7CB18}" srcId="{5DC23015-263D-4E4A-97A2-61B36C7134B9}" destId="{8804044F-E520-4C17-8A02-3283283F917B}" srcOrd="0" destOrd="0" parTransId="{631A1D1C-C188-45DE-9DB5-8752D37FFF23}" sibTransId="{AE60189E-0B2A-47FA-A14B-4F0101AA1600}"/>
    <dgm:cxn modelId="{8284EAF3-B37C-4C2B-AAC8-9054638968FD}" type="presOf" srcId="{8804044F-E520-4C17-8A02-3283283F917B}" destId="{1E822929-3755-4188-94F8-D6301BE9FE55}" srcOrd="0" destOrd="0" presId="urn:microsoft.com/office/officeart/2018/5/layout/IconCircleLabelList"/>
    <dgm:cxn modelId="{AA941848-877F-410F-9C9E-B013A9E1AB53}" type="presParOf" srcId="{348E4989-D93A-4B5C-A5D3-A1DCDDB1FC24}" destId="{96190C0B-2E8C-41A9-AA4D-36652D173773}" srcOrd="0" destOrd="0" presId="urn:microsoft.com/office/officeart/2018/5/layout/IconCircleLabelList"/>
    <dgm:cxn modelId="{AB95915C-88A0-41B9-A8C8-B1C7296103C1}" type="presParOf" srcId="{96190C0B-2E8C-41A9-AA4D-36652D173773}" destId="{3BFB5EC6-FC8B-4F4C-A7B9-FE4BF65788BD}" srcOrd="0" destOrd="0" presId="urn:microsoft.com/office/officeart/2018/5/layout/IconCircleLabelList"/>
    <dgm:cxn modelId="{65AD055E-DFEE-4507-B276-B98AE63F2122}" type="presParOf" srcId="{96190C0B-2E8C-41A9-AA4D-36652D173773}" destId="{305A547D-E0DE-4A8A-9122-33FE48C4975B}" srcOrd="1" destOrd="0" presId="urn:microsoft.com/office/officeart/2018/5/layout/IconCircleLabelList"/>
    <dgm:cxn modelId="{51FF6BC7-3EB3-4DFE-B411-710EABBB77BC}" type="presParOf" srcId="{96190C0B-2E8C-41A9-AA4D-36652D173773}" destId="{EEC77525-A079-485A-838B-10CFC265FED6}" srcOrd="2" destOrd="0" presId="urn:microsoft.com/office/officeart/2018/5/layout/IconCircleLabelList"/>
    <dgm:cxn modelId="{787D7E28-55FF-49B1-9C72-65A467AB065C}" type="presParOf" srcId="{96190C0B-2E8C-41A9-AA4D-36652D173773}" destId="{1E822929-3755-4188-94F8-D6301BE9FE55}" srcOrd="3" destOrd="0" presId="urn:microsoft.com/office/officeart/2018/5/layout/IconCircleLabelList"/>
    <dgm:cxn modelId="{A7970A6C-99E3-4DD4-9967-2286EE7CC92C}" type="presParOf" srcId="{348E4989-D93A-4B5C-A5D3-A1DCDDB1FC24}" destId="{FA7B0DB7-6CE1-4399-9499-62CB4F092271}" srcOrd="1" destOrd="0" presId="urn:microsoft.com/office/officeart/2018/5/layout/IconCircleLabelList"/>
    <dgm:cxn modelId="{90A9805A-4B78-415F-A1A1-C5FA18D7E403}" type="presParOf" srcId="{348E4989-D93A-4B5C-A5D3-A1DCDDB1FC24}" destId="{E3168720-5DA9-4976-A51F-B25CBCDA6013}" srcOrd="2" destOrd="0" presId="urn:microsoft.com/office/officeart/2018/5/layout/IconCircleLabelList"/>
    <dgm:cxn modelId="{5D2D8C4F-769A-4CC5-BE16-E5081A6A2684}" type="presParOf" srcId="{E3168720-5DA9-4976-A51F-B25CBCDA6013}" destId="{B712EBB6-B4F6-4A20-AFF0-997872A4E979}" srcOrd="0" destOrd="0" presId="urn:microsoft.com/office/officeart/2018/5/layout/IconCircleLabelList"/>
    <dgm:cxn modelId="{F7C4D747-D3FC-4C01-81F9-4929483D6FE4}" type="presParOf" srcId="{E3168720-5DA9-4976-A51F-B25CBCDA6013}" destId="{6119520B-F973-4FB9-B161-E718704A868C}" srcOrd="1" destOrd="0" presId="urn:microsoft.com/office/officeart/2018/5/layout/IconCircleLabelList"/>
    <dgm:cxn modelId="{C9B601CB-A4D5-42BC-B811-3D94874C0F25}" type="presParOf" srcId="{E3168720-5DA9-4976-A51F-B25CBCDA6013}" destId="{97CF8B82-A630-493A-AB84-F3E87A27D3D7}" srcOrd="2" destOrd="0" presId="urn:microsoft.com/office/officeart/2018/5/layout/IconCircleLabelList"/>
    <dgm:cxn modelId="{557DACB9-CE6C-4D71-9616-4791C8B93FA3}" type="presParOf" srcId="{E3168720-5DA9-4976-A51F-B25CBCDA6013}" destId="{8B50435B-14E0-41B3-9689-5509A9DE66BF}" srcOrd="3" destOrd="0" presId="urn:microsoft.com/office/officeart/2018/5/layout/IconCircleLabelList"/>
    <dgm:cxn modelId="{B7F34C83-3588-4235-9C44-B51BE5A1A600}" type="presParOf" srcId="{348E4989-D93A-4B5C-A5D3-A1DCDDB1FC24}" destId="{C9775BA1-CE4C-4785-A873-0F236A4347E9}" srcOrd="3" destOrd="0" presId="urn:microsoft.com/office/officeart/2018/5/layout/IconCircleLabelList"/>
    <dgm:cxn modelId="{547ED414-FD41-4109-8A24-434EEC982A9B}" type="presParOf" srcId="{348E4989-D93A-4B5C-A5D3-A1DCDDB1FC24}" destId="{51DA980C-6CBA-4063-8A68-3A96C898E68B}" srcOrd="4" destOrd="0" presId="urn:microsoft.com/office/officeart/2018/5/layout/IconCircleLabelList"/>
    <dgm:cxn modelId="{FC75088A-95CC-4C9C-86B6-AEA68E1BA012}" type="presParOf" srcId="{51DA980C-6CBA-4063-8A68-3A96C898E68B}" destId="{F43818FF-68E1-40C0-AEE9-2DFAD32633B7}" srcOrd="0" destOrd="0" presId="urn:microsoft.com/office/officeart/2018/5/layout/IconCircleLabelList"/>
    <dgm:cxn modelId="{FB8177DB-A1C1-443F-A070-CA3D1DA7B5BB}" type="presParOf" srcId="{51DA980C-6CBA-4063-8A68-3A96C898E68B}" destId="{44A1871B-4175-4EBF-B9DC-D114DA50ACB7}" srcOrd="1" destOrd="0" presId="urn:microsoft.com/office/officeart/2018/5/layout/IconCircleLabelList"/>
    <dgm:cxn modelId="{0816C6A5-6DBE-4CAD-B6AB-1A85302088F3}" type="presParOf" srcId="{51DA980C-6CBA-4063-8A68-3A96C898E68B}" destId="{A6C5F100-BB6E-4D8A-A284-1AB3543F3C82}" srcOrd="2" destOrd="0" presId="urn:microsoft.com/office/officeart/2018/5/layout/IconCircleLabelList"/>
    <dgm:cxn modelId="{C3CB7A9C-57E5-4254-BDFE-FC762D75B89B}" type="presParOf" srcId="{51DA980C-6CBA-4063-8A68-3A96C898E68B}" destId="{67A8BFDB-3179-4A77-B56E-4F4C98857D8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B5EC6-FC8B-4F4C-A7B9-FE4BF65788BD}">
      <dsp:nvSpPr>
        <dsp:cNvPr id="0" name=""/>
        <dsp:cNvSpPr/>
      </dsp:nvSpPr>
      <dsp:spPr>
        <a:xfrm>
          <a:off x="539967" y="38554"/>
          <a:ext cx="1681312" cy="16813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5A547D-E0DE-4A8A-9122-33FE48C4975B}">
      <dsp:nvSpPr>
        <dsp:cNvPr id="0" name=""/>
        <dsp:cNvSpPr/>
      </dsp:nvSpPr>
      <dsp:spPr>
        <a:xfrm>
          <a:off x="898279" y="396867"/>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822929-3755-4188-94F8-D6301BE9FE55}">
      <dsp:nvSpPr>
        <dsp:cNvPr id="0" name=""/>
        <dsp:cNvSpPr/>
      </dsp:nvSpPr>
      <dsp:spPr>
        <a:xfrm>
          <a:off x="2498" y="2243554"/>
          <a:ext cx="2756250" cy="152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Google Photos is a photo sharing and storage service developed by Google. It was announced at the Google I/O conference on May 28, 2015. It allows users to store, share, and edit photos and videos. The service also provides a suite of tools for developers to build photo-sharing applications.</a:t>
          </a:r>
          <a:endParaRPr lang="en-US" sz="1100" kern="1200"/>
        </a:p>
      </dsp:txBody>
      <dsp:txXfrm>
        <a:off x="2498" y="2243554"/>
        <a:ext cx="2756250" cy="1527890"/>
      </dsp:txXfrm>
    </dsp:sp>
    <dsp:sp modelId="{B712EBB6-B4F6-4A20-AFF0-997872A4E979}">
      <dsp:nvSpPr>
        <dsp:cNvPr id="0" name=""/>
        <dsp:cNvSpPr/>
      </dsp:nvSpPr>
      <dsp:spPr>
        <a:xfrm>
          <a:off x="3778560" y="38554"/>
          <a:ext cx="1681312" cy="16813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9520B-F973-4FB9-B161-E718704A868C}">
      <dsp:nvSpPr>
        <dsp:cNvPr id="0" name=""/>
        <dsp:cNvSpPr/>
      </dsp:nvSpPr>
      <dsp:spPr>
        <a:xfrm>
          <a:off x="4136873" y="396867"/>
          <a:ext cx="964687" cy="96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50435B-14E0-41B3-9689-5509A9DE66BF}">
      <dsp:nvSpPr>
        <dsp:cNvPr id="0" name=""/>
        <dsp:cNvSpPr/>
      </dsp:nvSpPr>
      <dsp:spPr>
        <a:xfrm>
          <a:off x="3241092" y="2243554"/>
          <a:ext cx="2756250" cy="152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The Google Photos API provides a set of tools that developers can use to build applications that enable users to share and edit photos and videos. The API lets developers create, view, and edit albums, photos, and videos; upload and download photos and videos; and search for photos and videos.</a:t>
          </a:r>
          <a:endParaRPr lang="en-US" sz="1100" kern="1200"/>
        </a:p>
      </dsp:txBody>
      <dsp:txXfrm>
        <a:off x="3241092" y="2243554"/>
        <a:ext cx="2756250" cy="1527890"/>
      </dsp:txXfrm>
    </dsp:sp>
    <dsp:sp modelId="{F43818FF-68E1-40C0-AEE9-2DFAD32633B7}">
      <dsp:nvSpPr>
        <dsp:cNvPr id="0" name=""/>
        <dsp:cNvSpPr/>
      </dsp:nvSpPr>
      <dsp:spPr>
        <a:xfrm>
          <a:off x="7017154" y="38554"/>
          <a:ext cx="1681312" cy="16813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1871B-4175-4EBF-B9DC-D114DA50ACB7}">
      <dsp:nvSpPr>
        <dsp:cNvPr id="0" name=""/>
        <dsp:cNvSpPr/>
      </dsp:nvSpPr>
      <dsp:spPr>
        <a:xfrm>
          <a:off x="7375467" y="396867"/>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8BFDB-3179-4A77-B56E-4F4C98857D8F}">
      <dsp:nvSpPr>
        <dsp:cNvPr id="0" name=""/>
        <dsp:cNvSpPr/>
      </dsp:nvSpPr>
      <dsp:spPr>
        <a:xfrm>
          <a:off x="6479685" y="2243554"/>
          <a:ext cx="2756250" cy="152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Albums, photos, and videos can be shared with other users, and users can add comments to photos and videos. The API also provides a set of tools for developers to build photo-sharing applications.</a:t>
          </a:r>
          <a:endParaRPr lang="en-US" sz="1100" kern="1200"/>
        </a:p>
      </dsp:txBody>
      <dsp:txXfrm>
        <a:off x="6479685" y="2243554"/>
        <a:ext cx="2756250" cy="152789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93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2754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2142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1108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6495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0106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25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792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2819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2928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10/5/2023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4482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10/5/2023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098130510"/>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18" r:id="rId6"/>
    <p:sldLayoutId id="2147483914" r:id="rId7"/>
    <p:sldLayoutId id="2147483915" r:id="rId8"/>
    <p:sldLayoutId id="2147483916" r:id="rId9"/>
    <p:sldLayoutId id="2147483917" r:id="rId10"/>
    <p:sldLayoutId id="214748391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9" y="-786"/>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Oval 101">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3859B-9DEE-1C92-7482-D4EBCFA35BED}"/>
              </a:ext>
            </a:extLst>
          </p:cNvPr>
          <p:cNvSpPr>
            <a:spLocks noGrp="1"/>
          </p:cNvSpPr>
          <p:nvPr>
            <p:ph type="ctrTitle"/>
          </p:nvPr>
        </p:nvSpPr>
        <p:spPr>
          <a:xfrm>
            <a:off x="1088569" y="2286000"/>
            <a:ext cx="3936275" cy="1351706"/>
          </a:xfrm>
        </p:spPr>
        <p:txBody>
          <a:bodyPr anchor="b">
            <a:normAutofit/>
          </a:bodyPr>
          <a:lstStyle/>
          <a:p>
            <a:pPr algn="ctr"/>
            <a:r>
              <a:rPr lang="en-IN"/>
              <a:t>StayHome.com</a:t>
            </a:r>
          </a:p>
        </p:txBody>
      </p:sp>
      <p:pic>
        <p:nvPicPr>
          <p:cNvPr id="8" name="Picture 2" descr="Free Vector | Stay home safe and healthy poster design">
            <a:extLst>
              <a:ext uri="{FF2B5EF4-FFF2-40B4-BE49-F238E27FC236}">
                <a16:creationId xmlns:a16="http://schemas.microsoft.com/office/drawing/2014/main" id="{36D3FD36-D006-942A-7D2A-BEBA0BC3867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5352" r="1" b="1"/>
          <a:stretch/>
        </p:blipFill>
        <p:spPr bwMode="auto">
          <a:xfrm>
            <a:off x="6876662" y="2142193"/>
            <a:ext cx="4572000" cy="2573616"/>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8904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5A724DD-BA58-456A-9B27-F8781305D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B0B13554-2794-5E8D-7CF7-4868578CD33B}"/>
              </a:ext>
            </a:extLst>
          </p:cNvPr>
          <p:cNvPicPr>
            <a:picLocks noChangeAspect="1"/>
          </p:cNvPicPr>
          <p:nvPr/>
        </p:nvPicPr>
        <p:blipFill rotWithShape="1">
          <a:blip r:embed="rId2">
            <a:alphaModFix amt="50000"/>
          </a:blip>
          <a:srcRect l="32080" r="32364" b="-1"/>
          <a:stretch/>
        </p:blipFill>
        <p:spPr>
          <a:xfrm>
            <a:off x="20" y="10"/>
            <a:ext cx="6095980" cy="6857990"/>
          </a:xfrm>
          <a:prstGeom prst="rect">
            <a:avLst/>
          </a:prstGeom>
        </p:spPr>
      </p:pic>
      <p:sp>
        <p:nvSpPr>
          <p:cNvPr id="2" name="Title 1">
            <a:extLst>
              <a:ext uri="{FF2B5EF4-FFF2-40B4-BE49-F238E27FC236}">
                <a16:creationId xmlns:a16="http://schemas.microsoft.com/office/drawing/2014/main" id="{864B4FC0-966F-6305-2DAF-BBFF35B3BDEC}"/>
              </a:ext>
            </a:extLst>
          </p:cNvPr>
          <p:cNvSpPr>
            <a:spLocks noGrp="1"/>
          </p:cNvSpPr>
          <p:nvPr>
            <p:ph type="title"/>
          </p:nvPr>
        </p:nvSpPr>
        <p:spPr>
          <a:xfrm>
            <a:off x="2047461" y="1331843"/>
            <a:ext cx="8179904" cy="4113929"/>
          </a:xfrm>
        </p:spPr>
        <p:txBody>
          <a:bodyPr anchor="ctr">
            <a:normAutofit/>
          </a:bodyPr>
          <a:lstStyle/>
          <a:p>
            <a:pPr algn="ctr"/>
            <a:r>
              <a:rPr lang="en-IN" dirty="0">
                <a:solidFill>
                  <a:srgbClr val="FFFFFF"/>
                </a:solidFill>
              </a:rPr>
              <a:t>Screenshots</a:t>
            </a:r>
          </a:p>
        </p:txBody>
      </p:sp>
      <p:pic>
        <p:nvPicPr>
          <p:cNvPr id="9" name="Content Placeholder 8">
            <a:extLst>
              <a:ext uri="{FF2B5EF4-FFF2-40B4-BE49-F238E27FC236}">
                <a16:creationId xmlns:a16="http://schemas.microsoft.com/office/drawing/2014/main" id="{697E50EE-909F-1B40-ED8C-F0585A748812}"/>
              </a:ext>
            </a:extLst>
          </p:cNvPr>
          <p:cNvPicPr>
            <a:picLocks noChangeAspect="1"/>
          </p:cNvPicPr>
          <p:nvPr/>
        </p:nvPicPr>
        <p:blipFill rotWithShape="1">
          <a:blip r:embed="rId3">
            <a:alphaModFix amt="50000"/>
          </a:blip>
          <a:srcRect l="30385" r="33824" b="1"/>
          <a:stretch/>
        </p:blipFill>
        <p:spPr>
          <a:xfrm>
            <a:off x="6096000" y="-16334"/>
            <a:ext cx="6096000" cy="6855480"/>
          </a:xfrm>
          <a:prstGeom prst="rect">
            <a:avLst/>
          </a:prstGeom>
        </p:spPr>
      </p:pic>
    </p:spTree>
    <p:extLst>
      <p:ext uri="{BB962C8B-B14F-4D97-AF65-F5344CB8AC3E}">
        <p14:creationId xmlns:p14="http://schemas.microsoft.com/office/powerpoint/2010/main" val="3851548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C1A3C8B-37D9-C20C-FCEF-1CDB542A021A}"/>
              </a:ext>
            </a:extLst>
          </p:cNvPr>
          <p:cNvPicPr>
            <a:picLocks noChangeAspect="1"/>
          </p:cNvPicPr>
          <p:nvPr/>
        </p:nvPicPr>
        <p:blipFill rotWithShape="1">
          <a:blip r:embed="rId2">
            <a:alphaModFix amt="50000"/>
          </a:blip>
          <a:srcRect t="8570"/>
          <a:stretch/>
        </p:blipFill>
        <p:spPr>
          <a:xfrm>
            <a:off x="20" y="2520"/>
            <a:ext cx="12191980" cy="6855480"/>
          </a:xfrm>
          <a:prstGeom prst="rect">
            <a:avLst/>
          </a:prstGeom>
        </p:spPr>
      </p:pic>
      <p:sp>
        <p:nvSpPr>
          <p:cNvPr id="2" name="Title 1">
            <a:extLst>
              <a:ext uri="{FF2B5EF4-FFF2-40B4-BE49-F238E27FC236}">
                <a16:creationId xmlns:a16="http://schemas.microsoft.com/office/drawing/2014/main" id="{AC37E3F6-4D4A-91A0-B5B3-1326C8E9EC11}"/>
              </a:ext>
            </a:extLst>
          </p:cNvPr>
          <p:cNvSpPr>
            <a:spLocks noGrp="1"/>
          </p:cNvSpPr>
          <p:nvPr>
            <p:ph type="title"/>
          </p:nvPr>
        </p:nvSpPr>
        <p:spPr>
          <a:xfrm>
            <a:off x="1429566" y="1045445"/>
            <a:ext cx="9238434" cy="857559"/>
          </a:xfrm>
        </p:spPr>
        <p:txBody>
          <a:bodyPr>
            <a:normAutofit/>
          </a:bodyPr>
          <a:lstStyle/>
          <a:p>
            <a:r>
              <a:rPr lang="en-IN">
                <a:solidFill>
                  <a:srgbClr val="FFFFFF"/>
                </a:solidFill>
              </a:rPr>
              <a:t>Conclusion</a:t>
            </a:r>
          </a:p>
        </p:txBody>
      </p:sp>
      <p:cxnSp>
        <p:nvCxnSpPr>
          <p:cNvPr id="18" name="Straight Connector 17">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B91739-031A-4811-48AB-BB1D8E89D07A}"/>
              </a:ext>
            </a:extLst>
          </p:cNvPr>
          <p:cNvSpPr>
            <a:spLocks noGrp="1"/>
          </p:cNvSpPr>
          <p:nvPr>
            <p:ph idx="1"/>
          </p:nvPr>
        </p:nvSpPr>
        <p:spPr>
          <a:xfrm>
            <a:off x="1429555" y="2743200"/>
            <a:ext cx="7955077" cy="3352800"/>
          </a:xfrm>
        </p:spPr>
        <p:txBody>
          <a:bodyPr>
            <a:normAutofit/>
          </a:bodyPr>
          <a:lstStyle/>
          <a:p>
            <a:r>
              <a:rPr lang="en-US" dirty="0">
                <a:solidFill>
                  <a:srgbClr val="FFFFFF"/>
                </a:solidFill>
              </a:rPr>
              <a:t>In conclusion, building a homestay booking website with MERN Stack requires a solid understanding of the key components of the stack, as well as a clear vision of your website's design and functionality. By following the steps outlined in this presentation, you can create a powerful and efficient homestay booking website that meets the needs of your users.</a:t>
            </a:r>
          </a:p>
          <a:p>
            <a:endParaRPr lang="en-IN" dirty="0">
              <a:solidFill>
                <a:srgbClr val="FFFFFF"/>
              </a:solidFill>
            </a:endParaRPr>
          </a:p>
        </p:txBody>
      </p:sp>
    </p:spTree>
    <p:extLst>
      <p:ext uri="{BB962C8B-B14F-4D97-AF65-F5344CB8AC3E}">
        <p14:creationId xmlns:p14="http://schemas.microsoft.com/office/powerpoint/2010/main" val="38365823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ffice items on a table">
            <a:extLst>
              <a:ext uri="{FF2B5EF4-FFF2-40B4-BE49-F238E27FC236}">
                <a16:creationId xmlns:a16="http://schemas.microsoft.com/office/drawing/2014/main" id="{879BE95D-162D-4D74-E2F8-DC347F18D20F}"/>
              </a:ext>
            </a:extLst>
          </p:cNvPr>
          <p:cNvPicPr>
            <a:picLocks noChangeAspect="1"/>
          </p:cNvPicPr>
          <p:nvPr/>
        </p:nvPicPr>
        <p:blipFill rotWithShape="1">
          <a:blip r:embed="rId2">
            <a:alphaModFix amt="50000"/>
          </a:blip>
          <a:srcRect l="21074" r="11816" b="2"/>
          <a:stretch/>
        </p:blipFill>
        <p:spPr>
          <a:xfrm>
            <a:off x="20" y="10"/>
            <a:ext cx="6095979" cy="6857990"/>
          </a:xfrm>
          <a:prstGeom prst="rect">
            <a:avLst/>
          </a:prstGeom>
        </p:spPr>
      </p:pic>
      <p:sp>
        <p:nvSpPr>
          <p:cNvPr id="3" name="Content Placeholder 2">
            <a:extLst>
              <a:ext uri="{FF2B5EF4-FFF2-40B4-BE49-F238E27FC236}">
                <a16:creationId xmlns:a16="http://schemas.microsoft.com/office/drawing/2014/main" id="{89FBB06A-DA75-AE37-CA16-A544CD3CD3B0}"/>
              </a:ext>
            </a:extLst>
          </p:cNvPr>
          <p:cNvSpPr>
            <a:spLocks noGrp="1"/>
          </p:cNvSpPr>
          <p:nvPr>
            <p:ph idx="1"/>
          </p:nvPr>
        </p:nvSpPr>
        <p:spPr>
          <a:xfrm>
            <a:off x="7179972" y="762000"/>
            <a:ext cx="4782642" cy="5334000"/>
          </a:xfrm>
        </p:spPr>
        <p:txBody>
          <a:bodyPr anchor="ctr">
            <a:normAutofit fontScale="40000" lnSpcReduction="20000"/>
          </a:bodyPr>
          <a:lstStyle/>
          <a:p>
            <a:pPr marL="0" indent="0" algn="ctr">
              <a:buNone/>
            </a:pPr>
            <a:r>
              <a:rPr lang="en-US" sz="10800" dirty="0">
                <a:latin typeface="PlayFair "/>
              </a:rPr>
              <a:t>Developing a Seamless Homestay Booking Website with MERN Stack: A Comprehensive Guide</a:t>
            </a:r>
          </a:p>
          <a:p>
            <a:endParaRPr lang="en-IN" dirty="0"/>
          </a:p>
        </p:txBody>
      </p:sp>
    </p:spTree>
    <p:extLst>
      <p:ext uri="{BB962C8B-B14F-4D97-AF65-F5344CB8AC3E}">
        <p14:creationId xmlns:p14="http://schemas.microsoft.com/office/powerpoint/2010/main" val="31309029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BAE51-1572-85FA-6C16-252DFF5293BB}"/>
              </a:ext>
            </a:extLst>
          </p:cNvPr>
          <p:cNvSpPr>
            <a:spLocks noGrp="1"/>
          </p:cNvSpPr>
          <p:nvPr>
            <p:ph type="title"/>
          </p:nvPr>
        </p:nvSpPr>
        <p:spPr>
          <a:xfrm>
            <a:off x="1429566" y="762001"/>
            <a:ext cx="5008696" cy="1141004"/>
          </a:xfrm>
        </p:spPr>
        <p:txBody>
          <a:bodyPr>
            <a:normAutofit/>
          </a:bodyPr>
          <a:lstStyle/>
          <a:p>
            <a:r>
              <a:rPr lang="en-IN"/>
              <a:t>Unlocking the World</a:t>
            </a:r>
            <a:endParaRPr lang="en-IN" dirty="0"/>
          </a:p>
        </p:txBody>
      </p:sp>
      <p:sp>
        <p:nvSpPr>
          <p:cNvPr id="3" name="Content Placeholder 2">
            <a:extLst>
              <a:ext uri="{FF2B5EF4-FFF2-40B4-BE49-F238E27FC236}">
                <a16:creationId xmlns:a16="http://schemas.microsoft.com/office/drawing/2014/main" id="{54D67861-9E5E-0EE9-4D80-DD8E01566C48}"/>
              </a:ext>
            </a:extLst>
          </p:cNvPr>
          <p:cNvSpPr>
            <a:spLocks noGrp="1"/>
          </p:cNvSpPr>
          <p:nvPr>
            <p:ph idx="1"/>
          </p:nvPr>
        </p:nvSpPr>
        <p:spPr>
          <a:xfrm>
            <a:off x="1429566" y="2259698"/>
            <a:ext cx="4479398" cy="3836301"/>
          </a:xfrm>
        </p:spPr>
        <p:txBody>
          <a:bodyPr>
            <a:normAutofit/>
          </a:bodyPr>
          <a:lstStyle/>
          <a:p>
            <a:r>
              <a:rPr lang="en-US" dirty="0"/>
              <a:t>Discover unique and affordable accommodations worldwide, hosted by locals. Experience the culture like a local and create unforgettable memories. Book your stay now!</a:t>
            </a:r>
          </a:p>
          <a:p>
            <a:endParaRPr lang="en-IN" dirty="0"/>
          </a:p>
        </p:txBody>
      </p:sp>
      <p:pic>
        <p:nvPicPr>
          <p:cNvPr id="1030" name="Picture 6" descr="100+] Beautiful House Wallpapers | Wallpapers.com">
            <a:extLst>
              <a:ext uri="{FF2B5EF4-FFF2-40B4-BE49-F238E27FC236}">
                <a16:creationId xmlns:a16="http://schemas.microsoft.com/office/drawing/2014/main" id="{5C616686-95CD-8314-2934-B768F6CD5D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48" r="17251" b="-2"/>
          <a:stretch/>
        </p:blipFill>
        <p:spPr bwMode="auto">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4950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4F90C396-2803-2256-48D6-6542F294BE44}"/>
              </a:ext>
            </a:extLst>
          </p:cNvPr>
          <p:cNvPicPr>
            <a:picLocks noChangeAspect="1"/>
          </p:cNvPicPr>
          <p:nvPr/>
        </p:nvPicPr>
        <p:blipFill rotWithShape="1">
          <a:blip r:embed="rId2">
            <a:alphaModFix amt="50000"/>
          </a:blip>
          <a:srcRect l="25802" r="24198"/>
          <a:stretch/>
        </p:blipFill>
        <p:spPr>
          <a:xfrm>
            <a:off x="20" y="10"/>
            <a:ext cx="6095979" cy="6857990"/>
          </a:xfrm>
          <a:prstGeom prst="rect">
            <a:avLst/>
          </a:prstGeom>
        </p:spPr>
      </p:pic>
      <p:sp>
        <p:nvSpPr>
          <p:cNvPr id="2" name="Title 1">
            <a:extLst>
              <a:ext uri="{FF2B5EF4-FFF2-40B4-BE49-F238E27FC236}">
                <a16:creationId xmlns:a16="http://schemas.microsoft.com/office/drawing/2014/main" id="{37313020-1201-74BE-FC2D-ABFE38459C1E}"/>
              </a:ext>
            </a:extLst>
          </p:cNvPr>
          <p:cNvSpPr>
            <a:spLocks noGrp="1"/>
          </p:cNvSpPr>
          <p:nvPr>
            <p:ph type="title"/>
          </p:nvPr>
        </p:nvSpPr>
        <p:spPr>
          <a:xfrm>
            <a:off x="1028700" y="1025718"/>
            <a:ext cx="4057650" cy="4770783"/>
          </a:xfrm>
        </p:spPr>
        <p:txBody>
          <a:bodyPr anchor="ctr">
            <a:normAutofit/>
          </a:bodyPr>
          <a:lstStyle/>
          <a:p>
            <a:pPr algn="ctr"/>
            <a:r>
              <a:rPr lang="en-IN">
                <a:solidFill>
                  <a:srgbClr val="FFFFFF"/>
                </a:solidFill>
              </a:rPr>
              <a:t>Introduction</a:t>
            </a:r>
          </a:p>
        </p:txBody>
      </p:sp>
      <p:sp>
        <p:nvSpPr>
          <p:cNvPr id="3" name="Content Placeholder 2">
            <a:extLst>
              <a:ext uri="{FF2B5EF4-FFF2-40B4-BE49-F238E27FC236}">
                <a16:creationId xmlns:a16="http://schemas.microsoft.com/office/drawing/2014/main" id="{A58FBCAD-D424-975A-41B1-56047E5AA3D1}"/>
              </a:ext>
            </a:extLst>
          </p:cNvPr>
          <p:cNvSpPr>
            <a:spLocks noGrp="1"/>
          </p:cNvSpPr>
          <p:nvPr>
            <p:ph idx="1"/>
          </p:nvPr>
        </p:nvSpPr>
        <p:spPr>
          <a:xfrm>
            <a:off x="7179972" y="762000"/>
            <a:ext cx="3825025" cy="5334000"/>
          </a:xfrm>
        </p:spPr>
        <p:txBody>
          <a:bodyPr anchor="ctr">
            <a:normAutofit/>
          </a:bodyPr>
          <a:lstStyle/>
          <a:p>
            <a:r>
              <a:rPr lang="en-US" dirty="0"/>
              <a:t>This presentation will provide a comprehensive guide to building and deploying a seamless homestay booking website with MERN Stack. You will learn the key components of the MERN Stack and how they work together to create a powerful and efficient web application. By the end of this presentation, you will have a clear understanding of how to craft a successful homestay booking website.</a:t>
            </a:r>
          </a:p>
          <a:p>
            <a:endParaRPr lang="en-IN" dirty="0"/>
          </a:p>
        </p:txBody>
      </p:sp>
    </p:spTree>
    <p:extLst>
      <p:ext uri="{BB962C8B-B14F-4D97-AF65-F5344CB8AC3E}">
        <p14:creationId xmlns:p14="http://schemas.microsoft.com/office/powerpoint/2010/main" val="346689793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DC6D3-EE1F-7B1A-7AA8-14615FF61619}"/>
              </a:ext>
            </a:extLst>
          </p:cNvPr>
          <p:cNvSpPr>
            <a:spLocks noGrp="1"/>
          </p:cNvSpPr>
          <p:nvPr>
            <p:ph type="title"/>
          </p:nvPr>
        </p:nvSpPr>
        <p:spPr>
          <a:xfrm>
            <a:off x="1044054" y="2286000"/>
            <a:ext cx="3965456" cy="2285999"/>
          </a:xfrm>
        </p:spPr>
        <p:txBody>
          <a:bodyPr anchor="ctr">
            <a:normAutofit/>
          </a:bodyPr>
          <a:lstStyle/>
          <a:p>
            <a:pPr algn="ctr"/>
            <a:r>
              <a:rPr lang="en-IN" dirty="0">
                <a:solidFill>
                  <a:schemeClr val="bg1"/>
                </a:solidFill>
              </a:rPr>
              <a:t>MERN Stack Overview</a:t>
            </a:r>
          </a:p>
        </p:txBody>
      </p:sp>
      <p:sp>
        <p:nvSpPr>
          <p:cNvPr id="3" name="Content Placeholder 2">
            <a:extLst>
              <a:ext uri="{FF2B5EF4-FFF2-40B4-BE49-F238E27FC236}">
                <a16:creationId xmlns:a16="http://schemas.microsoft.com/office/drawing/2014/main" id="{9B434DE5-693B-405A-0A04-7798910B5D19}"/>
              </a:ext>
            </a:extLst>
          </p:cNvPr>
          <p:cNvSpPr>
            <a:spLocks noGrp="1"/>
          </p:cNvSpPr>
          <p:nvPr>
            <p:ph idx="1"/>
          </p:nvPr>
        </p:nvSpPr>
        <p:spPr>
          <a:xfrm>
            <a:off x="6096000" y="762000"/>
            <a:ext cx="4572000" cy="5334000"/>
          </a:xfrm>
        </p:spPr>
        <p:txBody>
          <a:bodyPr anchor="ctr">
            <a:normAutofit/>
          </a:bodyPr>
          <a:lstStyle/>
          <a:p>
            <a:r>
              <a:rPr lang="en-IN" dirty="0"/>
              <a:t>MERN Stack is an acronym for MongoDB, Express.js, React.js, and Node.js. MongoDB is a NoSQL database, Express.js is a web application framework, React.js is a front-end JavaScript library, and Node.js is a server-side JavaScript environment. Together, these technologies form a powerful and efficient web development stack.</a:t>
            </a:r>
          </a:p>
        </p:txBody>
      </p:sp>
    </p:spTree>
    <p:extLst>
      <p:ext uri="{BB962C8B-B14F-4D97-AF65-F5344CB8AC3E}">
        <p14:creationId xmlns:p14="http://schemas.microsoft.com/office/powerpoint/2010/main" val="35308051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98E61-94C5-F93B-CB31-357E2D069555}"/>
              </a:ext>
            </a:extLst>
          </p:cNvPr>
          <p:cNvSpPr>
            <a:spLocks noGrp="1"/>
          </p:cNvSpPr>
          <p:nvPr>
            <p:ph type="title"/>
          </p:nvPr>
        </p:nvSpPr>
        <p:spPr>
          <a:xfrm>
            <a:off x="1043181" y="1792840"/>
            <a:ext cx="4009639" cy="2506657"/>
          </a:xfrm>
        </p:spPr>
        <p:txBody>
          <a:bodyPr anchor="ctr">
            <a:normAutofit/>
          </a:bodyPr>
          <a:lstStyle/>
          <a:p>
            <a:pPr algn="ctr"/>
            <a:r>
              <a:rPr lang="en-US">
                <a:solidFill>
                  <a:schemeClr val="bg1"/>
                </a:solidFill>
              </a:rPr>
              <a:t>Building the Back-End with Node.js and Express.js</a:t>
            </a:r>
            <a:endParaRPr lang="en-IN">
              <a:solidFill>
                <a:schemeClr val="bg1"/>
              </a:solidFill>
            </a:endParaRPr>
          </a:p>
        </p:txBody>
      </p:sp>
      <p:pic>
        <p:nvPicPr>
          <p:cNvPr id="7" name="Graphic 6" descr="Web Design">
            <a:extLst>
              <a:ext uri="{FF2B5EF4-FFF2-40B4-BE49-F238E27FC236}">
                <a16:creationId xmlns:a16="http://schemas.microsoft.com/office/drawing/2014/main" id="{474DA4E9-D771-138F-CE9B-66F81A0347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1" y="4572000"/>
            <a:ext cx="1524000" cy="1524000"/>
          </a:xfrm>
          <a:prstGeom prst="rect">
            <a:avLst/>
          </a:prstGeom>
        </p:spPr>
      </p:pic>
      <p:sp>
        <p:nvSpPr>
          <p:cNvPr id="3" name="Content Placeholder 2">
            <a:extLst>
              <a:ext uri="{FF2B5EF4-FFF2-40B4-BE49-F238E27FC236}">
                <a16:creationId xmlns:a16="http://schemas.microsoft.com/office/drawing/2014/main" id="{FEC5161A-A60D-ED56-4746-26010A275E25}"/>
              </a:ext>
            </a:extLst>
          </p:cNvPr>
          <p:cNvSpPr>
            <a:spLocks noGrp="1"/>
          </p:cNvSpPr>
          <p:nvPr>
            <p:ph idx="1"/>
          </p:nvPr>
        </p:nvSpPr>
        <p:spPr>
          <a:xfrm>
            <a:off x="7188680" y="761999"/>
            <a:ext cx="3897332" cy="5342721"/>
          </a:xfrm>
        </p:spPr>
        <p:txBody>
          <a:bodyPr anchor="ctr">
            <a:normAutofit/>
          </a:bodyPr>
          <a:lstStyle/>
          <a:p>
            <a:r>
              <a:rPr lang="en-US" dirty="0"/>
              <a:t>The back-end of your homestay booking website will be built using Node.js and Express.js. You will use Node.js to create a server-side environment and Express.js to build a web application framework. This will allow you to handle HTTP requests and responses and interact with your MongoDB database.</a:t>
            </a:r>
            <a:endParaRPr lang="en-IN" dirty="0"/>
          </a:p>
        </p:txBody>
      </p:sp>
    </p:spTree>
    <p:extLst>
      <p:ext uri="{BB962C8B-B14F-4D97-AF65-F5344CB8AC3E}">
        <p14:creationId xmlns:p14="http://schemas.microsoft.com/office/powerpoint/2010/main" val="385870921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1"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69427-E6D8-9B86-EA49-875ABA3A403F}"/>
              </a:ext>
            </a:extLst>
          </p:cNvPr>
          <p:cNvSpPr>
            <a:spLocks noGrp="1"/>
          </p:cNvSpPr>
          <p:nvPr>
            <p:ph type="title"/>
          </p:nvPr>
        </p:nvSpPr>
        <p:spPr>
          <a:xfrm>
            <a:off x="1043180" y="1524000"/>
            <a:ext cx="4009639" cy="3810000"/>
          </a:xfrm>
        </p:spPr>
        <p:txBody>
          <a:bodyPr anchor="ctr">
            <a:normAutofit/>
          </a:bodyPr>
          <a:lstStyle/>
          <a:p>
            <a:pPr algn="ctr"/>
            <a:r>
              <a:rPr lang="en-IN">
                <a:solidFill>
                  <a:schemeClr val="bg1"/>
                </a:solidFill>
              </a:rPr>
              <a:t>Creating a MongoDB Database</a:t>
            </a:r>
          </a:p>
        </p:txBody>
      </p:sp>
      <p:sp>
        <p:nvSpPr>
          <p:cNvPr id="3" name="Content Placeholder 2">
            <a:extLst>
              <a:ext uri="{FF2B5EF4-FFF2-40B4-BE49-F238E27FC236}">
                <a16:creationId xmlns:a16="http://schemas.microsoft.com/office/drawing/2014/main" id="{2519D67A-BF98-9BCC-80E6-4517F71E7313}"/>
              </a:ext>
            </a:extLst>
          </p:cNvPr>
          <p:cNvSpPr>
            <a:spLocks noGrp="1"/>
          </p:cNvSpPr>
          <p:nvPr>
            <p:ph idx="1"/>
          </p:nvPr>
        </p:nvSpPr>
        <p:spPr>
          <a:xfrm>
            <a:off x="7188680" y="762000"/>
            <a:ext cx="3897332" cy="3154154"/>
          </a:xfrm>
        </p:spPr>
        <p:txBody>
          <a:bodyPr anchor="ctr">
            <a:normAutofit/>
          </a:bodyPr>
          <a:lstStyle/>
          <a:p>
            <a:r>
              <a:rPr lang="en-US" dirty="0"/>
              <a:t>Your homestay booking website will use a MongoDB database to store user data, booking information, and other important data. You will need to create a MongoDB database and configure it to work with your Node.js and Express.js back-end.</a:t>
            </a:r>
          </a:p>
          <a:p>
            <a:endParaRPr lang="en-IN" dirty="0"/>
          </a:p>
        </p:txBody>
      </p:sp>
      <p:pic>
        <p:nvPicPr>
          <p:cNvPr id="16" name="Graphic 15" descr="Database">
            <a:extLst>
              <a:ext uri="{FF2B5EF4-FFF2-40B4-BE49-F238E27FC236}">
                <a16:creationId xmlns:a16="http://schemas.microsoft.com/office/drawing/2014/main" id="{E18E789F-4B6A-3163-8FC9-324CEAC4E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7640" y="4572000"/>
            <a:ext cx="1532721" cy="1532721"/>
          </a:xfrm>
          <a:prstGeom prst="rect">
            <a:avLst/>
          </a:prstGeom>
        </p:spPr>
      </p:pic>
    </p:spTree>
    <p:extLst>
      <p:ext uri="{BB962C8B-B14F-4D97-AF65-F5344CB8AC3E}">
        <p14:creationId xmlns:p14="http://schemas.microsoft.com/office/powerpoint/2010/main" val="1192910704"/>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79B6C-9D7C-4257-9D29-D0A09F304E9F}"/>
              </a:ext>
            </a:extLst>
          </p:cNvPr>
          <p:cNvSpPr>
            <a:spLocks noGrp="1"/>
          </p:cNvSpPr>
          <p:nvPr>
            <p:ph type="title"/>
          </p:nvPr>
        </p:nvSpPr>
        <p:spPr>
          <a:xfrm>
            <a:off x="1111431" y="762001"/>
            <a:ext cx="4222570" cy="1141004"/>
          </a:xfrm>
        </p:spPr>
        <p:txBody>
          <a:bodyPr>
            <a:normAutofit/>
          </a:bodyPr>
          <a:lstStyle/>
          <a:p>
            <a:pPr>
              <a:lnSpc>
                <a:spcPct val="110000"/>
              </a:lnSpc>
            </a:pPr>
            <a:r>
              <a:rPr lang="en-US" sz="2400"/>
              <a:t>Building the Front-End with React.js</a:t>
            </a:r>
            <a:endParaRPr lang="en-IN" sz="2400"/>
          </a:p>
        </p:txBody>
      </p:sp>
      <p:sp>
        <p:nvSpPr>
          <p:cNvPr id="3" name="Content Placeholder 2">
            <a:extLst>
              <a:ext uri="{FF2B5EF4-FFF2-40B4-BE49-F238E27FC236}">
                <a16:creationId xmlns:a16="http://schemas.microsoft.com/office/drawing/2014/main" id="{8C006FB5-A9F9-F051-DE91-29BC8F615AC6}"/>
              </a:ext>
            </a:extLst>
          </p:cNvPr>
          <p:cNvSpPr>
            <a:spLocks noGrp="1"/>
          </p:cNvSpPr>
          <p:nvPr>
            <p:ph idx="1"/>
          </p:nvPr>
        </p:nvSpPr>
        <p:spPr>
          <a:xfrm>
            <a:off x="1111432" y="2298609"/>
            <a:ext cx="4222570" cy="3797390"/>
          </a:xfrm>
        </p:spPr>
        <p:txBody>
          <a:bodyPr>
            <a:normAutofit/>
          </a:bodyPr>
          <a:lstStyle/>
          <a:p>
            <a:pPr marL="0" indent="0">
              <a:buNone/>
            </a:pPr>
            <a:r>
              <a:rPr lang="en-US" b="1"/>
              <a:t>The front-end of your homestay booking website will be built using React.js. You will use React.js to create a user interface that is responsive and easy to use. You will also use React.js to handle user interactions and update the state of your application.</a:t>
            </a:r>
            <a:endParaRPr lang="en-IN" b="1"/>
          </a:p>
        </p:txBody>
      </p:sp>
      <p:sp>
        <p:nvSpPr>
          <p:cNvPr id="2069" name="Rectangle 2068">
            <a:extLst>
              <a:ext uri="{FF2B5EF4-FFF2-40B4-BE49-F238E27FC236}">
                <a16:creationId xmlns:a16="http://schemas.microsoft.com/office/drawing/2014/main" id="{2EAC6968-E97C-4229-A385-D68969BBA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70" name="Oval 2069">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3863"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act 18 New Features – Concurrent Rendering, Automatic Batching, and More">
            <a:extLst>
              <a:ext uri="{FF2B5EF4-FFF2-40B4-BE49-F238E27FC236}">
                <a16:creationId xmlns:a16="http://schemas.microsoft.com/office/drawing/2014/main" id="{F878CA34-8147-E868-1CAC-8F61E147DA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77" r="10355" b="-1"/>
          <a:stretch/>
        </p:blipFill>
        <p:spPr bwMode="auto">
          <a:xfrm>
            <a:off x="7476565" y="2514303"/>
            <a:ext cx="3240767" cy="182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046048"/>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DF3E-6126-D1FB-6335-BAC4645C0C21}"/>
              </a:ext>
            </a:extLst>
          </p:cNvPr>
          <p:cNvSpPr>
            <a:spLocks noGrp="1"/>
          </p:cNvSpPr>
          <p:nvPr>
            <p:ph type="title"/>
          </p:nvPr>
        </p:nvSpPr>
        <p:spPr/>
        <p:txBody>
          <a:bodyPr/>
          <a:lstStyle/>
          <a:p>
            <a:pPr algn="ctr"/>
            <a:r>
              <a:rPr lang="en-IN" b="1" i="0" dirty="0">
                <a:effectLst/>
                <a:latin typeface="system-ui"/>
              </a:rPr>
              <a:t>Google Photos API Integrations</a:t>
            </a:r>
            <a:endParaRPr lang="en-IN" dirty="0"/>
          </a:p>
        </p:txBody>
      </p:sp>
      <p:graphicFrame>
        <p:nvGraphicFramePr>
          <p:cNvPr id="13" name="Content Placeholder 2">
            <a:extLst>
              <a:ext uri="{FF2B5EF4-FFF2-40B4-BE49-F238E27FC236}">
                <a16:creationId xmlns:a16="http://schemas.microsoft.com/office/drawing/2014/main" id="{EF868168-82D6-CBB5-C5AE-66A04E749919}"/>
              </a:ext>
            </a:extLst>
          </p:cNvPr>
          <p:cNvGraphicFramePr>
            <a:graphicFrameLocks noGrp="1"/>
          </p:cNvGraphicFramePr>
          <p:nvPr>
            <p:ph idx="1"/>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84916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81</TotalTime>
  <Words>587</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PlayFair </vt:lpstr>
      <vt:lpstr>system-ui</vt:lpstr>
      <vt:lpstr>Trade Gothic Next Cond</vt:lpstr>
      <vt:lpstr>Trade Gothic Next Light</vt:lpstr>
      <vt:lpstr>PortalVTI</vt:lpstr>
      <vt:lpstr>StayHome.com</vt:lpstr>
      <vt:lpstr>PowerPoint Presentation</vt:lpstr>
      <vt:lpstr>Unlocking the World</vt:lpstr>
      <vt:lpstr>Introduction</vt:lpstr>
      <vt:lpstr>MERN Stack Overview</vt:lpstr>
      <vt:lpstr>Building the Back-End with Node.js and Express.js</vt:lpstr>
      <vt:lpstr>Creating a MongoDB Database</vt:lpstr>
      <vt:lpstr>Building the Front-End with React.js</vt:lpstr>
      <vt:lpstr>Google Photos API Integrations</vt:lpstr>
      <vt:lpstr>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StayHome.com</dc:title>
  <dc:creator>Utkarsh Kumar</dc:creator>
  <cp:lastModifiedBy>Utkarsh Kumar</cp:lastModifiedBy>
  <cp:revision>2</cp:revision>
  <dcterms:created xsi:type="dcterms:W3CDTF">2023-10-04T18:40:49Z</dcterms:created>
  <dcterms:modified xsi:type="dcterms:W3CDTF">2023-10-05T10:04:27Z</dcterms:modified>
</cp:coreProperties>
</file>