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57" r:id="rId6"/>
    <p:sldId id="282" r:id="rId7"/>
    <p:sldId id="303" r:id="rId8"/>
    <p:sldId id="261" r:id="rId9"/>
    <p:sldId id="283" r:id="rId10"/>
    <p:sldId id="285" r:id="rId11"/>
    <p:sldId id="284" r:id="rId12"/>
    <p:sldId id="286" r:id="rId13"/>
    <p:sldId id="293" r:id="rId14"/>
    <p:sldId id="287" r:id="rId15"/>
    <p:sldId id="288" r:id="rId16"/>
    <p:sldId id="289" r:id="rId17"/>
    <p:sldId id="291" r:id="rId18"/>
    <p:sldId id="292" r:id="rId19"/>
    <p:sldId id="276" r:id="rId20"/>
    <p:sldId id="294" r:id="rId21"/>
    <p:sldId id="296" r:id="rId22"/>
    <p:sldId id="297" r:id="rId23"/>
    <p:sldId id="275" r:id="rId24"/>
    <p:sldId id="279" r:id="rId25"/>
    <p:sldId id="277" r:id="rId26"/>
    <p:sldId id="278" r:id="rId27"/>
    <p:sldId id="304" r:id="rId28"/>
    <p:sldId id="305" r:id="rId29"/>
    <p:sldId id="306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78D98-DB5C-4255-A89B-2AA21447A51D}" v="73" dt="2024-03-03T03:56:45.240"/>
    <p1510:client id="{A89A7115-0D86-44FE-9B3E-186522E525AD}" v="20" dt="2024-03-01T11:34:22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acd21c0997c205d9" providerId="Windows Live" clId="Web-{65878D98-DB5C-4255-A89B-2AA21447A51D}"/>
    <pc:docChg chg="delSld modSld">
      <pc:chgData name="Guest User" userId="acd21c0997c205d9" providerId="Windows Live" clId="Web-{65878D98-DB5C-4255-A89B-2AA21447A51D}" dt="2024-03-03T03:56:45.240" v="56"/>
      <pc:docMkLst>
        <pc:docMk/>
      </pc:docMkLst>
      <pc:sldChg chg="delSp modSp">
        <pc:chgData name="Guest User" userId="acd21c0997c205d9" providerId="Windows Live" clId="Web-{65878D98-DB5C-4255-A89B-2AA21447A51D}" dt="2024-03-03T03:54:02.922" v="14" actId="1076"/>
        <pc:sldMkLst>
          <pc:docMk/>
          <pc:sldMk cId="1696441259" sldId="258"/>
        </pc:sldMkLst>
        <pc:spChg chg="mod">
          <ac:chgData name="Guest User" userId="acd21c0997c205d9" providerId="Windows Live" clId="Web-{65878D98-DB5C-4255-A89B-2AA21447A51D}" dt="2024-03-03T03:54:02.922" v="14" actId="1076"/>
          <ac:spMkLst>
            <pc:docMk/>
            <pc:sldMk cId="1696441259" sldId="258"/>
            <ac:spMk id="2" creationId="{00000000-0000-0000-0000-000000000000}"/>
          </ac:spMkLst>
        </pc:spChg>
        <pc:spChg chg="mod">
          <ac:chgData name="Guest User" userId="acd21c0997c205d9" providerId="Windows Live" clId="Web-{65878D98-DB5C-4255-A89B-2AA21447A51D}" dt="2024-03-03T03:53:37.421" v="2" actId="1076"/>
          <ac:spMkLst>
            <pc:docMk/>
            <pc:sldMk cId="1696441259" sldId="258"/>
            <ac:spMk id="4" creationId="{00000000-0000-0000-0000-000000000000}"/>
          </ac:spMkLst>
        </pc:spChg>
        <pc:picChg chg="del">
          <ac:chgData name="Guest User" userId="acd21c0997c205d9" providerId="Windows Live" clId="Web-{65878D98-DB5C-4255-A89B-2AA21447A51D}" dt="2024-03-03T03:53:41.280" v="3"/>
          <ac:picMkLst>
            <pc:docMk/>
            <pc:sldMk cId="1696441259" sldId="258"/>
            <ac:picMk id="5" creationId="{A21EFB49-E32C-3516-14E5-B27E1825794E}"/>
          </ac:picMkLst>
        </pc:picChg>
      </pc:sldChg>
      <pc:sldChg chg="modSp">
        <pc:chgData name="Guest User" userId="acd21c0997c205d9" providerId="Windows Live" clId="Web-{65878D98-DB5C-4255-A89B-2AA21447A51D}" dt="2024-03-03T03:54:49.049" v="27" actId="14100"/>
        <pc:sldMkLst>
          <pc:docMk/>
          <pc:sldMk cId="1863605354" sldId="286"/>
        </pc:sldMkLst>
        <pc:spChg chg="mod">
          <ac:chgData name="Guest User" userId="acd21c0997c205d9" providerId="Windows Live" clId="Web-{65878D98-DB5C-4255-A89B-2AA21447A51D}" dt="2024-03-03T03:54:49.049" v="27" actId="14100"/>
          <ac:spMkLst>
            <pc:docMk/>
            <pc:sldMk cId="1863605354" sldId="286"/>
            <ac:spMk id="5" creationId="{38C7961D-6AB6-8870-9E94-B506CE70A082}"/>
          </ac:spMkLst>
        </pc:spChg>
      </pc:sldChg>
      <pc:sldChg chg="del">
        <pc:chgData name="Guest User" userId="acd21c0997c205d9" providerId="Windows Live" clId="Web-{65878D98-DB5C-4255-A89B-2AA21447A51D}" dt="2024-03-03T03:54:37.908" v="25"/>
        <pc:sldMkLst>
          <pc:docMk/>
          <pc:sldMk cId="1918034325" sldId="290"/>
        </pc:sldMkLst>
      </pc:sldChg>
      <pc:sldChg chg="addSp delSp modSp">
        <pc:chgData name="Guest User" userId="acd21c0997c205d9" providerId="Windows Live" clId="Web-{65878D98-DB5C-4255-A89B-2AA21447A51D}" dt="2024-03-03T03:56:45.240" v="56"/>
        <pc:sldMkLst>
          <pc:docMk/>
          <pc:sldMk cId="2862557235" sldId="294"/>
        </pc:sldMkLst>
        <pc:spChg chg="add del mod">
          <ac:chgData name="Guest User" userId="acd21c0997c205d9" providerId="Windows Live" clId="Web-{65878D98-DB5C-4255-A89B-2AA21447A51D}" dt="2024-03-03T03:56:45.240" v="56"/>
          <ac:spMkLst>
            <pc:docMk/>
            <pc:sldMk cId="2862557235" sldId="294"/>
            <ac:spMk id="7" creationId="{EE38CAA5-A623-B18A-CCF3-289EB2748F41}"/>
          </ac:spMkLst>
        </pc:spChg>
        <pc:picChg chg="add del mod">
          <ac:chgData name="Guest User" userId="acd21c0997c205d9" providerId="Windows Live" clId="Web-{65878D98-DB5C-4255-A89B-2AA21447A51D}" dt="2024-03-03T03:55:58.348" v="35"/>
          <ac:picMkLst>
            <pc:docMk/>
            <pc:sldMk cId="2862557235" sldId="294"/>
            <ac:picMk id="5" creationId="{7633A8B4-01E9-AB73-9430-6C9E04AEF7AE}"/>
          </ac:picMkLst>
        </pc:picChg>
      </pc:sldChg>
      <pc:sldChg chg="del">
        <pc:chgData name="Guest User" userId="acd21c0997c205d9" providerId="Windows Live" clId="Web-{65878D98-DB5C-4255-A89B-2AA21447A51D}" dt="2024-03-03T03:55:04.127" v="28"/>
        <pc:sldMkLst>
          <pc:docMk/>
          <pc:sldMk cId="1120057326" sldId="295"/>
        </pc:sldMkLst>
      </pc:sldChg>
      <pc:sldChg chg="del">
        <pc:chgData name="Guest User" userId="acd21c0997c205d9" providerId="Windows Live" clId="Web-{65878D98-DB5C-4255-A89B-2AA21447A51D}" dt="2024-03-03T03:54:12.235" v="15"/>
        <pc:sldMkLst>
          <pc:docMk/>
          <pc:sldMk cId="760762959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338" y="2945388"/>
            <a:ext cx="7607210" cy="11974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>
                <a:solidFill>
                  <a:srgbClr val="C00000"/>
                </a:solidFill>
                <a:latin typeface="Algerian"/>
              </a:rPr>
              <a:t>Factor Analysis on Air Line data</a:t>
            </a:r>
            <a:endParaRPr lang="en-IN" sz="6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6888" y="5911183"/>
            <a:ext cx="303649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Presented By :-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latin typeface="Arial Rounded MT Bold"/>
              </a:rPr>
              <a:t>Utkarsh Mishra -  934</a:t>
            </a:r>
          </a:p>
        </p:txBody>
      </p:sp>
    </p:spTree>
    <p:extLst>
      <p:ext uri="{BB962C8B-B14F-4D97-AF65-F5344CB8AC3E}">
        <p14:creationId xmlns:p14="http://schemas.microsoft.com/office/powerpoint/2010/main" val="169644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A6D88-0C83-7D22-B0C9-322E247F8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44C12-25FE-467D-7AD7-4462498CCF56}"/>
              </a:ext>
            </a:extLst>
          </p:cNvPr>
          <p:cNvSpPr txBox="1"/>
          <p:nvPr/>
        </p:nvSpPr>
        <p:spPr>
          <a:xfrm>
            <a:off x="2139099" y="225586"/>
            <a:ext cx="9233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Varimax Rotation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B33F1-98F3-AACC-C69A-FCECC84F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52" y="1635652"/>
            <a:ext cx="9794257" cy="393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055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705BA-72CE-E6D4-7A51-7814BB2E0972}"/>
              </a:ext>
            </a:extLst>
          </p:cNvPr>
          <p:cNvSpPr txBox="1"/>
          <p:nvPr/>
        </p:nvSpPr>
        <p:spPr>
          <a:xfrm>
            <a:off x="1059366" y="139322"/>
            <a:ext cx="9233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 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8DE87-7D9D-77CF-4FCB-33DCACBAB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" t="7859" r="4373" b="2810"/>
          <a:stretch/>
        </p:blipFill>
        <p:spPr>
          <a:xfrm>
            <a:off x="2076631" y="1295645"/>
            <a:ext cx="8333596" cy="4614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93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8D9C-CB19-FA1C-6D08-FD71E248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8B40D-ED08-C813-7B56-91CB6D08E33F}"/>
              </a:ext>
            </a:extLst>
          </p:cNvPr>
          <p:cNvSpPr txBox="1"/>
          <p:nvPr/>
        </p:nvSpPr>
        <p:spPr>
          <a:xfrm>
            <a:off x="1059366" y="139322"/>
            <a:ext cx="9233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 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36E12-C2E8-EE21-C7F9-726600A7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r="4398" b="5419"/>
          <a:stretch/>
        </p:blipFill>
        <p:spPr>
          <a:xfrm>
            <a:off x="1797046" y="1247874"/>
            <a:ext cx="8597908" cy="4643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24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50795-57B7-6348-965C-4D3639FB5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61F1C-BAAF-9C9E-D002-6397A7677ECB}"/>
              </a:ext>
            </a:extLst>
          </p:cNvPr>
          <p:cNvSpPr txBox="1"/>
          <p:nvPr/>
        </p:nvSpPr>
        <p:spPr>
          <a:xfrm>
            <a:off x="1059366" y="139322"/>
            <a:ext cx="9233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 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288DC-B04B-B149-248D-560EADA93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0" t="2370" r="2681" b="1884"/>
          <a:stretch/>
        </p:blipFill>
        <p:spPr>
          <a:xfrm>
            <a:off x="1650163" y="1282061"/>
            <a:ext cx="8672521" cy="484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69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306C-3C50-FF1E-645E-74A5A1093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2DD2A-04C3-6A39-F0EA-68F053268067}"/>
              </a:ext>
            </a:extLst>
          </p:cNvPr>
          <p:cNvSpPr txBox="1"/>
          <p:nvPr/>
        </p:nvSpPr>
        <p:spPr>
          <a:xfrm>
            <a:off x="1059366" y="139322"/>
            <a:ext cx="9233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 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4033E-C715-8BEA-4732-4C4949BC9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8" t="2896" r="2805" b="2397"/>
          <a:stretch/>
        </p:blipFill>
        <p:spPr>
          <a:xfrm>
            <a:off x="2006746" y="1399372"/>
            <a:ext cx="8544201" cy="4857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01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62B1-6BD4-B20C-3FFD-CDD2BF83A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0C78C-3CFB-793F-05F7-D9447608FD84}"/>
              </a:ext>
            </a:extLst>
          </p:cNvPr>
          <p:cNvSpPr txBox="1"/>
          <p:nvPr/>
        </p:nvSpPr>
        <p:spPr>
          <a:xfrm>
            <a:off x="2031375" y="225586"/>
            <a:ext cx="9233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Communality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2E1F-33D7-648A-5FEB-58E58651134E}"/>
              </a:ext>
            </a:extLst>
          </p:cNvPr>
          <p:cNvSpPr txBox="1"/>
          <p:nvPr/>
        </p:nvSpPr>
        <p:spPr>
          <a:xfrm>
            <a:off x="7332453" y="2323237"/>
            <a:ext cx="44549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 </a:t>
            </a:r>
            <a:r>
              <a:rPr lang="en-US" sz="2400" b="1" i="0" dirty="0"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Communality :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 is the amount of variance a variable shares with all the other variables being considered.</a:t>
            </a:r>
            <a:endParaRPr lang="en-US" sz="2400" b="0" i="0" dirty="0">
              <a:solidFill>
                <a:srgbClr val="002060"/>
              </a:solidFill>
              <a:effectLst/>
              <a:latin typeface="Noto Serif Light" panose="02020402060505020204" pitchFamily="18"/>
              <a:ea typeface="Noto Serif Light" panose="02020402060505020204" pitchFamily="18"/>
              <a:cs typeface="Noto Serif Light" panose="02020402060505020204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F147-1157-8333-8F13-67123A1DB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" t="2263" r="4576" b="3145"/>
          <a:stretch/>
        </p:blipFill>
        <p:spPr>
          <a:xfrm>
            <a:off x="843354" y="1253776"/>
            <a:ext cx="5804626" cy="5511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9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68" t="2751" r="1931"/>
          <a:stretch/>
        </p:blipFill>
        <p:spPr>
          <a:xfrm>
            <a:off x="1463615" y="1035772"/>
            <a:ext cx="9885870" cy="55461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5242E-44CA-DB87-2EDD-D8DE564B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51" y="132782"/>
            <a:ext cx="3633531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273771-7644-7F1F-F07E-D5436B18D599}"/>
              </a:ext>
            </a:extLst>
          </p:cNvPr>
          <p:cNvSpPr/>
          <p:nvPr/>
        </p:nvSpPr>
        <p:spPr>
          <a:xfrm>
            <a:off x="163902" y="640602"/>
            <a:ext cx="12028098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Perpetua" panose="02020502060401020303" pitchFamily="18" charset="0"/>
              </a:rPr>
              <a:t>Logistic Regression</a:t>
            </a:r>
            <a:endParaRPr lang="en-IN" sz="3200" dirty="0">
              <a:latin typeface="Perpetua" panose="02020502060401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D2C7E-82E7-9CBE-F002-708F1CC9F014}"/>
              </a:ext>
            </a:extLst>
          </p:cNvPr>
          <p:cNvSpPr txBox="1"/>
          <p:nvPr/>
        </p:nvSpPr>
        <p:spPr>
          <a:xfrm>
            <a:off x="1224951" y="1634598"/>
            <a:ext cx="10627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statistical method used for analyzing a dataset in which there are one or more independent variables that determine an outcome. It's mainly used for binary classification problems, where the outcome is a categorical variable with two possible values, like yes/no or 1/0.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F12A6-E5DC-3349-6099-750FCB62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28" y="2865827"/>
            <a:ext cx="4801037" cy="1161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4159E-26A2-268F-1A4C-B9572A95867A}"/>
              </a:ext>
            </a:extLst>
          </p:cNvPr>
          <p:cNvSpPr txBox="1"/>
          <p:nvPr/>
        </p:nvSpPr>
        <p:spPr>
          <a:xfrm>
            <a:off x="1397479" y="4421252"/>
            <a:ext cx="10627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Where,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is the probability of the event occurring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probability of being "Satisfied").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intercept term.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,…,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coefficients associated with each independent variable 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,…,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5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1333-7AC9-DB5B-9D68-B4B5755D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1" y="285094"/>
            <a:ext cx="5236234" cy="1609847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coefficient β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equal to zero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l-G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l-G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  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β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 not equal to zero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l-G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55354-563F-FE60-E466-F23B1C9B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026" y="2028665"/>
            <a:ext cx="6280030" cy="10516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6E23F-0377-0847-00AD-315431E7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72" y="3372928"/>
            <a:ext cx="9323338" cy="32042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779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D665-8785-3C94-D414-6423CB2D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818" y="1708510"/>
            <a:ext cx="9558510" cy="3553037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variables have p-value &lt; 0.05 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Reject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conclude that the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β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 not equal to zero.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Hence, We reject H0, it typically indicates that there is evidence to suggest that the model coefficients are not equal to zero for at least one predictor variable. 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the predictor variables have some explanatory power in predicting the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39436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/>
        </p:nvSpPr>
        <p:spPr>
          <a:xfrm>
            <a:off x="2147977" y="1629082"/>
            <a:ext cx="8269238" cy="4399471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passenger satisfaction level</a:t>
            </a:r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hidden factor</a:t>
            </a:r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factor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7089" y="414868"/>
            <a:ext cx="3456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5400" b="1" u="sng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690915"/>
            <a:ext cx="12028098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Perpetua" panose="02020502060401020303" pitchFamily="18" charset="0"/>
              </a:rPr>
              <a:t>K-MEANS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3471" y="1461895"/>
            <a:ext cx="8566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D0D0D"/>
                </a:solidFill>
                <a:latin typeface="Söhne"/>
              </a:rPr>
              <a:t>It aims to group data points into clusters based on their similarity, with the objective of minimizing the within-cluster variance.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849" r="953" b="3284"/>
          <a:stretch/>
        </p:blipFill>
        <p:spPr>
          <a:xfrm>
            <a:off x="2958860" y="3718245"/>
            <a:ext cx="7165606" cy="29758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1.png"/>
          <p:cNvPicPr/>
          <p:nvPr/>
        </p:nvPicPr>
        <p:blipFill rotWithShape="1">
          <a:blip r:embed="rId3"/>
          <a:srcRect l="7949" t="32258" r="38889" b="3655"/>
          <a:stretch/>
        </p:blipFill>
        <p:spPr bwMode="auto">
          <a:xfrm>
            <a:off x="4688648" y="2181681"/>
            <a:ext cx="3159760" cy="13896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226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png"/>
          <p:cNvPicPr/>
          <p:nvPr/>
        </p:nvPicPr>
        <p:blipFill rotWithShape="1">
          <a:blip r:embed="rId2"/>
          <a:srcRect l="5434" t="6056" r="23993" b="9347"/>
          <a:stretch/>
        </p:blipFill>
        <p:spPr>
          <a:xfrm>
            <a:off x="1949570" y="508958"/>
            <a:ext cx="9790981" cy="18978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47202" y="2704022"/>
            <a:ext cx="5429250" cy="384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90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/>
          <p:cNvPicPr/>
          <p:nvPr/>
        </p:nvPicPr>
        <p:blipFill rotWithShape="1">
          <a:blip r:embed="rId2"/>
          <a:srcRect l="4794" r="7246" b="11742"/>
          <a:stretch/>
        </p:blipFill>
        <p:spPr bwMode="auto">
          <a:xfrm>
            <a:off x="1963600" y="563299"/>
            <a:ext cx="9267992" cy="1774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60" t="1920" r="14599" b="3399"/>
          <a:stretch/>
        </p:blipFill>
        <p:spPr>
          <a:xfrm>
            <a:off x="1736610" y="2518914"/>
            <a:ext cx="9721971" cy="3864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45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35" r="8573" b="5985"/>
          <a:stretch/>
        </p:blipFill>
        <p:spPr>
          <a:xfrm>
            <a:off x="2268748" y="830503"/>
            <a:ext cx="8626415" cy="32152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85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54" y="690113"/>
            <a:ext cx="1201084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193" y="1836321"/>
            <a:ext cx="1038476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Analysis</a:t>
            </a:r>
          </a:p>
          <a:p>
            <a:pPr algn="ctr"/>
            <a:endParaRPr lang="en-IN" dirty="0"/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(PCA), identifies 4 principal components that explain a significant portion of the variance, representing key dimensions of airline satisfaction.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Inflight Comfort &amp; Quality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Quality</a:t>
            </a:r>
          </a:p>
          <a:p>
            <a:pPr algn="ctr"/>
            <a:endParaRPr 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 and Efficiency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Accessibility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8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54" y="690113"/>
            <a:ext cx="1201084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554" y="1570008"/>
            <a:ext cx="1031719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algn="ctr"/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coefficients obtained from the logistic regression model provide insights into the magnitude and direction of these effects.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coefficients obtained from the logistic regression analysis, we can write the full logistic regression model as 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90" t="42431" r="39321"/>
          <a:stretch/>
        </p:blipFill>
        <p:spPr>
          <a:xfrm>
            <a:off x="3942414" y="4631959"/>
            <a:ext cx="4889973" cy="19037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16966" y="3909110"/>
                <a:ext cx="7746167" cy="53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=−6.6653+0.7408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1+0.7172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2+0.4942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3+ 0.9806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966" y="3909110"/>
                <a:ext cx="7746167" cy="530466"/>
              </a:xfrm>
              <a:prstGeom prst="rect">
                <a:avLst/>
              </a:prstGeom>
              <a:blipFill rotWithShape="0">
                <a:blip r:embed="rId3"/>
                <a:stretch>
                  <a:fillRect l="-709"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81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54" y="690113"/>
            <a:ext cx="1201084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37" y="1878976"/>
            <a:ext cx="103574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clustering results, as measured by the silhouette score, suggest meaningful separation between clusters and potential actionable insights for targeted interventions.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clusters offer valuable insights into customer preferences and behavior, enabling targeted marketing strategies, personalized service offerings, and tailored interventions to enhance overall customer satisfaction and loyalty.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understanding the unique needs and preferences of each cluster, airlines can optimize resource allocation, improve customer engagement, and drive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13695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902" y="2484408"/>
            <a:ext cx="805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7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694B7-731A-BE46-4A9A-4139B93697ED}"/>
              </a:ext>
            </a:extLst>
          </p:cNvPr>
          <p:cNvSpPr txBox="1"/>
          <p:nvPr/>
        </p:nvSpPr>
        <p:spPr>
          <a:xfrm>
            <a:off x="3289586" y="483663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A1C66-ADEC-44DF-77A8-030EBCEAA3E1}"/>
              </a:ext>
            </a:extLst>
          </p:cNvPr>
          <p:cNvSpPr txBox="1"/>
          <p:nvPr/>
        </p:nvSpPr>
        <p:spPr>
          <a:xfrm>
            <a:off x="858487" y="2055994"/>
            <a:ext cx="1049051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ctr" fontAlgn="base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Factor analysis takes a large number of variables and reduces or summarizes it to represent them in different smaller factors, those factors are made up of the initial set of variables.</a:t>
            </a:r>
          </a:p>
          <a:p>
            <a:pPr marL="800100" lvl="1" indent="-342900" algn="ctr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A common usage of factor analysis is in developing scale/questionnaires for measuring constructs that are not directly observable in real life.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9221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1512" y="312930"/>
            <a:ext cx="10417831" cy="6392722"/>
            <a:chOff x="1607391" y="450953"/>
            <a:chExt cx="10417831" cy="6392722"/>
          </a:xfrm>
        </p:grpSpPr>
        <p:sp>
          <p:nvSpPr>
            <p:cNvPr id="4" name="Rectangle 3"/>
            <p:cNvSpPr/>
            <p:nvPr/>
          </p:nvSpPr>
          <p:spPr>
            <a:xfrm>
              <a:off x="1607391" y="1054222"/>
              <a:ext cx="5009069" cy="569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Gender: Gender of the passengers (Female, Male)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Customer Type: The customer type (Loyal customer, disloyal customer)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Age: The actual age of the passengers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Type of Travel: Purpose of the flight of the passengers (Personal Travel, Business Travel)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Class: Travel class in the plane of the passengers (Business, Eco, Eco Plus)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Flight distance: The flight distance of this journey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Inflight </a:t>
              </a:r>
              <a:r>
                <a:rPr lang="en-US" sz="1400" b="1" u="sng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wifi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service: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Satisfaction level of the inflight </a:t>
              </a:r>
              <a:r>
                <a:rPr lang="en-US" sz="1400" dirty="0" err="1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wifi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service (0: Not Applicable; 1-5)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Departure/Arrival time convenient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Departure/Arrival time convenient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Ease of Online booking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online booking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Gate location: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Satisfaction level of Gate location</a:t>
              </a:r>
            </a:p>
            <a:p>
              <a:pPr algn="just">
                <a:buFont typeface="+mj-lt"/>
                <a:buAutoNum type="arabicPeriod"/>
              </a:pPr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buFont typeface="+mj-lt"/>
                <a:buAutoNum type="arabicPeriod"/>
              </a:pP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Food and drink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Food and drink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06241" y="1365252"/>
              <a:ext cx="5218981" cy="5478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12.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boarding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online boarding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13.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Seat comfort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Seat comfort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14.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Inflight entertainment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inflight entertainment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15.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On-board service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On-board service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16.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Leg room service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Leg room service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17.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Baggage handling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baggage handling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18.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Check-in service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Satisfaction level of Check-in service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19.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Inflight service: 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Satisfaction level of inflight service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20. </a:t>
              </a:r>
              <a:r>
                <a:rPr lang="en-US" sz="1400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Cleanliness:</a:t>
              </a:r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Satisfaction level of Cleanliness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21. Departure Delay in Minutes: Minutes delayed when departure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22. Arrival Delay in Minutes: Minutes delayed when Arrival</a:t>
              </a:r>
            </a:p>
            <a:p>
              <a:pPr algn="just"/>
              <a:endPara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23. </a:t>
              </a:r>
              <a:r>
                <a:rPr lang="en-US" sz="1400" b="1" u="sng" dirty="0">
                  <a:solidFill>
                    <a:schemeClr val="accent6">
                      <a:lumMod val="50000"/>
                      <a:alpha val="94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Satisfaction: Airline satisfaction level (Satisfaction, neutral or dissatisfaction)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E6319D-8896-C936-87F4-4AA5EA412E68}"/>
                </a:ext>
              </a:extLst>
            </p:cNvPr>
            <p:cNvSpPr txBox="1"/>
            <p:nvPr/>
          </p:nvSpPr>
          <p:spPr>
            <a:xfrm>
              <a:off x="3459666" y="450953"/>
              <a:ext cx="60941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u="sng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99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7" t="34402" r="10119" b="21094"/>
          <a:stretch/>
        </p:blipFill>
        <p:spPr>
          <a:xfrm>
            <a:off x="3486040" y="3121359"/>
            <a:ext cx="5622479" cy="142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3" t="44930" r="12350" b="30868"/>
          <a:stretch/>
        </p:blipFill>
        <p:spPr>
          <a:xfrm>
            <a:off x="4094672" y="4661925"/>
            <a:ext cx="4554746" cy="80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42180" r="14150" b="29952"/>
          <a:stretch/>
        </p:blipFill>
        <p:spPr>
          <a:xfrm>
            <a:off x="3292414" y="5571397"/>
            <a:ext cx="6159261" cy="11040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5A703-EB47-4837-92BD-98DEDD71F577}"/>
              </a:ext>
            </a:extLst>
          </p:cNvPr>
          <p:cNvSpPr txBox="1"/>
          <p:nvPr/>
        </p:nvSpPr>
        <p:spPr>
          <a:xfrm>
            <a:off x="3220439" y="38870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8F6EF-D4C4-1231-A77F-FBFEB391C972}"/>
              </a:ext>
            </a:extLst>
          </p:cNvPr>
          <p:cNvSpPr txBox="1"/>
          <p:nvPr/>
        </p:nvSpPr>
        <p:spPr>
          <a:xfrm>
            <a:off x="3220439" y="1160400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Bartlett’s test of Sphericity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44BCE-44E7-101E-A803-751CEAE2EB0D}"/>
              </a:ext>
            </a:extLst>
          </p:cNvPr>
          <p:cNvSpPr txBox="1"/>
          <p:nvPr/>
        </p:nvSpPr>
        <p:spPr>
          <a:xfrm>
            <a:off x="1218735" y="1796688"/>
            <a:ext cx="97545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fontAlgn="base"/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Bartlett’s test of sphericity is a test statistic used to examine the hypothesis that the variables are uncorrelated in the population. In other words, the population correlation matrix is an identity matrix; each variable correlates perfectly with itself (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 = 1) but has no correlation with the other variables (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 = 0).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70C1-FC75-D3B8-134E-51BA618B0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2A5848-7050-D458-707B-67D5FCC16A58}"/>
              </a:ext>
            </a:extLst>
          </p:cNvPr>
          <p:cNvSpPr txBox="1"/>
          <p:nvPr/>
        </p:nvSpPr>
        <p:spPr>
          <a:xfrm>
            <a:off x="3264098" y="138403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81EE7-2D79-1D63-9E4E-402517E54FF7}"/>
              </a:ext>
            </a:extLst>
          </p:cNvPr>
          <p:cNvSpPr txBox="1"/>
          <p:nvPr/>
        </p:nvSpPr>
        <p:spPr>
          <a:xfrm>
            <a:off x="3402491" y="12203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Kaiser-Meyer-Olkin (KMO) measure of sampling adequacy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77230-BBA3-25D2-BE67-D52011E8A99C}"/>
              </a:ext>
            </a:extLst>
          </p:cNvPr>
          <p:cNvSpPr txBox="1"/>
          <p:nvPr/>
        </p:nvSpPr>
        <p:spPr>
          <a:xfrm>
            <a:off x="1710318" y="1785507"/>
            <a:ext cx="9754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fontAlgn="base"/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The Kaiser-Meyer-Olkin (KMO) measure of sampling adequacy is a statistics used to examine the appropriateness of factor analysis based on the sample of the study. A high value of statistic (from 0.5 – 1) indicates the appropriateness of the factor analysis for the data in hand, whereas a low value of statistic (below 0.5) indicates the inappropriateness of the factor analysis.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81D07-B652-ECD8-FF99-006C17A9C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1" t="36408" r="23606" b="24689"/>
          <a:stretch/>
        </p:blipFill>
        <p:spPr>
          <a:xfrm>
            <a:off x="4353341" y="3347639"/>
            <a:ext cx="4192439" cy="954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DEAEF-22EB-245D-BF60-BFA0EBE63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34932" r="7633" b="23428"/>
          <a:stretch/>
        </p:blipFill>
        <p:spPr>
          <a:xfrm>
            <a:off x="2835215" y="4508866"/>
            <a:ext cx="7453222" cy="11040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674257-05CC-366E-28A1-3DB9CB945C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" t="42900" r="7633" b="29981"/>
          <a:stretch/>
        </p:blipFill>
        <p:spPr>
          <a:xfrm>
            <a:off x="2610313" y="5819898"/>
            <a:ext cx="7954537" cy="775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4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1AB90-17C0-D33F-BE65-F1876246C6BF}"/>
              </a:ext>
            </a:extLst>
          </p:cNvPr>
          <p:cNvSpPr txBox="1"/>
          <p:nvPr/>
        </p:nvSpPr>
        <p:spPr>
          <a:xfrm>
            <a:off x="1331642" y="213207"/>
            <a:ext cx="104774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FACTOR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000" b="1" i="0" u="sng" strike="noStrike" kern="1200" cap="none" spc="0" normalizeH="0" baseline="0" noProof="0" dirty="0">
              <a:ln>
                <a:noFill/>
              </a:ln>
              <a:solidFill>
                <a:srgbClr val="265991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BC8A4-D3FC-CA0D-4C89-C82EB7DE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9" y="1431774"/>
            <a:ext cx="5702062" cy="4804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95919-C0DD-9A24-370F-C1E771D27D6A}"/>
              </a:ext>
            </a:extLst>
          </p:cNvPr>
          <p:cNvSpPr txBox="1"/>
          <p:nvPr/>
        </p:nvSpPr>
        <p:spPr>
          <a:xfrm>
            <a:off x="7161870" y="2414915"/>
            <a:ext cx="46472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lang="en-US" sz="2400" b="1" dirty="0"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Screen Plot : </a:t>
            </a:r>
            <a:r>
              <a:rPr lang="en-US" sz="2400" dirty="0">
                <a:solidFill>
                  <a:srgbClr val="002060"/>
                </a:solidFill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It is a plot of eigenvalues and factor number according to the order of extraction. This plot is used to determine the optimal number of factors to be retained in the final solution.</a:t>
            </a:r>
          </a:p>
        </p:txBody>
      </p:sp>
    </p:spTree>
    <p:extLst>
      <p:ext uri="{BB962C8B-B14F-4D97-AF65-F5344CB8AC3E}">
        <p14:creationId xmlns:p14="http://schemas.microsoft.com/office/powerpoint/2010/main" val="74433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E5F59-8921-BB6C-77B0-72F42B75CB1A}"/>
              </a:ext>
            </a:extLst>
          </p:cNvPr>
          <p:cNvSpPr txBox="1"/>
          <p:nvPr/>
        </p:nvSpPr>
        <p:spPr>
          <a:xfrm>
            <a:off x="1059366" y="139322"/>
            <a:ext cx="923321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FACTOR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400" b="1" i="0" u="sng" strike="noStrike" kern="1200" cap="none" spc="0" normalizeH="0" baseline="0" noProof="0" dirty="0">
              <a:ln>
                <a:noFill/>
              </a:ln>
              <a:solidFill>
                <a:srgbClr val="265991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04447-F53B-4828-23B4-15A169926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t="1855" r="2948" b="525"/>
          <a:stretch/>
        </p:blipFill>
        <p:spPr>
          <a:xfrm>
            <a:off x="399497" y="1287022"/>
            <a:ext cx="4666832" cy="5208736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E3CC141-FE13-48F0-5EF1-3B6CD251A85A}"/>
              </a:ext>
            </a:extLst>
          </p:cNvPr>
          <p:cNvSpPr/>
          <p:nvPr/>
        </p:nvSpPr>
        <p:spPr>
          <a:xfrm>
            <a:off x="1193952" y="1678205"/>
            <a:ext cx="3872377" cy="1343775"/>
          </a:xfrm>
          <a:prstGeom prst="flowChartProcess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9B2DE-06CA-670D-BFC5-8DB1509222DA}"/>
              </a:ext>
            </a:extLst>
          </p:cNvPr>
          <p:cNvSpPr txBox="1"/>
          <p:nvPr/>
        </p:nvSpPr>
        <p:spPr>
          <a:xfrm>
            <a:off x="5675971" y="1866037"/>
            <a:ext cx="609414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 </a:t>
            </a:r>
            <a:r>
              <a:rPr lang="en-US" sz="2400" b="1" i="0" dirty="0"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Percentage of Variance Criteria : 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The number of factors should be included in the model for which cumulative percentage of variance reaches a satisfactory level. The general recommendation is that the factors explaining 60%–70% of the variance should be retained in the model.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 </a:t>
            </a:r>
            <a:r>
              <a:rPr lang="en-US" sz="2400" b="1" dirty="0"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Eigen Value : 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An eigenvalue is the amount of variance in the variable taken for the study that is associated with a factor. According to eigenvalue criteria, the factors having more than one eigenvalue are included in the model.</a:t>
            </a:r>
          </a:p>
        </p:txBody>
      </p:sp>
    </p:spTree>
    <p:extLst>
      <p:ext uri="{BB962C8B-B14F-4D97-AF65-F5344CB8AC3E}">
        <p14:creationId xmlns:p14="http://schemas.microsoft.com/office/powerpoint/2010/main" val="411307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98942-5428-DD31-511E-8D38CCE87F54}"/>
              </a:ext>
            </a:extLst>
          </p:cNvPr>
          <p:cNvSpPr txBox="1"/>
          <p:nvPr/>
        </p:nvSpPr>
        <p:spPr>
          <a:xfrm>
            <a:off x="1059366" y="139322"/>
            <a:ext cx="9233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26599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AE6DB-0992-102F-3512-5C6CC3313B4E}"/>
              </a:ext>
            </a:extLst>
          </p:cNvPr>
          <p:cNvSpPr txBox="1"/>
          <p:nvPr/>
        </p:nvSpPr>
        <p:spPr>
          <a:xfrm>
            <a:off x="1895708" y="1765676"/>
            <a:ext cx="44549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Rotation: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 solves this kind of interpretation difficulty. The main objective of rotation is to produce a relatively simple structure in which there may be a high factor loading on one factor and a low factor loading on all other factors.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7961D-6AB6-8870-9E94-B506CE70A082}"/>
              </a:ext>
            </a:extLst>
          </p:cNvPr>
          <p:cNvSpPr txBox="1"/>
          <p:nvPr/>
        </p:nvSpPr>
        <p:spPr>
          <a:xfrm>
            <a:off x="6870170" y="3696746"/>
            <a:ext cx="5029020" cy="16158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fontAlgn="base"/>
            <a:r>
              <a:rPr lang="en-US" sz="2400" b="0" i="0" dirty="0">
                <a:solidFill>
                  <a:srgbClr val="002060"/>
                </a:solidFill>
                <a:effectLst/>
                <a:latin typeface="Noto Serif Light"/>
                <a:ea typeface="Noto Serif Light" panose="02020402060505020204" pitchFamily="18"/>
                <a:cs typeface="Noto Serif Light" panose="02020402060505020204" pitchFamily="18"/>
              </a:rPr>
              <a:t>Varimax Rotation:</a:t>
            </a:r>
          </a:p>
          <a:p>
            <a:pPr algn="just" fontAlgn="base"/>
            <a:r>
              <a:rPr lang="en-US" sz="2400" dirty="0">
                <a:solidFill>
                  <a:srgbClr val="002060"/>
                </a:solidFill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  	</a:t>
            </a:r>
            <a:r>
              <a:rPr lang="en-US" sz="1700" dirty="0">
                <a:solidFill>
                  <a:srgbClr val="002060"/>
                </a:solidFill>
                <a:latin typeface="Noto Serif Light" panose="02020402060505020204" pitchFamily="18"/>
                <a:ea typeface="Noto Serif Light" panose="02020402060505020204" pitchFamily="18"/>
                <a:cs typeface="Noto Serif Light" panose="02020402060505020204" pitchFamily="18"/>
              </a:rPr>
              <a:t>Minimizes the correlation between 	factors. Makes it possible to   identify 	a variable with a factor. Components 	are always orthogonal—each   	component explains non-redundant 	information</a:t>
            </a:r>
            <a:endParaRPr lang="en-US" sz="1700" b="0" i="0" dirty="0">
              <a:solidFill>
                <a:srgbClr val="002060"/>
              </a:solidFill>
              <a:effectLst/>
              <a:latin typeface="Noto Serif Light" panose="02020402060505020204" pitchFamily="18"/>
              <a:ea typeface="Noto Serif Light" panose="02020402060505020204" pitchFamily="18"/>
              <a:cs typeface="Noto Serif Light" panose="02020402060505020204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636053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f1ac09-f264-491e-9493-25642b1ec7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92B74C6A70841A12CFCEE18074A51" ma:contentTypeVersion="5" ma:contentTypeDescription="Create a new document." ma:contentTypeScope="" ma:versionID="85f34d63b36615d098c7b50a8bab14df">
  <xsd:schema xmlns:xsd="http://www.w3.org/2001/XMLSchema" xmlns:xs="http://www.w3.org/2001/XMLSchema" xmlns:p="http://schemas.microsoft.com/office/2006/metadata/properties" xmlns:ns3="6cf1ac09-f264-491e-9493-25642b1ec7a5" targetNamespace="http://schemas.microsoft.com/office/2006/metadata/properties" ma:root="true" ma:fieldsID="4a97feead2e42fd097f75818db1d2db1" ns3:_="">
    <xsd:import namespace="6cf1ac09-f264-491e-9493-25642b1ec7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1ac09-f264-491e-9493-25642b1ec7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857686-BEE9-4817-9CFA-814FD767B69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6cf1ac09-f264-491e-9493-25642b1ec7a5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EA102F-1196-48DC-872B-BE6D1F989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D9033A-4753-4A18-A992-CDB637FE5C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f1ac09-f264-491e-9493-25642b1ec7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668</TotalTime>
  <Words>1242</Words>
  <Application>Microsoft Office PowerPoint</Application>
  <PresentationFormat>Widescreen</PresentationFormat>
  <Paragraphs>183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Wisp</vt:lpstr>
      <vt:lpstr>Factor Analysis on Air Line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</dc:title>
  <dc:creator>Admin</dc:creator>
  <cp:lastModifiedBy>Admin</cp:lastModifiedBy>
  <cp:revision>88</cp:revision>
  <dcterms:created xsi:type="dcterms:W3CDTF">2024-02-27T15:21:44Z</dcterms:created>
  <dcterms:modified xsi:type="dcterms:W3CDTF">2024-03-03T03:56:48Z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0x01010021592B74C6A70841A12CFCEE18074A51</vt:lpwstr>
  </property>
</Properties>
</file>