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8" r:id="rId5"/>
    <p:sldId id="259" r:id="rId6"/>
    <p:sldId id="260" r:id="rId7"/>
    <p:sldId id="261" r:id="rId8"/>
    <p:sldId id="265" r:id="rId9"/>
    <p:sldId id="266" r:id="rId10"/>
    <p:sldId id="267" r:id="rId11"/>
    <p:sldId id="268" r:id="rId12"/>
    <p:sldId id="269" r:id="rId13"/>
    <p:sldId id="270" r:id="rId14"/>
    <p:sldId id="271" r:id="rId15"/>
    <p:sldId id="272" r:id="rId16"/>
    <p:sldId id="262" r:id="rId17"/>
    <p:sldId id="264" r:id="rId18"/>
    <p:sldId id="26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670" autoAdjust="0"/>
  </p:normalViewPr>
  <p:slideViewPr>
    <p:cSldViewPr>
      <p:cViewPr>
        <p:scale>
          <a:sx n="66" d="100"/>
          <a:sy n="66" d="100"/>
        </p:scale>
        <p:origin x="-1506" y="-57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935375-D591-4CE0-AC18-E28DB43B96D8}" type="datetimeFigureOut">
              <a:rPr lang="en-US" smtClean="0"/>
              <a:pPr/>
              <a:t>5/15/2024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4B6AF7-0FC8-4CF5-83D1-3FA0B3DFC8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4B6AF7-0FC8-4CF5-83D1-3FA0B3DFC883}"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2139476-0A77-4584-9522-3B5027228ABC}" type="slidenum">
              <a:rPr/>
              <a:pPr/>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7" name="PlaceHolder 2"/>
          <p:cNvSpPr>
            <a:spLocks noGrp="1"/>
          </p:cNvSpPr>
          <p:nvPr>
            <p:ph/>
          </p:nvPr>
        </p:nvSpPr>
        <p:spPr>
          <a:xfrm>
            <a:off x="628560" y="1369080"/>
            <a:ext cx="788652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8" name="PlaceHolder 3"/>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6DC014A-DA29-47D9-A587-284E14CDBBC1}" type="slidenum">
              <a:rPr/>
              <a:pPr/>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0"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1"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2"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3" name="PlaceHolder 5"/>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6FC229A-5C9A-4876-B17F-95A48DE52955}" type="slidenum">
              <a:rPr/>
              <a:pPr/>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5" name="PlaceHolder 2"/>
          <p:cNvSpPr>
            <a:spLocks noGrp="1"/>
          </p:cNvSpPr>
          <p:nvPr>
            <p:ph/>
          </p:nvPr>
        </p:nvSpPr>
        <p:spPr>
          <a:xfrm>
            <a:off x="628560" y="13690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6" name="PlaceHolder 3"/>
          <p:cNvSpPr>
            <a:spLocks noGrp="1"/>
          </p:cNvSpPr>
          <p:nvPr>
            <p:ph/>
          </p:nvPr>
        </p:nvSpPr>
        <p:spPr>
          <a:xfrm>
            <a:off x="3295080" y="13690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7" name="PlaceHolder 4"/>
          <p:cNvSpPr>
            <a:spLocks noGrp="1"/>
          </p:cNvSpPr>
          <p:nvPr>
            <p:ph/>
          </p:nvPr>
        </p:nvSpPr>
        <p:spPr>
          <a:xfrm>
            <a:off x="5961240" y="13690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8" name="PlaceHolder 5"/>
          <p:cNvSpPr>
            <a:spLocks noGrp="1"/>
          </p:cNvSpPr>
          <p:nvPr>
            <p:ph/>
          </p:nvPr>
        </p:nvSpPr>
        <p:spPr>
          <a:xfrm>
            <a:off x="628560" y="30736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39" name="PlaceHolder 6"/>
          <p:cNvSpPr>
            <a:spLocks noGrp="1"/>
          </p:cNvSpPr>
          <p:nvPr>
            <p:ph/>
          </p:nvPr>
        </p:nvSpPr>
        <p:spPr>
          <a:xfrm>
            <a:off x="3295080" y="30736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0" name="PlaceHolder 7"/>
          <p:cNvSpPr>
            <a:spLocks noGrp="1"/>
          </p:cNvSpPr>
          <p:nvPr>
            <p:ph/>
          </p:nvPr>
        </p:nvSpPr>
        <p:spPr>
          <a:xfrm>
            <a:off x="5961240" y="30736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DD064998-CB8C-4BCB-9720-202CB8B46A83}" type="slidenum">
              <a:rPr/>
              <a:pPr/>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91E97EFC-9316-47CE-BC21-2F2C985B3F98}" type="slidenum">
              <a:rPr/>
              <a:pPr/>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47" name="PlaceHolder 2"/>
          <p:cNvSpPr>
            <a:spLocks noGrp="1"/>
          </p:cNvSpPr>
          <p:nvPr>
            <p:ph type="subTitle"/>
          </p:nvPr>
        </p:nvSpPr>
        <p:spPr>
          <a:xfrm>
            <a:off x="628560" y="1369080"/>
            <a:ext cx="7886520" cy="326304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4951373-5237-42BE-8C77-4AE5C36A64E3}" type="slidenum">
              <a:rPr/>
              <a:pPr/>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49" name="PlaceHolder 2"/>
          <p:cNvSpPr>
            <a:spLocks noGrp="1"/>
          </p:cNvSpPr>
          <p:nvPr>
            <p:ph/>
          </p:nvPr>
        </p:nvSpPr>
        <p:spPr>
          <a:xfrm>
            <a:off x="628560" y="1369080"/>
            <a:ext cx="788652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17669A07-5BC9-47E0-9E80-3F616751C61D}" type="slidenum">
              <a:rPr/>
              <a:pPr/>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51"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2"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6975A31-9114-4551-A1F2-D7B0964D15EA}" type="slidenum">
              <a:rPr/>
              <a:pPr/>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4498000-99DA-40CD-88B3-F72D89834CE7}" type="slidenum">
              <a:rPr/>
              <a:pPr/>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560" y="273960"/>
            <a:ext cx="7886520" cy="46087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8DDA4B0-964C-4D70-A2F6-F54BC4E72C37}" type="slidenum">
              <a:rPr/>
              <a:pPr/>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56"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7"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8"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DCB9B4B-E343-4B26-BBF1-5708EAD57294}" type="slidenum">
              <a:rPr/>
              <a:pPr/>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6" name="PlaceHolder 2"/>
          <p:cNvSpPr>
            <a:spLocks noGrp="1"/>
          </p:cNvSpPr>
          <p:nvPr>
            <p:ph type="subTitle"/>
          </p:nvPr>
        </p:nvSpPr>
        <p:spPr>
          <a:xfrm>
            <a:off x="628560" y="1369080"/>
            <a:ext cx="7886520" cy="326304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EC335644-C023-4FBC-8254-E3B66C7BE15A}" type="slidenum">
              <a:rPr/>
              <a:pPr/>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60"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1"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2" name="PlaceHolder 4"/>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BED7577-F4D7-4A61-9AF7-30B6ABF09A8B}" type="slidenum">
              <a:rPr/>
              <a:pPr/>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64"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5"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6" name="PlaceHolder 4"/>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F674B1A-0CD8-442C-846F-DF22F01552F1}" type="slidenum">
              <a:rPr/>
              <a:pPr/>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68" name="PlaceHolder 2"/>
          <p:cNvSpPr>
            <a:spLocks noGrp="1"/>
          </p:cNvSpPr>
          <p:nvPr>
            <p:ph/>
          </p:nvPr>
        </p:nvSpPr>
        <p:spPr>
          <a:xfrm>
            <a:off x="628560" y="1369080"/>
            <a:ext cx="788652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9" name="PlaceHolder 3"/>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4F225ED-54AC-45E4-8685-090CEE915DEE}" type="slidenum">
              <a:rPr/>
              <a:pPr/>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71"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72"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73"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74" name="PlaceHolder 5"/>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018E9B17-54E8-4E69-AAFA-7654695F0C81}" type="slidenum">
              <a:rPr/>
              <a:pPr/>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76" name="PlaceHolder 2"/>
          <p:cNvSpPr>
            <a:spLocks noGrp="1"/>
          </p:cNvSpPr>
          <p:nvPr>
            <p:ph/>
          </p:nvPr>
        </p:nvSpPr>
        <p:spPr>
          <a:xfrm>
            <a:off x="628560" y="13690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77" name="PlaceHolder 3"/>
          <p:cNvSpPr>
            <a:spLocks noGrp="1"/>
          </p:cNvSpPr>
          <p:nvPr>
            <p:ph/>
          </p:nvPr>
        </p:nvSpPr>
        <p:spPr>
          <a:xfrm>
            <a:off x="3295080" y="13690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78" name="PlaceHolder 4"/>
          <p:cNvSpPr>
            <a:spLocks noGrp="1"/>
          </p:cNvSpPr>
          <p:nvPr>
            <p:ph/>
          </p:nvPr>
        </p:nvSpPr>
        <p:spPr>
          <a:xfrm>
            <a:off x="5961240" y="13690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79" name="PlaceHolder 5"/>
          <p:cNvSpPr>
            <a:spLocks noGrp="1"/>
          </p:cNvSpPr>
          <p:nvPr>
            <p:ph/>
          </p:nvPr>
        </p:nvSpPr>
        <p:spPr>
          <a:xfrm>
            <a:off x="628560" y="30736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80" name="PlaceHolder 6"/>
          <p:cNvSpPr>
            <a:spLocks noGrp="1"/>
          </p:cNvSpPr>
          <p:nvPr>
            <p:ph/>
          </p:nvPr>
        </p:nvSpPr>
        <p:spPr>
          <a:xfrm>
            <a:off x="3295080" y="30736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81" name="PlaceHolder 7"/>
          <p:cNvSpPr>
            <a:spLocks noGrp="1"/>
          </p:cNvSpPr>
          <p:nvPr>
            <p:ph/>
          </p:nvPr>
        </p:nvSpPr>
        <p:spPr>
          <a:xfrm>
            <a:off x="5961240" y="3073680"/>
            <a:ext cx="253908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FEDC2701-4F3F-4C44-9101-E17835156A9F}" type="slidenum">
              <a:rPr/>
              <a:pPr/>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8" name="PlaceHolder 2"/>
          <p:cNvSpPr>
            <a:spLocks noGrp="1"/>
          </p:cNvSpPr>
          <p:nvPr>
            <p:ph/>
          </p:nvPr>
        </p:nvSpPr>
        <p:spPr>
          <a:xfrm>
            <a:off x="628560" y="1369080"/>
            <a:ext cx="788652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17C697D-6F81-4875-BAC2-BB6D47B4BF89}" type="slidenum">
              <a:rPr/>
              <a:pPr/>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0"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1"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5CE03C5-6BEA-4CFC-B6B0-C28241080DDF}" type="slidenum">
              <a:rPr/>
              <a:pPr/>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7C35EB0-176E-4B3C-812F-2142EB425D5E}" type="slidenum">
              <a:rPr/>
              <a:pPr/>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273960"/>
            <a:ext cx="7886520" cy="46087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2885D28-3E9B-4EF6-9168-5F9C7623742E}" type="slidenum">
              <a:rPr/>
              <a:pPr/>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5"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6"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17"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0B7A841-C849-4FBB-870E-979F42A2D11B}"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19"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0"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1" name="PlaceHolder 4"/>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0DAB57E-0FC5-4FEB-BFA1-4BEB80CAB966}"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IN" sz="1400" b="0" strike="noStrike" spc="-1">
              <a:solidFill>
                <a:srgbClr val="000000"/>
              </a:solidFill>
              <a:latin typeface="Arial"/>
            </a:endParaRPr>
          </a:p>
        </p:txBody>
      </p:sp>
      <p:sp>
        <p:nvSpPr>
          <p:cNvPr id="23"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4"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25" name="PlaceHolder 4"/>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spcBef>
                <a:spcPts val="1417"/>
              </a:spcBef>
              <a:buNone/>
            </a:pPr>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8758AFD-290D-4C31-94EB-139BC77DFA9A}"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841680"/>
            <a:ext cx="6857640" cy="1790280"/>
          </a:xfrm>
          <a:prstGeom prst="rect">
            <a:avLst/>
          </a:prstGeom>
          <a:noFill/>
          <a:ln w="0">
            <a:noFill/>
          </a:ln>
        </p:spPr>
        <p:txBody>
          <a:bodyPr lIns="68400" tIns="34200" rIns="68400" bIns="34200" anchor="b">
            <a:normAutofit/>
          </a:bodyPr>
          <a:lstStyle/>
          <a:p>
            <a:pPr indent="0">
              <a:buNone/>
            </a:pPr>
            <a:r>
              <a:rPr lang="en-IN" sz="4500" b="0" strike="noStrike" spc="-1">
                <a:solidFill>
                  <a:srgbClr val="000000"/>
                </a:solidFill>
                <a:latin typeface="Arial"/>
              </a:rPr>
              <a:t>Click to edit the title text format</a:t>
            </a:r>
          </a:p>
        </p:txBody>
      </p:sp>
      <p:sp>
        <p:nvSpPr>
          <p:cNvPr id="6" name="PlaceHolder 2"/>
          <p:cNvSpPr>
            <a:spLocks noGrp="1"/>
          </p:cNvSpPr>
          <p:nvPr>
            <p:ph type="dt" idx="1"/>
          </p:nvPr>
        </p:nvSpPr>
        <p:spPr>
          <a:xfrm>
            <a:off x="628560" y="4767120"/>
            <a:ext cx="2057040" cy="273600"/>
          </a:xfrm>
          <a:prstGeom prst="rect">
            <a:avLst/>
          </a:prstGeom>
          <a:noFill/>
          <a:ln w="0">
            <a:noFill/>
          </a:ln>
        </p:spPr>
        <p:txBody>
          <a:bodyPr lIns="68400" tIns="34200" rIns="68400" bIns="342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2" name="PlaceHolder 3"/>
          <p:cNvSpPr>
            <a:spLocks noGrp="1"/>
          </p:cNvSpPr>
          <p:nvPr>
            <p:ph type="ftr" idx="2"/>
          </p:nvPr>
        </p:nvSpPr>
        <p:spPr>
          <a:xfrm>
            <a:off x="3029040" y="4767120"/>
            <a:ext cx="3085920" cy="273600"/>
          </a:xfrm>
          <a:prstGeom prst="rect">
            <a:avLst/>
          </a:prstGeom>
          <a:noFill/>
          <a:ln w="0">
            <a:noFill/>
          </a:ln>
        </p:spPr>
        <p:txBody>
          <a:bodyPr lIns="68400" tIns="34200" rIns="68400" bIns="3420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 name="PlaceHolder 4"/>
          <p:cNvSpPr>
            <a:spLocks noGrp="1"/>
          </p:cNvSpPr>
          <p:nvPr>
            <p:ph type="sldNum" idx="3"/>
          </p:nvPr>
        </p:nvSpPr>
        <p:spPr>
          <a:xfrm>
            <a:off x="6458040" y="4767120"/>
            <a:ext cx="2057040" cy="273600"/>
          </a:xfrm>
          <a:prstGeom prst="rect">
            <a:avLst/>
          </a:prstGeom>
          <a:noFill/>
          <a:ln w="0">
            <a:noFill/>
          </a:ln>
        </p:spPr>
        <p:txBody>
          <a:bodyPr lIns="68400" tIns="34200" rIns="68400" bIns="34200" anchor="ctr">
            <a:noAutofit/>
          </a:bodyPr>
          <a:lstStyle>
            <a:lvl1pPr indent="0" algn="r">
              <a:lnSpc>
                <a:spcPct val="100000"/>
              </a:lnSpc>
              <a:buNone/>
              <a:tabLst>
                <a:tab pos="0" algn="l"/>
              </a:tabLst>
              <a:defRPr lang="en-GB" sz="900" b="0" strike="noStrike" spc="-1">
                <a:solidFill>
                  <a:srgbClr val="888888"/>
                </a:solidFill>
                <a:latin typeface="Calibri"/>
                <a:ea typeface="Calibri"/>
              </a:defRPr>
            </a:lvl1pPr>
          </a:lstStyle>
          <a:p>
            <a:pPr indent="0" algn="r">
              <a:lnSpc>
                <a:spcPct val="100000"/>
              </a:lnSpc>
              <a:buNone/>
              <a:tabLst>
                <a:tab pos="0" algn="l"/>
              </a:tabLst>
            </a:pPr>
            <a:fld id="{86C4805C-27E9-49A2-8D25-7E861E730DDB}" type="slidenum">
              <a:rPr lang="en-GB" sz="900" b="0" strike="noStrike" spc="-1">
                <a:solidFill>
                  <a:srgbClr val="888888"/>
                </a:solidFill>
                <a:latin typeface="Calibri"/>
                <a:ea typeface="Calibri"/>
              </a:rPr>
              <a:pPr indent="0" algn="r">
                <a:lnSpc>
                  <a:spcPct val="100000"/>
                </a:lnSpc>
                <a:buNone/>
                <a:tabLst>
                  <a:tab pos="0" algn="l"/>
                </a:tabLst>
              </a:pPr>
              <a:t>‹#›</a:t>
            </a:fld>
            <a:endParaRPr lang="en-IN" sz="900" b="0" strike="noStrike" spc="-1">
              <a:solidFill>
                <a:srgbClr val="000000"/>
              </a:solidFill>
              <a:latin typeface="Times New Roman"/>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273960"/>
            <a:ext cx="7886520" cy="993960"/>
          </a:xfrm>
          <a:prstGeom prst="rect">
            <a:avLst/>
          </a:prstGeom>
          <a:noFill/>
          <a:ln w="0">
            <a:noFill/>
          </a:ln>
        </p:spPr>
        <p:txBody>
          <a:bodyPr lIns="68400" tIns="34200" rIns="68400" bIns="34200" anchor="ctr">
            <a:normAutofit/>
          </a:bodyPr>
          <a:lstStyle/>
          <a:p>
            <a:pPr indent="0">
              <a:buNone/>
            </a:pPr>
            <a:r>
              <a:rPr lang="en-IN" sz="3300" b="0" strike="noStrike" spc="-1">
                <a:solidFill>
                  <a:srgbClr val="000000"/>
                </a:solidFill>
                <a:latin typeface="Arial"/>
              </a:rPr>
              <a:t>Click to edit the title text format</a:t>
            </a:r>
          </a:p>
        </p:txBody>
      </p:sp>
      <p:sp>
        <p:nvSpPr>
          <p:cNvPr id="42" name="PlaceHolder 2"/>
          <p:cNvSpPr>
            <a:spLocks noGrp="1"/>
          </p:cNvSpPr>
          <p:nvPr>
            <p:ph type="body"/>
          </p:nvPr>
        </p:nvSpPr>
        <p:spPr>
          <a:xfrm>
            <a:off x="628560" y="1369080"/>
            <a:ext cx="7886520" cy="3263040"/>
          </a:xfrm>
          <a:prstGeom prst="rect">
            <a:avLst/>
          </a:prstGeom>
          <a:noFill/>
          <a:ln w="0">
            <a:noFill/>
          </a:ln>
        </p:spPr>
        <p:txBody>
          <a:bodyPr lIns="68400" tIns="34200" rIns="68400" bIns="34200" anchor="t">
            <a:normAutofit/>
          </a:bodyPr>
          <a:lstStyle/>
          <a:p>
            <a:pPr marL="432000" indent="0">
              <a:spcBef>
                <a:spcPts val="1417"/>
              </a:spcBef>
              <a:buNone/>
            </a:pPr>
            <a:r>
              <a:rPr lang="en-IN" sz="2100" b="0" strike="noStrike" spc="-1">
                <a:solidFill>
                  <a:srgbClr val="000000"/>
                </a:solidFill>
                <a:latin typeface="Arial"/>
              </a:rPr>
              <a:t>Click to edit the outline text format</a:t>
            </a:r>
          </a:p>
          <a:p>
            <a:pPr marL="864000" lvl="1" indent="0">
              <a:spcBef>
                <a:spcPts val="1134"/>
              </a:spcBef>
              <a:buNone/>
            </a:pPr>
            <a:r>
              <a:rPr lang="en-IN" sz="2100" b="0" strike="noStrike" spc="-1">
                <a:solidFill>
                  <a:srgbClr val="000000"/>
                </a:solidFill>
                <a:latin typeface="Arial"/>
              </a:rPr>
              <a:t>Second Outline Level</a:t>
            </a:r>
          </a:p>
          <a:p>
            <a:pPr marL="1296000" lvl="2" indent="0">
              <a:spcBef>
                <a:spcPts val="850"/>
              </a:spcBef>
              <a:buNone/>
            </a:pPr>
            <a:r>
              <a:rPr lang="en-IN" sz="2100" b="0" strike="noStrike" spc="-1">
                <a:solidFill>
                  <a:srgbClr val="000000"/>
                </a:solidFill>
                <a:latin typeface="Arial"/>
              </a:rPr>
              <a:t>Third Outline Level</a:t>
            </a:r>
          </a:p>
          <a:p>
            <a:pPr marL="1728000" lvl="3" indent="0">
              <a:spcBef>
                <a:spcPts val="567"/>
              </a:spcBef>
              <a:buNone/>
            </a:pPr>
            <a:r>
              <a:rPr lang="en-IN" sz="2100" b="0" strike="noStrike" spc="-1">
                <a:solidFill>
                  <a:srgbClr val="000000"/>
                </a:solidFill>
                <a:latin typeface="Arial"/>
              </a:rPr>
              <a:t>Fourth Outline Level</a:t>
            </a:r>
          </a:p>
          <a:p>
            <a:pPr marL="2160000" lvl="4" indent="0">
              <a:spcBef>
                <a:spcPts val="283"/>
              </a:spcBef>
              <a:buNone/>
            </a:pPr>
            <a:r>
              <a:rPr lang="en-IN" sz="2100" b="0" strike="noStrike" spc="-1">
                <a:solidFill>
                  <a:srgbClr val="000000"/>
                </a:solidFill>
                <a:latin typeface="Arial"/>
              </a:rPr>
              <a:t>Fifth Outline Level</a:t>
            </a:r>
          </a:p>
          <a:p>
            <a:pPr marL="2592000" lvl="5" indent="0">
              <a:spcBef>
                <a:spcPts val="283"/>
              </a:spcBef>
              <a:buNone/>
            </a:pPr>
            <a:r>
              <a:rPr lang="en-IN" sz="2100" b="0" strike="noStrike" spc="-1">
                <a:solidFill>
                  <a:srgbClr val="000000"/>
                </a:solidFill>
                <a:latin typeface="Arial"/>
              </a:rPr>
              <a:t>Sixth Outline Level</a:t>
            </a:r>
          </a:p>
          <a:p>
            <a:pPr marL="3024000" lvl="6" indent="0">
              <a:spcBef>
                <a:spcPts val="283"/>
              </a:spcBef>
              <a:buNone/>
            </a:pPr>
            <a:r>
              <a:rPr lang="en-IN" sz="2100" b="0" strike="noStrike" spc="-1">
                <a:solidFill>
                  <a:srgbClr val="000000"/>
                </a:solidFill>
                <a:latin typeface="Arial"/>
              </a:rPr>
              <a:t>Seventh Outline Level</a:t>
            </a:r>
          </a:p>
        </p:txBody>
      </p:sp>
      <p:sp>
        <p:nvSpPr>
          <p:cNvPr id="43" name="PlaceHolder 3"/>
          <p:cNvSpPr>
            <a:spLocks noGrp="1"/>
          </p:cNvSpPr>
          <p:nvPr>
            <p:ph type="dt" idx="4"/>
          </p:nvPr>
        </p:nvSpPr>
        <p:spPr>
          <a:xfrm>
            <a:off x="628560" y="4767120"/>
            <a:ext cx="2057040" cy="273600"/>
          </a:xfrm>
          <a:prstGeom prst="rect">
            <a:avLst/>
          </a:prstGeom>
          <a:noFill/>
          <a:ln w="0">
            <a:noFill/>
          </a:ln>
        </p:spPr>
        <p:txBody>
          <a:bodyPr lIns="68400" tIns="34200" rIns="68400" bIns="342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4" name="PlaceHolder 4"/>
          <p:cNvSpPr>
            <a:spLocks noGrp="1"/>
          </p:cNvSpPr>
          <p:nvPr>
            <p:ph type="ftr" idx="5"/>
          </p:nvPr>
        </p:nvSpPr>
        <p:spPr>
          <a:xfrm>
            <a:off x="3029040" y="4767120"/>
            <a:ext cx="3085920" cy="273600"/>
          </a:xfrm>
          <a:prstGeom prst="rect">
            <a:avLst/>
          </a:prstGeom>
          <a:noFill/>
          <a:ln w="0">
            <a:noFill/>
          </a:ln>
        </p:spPr>
        <p:txBody>
          <a:bodyPr lIns="68400" tIns="34200" rIns="68400" bIns="3420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5" name="PlaceHolder 5"/>
          <p:cNvSpPr>
            <a:spLocks noGrp="1"/>
          </p:cNvSpPr>
          <p:nvPr>
            <p:ph type="sldNum" idx="6"/>
          </p:nvPr>
        </p:nvSpPr>
        <p:spPr>
          <a:xfrm>
            <a:off x="6458040" y="4767120"/>
            <a:ext cx="2057040" cy="273600"/>
          </a:xfrm>
          <a:prstGeom prst="rect">
            <a:avLst/>
          </a:prstGeom>
          <a:noFill/>
          <a:ln w="0">
            <a:noFill/>
          </a:ln>
        </p:spPr>
        <p:txBody>
          <a:bodyPr lIns="68400" tIns="34200" rIns="68400" bIns="34200" anchor="ctr">
            <a:noAutofit/>
          </a:bodyPr>
          <a:lstStyle>
            <a:lvl1pPr indent="0" algn="r">
              <a:lnSpc>
                <a:spcPct val="100000"/>
              </a:lnSpc>
              <a:buNone/>
              <a:tabLst>
                <a:tab pos="0" algn="l"/>
              </a:tabLst>
              <a:defRPr lang="en-GB" sz="900" b="0" strike="noStrike" spc="-1">
                <a:solidFill>
                  <a:srgbClr val="888888"/>
                </a:solidFill>
                <a:latin typeface="Calibri"/>
                <a:ea typeface="Calibri"/>
              </a:defRPr>
            </a:lvl1pPr>
          </a:lstStyle>
          <a:p>
            <a:pPr indent="0" algn="r">
              <a:lnSpc>
                <a:spcPct val="100000"/>
              </a:lnSpc>
              <a:buNone/>
              <a:tabLst>
                <a:tab pos="0" algn="l"/>
              </a:tabLst>
            </a:pPr>
            <a:fld id="{BBC8B088-57A1-427A-ACD0-2C5010812946}" type="slidenum">
              <a:rPr lang="en-GB" sz="900" b="0" strike="noStrike" spc="-1">
                <a:solidFill>
                  <a:srgbClr val="888888"/>
                </a:solidFill>
                <a:latin typeface="Calibri"/>
                <a:ea typeface="Calibri"/>
              </a:rPr>
              <a:pPr indent="0" algn="r">
                <a:lnSpc>
                  <a:spcPct val="100000"/>
                </a:lnSpc>
                <a:buNone/>
                <a:tabLst>
                  <a:tab pos="0" algn="l"/>
                </a:tabLst>
              </a:p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23528" y="1203598"/>
            <a:ext cx="7991640" cy="1006200"/>
          </a:xfrm>
          <a:prstGeom prst="rect">
            <a:avLst/>
          </a:prstGeom>
          <a:noFill/>
          <a:ln w="0">
            <a:noFill/>
          </a:ln>
        </p:spPr>
        <p:txBody>
          <a:bodyPr lIns="68400" tIns="34200" rIns="68400" bIns="34200" anchor="b">
            <a:noAutofit/>
          </a:bodyPr>
          <a:lstStyle/>
          <a:p>
            <a:pPr indent="0" algn="ctr">
              <a:lnSpc>
                <a:spcPct val="90000"/>
              </a:lnSpc>
              <a:buNone/>
              <a:tabLst>
                <a:tab pos="0" algn="l"/>
              </a:tabLst>
            </a:pPr>
            <a:r>
              <a:rPr lang="en-US" sz="3600" spc="-1" dirty="0">
                <a:solidFill>
                  <a:srgbClr val="000000"/>
                </a:solidFill>
                <a:latin typeface="Arial"/>
              </a:rPr>
              <a:t>End to End Diabetes Prediction System</a:t>
            </a:r>
            <a:endParaRPr lang="en-IN" sz="3600" b="0" strike="noStrike" spc="-1" dirty="0">
              <a:solidFill>
                <a:srgbClr val="000000"/>
              </a:solidFill>
              <a:latin typeface="Arial"/>
            </a:endParaRPr>
          </a:p>
        </p:txBody>
      </p:sp>
      <p:sp>
        <p:nvSpPr>
          <p:cNvPr id="83" name="PlaceHolder 2"/>
          <p:cNvSpPr>
            <a:spLocks noGrp="1"/>
          </p:cNvSpPr>
          <p:nvPr>
            <p:ph type="subTitle"/>
          </p:nvPr>
        </p:nvSpPr>
        <p:spPr>
          <a:xfrm>
            <a:off x="360" y="2266950"/>
            <a:ext cx="9143640" cy="1289880"/>
          </a:xfrm>
          <a:prstGeom prst="rect">
            <a:avLst/>
          </a:prstGeom>
          <a:noFill/>
          <a:ln w="0">
            <a:noFill/>
          </a:ln>
        </p:spPr>
        <p:txBody>
          <a:bodyPr lIns="68400" tIns="34200" rIns="68400" bIns="34200" anchor="t">
            <a:noAutofit/>
          </a:bodyPr>
          <a:lstStyle/>
          <a:p>
            <a:pPr indent="0" algn="ctr">
              <a:lnSpc>
                <a:spcPct val="100000"/>
              </a:lnSpc>
              <a:buNone/>
              <a:tabLst>
                <a:tab pos="0" algn="l"/>
              </a:tabLst>
            </a:pPr>
            <a:r>
              <a:rPr lang="en-IN" sz="1600" b="1" strike="noStrike" spc="-1" dirty="0" smtClean="0">
                <a:solidFill>
                  <a:srgbClr val="000000"/>
                </a:solidFill>
                <a:latin typeface="Arial"/>
              </a:rPr>
              <a:t>Major Project [1ET1020208]</a:t>
            </a:r>
            <a:endParaRPr lang="en-IN" sz="1600" b="1" strike="noStrike" spc="-1" dirty="0">
              <a:solidFill>
                <a:srgbClr val="000000"/>
              </a:solidFill>
              <a:latin typeface="Arial"/>
            </a:endParaRPr>
          </a:p>
          <a:p>
            <a:pPr indent="0" algn="ctr">
              <a:lnSpc>
                <a:spcPct val="100000"/>
              </a:lnSpc>
              <a:spcBef>
                <a:spcPts val="499"/>
              </a:spcBef>
              <a:buNone/>
              <a:tabLst>
                <a:tab pos="0" algn="l"/>
              </a:tabLst>
            </a:pPr>
            <a:r>
              <a:rPr lang="en-GB" sz="1400" b="1" spc="-1" dirty="0">
                <a:solidFill>
                  <a:schemeClr val="dk1"/>
                </a:solidFill>
                <a:latin typeface="Times New Roman"/>
                <a:ea typeface="Times New Roman"/>
              </a:rPr>
              <a:t>B</a:t>
            </a:r>
            <a:r>
              <a:rPr lang="en-GB" sz="1400" b="1" strike="noStrike" spc="-1" dirty="0">
                <a:solidFill>
                  <a:schemeClr val="dk1"/>
                </a:solidFill>
                <a:latin typeface="Times New Roman"/>
                <a:ea typeface="Times New Roman"/>
              </a:rPr>
              <a:t>.Tech (</a:t>
            </a:r>
            <a:r>
              <a:rPr lang="en-GB" sz="1400" b="1" strike="noStrike" spc="-1" dirty="0" smtClean="0">
                <a:solidFill>
                  <a:schemeClr val="dk1"/>
                </a:solidFill>
                <a:latin typeface="Times New Roman"/>
                <a:ea typeface="Times New Roman"/>
              </a:rPr>
              <a:t>CE) </a:t>
            </a:r>
            <a:r>
              <a:rPr lang="en-GB" sz="1400" b="1" strike="noStrike" spc="-1" dirty="0">
                <a:solidFill>
                  <a:schemeClr val="dk1"/>
                </a:solidFill>
                <a:latin typeface="Times New Roman"/>
                <a:ea typeface="Times New Roman"/>
              </a:rPr>
              <a:t>Sem-VIII</a:t>
            </a:r>
            <a:endParaRPr lang="en-IN" sz="1400" b="0" strike="noStrike" spc="-1" dirty="0">
              <a:solidFill>
                <a:srgbClr val="000000"/>
              </a:solidFill>
              <a:latin typeface="Arial"/>
            </a:endParaRPr>
          </a:p>
          <a:p>
            <a:pPr indent="0" algn="ctr">
              <a:lnSpc>
                <a:spcPct val="100000"/>
              </a:lnSpc>
              <a:spcBef>
                <a:spcPts val="499"/>
              </a:spcBef>
              <a:buNone/>
              <a:tabLst>
                <a:tab pos="0" algn="l"/>
              </a:tabLst>
            </a:pPr>
            <a:r>
              <a:rPr lang="en-GB" sz="1400" b="1" strike="noStrike" spc="-1" dirty="0">
                <a:solidFill>
                  <a:schemeClr val="dk1"/>
                </a:solidFill>
                <a:latin typeface="Times New Roman"/>
                <a:ea typeface="Times New Roman"/>
              </a:rPr>
              <a:t>At</a:t>
            </a:r>
            <a:endParaRPr lang="en-IN" sz="1400" b="0" strike="noStrike" spc="-1" dirty="0">
              <a:solidFill>
                <a:srgbClr val="000000"/>
              </a:solidFill>
              <a:latin typeface="Arial"/>
            </a:endParaRPr>
          </a:p>
          <a:p>
            <a:pPr indent="0" algn="ctr">
              <a:lnSpc>
                <a:spcPct val="100000"/>
              </a:lnSpc>
              <a:spcBef>
                <a:spcPts val="499"/>
              </a:spcBef>
              <a:buNone/>
              <a:tabLst>
                <a:tab pos="0" algn="l"/>
              </a:tabLst>
            </a:pPr>
            <a:r>
              <a:rPr lang="en-GB" sz="1400" b="1" strike="noStrike" spc="-1" dirty="0">
                <a:solidFill>
                  <a:schemeClr val="dk1"/>
                </a:solidFill>
                <a:latin typeface="Times New Roman"/>
                <a:ea typeface="Times New Roman"/>
              </a:rPr>
              <a:t>Department of Computer </a:t>
            </a:r>
            <a:r>
              <a:rPr lang="en-GB" sz="1400" b="1" strike="noStrike" spc="-1" dirty="0" smtClean="0">
                <a:solidFill>
                  <a:schemeClr val="dk1"/>
                </a:solidFill>
                <a:latin typeface="Times New Roman"/>
                <a:ea typeface="Times New Roman"/>
              </a:rPr>
              <a:t>Engineering</a:t>
            </a:r>
            <a:endParaRPr lang="en-IN" sz="1400" b="0" strike="noStrike" spc="-1" dirty="0">
              <a:solidFill>
                <a:srgbClr val="000000"/>
              </a:solidFill>
              <a:latin typeface="Arial"/>
            </a:endParaRPr>
          </a:p>
          <a:p>
            <a:pPr indent="0" algn="ctr">
              <a:lnSpc>
                <a:spcPct val="100000"/>
              </a:lnSpc>
              <a:spcBef>
                <a:spcPts val="499"/>
              </a:spcBef>
              <a:buNone/>
              <a:tabLst>
                <a:tab pos="0" algn="l"/>
              </a:tabLst>
            </a:pPr>
            <a:r>
              <a:rPr lang="en-GB" sz="1400" b="1" strike="noStrike" spc="-1" dirty="0">
                <a:solidFill>
                  <a:schemeClr val="dk1"/>
                </a:solidFill>
                <a:latin typeface="Times New Roman"/>
                <a:ea typeface="Times New Roman"/>
              </a:rPr>
              <a:t>Sankalchand Patel College of Engineering, Visnagar</a:t>
            </a:r>
            <a:endParaRPr lang="en-IN" sz="1400" b="0" strike="noStrike" spc="-1" dirty="0">
              <a:solidFill>
                <a:srgbClr val="000000"/>
              </a:solidFill>
              <a:latin typeface="Arial"/>
            </a:endParaRPr>
          </a:p>
          <a:p>
            <a:pPr indent="0" algn="ctr">
              <a:lnSpc>
                <a:spcPct val="100000"/>
              </a:lnSpc>
              <a:spcBef>
                <a:spcPts val="499"/>
              </a:spcBef>
              <a:buNone/>
              <a:tabLst>
                <a:tab pos="0" algn="l"/>
              </a:tabLst>
            </a:pPr>
            <a:endParaRPr lang="en-IN" sz="1100" b="0" strike="noStrike" spc="-1" dirty="0">
              <a:solidFill>
                <a:srgbClr val="000000"/>
              </a:solidFill>
              <a:latin typeface="Arial"/>
            </a:endParaRPr>
          </a:p>
          <a:p>
            <a:pPr indent="0" algn="ctr">
              <a:lnSpc>
                <a:spcPct val="100000"/>
              </a:lnSpc>
              <a:spcBef>
                <a:spcPts val="499"/>
              </a:spcBef>
              <a:buNone/>
              <a:tabLst>
                <a:tab pos="0" algn="l"/>
              </a:tabLst>
            </a:pPr>
            <a:endParaRPr lang="en-IN" sz="1100" b="0" strike="noStrike" spc="-1" dirty="0">
              <a:solidFill>
                <a:srgbClr val="000000"/>
              </a:solidFill>
              <a:latin typeface="Arial"/>
            </a:endParaRPr>
          </a:p>
          <a:p>
            <a:pPr indent="0" algn="ctr">
              <a:lnSpc>
                <a:spcPct val="100000"/>
              </a:lnSpc>
              <a:spcBef>
                <a:spcPts val="499"/>
              </a:spcBef>
              <a:buNone/>
              <a:tabLst>
                <a:tab pos="0" algn="l"/>
              </a:tabLst>
            </a:pPr>
            <a:endParaRPr lang="en-IN" sz="1100" b="0" strike="noStrike" spc="-1" dirty="0">
              <a:solidFill>
                <a:srgbClr val="000000"/>
              </a:solidFill>
              <a:latin typeface="Arial"/>
            </a:endParaRPr>
          </a:p>
        </p:txBody>
      </p:sp>
      <p:pic>
        <p:nvPicPr>
          <p:cNvPr id="85" name="Google Shape;87;p13" descr="SPU-Logo.jpg"/>
          <p:cNvPicPr/>
          <p:nvPr/>
        </p:nvPicPr>
        <p:blipFill>
          <a:blip r:embed="rId2" cstate="print"/>
          <a:stretch/>
        </p:blipFill>
        <p:spPr>
          <a:xfrm>
            <a:off x="899592" y="260280"/>
            <a:ext cx="2637720" cy="879840"/>
          </a:xfrm>
          <a:prstGeom prst="rect">
            <a:avLst/>
          </a:prstGeom>
          <a:ln w="0">
            <a:noFill/>
          </a:ln>
        </p:spPr>
      </p:pic>
      <p:sp>
        <p:nvSpPr>
          <p:cNvPr id="86" name="Google Shape;88;p13"/>
          <p:cNvSpPr/>
          <p:nvPr/>
        </p:nvSpPr>
        <p:spPr>
          <a:xfrm>
            <a:off x="457200" y="4019550"/>
            <a:ext cx="6248400" cy="715399"/>
          </a:xfrm>
          <a:prstGeom prst="rect">
            <a:avLst/>
          </a:prstGeom>
          <a:noFill/>
          <a:ln w="0">
            <a:noFill/>
          </a:ln>
        </p:spPr>
        <p:style>
          <a:lnRef idx="0">
            <a:scrgbClr r="0" g="0" b="0"/>
          </a:lnRef>
          <a:fillRef idx="0">
            <a:scrgbClr r="0" g="0" b="0"/>
          </a:fillRef>
          <a:effectRef idx="0">
            <a:scrgbClr r="0" g="0" b="0"/>
          </a:effectRef>
          <a:fontRef idx="minor"/>
        </p:style>
        <p:txBody>
          <a:bodyPr wrap="square" lIns="68400" tIns="34200" rIns="68400" bIns="34200" anchor="t">
            <a:spAutoFit/>
          </a:bodyPr>
          <a:lstStyle/>
          <a:p>
            <a:pPr>
              <a:lnSpc>
                <a:spcPct val="100000"/>
              </a:lnSpc>
              <a:tabLst>
                <a:tab pos="0" algn="l"/>
              </a:tabLst>
            </a:pPr>
            <a:r>
              <a:rPr lang="en-GB" sz="1400" b="1" strike="noStrike" spc="-1" dirty="0">
                <a:solidFill>
                  <a:schemeClr val="dk1"/>
                </a:solidFill>
                <a:latin typeface="Times New Roman"/>
                <a:ea typeface="Times New Roman"/>
              </a:rPr>
              <a:t>Presented By</a:t>
            </a:r>
            <a:endParaRPr lang="en-IN" sz="1400" b="0" strike="noStrike" spc="-1" dirty="0">
              <a:solidFill>
                <a:srgbClr val="000000"/>
              </a:solidFill>
              <a:latin typeface="Arial"/>
            </a:endParaRPr>
          </a:p>
          <a:p>
            <a:pPr>
              <a:lnSpc>
                <a:spcPct val="100000"/>
              </a:lnSpc>
              <a:tabLst>
                <a:tab pos="0" algn="l"/>
              </a:tabLst>
            </a:pPr>
            <a:r>
              <a:rPr lang="en-US" sz="1400" spc="-1" dirty="0">
                <a:solidFill>
                  <a:schemeClr val="dk1"/>
                </a:solidFill>
                <a:latin typeface="Times New Roman"/>
                <a:ea typeface="Times New Roman"/>
              </a:rPr>
              <a:t>Name of student – (Krushil Modi)    (Utkarsh Patel)            (Nisarg Patel)</a:t>
            </a:r>
            <a:endParaRPr lang="en-IN" sz="1400" b="0" strike="noStrike" spc="-1" dirty="0">
              <a:solidFill>
                <a:schemeClr val="dk1"/>
              </a:solidFill>
              <a:latin typeface="Times New Roman"/>
              <a:ea typeface="Times New Roman"/>
            </a:endParaRPr>
          </a:p>
          <a:p>
            <a:pPr>
              <a:lnSpc>
                <a:spcPct val="100000"/>
              </a:lnSpc>
              <a:tabLst>
                <a:tab pos="0" algn="l"/>
              </a:tabLst>
            </a:pPr>
            <a:r>
              <a:rPr lang="en-IN" sz="1400" b="0" strike="noStrike" spc="-1" dirty="0">
                <a:solidFill>
                  <a:schemeClr val="dk1"/>
                </a:solidFill>
                <a:latin typeface="Times New Roman"/>
                <a:ea typeface="Times New Roman"/>
              </a:rPr>
              <a:t>PRN No: (</a:t>
            </a:r>
            <a:r>
              <a:rPr lang="en-IN" sz="1400" spc="-1" dirty="0">
                <a:solidFill>
                  <a:schemeClr val="dk1"/>
                </a:solidFill>
                <a:latin typeface="Times New Roman"/>
                <a:ea typeface="Times New Roman"/>
              </a:rPr>
              <a:t>2021095900003707)        (2021095900003681)  (2021095900003603)</a:t>
            </a:r>
            <a:endParaRPr lang="en-IN" sz="1400" b="0" strike="noStrike" spc="-1" dirty="0">
              <a:solidFill>
                <a:srgbClr val="000000"/>
              </a:solidFill>
              <a:latin typeface="Arial"/>
            </a:endParaRPr>
          </a:p>
        </p:txBody>
      </p:sp>
      <p:sp>
        <p:nvSpPr>
          <p:cNvPr id="87" name="Google Shape;89;p13"/>
          <p:cNvSpPr/>
          <p:nvPr/>
        </p:nvSpPr>
        <p:spPr>
          <a:xfrm>
            <a:off x="6484110" y="4172400"/>
            <a:ext cx="2355090" cy="499955"/>
          </a:xfrm>
          <a:prstGeom prst="rect">
            <a:avLst/>
          </a:prstGeom>
          <a:noFill/>
          <a:ln w="0">
            <a:noFill/>
          </a:ln>
        </p:spPr>
        <p:style>
          <a:lnRef idx="0">
            <a:scrgbClr r="0" g="0" b="0"/>
          </a:lnRef>
          <a:fillRef idx="0">
            <a:scrgbClr r="0" g="0" b="0"/>
          </a:fillRef>
          <a:effectRef idx="0">
            <a:scrgbClr r="0" g="0" b="0"/>
          </a:effectRef>
          <a:fontRef idx="minor"/>
        </p:style>
        <p:txBody>
          <a:bodyPr wrap="square" lIns="68400" tIns="34200" rIns="68400" bIns="34200" anchor="t">
            <a:spAutoFit/>
          </a:bodyPr>
          <a:lstStyle/>
          <a:p>
            <a:pPr>
              <a:lnSpc>
                <a:spcPct val="100000"/>
              </a:lnSpc>
              <a:tabLst>
                <a:tab pos="0" algn="l"/>
              </a:tabLst>
            </a:pPr>
            <a:r>
              <a:rPr lang="en-GB" sz="1400" b="1" strike="noStrike" spc="-1" dirty="0" smtClean="0">
                <a:solidFill>
                  <a:schemeClr val="dk1"/>
                </a:solidFill>
                <a:latin typeface="Times New Roman"/>
                <a:ea typeface="Times New Roman"/>
              </a:rPr>
              <a:t> Guided </a:t>
            </a:r>
            <a:r>
              <a:rPr lang="en-GB" sz="1400" b="1" strike="noStrike" spc="-1" dirty="0">
                <a:solidFill>
                  <a:schemeClr val="dk1"/>
                </a:solidFill>
                <a:latin typeface="Times New Roman"/>
                <a:ea typeface="Times New Roman"/>
              </a:rPr>
              <a:t>By</a:t>
            </a:r>
            <a:endParaRPr lang="en-IN" sz="1400" b="0" strike="noStrike" spc="-1" dirty="0">
              <a:solidFill>
                <a:srgbClr val="000000"/>
              </a:solidFill>
              <a:latin typeface="Arial"/>
            </a:endParaRPr>
          </a:p>
          <a:p>
            <a:pPr>
              <a:lnSpc>
                <a:spcPct val="100000"/>
              </a:lnSpc>
              <a:tabLst>
                <a:tab pos="0" algn="l"/>
              </a:tabLst>
            </a:pPr>
            <a:r>
              <a:rPr lang="en-GB" sz="1400" dirty="0" smtClean="0"/>
              <a:t> P</a:t>
            </a:r>
            <a:r>
              <a:rPr lang="en-US" sz="1400" dirty="0" err="1" smtClean="0"/>
              <a:t>rof</a:t>
            </a:r>
            <a:r>
              <a:rPr lang="en-US" sz="1400" dirty="0" smtClean="0"/>
              <a:t>.</a:t>
            </a:r>
            <a:r>
              <a:rPr lang="en-GB" sz="1400" dirty="0" smtClean="0"/>
              <a:t> </a:t>
            </a:r>
            <a:r>
              <a:rPr lang="en-GB" sz="1400" dirty="0" err="1" smtClean="0"/>
              <a:t>Jayesh</a:t>
            </a:r>
            <a:r>
              <a:rPr lang="en-GB" sz="1400" dirty="0" smtClean="0"/>
              <a:t> </a:t>
            </a:r>
            <a:r>
              <a:rPr lang="en-US" sz="1400" dirty="0" smtClean="0"/>
              <a:t>M </a:t>
            </a:r>
            <a:r>
              <a:rPr lang="en-GB" sz="1400" dirty="0" err="1" smtClean="0"/>
              <a:t>Mevada</a:t>
            </a:r>
            <a:endParaRPr lang="en-IN" sz="1400" strike="noStrike" spc="-1" dirty="0">
              <a:latin typeface="Arial"/>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141095" y="204588"/>
            <a:ext cx="1080120" cy="91469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3000">
        <p:push dir="r"/>
      </p:transition>
    </mc:Choice>
    <mc:Fallback>
      <p:transition spd="slow">
        <p:push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85750"/>
            <a:ext cx="4476840" cy="993960"/>
          </a:xfrm>
        </p:spPr>
        <p:txBody>
          <a:bodyPr/>
          <a:lstStyle/>
          <a:p>
            <a:pPr>
              <a:buFont typeface="Wingdings" pitchFamily="2" charset="2"/>
              <a:buChar char="v"/>
            </a:pPr>
            <a:r>
              <a:rPr lang="en-US" sz="2400" b="1" dirty="0" smtClean="0">
                <a:latin typeface="Times New Roman" pitchFamily="18" charset="0"/>
                <a:cs typeface="Times New Roman" pitchFamily="18" charset="0"/>
              </a:rPr>
              <a:t>The Random Forest Classifier</a:t>
            </a:r>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2074306" y="1176337"/>
            <a:ext cx="4644153" cy="39671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85750"/>
            <a:ext cx="2571840" cy="993960"/>
          </a:xfrm>
        </p:spPr>
        <p:txBody>
          <a:bodyPr/>
          <a:lstStyle/>
          <a:p>
            <a:pPr>
              <a:buFont typeface="Wingdings" pitchFamily="2" charset="2"/>
              <a:buChar char="v"/>
            </a:pPr>
            <a:r>
              <a:rPr lang="en-US" sz="2800" b="1" dirty="0" smtClean="0">
                <a:latin typeface="Times New Roman" pitchFamily="18" charset="0"/>
                <a:cs typeface="Times New Roman" pitchFamily="18" charset="0"/>
              </a:rPr>
              <a:t>Algorithm - 1</a:t>
            </a:r>
            <a:endParaRPr lang="en-US" sz="2800" dirty="0"/>
          </a:p>
        </p:txBody>
      </p:sp>
      <p:sp>
        <p:nvSpPr>
          <p:cNvPr id="3" name="Subtitle 2"/>
          <p:cNvSpPr>
            <a:spLocks noGrp="1"/>
          </p:cNvSpPr>
          <p:nvPr>
            <p:ph type="subTitle"/>
          </p:nvPr>
        </p:nvSpPr>
        <p:spPr>
          <a:xfrm>
            <a:off x="685800" y="971550"/>
            <a:ext cx="7429320" cy="3812970"/>
          </a:xfrm>
        </p:spPr>
        <p:txBody>
          <a:bodyPr/>
          <a:lstStyle/>
          <a:p>
            <a:r>
              <a:rPr lang="en-US" b="1" dirty="0" smtClean="0">
                <a:latin typeface="Times New Roman" pitchFamily="18" charset="0"/>
                <a:cs typeface="Times New Roman" pitchFamily="18" charset="0"/>
              </a:rPr>
              <a:t>Decision Tree:</a:t>
            </a:r>
          </a:p>
          <a:p>
            <a:pPr>
              <a:buFont typeface="Wingdings" pitchFamily="2" charset="2"/>
              <a:buChar char="Ø"/>
            </a:pPr>
            <a:r>
              <a:rPr lang="en-US" sz="1600" dirty="0" smtClean="0">
                <a:latin typeface="Times New Roman" pitchFamily="18" charset="0"/>
                <a:cs typeface="Times New Roman" pitchFamily="18" charset="0"/>
              </a:rPr>
              <a:t>Decision tree, as the name suggests, creates a branch of </a:t>
            </a:r>
            <a:r>
              <a:rPr lang="en-US" sz="1600" dirty="0" smtClean="0">
                <a:latin typeface="Times New Roman" pitchFamily="18" charset="0"/>
                <a:cs typeface="Times New Roman" pitchFamily="18" charset="0"/>
              </a:rPr>
              <a:t>nodes.</a:t>
            </a:r>
            <a:endParaRPr lang="en-US" sz="1600" dirty="0" smtClean="0">
              <a:latin typeface="Times New Roman" pitchFamily="18" charset="0"/>
              <a:cs typeface="Times New Roman" pitchFamily="18" charset="0"/>
            </a:endParaRP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Where each internal node denotes a test on an attribute, each branch represents an outcome of the test, and the last nodes are termed as the leaf </a:t>
            </a:r>
            <a:r>
              <a:rPr lang="en-US" sz="1600" dirty="0" smtClean="0">
                <a:latin typeface="Times New Roman" pitchFamily="18" charset="0"/>
                <a:cs typeface="Times New Roman" pitchFamily="18" charset="0"/>
              </a:rPr>
              <a:t>nodes.</a:t>
            </a:r>
            <a:endParaRPr lang="en-US" sz="1600" dirty="0" smtClean="0">
              <a:latin typeface="Times New Roman" pitchFamily="18" charset="0"/>
              <a:cs typeface="Times New Roman" pitchFamily="18" charset="0"/>
            </a:endParaRP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Leaf node means there cannot be any nodes attached to them, and each leaf node (terminal node) holds a class label.</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The decision tree is one of the most popular algorithms in machine learning, it can be sued for both classification and regression.</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There are some exceptions to decision tree also, in terms of data scaling and data transformation, since decision tree works like a flowchart in the form of branches doing data transformation and scaling might be optional.</a:t>
            </a:r>
            <a:endParaRPr lang="en-US" sz="1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09550"/>
            <a:ext cx="2495640" cy="993960"/>
          </a:xfrm>
        </p:spPr>
        <p:txBody>
          <a:bodyPr/>
          <a:lstStyle/>
          <a:p>
            <a:pPr>
              <a:buFont typeface="Wingdings" pitchFamily="2" charset="2"/>
              <a:buChar char="v"/>
            </a:pPr>
            <a:r>
              <a:rPr lang="en-US" sz="2400" b="1" dirty="0" smtClean="0">
                <a:latin typeface="Times New Roman" pitchFamily="18" charset="0"/>
                <a:cs typeface="Times New Roman" pitchFamily="18" charset="0"/>
              </a:rPr>
              <a:t>Decision Tree</a:t>
            </a:r>
            <a:endParaRPr lang="en-US" sz="2400" dirty="0"/>
          </a:p>
        </p:txBody>
      </p:sp>
      <p:pic>
        <p:nvPicPr>
          <p:cNvPr id="4098" name="Picture 2"/>
          <p:cNvPicPr>
            <a:picLocks noChangeAspect="1" noChangeArrowheads="1"/>
          </p:cNvPicPr>
          <p:nvPr/>
        </p:nvPicPr>
        <p:blipFill>
          <a:blip r:embed="rId2" cstate="print"/>
          <a:srcRect/>
          <a:stretch>
            <a:fillRect/>
          </a:stretch>
        </p:blipFill>
        <p:spPr bwMode="auto">
          <a:xfrm>
            <a:off x="1828800" y="1067050"/>
            <a:ext cx="5105400" cy="40764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85750"/>
            <a:ext cx="3562440" cy="993960"/>
          </a:xfrm>
        </p:spPr>
        <p:txBody>
          <a:bodyPr/>
          <a:lstStyle/>
          <a:p>
            <a:pPr>
              <a:buFont typeface="Wingdings" pitchFamily="2" charset="2"/>
              <a:buChar char="v"/>
            </a:pPr>
            <a:r>
              <a:rPr lang="en-US" sz="2800" b="1" dirty="0" smtClean="0">
                <a:latin typeface="Times New Roman" pitchFamily="18" charset="0"/>
                <a:cs typeface="Times New Roman" pitchFamily="18" charset="0"/>
              </a:rPr>
              <a:t>Logistic Regression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Subtitle 2"/>
          <p:cNvSpPr>
            <a:spLocks noGrp="1"/>
          </p:cNvSpPr>
          <p:nvPr>
            <p:ph type="subTitle"/>
          </p:nvPr>
        </p:nvSpPr>
        <p:spPr>
          <a:xfrm>
            <a:off x="914400" y="1123950"/>
            <a:ext cx="7391400" cy="3810000"/>
          </a:xfrm>
        </p:spPr>
        <p:txBody>
          <a:bodyPr/>
          <a:lstStyle/>
          <a:p>
            <a:r>
              <a:rPr lang="en-US" b="1" dirty="0" smtClean="0">
                <a:latin typeface="Times New Roman" pitchFamily="18" charset="0"/>
                <a:cs typeface="Times New Roman" pitchFamily="18" charset="0"/>
              </a:rPr>
              <a:t>Logistic Regression:</a:t>
            </a:r>
          </a:p>
          <a:p>
            <a:pPr>
              <a:buFont typeface="Wingdings" pitchFamily="2" charset="2"/>
              <a:buChar char="§"/>
            </a:pPr>
            <a:r>
              <a:rPr lang="en-US" sz="1600" dirty="0" smtClean="0">
                <a:latin typeface="Times New Roman" pitchFamily="18" charset="0"/>
                <a:cs typeface="Times New Roman" pitchFamily="18" charset="0"/>
              </a:rPr>
              <a:t>Logistic regression models a relationship between predictor variables and a categorical response variable.</a:t>
            </a:r>
          </a:p>
          <a:p>
            <a:pPr>
              <a:buFont typeface="Wingdings" pitchFamily="2" charset="2"/>
              <a:buChar char="§"/>
            </a:pPr>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Logistic regression helps us estimate a probability of falling into a certain level of the categorical response given a set of predictors.</a:t>
            </a:r>
          </a:p>
          <a:p>
            <a:pPr>
              <a:buFont typeface="Wingdings" pitchFamily="2" charset="2"/>
              <a:buChar char="§"/>
            </a:pPr>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We can choose from three types of logistic regression, depending on the nature of the categorical response variable.</a:t>
            </a: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Binary Logistic Regression:</a:t>
            </a:r>
          </a:p>
          <a:p>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Used when the response is binary (i.e., it has two possible outcomes).</a:t>
            </a:r>
          </a:p>
          <a:p>
            <a:pPr>
              <a:buFont typeface="Wingdings" pitchFamily="2" charset="2"/>
              <a:buChar char="§"/>
            </a:pPr>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Nominal Logistic Regression:</a:t>
            </a:r>
          </a:p>
          <a:p>
            <a:pPr>
              <a:buFont typeface="Wingdings" pitchFamily="2" charset="2"/>
              <a:buChar char="§"/>
            </a:pPr>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Used when there are three or more categories with no natural ordering to the levels.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85750"/>
            <a:ext cx="3486240" cy="993960"/>
          </a:xfrm>
        </p:spPr>
        <p:txBody>
          <a:bodyPr/>
          <a:lstStyle/>
          <a:p>
            <a:pPr>
              <a:buFont typeface="Wingdings" pitchFamily="2" charset="2"/>
              <a:buChar char="v"/>
            </a:pPr>
            <a:r>
              <a:rPr lang="en-US" sz="2800" b="1" dirty="0" smtClean="0">
                <a:latin typeface="Times New Roman" pitchFamily="18" charset="0"/>
                <a:cs typeface="Times New Roman" pitchFamily="18" charset="0"/>
              </a:rPr>
              <a:t>Logistic Regression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981200" y="971550"/>
            <a:ext cx="5181599" cy="381450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33350"/>
            <a:ext cx="7416824" cy="954107"/>
          </a:xfrm>
          <a:prstGeom prst="rect">
            <a:avLst/>
          </a:prstGeom>
        </p:spPr>
        <p:txBody>
          <a:bodyPr wrap="square">
            <a:spAutoFit/>
          </a:bodyPr>
          <a:lstStyle/>
          <a:p>
            <a:pPr marL="800280" lvl="1" indent="-317520">
              <a:lnSpc>
                <a:spcPct val="100000"/>
              </a:lnSpc>
              <a:spcBef>
                <a:spcPts val="799"/>
              </a:spcBef>
              <a:buClr>
                <a:srgbClr val="000000"/>
              </a:buClr>
              <a:buFont typeface="Times New Roman"/>
              <a:buChar char="❖"/>
            </a:pPr>
            <a:r>
              <a:rPr lang="en-GB" sz="2800" b="1" spc="-1" dirty="0">
                <a:solidFill>
                  <a:schemeClr val="dk1"/>
                </a:solidFill>
                <a:latin typeface="Times New Roman"/>
              </a:rPr>
              <a:t>Functionality of </a:t>
            </a:r>
            <a:r>
              <a:rPr lang="en-GB" sz="2800" b="1" spc="-1" dirty="0" smtClean="0">
                <a:solidFill>
                  <a:schemeClr val="dk1"/>
                </a:solidFill>
                <a:latin typeface="Times New Roman"/>
              </a:rPr>
              <a:t>Project </a:t>
            </a:r>
            <a:r>
              <a:rPr lang="en-GB" sz="2800" b="1" spc="-1" dirty="0">
                <a:solidFill>
                  <a:schemeClr val="dk1"/>
                </a:solidFill>
                <a:latin typeface="Times New Roman"/>
              </a:rPr>
              <a:t>(Functional and non-functional requirement)</a:t>
            </a:r>
            <a:endParaRPr lang="en-IN" sz="2800" b="1" spc="-1" dirty="0">
              <a:solidFill>
                <a:schemeClr val="dk1"/>
              </a:solidFill>
              <a:latin typeface="Times New Roman"/>
            </a:endParaRPr>
          </a:p>
        </p:txBody>
      </p:sp>
      <p:sp>
        <p:nvSpPr>
          <p:cNvPr id="3" name="TextBox 2"/>
          <p:cNvSpPr txBox="1"/>
          <p:nvPr/>
        </p:nvSpPr>
        <p:spPr>
          <a:xfrm>
            <a:off x="914400" y="1114544"/>
            <a:ext cx="7010400" cy="4016484"/>
          </a:xfrm>
          <a:prstGeom prst="rect">
            <a:avLst/>
          </a:prstGeom>
          <a:noFill/>
        </p:spPr>
        <p:txBody>
          <a:bodyPr wrap="square" rtlCol="0">
            <a:spAutoFit/>
          </a:bodyPr>
          <a:lstStyle/>
          <a:p>
            <a:pPr marL="342900" indent="-342900">
              <a:buFont typeface="+mj-lt"/>
              <a:buAutoNum type="arabicPeriod"/>
            </a:pPr>
            <a:r>
              <a:rPr lang="en-US" sz="1500" b="1" dirty="0">
                <a:latin typeface="Times New Roman" pitchFamily="18" charset="0"/>
                <a:cs typeface="Times New Roman" pitchFamily="18" charset="0"/>
              </a:rPr>
              <a:t>Functionality:</a:t>
            </a:r>
            <a:endParaRPr lang="en-US" sz="1500" dirty="0">
              <a:latin typeface="Times New Roman" pitchFamily="18" charset="0"/>
              <a:cs typeface="Times New Roman" pitchFamily="18" charset="0"/>
            </a:endParaRPr>
          </a:p>
          <a:p>
            <a:pPr marL="342900" indent="-342900">
              <a:buFont typeface="Wingdings" pitchFamily="2" charset="2"/>
              <a:buChar char="§"/>
            </a:pPr>
            <a:r>
              <a:rPr lang="en-US" sz="1500" b="1" dirty="0" smtClean="0">
                <a:latin typeface="Times New Roman" pitchFamily="18" charset="0"/>
                <a:cs typeface="Times New Roman" pitchFamily="18" charset="0"/>
              </a:rPr>
              <a:t> Predictive </a:t>
            </a:r>
            <a:r>
              <a:rPr lang="en-US" sz="1500" b="1" dirty="0">
                <a:latin typeface="Times New Roman" pitchFamily="18" charset="0"/>
                <a:cs typeface="Times New Roman" pitchFamily="18" charset="0"/>
              </a:rPr>
              <a:t>ability:</a:t>
            </a:r>
            <a:r>
              <a:rPr lang="en-US" sz="1500" dirty="0">
                <a:latin typeface="Times New Roman" pitchFamily="18" charset="0"/>
                <a:cs typeface="Times New Roman" pitchFamily="18" charset="0"/>
              </a:rPr>
              <a:t> The core functionality is to accurately predict the risk of developing diabetes based on various input features like age, weight, blood sugar levels, etc.</a:t>
            </a:r>
          </a:p>
          <a:p>
            <a:pPr marL="342900" indent="-342900">
              <a:buFont typeface="Wingdings" pitchFamily="2" charset="2"/>
              <a:buChar char="§"/>
            </a:pPr>
            <a:r>
              <a:rPr lang="en-US" sz="1500" b="1" dirty="0" smtClean="0">
                <a:latin typeface="Times New Roman" pitchFamily="18" charset="0"/>
                <a:cs typeface="Times New Roman" pitchFamily="18" charset="0"/>
              </a:rPr>
              <a:t>Accuracy </a:t>
            </a:r>
            <a:r>
              <a:rPr lang="en-US" sz="1500" b="1" dirty="0">
                <a:latin typeface="Times New Roman" pitchFamily="18" charset="0"/>
                <a:cs typeface="Times New Roman" pitchFamily="18" charset="0"/>
              </a:rPr>
              <a:t>and reliability:</a:t>
            </a:r>
            <a:r>
              <a:rPr lang="en-US" sz="1500" dirty="0">
                <a:latin typeface="Times New Roman" pitchFamily="18" charset="0"/>
                <a:cs typeface="Times New Roman" pitchFamily="18" charset="0"/>
              </a:rPr>
              <a:t> The model should produce consistent and dependable predictions, minimizing false positives and negatives.</a:t>
            </a:r>
          </a:p>
          <a:p>
            <a:pPr marL="342900" indent="-342900">
              <a:buFont typeface="Wingdings" pitchFamily="2" charset="2"/>
              <a:buChar char="§"/>
            </a:pPr>
            <a:r>
              <a:rPr lang="en-US" sz="1500" b="1" dirty="0" smtClean="0">
                <a:latin typeface="Times New Roman" pitchFamily="18" charset="0"/>
                <a:cs typeface="Times New Roman" pitchFamily="18" charset="0"/>
              </a:rPr>
              <a:t>Scalability</a:t>
            </a:r>
            <a:r>
              <a:rPr lang="en-US" sz="1500" b="1" dirty="0">
                <a:latin typeface="Times New Roman" pitchFamily="18" charset="0"/>
                <a:cs typeface="Times New Roman" pitchFamily="18" charset="0"/>
              </a:rPr>
              <a:t>:</a:t>
            </a:r>
            <a:r>
              <a:rPr lang="en-US" sz="1500" dirty="0">
                <a:latin typeface="Times New Roman" pitchFamily="18" charset="0"/>
                <a:cs typeface="Times New Roman" pitchFamily="18" charset="0"/>
              </a:rPr>
              <a:t> The ability to handle large datasets efficiently is crucial for real-world applications with numerous patients.</a:t>
            </a:r>
          </a:p>
          <a:p>
            <a:pPr marL="342900" indent="-342900"/>
            <a:r>
              <a:rPr lang="en-US" sz="1500" b="1" dirty="0" smtClean="0">
                <a:latin typeface="Times New Roman" pitchFamily="18" charset="0"/>
                <a:cs typeface="Times New Roman" pitchFamily="18" charset="0"/>
              </a:rPr>
              <a:t>2.    Non-functionality</a:t>
            </a:r>
            <a:r>
              <a:rPr lang="en-US" sz="1500" b="1" dirty="0">
                <a:latin typeface="Times New Roman" pitchFamily="18" charset="0"/>
                <a:cs typeface="Times New Roman" pitchFamily="18" charset="0"/>
              </a:rPr>
              <a:t>:</a:t>
            </a:r>
            <a:endParaRPr lang="en-US" sz="1500" dirty="0">
              <a:latin typeface="Times New Roman" pitchFamily="18" charset="0"/>
              <a:cs typeface="Times New Roman" pitchFamily="18" charset="0"/>
            </a:endParaRPr>
          </a:p>
          <a:p>
            <a:pPr marL="342900" indent="-342900">
              <a:buFont typeface="Wingdings" pitchFamily="2" charset="2"/>
              <a:buChar char="§"/>
            </a:pPr>
            <a:r>
              <a:rPr lang="en-US" sz="1500" b="1" dirty="0" smtClean="0">
                <a:latin typeface="Times New Roman" pitchFamily="18" charset="0"/>
                <a:cs typeface="Times New Roman" pitchFamily="18" charset="0"/>
              </a:rPr>
              <a:t> Security </a:t>
            </a:r>
            <a:r>
              <a:rPr lang="en-US" sz="1500" b="1" dirty="0">
                <a:latin typeface="Times New Roman" pitchFamily="18" charset="0"/>
                <a:cs typeface="Times New Roman" pitchFamily="18" charset="0"/>
              </a:rPr>
              <a:t>and ethics:</a:t>
            </a:r>
            <a:r>
              <a:rPr lang="en-US" sz="1500" dirty="0">
                <a:latin typeface="Times New Roman" pitchFamily="18" charset="0"/>
                <a:cs typeface="Times New Roman" pitchFamily="18" charset="0"/>
              </a:rPr>
              <a:t> Training and deployment should adhere to data privacy regulations and ethical guidelines to avoid misuse.</a:t>
            </a:r>
          </a:p>
          <a:p>
            <a:pPr marL="342900" indent="-342900">
              <a:buFont typeface="Wingdings" pitchFamily="2" charset="2"/>
              <a:buChar char="§"/>
            </a:pPr>
            <a:r>
              <a:rPr lang="en-US" sz="1500" b="1" dirty="0" smtClean="0">
                <a:latin typeface="Times New Roman" pitchFamily="18" charset="0"/>
                <a:cs typeface="Times New Roman" pitchFamily="18" charset="0"/>
              </a:rPr>
              <a:t> Fairness </a:t>
            </a:r>
            <a:r>
              <a:rPr lang="en-US" sz="1500" b="1" dirty="0">
                <a:latin typeface="Times New Roman" pitchFamily="18" charset="0"/>
                <a:cs typeface="Times New Roman" pitchFamily="18" charset="0"/>
              </a:rPr>
              <a:t>and bias:</a:t>
            </a:r>
            <a:r>
              <a:rPr lang="en-US" sz="1500" dirty="0">
                <a:latin typeface="Times New Roman" pitchFamily="18" charset="0"/>
                <a:cs typeface="Times New Roman" pitchFamily="18" charset="0"/>
              </a:rPr>
              <a:t> The model should be unbiased and avoid discrimination against specific groups based on age, gender, or other factors.</a:t>
            </a:r>
          </a:p>
          <a:p>
            <a:pPr marL="342900" indent="-342900">
              <a:buFont typeface="Wingdings" pitchFamily="2" charset="2"/>
              <a:buChar char="§"/>
            </a:pPr>
            <a:r>
              <a:rPr lang="en-US" sz="1500" b="1" dirty="0" smtClean="0">
                <a:latin typeface="Times New Roman" pitchFamily="18" charset="0"/>
                <a:cs typeface="Times New Roman" pitchFamily="18" charset="0"/>
              </a:rPr>
              <a:t>Transparency </a:t>
            </a:r>
            <a:r>
              <a:rPr lang="en-US" sz="1500" b="1" dirty="0">
                <a:latin typeface="Times New Roman" pitchFamily="18" charset="0"/>
                <a:cs typeface="Times New Roman" pitchFamily="18" charset="0"/>
              </a:rPr>
              <a:t>and accountability:</a:t>
            </a:r>
            <a:r>
              <a:rPr lang="en-US" sz="1500" dirty="0">
                <a:latin typeface="Times New Roman" pitchFamily="18" charset="0"/>
                <a:cs typeface="Times New Roman" pitchFamily="18" charset="0"/>
              </a:rPr>
              <a:t> Clear documentation and explanation of the model's decision-making process are vital for building trust and understanding.</a:t>
            </a:r>
          </a:p>
          <a:p>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48330"/>
            <a:ext cx="5869620" cy="523220"/>
          </a:xfrm>
          <a:prstGeom prst="rect">
            <a:avLst/>
          </a:prstGeom>
        </p:spPr>
        <p:txBody>
          <a:bodyPr wrap="none">
            <a:spAutoFit/>
          </a:bodyPr>
          <a:lstStyle/>
          <a:p>
            <a:pPr marL="800280" lvl="1" indent="-317520">
              <a:spcBef>
                <a:spcPts val="799"/>
              </a:spcBef>
              <a:buClr>
                <a:srgbClr val="000000"/>
              </a:buClr>
              <a:buFont typeface="Times New Roman"/>
              <a:buChar char="❖"/>
            </a:pPr>
            <a:r>
              <a:rPr lang="en-GB" sz="2800" b="1" spc="-1" dirty="0">
                <a:solidFill>
                  <a:schemeClr val="dk1"/>
                </a:solidFill>
                <a:latin typeface="Times New Roman"/>
              </a:rPr>
              <a:t>Related/Similar project Survey </a:t>
            </a:r>
          </a:p>
        </p:txBody>
      </p:sp>
      <p:sp>
        <p:nvSpPr>
          <p:cNvPr id="4" name="TextBox 3">
            <a:extLst>
              <a:ext uri="{FF2B5EF4-FFF2-40B4-BE49-F238E27FC236}">
                <a16:creationId xmlns="" xmlns:a16="http://schemas.microsoft.com/office/drawing/2014/main" id="{72CFAAF0-44C4-1335-528D-0E9F89E55971}"/>
              </a:ext>
            </a:extLst>
          </p:cNvPr>
          <p:cNvSpPr txBox="1"/>
          <p:nvPr/>
        </p:nvSpPr>
        <p:spPr>
          <a:xfrm>
            <a:off x="1295400" y="1123950"/>
            <a:ext cx="6248400" cy="3539430"/>
          </a:xfrm>
          <a:prstGeom prst="rect">
            <a:avLst/>
          </a:prstGeom>
          <a:noFill/>
        </p:spPr>
        <p:txBody>
          <a:bodyPr wrap="square">
            <a:spAutoFit/>
          </a:bodyPr>
          <a:lstStyle/>
          <a:p>
            <a:pPr algn="l">
              <a:buFont typeface="+mj-lt"/>
              <a:buAutoNum type="arabicPeriod"/>
            </a:pPr>
            <a:r>
              <a:rPr lang="en-US" sz="1600" b="1" i="0" dirty="0">
                <a:solidFill>
                  <a:srgbClr val="0D0D0D"/>
                </a:solidFill>
                <a:effectLst/>
                <a:latin typeface="Söhne"/>
              </a:rPr>
              <a:t>Indian Diabetes Risk Score (IDRS</a:t>
            </a:r>
            <a:r>
              <a:rPr lang="en-US" sz="1600" b="1" i="0" dirty="0" smtClean="0">
                <a:solidFill>
                  <a:srgbClr val="0D0D0D"/>
                </a:solidFill>
                <a:effectLst/>
                <a:latin typeface="Söhne"/>
              </a:rPr>
              <a:t>):</a:t>
            </a:r>
          </a:p>
          <a:p>
            <a:pPr algn="l">
              <a:buFont typeface="+mj-lt"/>
              <a:buAutoNum type="arabicPeriod"/>
            </a:pP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The IDRS is a well-known scoring system for predicting the risk of diabetes. Some projects have implemented machine learning techniques to enhance and personalize predictions using features beyond those considered in traditional scoring systems</a:t>
            </a:r>
            <a:r>
              <a:rPr lang="en-US" sz="1600" b="0" i="0" dirty="0" smtClean="0">
                <a:solidFill>
                  <a:srgbClr val="0D0D0D"/>
                </a:solidFill>
                <a:effectLst/>
                <a:latin typeface="Söhne"/>
              </a:rPr>
              <a:t>.</a:t>
            </a:r>
          </a:p>
          <a:p>
            <a:pPr marL="742950" lvl="1" indent="-285750"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Predicting Diabetes Using Electronic Health Records (EHR</a:t>
            </a:r>
            <a:r>
              <a:rPr lang="en-US" sz="1600" b="1" i="0" dirty="0" smtClean="0">
                <a:solidFill>
                  <a:srgbClr val="0D0D0D"/>
                </a:solidFill>
                <a:effectLst/>
                <a:latin typeface="Söhne"/>
              </a:rPr>
              <a:t>):</a:t>
            </a:r>
          </a:p>
          <a:p>
            <a:pPr algn="l">
              <a:buFont typeface="+mj-lt"/>
              <a:buAutoNum type="arabicPeriod"/>
            </a:pP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Researchers have explored using electronic health records for diabetes prediction. Machine learning models are trained on patient data, including clinical notes, lab results, and other relevant information.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p:nvPr>
        </p:nvSpPr>
        <p:spPr>
          <a:xfrm>
            <a:off x="838200" y="1352550"/>
            <a:ext cx="6858000" cy="2764440"/>
          </a:xfrm>
          <a:prstGeom prst="rect">
            <a:avLst/>
          </a:prstGeom>
          <a:noFill/>
          <a:ln w="0">
            <a:noFill/>
          </a:ln>
        </p:spPr>
        <p:txBody>
          <a:bodyPr lIns="68400" tIns="34200" rIns="68400" bIns="34200" anchor="t">
            <a:normAutofit fontScale="92500"/>
          </a:bodyPr>
          <a:lstStyle/>
          <a:p>
            <a:pPr marL="25560">
              <a:tabLst>
                <a:tab pos="0" algn="l"/>
              </a:tabLst>
            </a:pPr>
            <a:endParaRPr lang="en-US" sz="1600" dirty="0"/>
          </a:p>
          <a:p>
            <a:pPr marL="25560">
              <a:lnSpc>
                <a:spcPct val="200000"/>
              </a:lnSpc>
              <a:buFont typeface="Courier New" pitchFamily="49" charset="0"/>
              <a:buChar char="o"/>
              <a:tabLst>
                <a:tab pos="0" algn="l"/>
              </a:tabLst>
            </a:pPr>
            <a:r>
              <a:rPr lang="en-US" sz="1600" u="sng" dirty="0" smtClean="0">
                <a:solidFill>
                  <a:schemeClr val="accent1">
                    <a:lumMod val="75000"/>
                  </a:schemeClr>
                </a:solidFill>
              </a:rPr>
              <a:t>Pima</a:t>
            </a:r>
            <a:r>
              <a:rPr lang="en-US" sz="1600" u="sng" dirty="0" smtClean="0">
                <a:solidFill>
                  <a:schemeClr val="accent1">
                    <a:lumMod val="75000"/>
                  </a:schemeClr>
                </a:solidFill>
              </a:rPr>
              <a:t> </a:t>
            </a:r>
            <a:r>
              <a:rPr lang="en-US" sz="1600" u="sng" dirty="0" smtClean="0">
                <a:solidFill>
                  <a:schemeClr val="accent1">
                    <a:lumMod val="75000"/>
                  </a:schemeClr>
                </a:solidFill>
              </a:rPr>
              <a:t>Indians Diabetes Database (Kaggle.com)</a:t>
            </a:r>
            <a:endParaRPr lang="en-US" sz="1600" dirty="0"/>
          </a:p>
          <a:p>
            <a:pPr marL="25560">
              <a:lnSpc>
                <a:spcPct val="200000"/>
              </a:lnSpc>
              <a:buFont typeface="Courier New" pitchFamily="49" charset="0"/>
              <a:buChar char="o"/>
              <a:tabLst>
                <a:tab pos="0" algn="l"/>
              </a:tabLst>
            </a:pPr>
            <a:r>
              <a:rPr lang="en-US" sz="1600" u="sng" dirty="0" smtClean="0">
                <a:solidFill>
                  <a:schemeClr val="accent1">
                    <a:lumMod val="75000"/>
                  </a:schemeClr>
                </a:solidFill>
              </a:rPr>
              <a:t>Diabetes Prediction using Machine Learning Algorithms – Science Direct</a:t>
            </a:r>
            <a:endParaRPr lang="en-US" sz="1600" u="sng" dirty="0">
              <a:solidFill>
                <a:schemeClr val="accent1">
                  <a:lumMod val="75000"/>
                </a:schemeClr>
              </a:solidFill>
            </a:endParaRPr>
          </a:p>
          <a:p>
            <a:pPr marL="25560">
              <a:lnSpc>
                <a:spcPct val="200000"/>
              </a:lnSpc>
              <a:buFont typeface="Courier New" pitchFamily="49" charset="0"/>
              <a:buChar char="o"/>
              <a:tabLst>
                <a:tab pos="0" algn="l"/>
              </a:tabLst>
            </a:pPr>
            <a:r>
              <a:rPr lang="en-US" sz="1600" u="sng" dirty="0" smtClean="0">
                <a:solidFill>
                  <a:schemeClr val="accent1">
                    <a:lumMod val="75000"/>
                  </a:schemeClr>
                </a:solidFill>
              </a:rPr>
              <a:t>Predicting  Diabetes Mellitus With Machine Learning Techniques – PMC (nih.gov)</a:t>
            </a:r>
            <a:endParaRPr lang="en-US" sz="1600" u="sng" dirty="0">
              <a:solidFill>
                <a:schemeClr val="accent1">
                  <a:lumMod val="75000"/>
                </a:schemeClr>
              </a:solidFill>
            </a:endParaRPr>
          </a:p>
          <a:p>
            <a:pPr marL="25560">
              <a:lnSpc>
                <a:spcPct val="200000"/>
              </a:lnSpc>
              <a:buFont typeface="Courier New" pitchFamily="49" charset="0"/>
              <a:buChar char="o"/>
              <a:tabLst>
                <a:tab pos="0" algn="l"/>
              </a:tabLst>
            </a:pPr>
            <a:r>
              <a:rPr lang="en-US" sz="1600" u="sng" dirty="0" smtClean="0">
                <a:solidFill>
                  <a:schemeClr val="accent1">
                    <a:lumMod val="75000"/>
                  </a:schemeClr>
                </a:solidFill>
              </a:rPr>
              <a:t>Diabetes Prediction using Machine Learning Algorithms (researchgate.net)</a:t>
            </a:r>
          </a:p>
          <a:p>
            <a:pPr marL="25560">
              <a:tabLst>
                <a:tab pos="0" algn="l"/>
              </a:tabLst>
            </a:pPr>
            <a:endParaRPr lang="en-US" sz="1600" u="sng" dirty="0" smtClean="0">
              <a:solidFill>
                <a:schemeClr val="accent1">
                  <a:lumMod val="75000"/>
                </a:schemeClr>
              </a:solidFill>
            </a:endParaRPr>
          </a:p>
          <a:p>
            <a:pPr marL="25560">
              <a:tabLst>
                <a:tab pos="0" algn="l"/>
              </a:tabLst>
            </a:pPr>
            <a:endParaRPr lang="en-US" sz="1600" u="sng" dirty="0">
              <a:solidFill>
                <a:schemeClr val="accent1">
                  <a:lumMod val="75000"/>
                </a:schemeClr>
              </a:solidFill>
            </a:endParaRPr>
          </a:p>
          <a:p>
            <a:pPr marL="25560">
              <a:tabLst>
                <a:tab pos="0" algn="l"/>
              </a:tabLst>
            </a:pPr>
            <a:endParaRPr lang="en-US" sz="1600" dirty="0" smtClean="0"/>
          </a:p>
          <a:p>
            <a:pPr marL="25560">
              <a:tabLst>
                <a:tab pos="0" algn="l"/>
              </a:tabLst>
            </a:pPr>
            <a:endParaRPr lang="en-US" sz="1600" dirty="0"/>
          </a:p>
          <a:p>
            <a:pPr marL="25560">
              <a:tabLst>
                <a:tab pos="0" algn="l"/>
              </a:tabLst>
            </a:pPr>
            <a:endParaRPr lang="en-US" sz="1600" dirty="0"/>
          </a:p>
          <a:p>
            <a:pPr marL="25560">
              <a:tabLst>
                <a:tab pos="0" algn="l"/>
              </a:tabLst>
            </a:pPr>
            <a:endParaRPr lang="en-US" sz="1600" dirty="0"/>
          </a:p>
          <a:p>
            <a:pPr marL="25560" indent="0">
              <a:lnSpc>
                <a:spcPct val="100000"/>
              </a:lnSpc>
              <a:buNone/>
              <a:tabLst>
                <a:tab pos="0" algn="l"/>
              </a:tabLst>
            </a:pPr>
            <a:endParaRPr lang="en-IN" sz="1500" b="0" strike="noStrike" spc="-1" dirty="0">
              <a:solidFill>
                <a:srgbClr val="000000"/>
              </a:solidFill>
              <a:latin typeface="Arial"/>
            </a:endParaRPr>
          </a:p>
        </p:txBody>
      </p:sp>
      <p:sp>
        <p:nvSpPr>
          <p:cNvPr id="2" name="Rectangle 1"/>
          <p:cNvSpPr/>
          <p:nvPr/>
        </p:nvSpPr>
        <p:spPr>
          <a:xfrm>
            <a:off x="2667000" y="742950"/>
            <a:ext cx="2847625" cy="480131"/>
          </a:xfrm>
          <a:prstGeom prst="rect">
            <a:avLst/>
          </a:prstGeom>
        </p:spPr>
        <p:txBody>
          <a:bodyPr wrap="square">
            <a:spAutoFit/>
          </a:bodyPr>
          <a:lstStyle/>
          <a:p>
            <a:pPr marL="800280" lvl="1" indent="-317520">
              <a:lnSpc>
                <a:spcPct val="90000"/>
              </a:lnSpc>
              <a:spcBef>
                <a:spcPts val="799"/>
              </a:spcBef>
              <a:buClr>
                <a:srgbClr val="000000"/>
              </a:buClr>
              <a:buFont typeface="Times New Roman"/>
              <a:buChar char="❖"/>
            </a:pPr>
            <a:r>
              <a:rPr lang="en-GB" sz="2800" b="1" spc="-1" dirty="0">
                <a:solidFill>
                  <a:schemeClr val="dk1"/>
                </a:solidFill>
                <a:latin typeface="Times New Roman"/>
              </a:rPr>
              <a:t>References</a:t>
            </a:r>
            <a:endParaRPr lang="en-IN" sz="2800" b="1" spc="-1" dirty="0">
              <a:solidFill>
                <a:schemeClr val="dk1"/>
              </a:solidFill>
              <a:latin typeface="Times New Roman"/>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36296" y="204588"/>
            <a:ext cx="1080120" cy="9146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p:nvPr>
        </p:nvSpPr>
        <p:spPr>
          <a:xfrm>
            <a:off x="675720" y="1428750"/>
            <a:ext cx="7380000" cy="2812200"/>
          </a:xfrm>
          <a:prstGeom prst="rect">
            <a:avLst/>
          </a:prstGeom>
          <a:noFill/>
          <a:ln w="0">
            <a:noFill/>
          </a:ln>
        </p:spPr>
        <p:txBody>
          <a:bodyPr lIns="68400" tIns="34200" rIns="68400" bIns="34200" anchor="t">
            <a:normAutofit fontScale="77500" lnSpcReduction="20000"/>
          </a:bodyPr>
          <a:lstStyle/>
          <a:p>
            <a:pPr marL="343080" indent="-317520">
              <a:lnSpc>
                <a:spcPct val="120000"/>
              </a:lnSpc>
              <a:buClr>
                <a:srgbClr val="000000"/>
              </a:buClr>
              <a:buFont typeface="Times New Roman"/>
              <a:buChar char="❖"/>
            </a:pPr>
            <a:r>
              <a:rPr lang="en-GB" b="1" spc="-1" dirty="0" smtClean="0">
                <a:solidFill>
                  <a:schemeClr val="dk1"/>
                </a:solidFill>
                <a:latin typeface="Times New Roman" pitchFamily="18" charset="0"/>
                <a:cs typeface="Times New Roman" pitchFamily="18" charset="0"/>
              </a:rPr>
              <a:t>Project Title</a:t>
            </a:r>
            <a:endParaRPr lang="en-GB" b="1" strike="noStrike" spc="-1" dirty="0" smtClean="0">
              <a:solidFill>
                <a:schemeClr val="dk1"/>
              </a:solidFill>
              <a:latin typeface="Times New Roman" pitchFamily="18" charset="0"/>
              <a:cs typeface="Times New Roman" pitchFamily="18" charset="0"/>
            </a:endParaRPr>
          </a:p>
          <a:p>
            <a:pPr marL="343080" indent="-317520">
              <a:lnSpc>
                <a:spcPct val="100000"/>
              </a:lnSpc>
              <a:buClr>
                <a:srgbClr val="000000"/>
              </a:buClr>
            </a:pPr>
            <a:r>
              <a:rPr lang="en-GB" sz="900" b="1" spc="-1" dirty="0" smtClean="0">
                <a:solidFill>
                  <a:schemeClr val="dk1"/>
                </a:solidFill>
                <a:latin typeface="Times New Roman" pitchFamily="18" charset="0"/>
                <a:cs typeface="Times New Roman" pitchFamily="18" charset="0"/>
              </a:rPr>
              <a:t>         </a:t>
            </a:r>
            <a:endParaRPr lang="en-GB" sz="900" b="1" spc="-1" dirty="0">
              <a:solidFill>
                <a:schemeClr val="dk1"/>
              </a:solidFill>
              <a:latin typeface="Times New Roman" pitchFamily="18" charset="0"/>
              <a:cs typeface="Times New Roman" pitchFamily="18" charset="0"/>
            </a:endParaRPr>
          </a:p>
          <a:p>
            <a:pPr marL="343080" indent="-317520">
              <a:lnSpc>
                <a:spcPct val="100000"/>
              </a:lnSpc>
              <a:buClr>
                <a:srgbClr val="000000"/>
              </a:buClr>
              <a:buFont typeface="Times New Roman"/>
              <a:buChar char="❖"/>
            </a:pPr>
            <a:r>
              <a:rPr lang="en-GB" b="1" strike="noStrike" spc="-1" dirty="0" smtClean="0">
                <a:solidFill>
                  <a:schemeClr val="dk1"/>
                </a:solidFill>
                <a:latin typeface="Times New Roman" pitchFamily="18" charset="0"/>
                <a:cs typeface="Times New Roman" pitchFamily="18" charset="0"/>
              </a:rPr>
              <a:t>Introduction</a:t>
            </a:r>
            <a:endParaRPr lang="en-IN" b="0" strike="noStrike" spc="-1" dirty="0">
              <a:solidFill>
                <a:srgbClr val="000000"/>
              </a:solidFill>
              <a:latin typeface="Times New Roman" pitchFamily="18" charset="0"/>
              <a:cs typeface="Times New Roman" pitchFamily="18" charset="0"/>
            </a:endParaRPr>
          </a:p>
          <a:p>
            <a:pPr marL="343080" indent="-317520">
              <a:lnSpc>
                <a:spcPct val="100000"/>
              </a:lnSpc>
              <a:spcBef>
                <a:spcPts val="799"/>
              </a:spcBef>
              <a:buClr>
                <a:srgbClr val="000000"/>
              </a:buClr>
              <a:buFont typeface="Times New Roman"/>
              <a:buChar char="❖"/>
            </a:pPr>
            <a:r>
              <a:rPr lang="en-GB" b="1" spc="-1" dirty="0">
                <a:solidFill>
                  <a:schemeClr val="dk1"/>
                </a:solidFill>
                <a:latin typeface="Times New Roman" pitchFamily="18" charset="0"/>
                <a:cs typeface="Times New Roman" pitchFamily="18" charset="0"/>
              </a:rPr>
              <a:t>Motivation</a:t>
            </a:r>
          </a:p>
          <a:p>
            <a:pPr marL="343080" indent="-317520">
              <a:lnSpc>
                <a:spcPct val="100000"/>
              </a:lnSpc>
              <a:spcBef>
                <a:spcPts val="799"/>
              </a:spcBef>
              <a:buClr>
                <a:srgbClr val="000000"/>
              </a:buClr>
              <a:buFont typeface="Times New Roman"/>
              <a:buChar char="❖"/>
            </a:pPr>
            <a:r>
              <a:rPr lang="en-GB" b="1" strike="noStrike" spc="-1" dirty="0" smtClean="0">
                <a:solidFill>
                  <a:schemeClr val="dk1"/>
                </a:solidFill>
                <a:latin typeface="Times New Roman" pitchFamily="18" charset="0"/>
                <a:cs typeface="Times New Roman" pitchFamily="18" charset="0"/>
              </a:rPr>
              <a:t>Objective</a:t>
            </a:r>
          </a:p>
          <a:p>
            <a:pPr marL="343080" indent="-317520">
              <a:lnSpc>
                <a:spcPct val="100000"/>
              </a:lnSpc>
              <a:spcBef>
                <a:spcPts val="799"/>
              </a:spcBef>
              <a:buClr>
                <a:srgbClr val="000000"/>
              </a:buClr>
              <a:buFont typeface="Times New Roman"/>
              <a:buChar char="❖"/>
            </a:pPr>
            <a:r>
              <a:rPr lang="en-GB" b="1" spc="-1" dirty="0" smtClean="0">
                <a:solidFill>
                  <a:schemeClr val="dk1"/>
                </a:solidFill>
                <a:latin typeface="Times New Roman" pitchFamily="18" charset="0"/>
                <a:cs typeface="Times New Roman" pitchFamily="18" charset="0"/>
              </a:rPr>
              <a:t>Block Diagram</a:t>
            </a:r>
          </a:p>
          <a:p>
            <a:pPr marL="343080" indent="-317520">
              <a:lnSpc>
                <a:spcPct val="100000"/>
              </a:lnSpc>
              <a:spcBef>
                <a:spcPts val="799"/>
              </a:spcBef>
              <a:buClr>
                <a:srgbClr val="000000"/>
              </a:buClr>
              <a:buFont typeface="Times New Roman"/>
              <a:buChar char="❖"/>
            </a:pPr>
            <a:r>
              <a:rPr lang="en-GB" b="1" strike="noStrike" spc="-1" dirty="0" smtClean="0">
                <a:solidFill>
                  <a:schemeClr val="dk1"/>
                </a:solidFill>
                <a:latin typeface="Times New Roman" pitchFamily="18" charset="0"/>
                <a:cs typeface="Times New Roman" pitchFamily="18" charset="0"/>
              </a:rPr>
              <a:t>Machine Learning Workflow</a:t>
            </a:r>
          </a:p>
          <a:p>
            <a:pPr marL="343080" indent="-317520">
              <a:lnSpc>
                <a:spcPct val="100000"/>
              </a:lnSpc>
              <a:spcBef>
                <a:spcPts val="799"/>
              </a:spcBef>
              <a:buClr>
                <a:srgbClr val="000000"/>
              </a:buClr>
              <a:buFont typeface="Times New Roman"/>
              <a:buChar char="❖"/>
            </a:pPr>
            <a:r>
              <a:rPr lang="en-GB" b="1" spc="-1" dirty="0" smtClean="0">
                <a:solidFill>
                  <a:schemeClr val="dk1"/>
                </a:solidFill>
                <a:latin typeface="Times New Roman" pitchFamily="18" charset="0"/>
                <a:cs typeface="Times New Roman" pitchFamily="18" charset="0"/>
              </a:rPr>
              <a:t>Algorithms Used</a:t>
            </a:r>
            <a:endParaRPr lang="en-GB" b="1" strike="noStrike" spc="-1" dirty="0">
              <a:solidFill>
                <a:schemeClr val="dk1"/>
              </a:solidFill>
              <a:latin typeface="Times New Roman" pitchFamily="18" charset="0"/>
              <a:cs typeface="Times New Roman" pitchFamily="18" charset="0"/>
            </a:endParaRPr>
          </a:p>
          <a:p>
            <a:pPr marL="343080" indent="-317520">
              <a:lnSpc>
                <a:spcPct val="100000"/>
              </a:lnSpc>
              <a:spcBef>
                <a:spcPts val="799"/>
              </a:spcBef>
              <a:buClr>
                <a:srgbClr val="000000"/>
              </a:buClr>
              <a:buFont typeface="Times New Roman"/>
              <a:buChar char="❖"/>
            </a:pPr>
            <a:r>
              <a:rPr lang="en-GB" b="1" spc="-1" dirty="0">
                <a:solidFill>
                  <a:schemeClr val="dk1"/>
                </a:solidFill>
                <a:latin typeface="Times New Roman" pitchFamily="18" charset="0"/>
                <a:cs typeface="Times New Roman" pitchFamily="18" charset="0"/>
              </a:rPr>
              <a:t>Functionality of </a:t>
            </a:r>
            <a:r>
              <a:rPr lang="en-GB" b="1" spc="-1" dirty="0" smtClean="0">
                <a:solidFill>
                  <a:schemeClr val="dk1"/>
                </a:solidFill>
                <a:latin typeface="Times New Roman" pitchFamily="18" charset="0"/>
                <a:cs typeface="Times New Roman" pitchFamily="18" charset="0"/>
              </a:rPr>
              <a:t>Project </a:t>
            </a:r>
            <a:r>
              <a:rPr lang="en-GB" b="1" spc="-1" dirty="0">
                <a:solidFill>
                  <a:schemeClr val="dk1"/>
                </a:solidFill>
                <a:latin typeface="Times New Roman" pitchFamily="18" charset="0"/>
                <a:cs typeface="Times New Roman" pitchFamily="18" charset="0"/>
              </a:rPr>
              <a:t>(Functional and non functional requirement)</a:t>
            </a:r>
            <a:endParaRPr lang="en-IN" b="0" strike="noStrike" spc="-1" dirty="0">
              <a:solidFill>
                <a:srgbClr val="000000"/>
              </a:solidFill>
              <a:latin typeface="Times New Roman" pitchFamily="18" charset="0"/>
              <a:cs typeface="Times New Roman" pitchFamily="18" charset="0"/>
            </a:endParaRPr>
          </a:p>
          <a:p>
            <a:pPr marL="343080" indent="-317520">
              <a:lnSpc>
                <a:spcPct val="90000"/>
              </a:lnSpc>
              <a:spcBef>
                <a:spcPts val="1001"/>
              </a:spcBef>
              <a:buClr>
                <a:srgbClr val="000000"/>
              </a:buClr>
              <a:buFont typeface="Times New Roman"/>
              <a:buChar char="❖"/>
            </a:pPr>
            <a:r>
              <a:rPr lang="en-GB" b="1" strike="noStrike" spc="-1" dirty="0">
                <a:solidFill>
                  <a:schemeClr val="dk1"/>
                </a:solidFill>
                <a:latin typeface="Times New Roman" pitchFamily="18" charset="0"/>
                <a:ea typeface="Times New Roman"/>
                <a:cs typeface="Times New Roman" pitchFamily="18" charset="0"/>
              </a:rPr>
              <a:t>Related/Similar projects Survey </a:t>
            </a:r>
          </a:p>
          <a:p>
            <a:pPr marL="343080" indent="-317520">
              <a:lnSpc>
                <a:spcPct val="90000"/>
              </a:lnSpc>
              <a:spcBef>
                <a:spcPts val="1001"/>
              </a:spcBef>
              <a:buClr>
                <a:srgbClr val="000000"/>
              </a:buClr>
              <a:buFont typeface="Times New Roman"/>
              <a:buChar char="❖"/>
            </a:pPr>
            <a:r>
              <a:rPr lang="en-GB" b="1" strike="noStrike" spc="-1" dirty="0">
                <a:solidFill>
                  <a:schemeClr val="dk1"/>
                </a:solidFill>
                <a:latin typeface="Times New Roman" pitchFamily="18" charset="0"/>
                <a:ea typeface="Times New Roman"/>
                <a:cs typeface="Times New Roman" pitchFamily="18" charset="0"/>
              </a:rPr>
              <a:t>References</a:t>
            </a:r>
            <a:endParaRPr lang="en-IN" b="0" strike="noStrike" spc="-1" dirty="0">
              <a:solidFill>
                <a:srgbClr val="000000"/>
              </a:solidFill>
              <a:latin typeface="Times New Roman" pitchFamily="18" charset="0"/>
              <a:cs typeface="Times New Roman" pitchFamily="18" charset="0"/>
            </a:endParaRPr>
          </a:p>
        </p:txBody>
      </p:sp>
      <p:sp>
        <p:nvSpPr>
          <p:cNvPr id="89" name="Rectangle 1"/>
          <p:cNvSpPr/>
          <p:nvPr/>
        </p:nvSpPr>
        <p:spPr>
          <a:xfrm>
            <a:off x="685800" y="494640"/>
            <a:ext cx="181800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GB" sz="4000" b="1" strike="noStrike" spc="-1" dirty="0">
                <a:solidFill>
                  <a:srgbClr val="000000"/>
                </a:solidFill>
                <a:latin typeface="Times New Roman"/>
                <a:ea typeface="Times New Roman"/>
              </a:rPr>
              <a:t>Outline</a:t>
            </a:r>
            <a:endParaRPr lang="en-IN" sz="4000" b="0" strike="noStrike" spc="-1" dirty="0">
              <a:solidFill>
                <a:srgbClr val="000000"/>
              </a:solidFill>
              <a:latin typeface="Arial"/>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36296" y="204588"/>
            <a:ext cx="1080120" cy="9146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blipFill>
        <a:effectLst/>
      </p:bgPr>
    </p:bg>
    <p:spTree>
      <p:nvGrpSpPr>
        <p:cNvPr id="1" name=""/>
        <p:cNvGrpSpPr/>
        <p:nvPr/>
      </p:nvGrpSpPr>
      <p:grpSpPr>
        <a:xfrm>
          <a:off x="0" y="0"/>
          <a:ext cx="0" cy="0"/>
          <a:chOff x="0" y="0"/>
          <a:chExt cx="0" cy="0"/>
        </a:xfrm>
      </p:grpSpPr>
      <p:sp>
        <p:nvSpPr>
          <p:cNvPr id="90" name="PlaceHolder 1"/>
          <p:cNvSpPr>
            <a:spLocks noGrp="1"/>
          </p:cNvSpPr>
          <p:nvPr>
            <p:ph idx="4294967295"/>
          </p:nvPr>
        </p:nvSpPr>
        <p:spPr>
          <a:xfrm>
            <a:off x="381000" y="1581150"/>
            <a:ext cx="8305800" cy="2057400"/>
          </a:xfrm>
          <a:prstGeom prst="rect">
            <a:avLst/>
          </a:prstGeom>
          <a:noFill/>
          <a:ln w="0">
            <a:noFill/>
          </a:ln>
        </p:spPr>
        <p:txBody>
          <a:bodyPr lIns="68400" tIns="34200" rIns="68400" bIns="34200" anchor="t">
            <a:normAutofit/>
          </a:bodyPr>
          <a:lstStyle/>
          <a:p>
            <a:pPr marL="25560" indent="0">
              <a:lnSpc>
                <a:spcPct val="100000"/>
              </a:lnSpc>
              <a:buNone/>
              <a:tabLst>
                <a:tab pos="0" algn="l"/>
              </a:tabLst>
            </a:pPr>
            <a:endParaRPr lang="en-IN" sz="1400" b="0" strike="noStrike" spc="-1" dirty="0">
              <a:solidFill>
                <a:srgbClr val="000000"/>
              </a:solidFill>
              <a:latin typeface="Arial"/>
            </a:endParaRPr>
          </a:p>
          <a:p>
            <a:pPr marL="25560" indent="0">
              <a:lnSpc>
                <a:spcPct val="100000"/>
              </a:lnSpc>
              <a:buNone/>
              <a:tabLst>
                <a:tab pos="0" algn="l"/>
              </a:tabLst>
            </a:pPr>
            <a:r>
              <a:rPr lang="en-US" sz="4000" spc="-1" dirty="0" smtClean="0">
                <a:solidFill>
                  <a:srgbClr val="000000"/>
                </a:solidFill>
                <a:latin typeface="Arial"/>
              </a:rPr>
              <a:t>          End </a:t>
            </a:r>
            <a:r>
              <a:rPr lang="en-US" sz="4000" spc="-1" dirty="0">
                <a:solidFill>
                  <a:srgbClr val="000000"/>
                </a:solidFill>
                <a:latin typeface="Arial"/>
              </a:rPr>
              <a:t>to End Diabetes </a:t>
            </a:r>
            <a:endParaRPr lang="en-US" sz="4000" spc="-1" dirty="0" smtClean="0">
              <a:solidFill>
                <a:srgbClr val="000000"/>
              </a:solidFill>
              <a:latin typeface="Arial"/>
            </a:endParaRPr>
          </a:p>
          <a:p>
            <a:pPr marL="25560" indent="0">
              <a:lnSpc>
                <a:spcPct val="100000"/>
              </a:lnSpc>
              <a:buNone/>
              <a:tabLst>
                <a:tab pos="0" algn="l"/>
              </a:tabLst>
            </a:pPr>
            <a:r>
              <a:rPr lang="en-US" sz="4000" spc="-1" dirty="0">
                <a:solidFill>
                  <a:srgbClr val="000000"/>
                </a:solidFill>
                <a:latin typeface="Arial"/>
              </a:rPr>
              <a:t> </a:t>
            </a:r>
            <a:r>
              <a:rPr lang="en-US" sz="4000" spc="-1" dirty="0" smtClean="0">
                <a:solidFill>
                  <a:srgbClr val="000000"/>
                </a:solidFill>
                <a:latin typeface="Arial"/>
              </a:rPr>
              <a:t>           Prediction System</a:t>
            </a:r>
            <a:endParaRPr lang="en-IN" sz="4000" b="0" strike="noStrike" spc="-1" dirty="0">
              <a:solidFill>
                <a:srgbClr val="000000"/>
              </a:solidFill>
              <a:latin typeface="Arial"/>
            </a:endParaRPr>
          </a:p>
        </p:txBody>
      </p:sp>
      <p:sp>
        <p:nvSpPr>
          <p:cNvPr id="91" name="Rectangle 1"/>
          <p:cNvSpPr/>
          <p:nvPr/>
        </p:nvSpPr>
        <p:spPr>
          <a:xfrm>
            <a:off x="2971800" y="514350"/>
            <a:ext cx="2557023" cy="52176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343080" indent="-317520">
              <a:lnSpc>
                <a:spcPct val="100000"/>
              </a:lnSpc>
              <a:buClr>
                <a:srgbClr val="000000"/>
              </a:buClr>
              <a:buFont typeface="Times New Roman"/>
              <a:buChar char="❖"/>
            </a:pPr>
            <a:r>
              <a:rPr lang="en-GB" sz="2800" b="1" spc="-1" dirty="0">
                <a:solidFill>
                  <a:schemeClr val="dk1"/>
                </a:solidFill>
                <a:latin typeface="Times New Roman"/>
              </a:rPr>
              <a:t>Project Title </a:t>
            </a:r>
          </a:p>
        </p:txBody>
      </p:sp>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236296" y="204588"/>
            <a:ext cx="1080120" cy="91469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09550"/>
            <a:ext cx="5179640" cy="523220"/>
          </a:xfrm>
          <a:prstGeom prst="rect">
            <a:avLst/>
          </a:prstGeom>
        </p:spPr>
        <p:txBody>
          <a:bodyPr wrap="square">
            <a:spAutoFit/>
          </a:bodyPr>
          <a:lstStyle/>
          <a:p>
            <a:pPr marL="800280" lvl="1" indent="-317520">
              <a:buClr>
                <a:srgbClr val="000000"/>
              </a:buClr>
              <a:buFont typeface="Times New Roman"/>
              <a:buChar char="❖"/>
            </a:pPr>
            <a:r>
              <a:rPr lang="en-GB" sz="2800" b="1" spc="-1" dirty="0">
                <a:solidFill>
                  <a:schemeClr val="dk1"/>
                </a:solidFill>
                <a:latin typeface="Times New Roman"/>
              </a:rPr>
              <a:t>Introduction about Project</a:t>
            </a:r>
            <a:endParaRPr lang="en-IN" sz="2800" b="1" spc="-1" dirty="0">
              <a:solidFill>
                <a:schemeClr val="dk1"/>
              </a:solidFill>
              <a:latin typeface="Times New Roman"/>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36296" y="204588"/>
            <a:ext cx="1080120" cy="914696"/>
          </a:xfrm>
          <a:prstGeom prst="rect">
            <a:avLst/>
          </a:prstGeom>
        </p:spPr>
      </p:pic>
      <p:sp>
        <p:nvSpPr>
          <p:cNvPr id="5" name="TextBox 4"/>
          <p:cNvSpPr txBox="1"/>
          <p:nvPr/>
        </p:nvSpPr>
        <p:spPr>
          <a:xfrm>
            <a:off x="1219200" y="742950"/>
            <a:ext cx="6172200" cy="4247317"/>
          </a:xfrm>
          <a:prstGeom prst="rect">
            <a:avLst/>
          </a:prstGeom>
          <a:noFill/>
        </p:spPr>
        <p:txBody>
          <a:bodyPr wrap="square" rtlCol="0" anchor="b">
            <a:spAutoFit/>
          </a:bodyPr>
          <a:lstStyle/>
          <a:p>
            <a:pPr>
              <a:buFont typeface="Wingdings" pitchFamily="2" charset="2"/>
              <a:buChar char="Ø"/>
            </a:pPr>
            <a:r>
              <a:rPr lang="en-US" sz="1500" dirty="0" smtClean="0">
                <a:latin typeface="Times New Roman" pitchFamily="18" charset="0"/>
                <a:cs typeface="Times New Roman" pitchFamily="18" charset="0"/>
              </a:rPr>
              <a:t> Diabetes is a common chronic disease that can be dangerous.</a:t>
            </a:r>
          </a:p>
          <a:p>
            <a:pPr>
              <a:buFont typeface="Wingdings" pitchFamily="2" charset="2"/>
              <a:buChar char="Ø"/>
            </a:pPr>
            <a:endParaRPr lang="en-US" sz="1500" dirty="0" smtClean="0">
              <a:latin typeface="Times New Roman" pitchFamily="18" charset="0"/>
              <a:cs typeface="Times New Roman" pitchFamily="18" charset="0"/>
            </a:endParaRPr>
          </a:p>
          <a:p>
            <a:pPr>
              <a:buFont typeface="Wingdings" pitchFamily="2" charset="2"/>
              <a:buChar char="Ø"/>
            </a:pPr>
            <a:r>
              <a:rPr lang="en-US" sz="1500" dirty="0" smtClean="0">
                <a:latin typeface="Times New Roman" pitchFamily="18" charset="0"/>
                <a:cs typeface="Times New Roman" pitchFamily="18" charset="0"/>
              </a:rPr>
              <a:t> Diabetes can be identified when blood glucose is higher than normal level, which is caused by high secretion of insulin or biological effects.</a:t>
            </a:r>
          </a:p>
          <a:p>
            <a:pPr>
              <a:buFont typeface="Wingdings" pitchFamily="2" charset="2"/>
              <a:buChar char="Ø"/>
            </a:pPr>
            <a:endParaRPr lang="en-US" sz="1500" dirty="0" smtClean="0">
              <a:latin typeface="Times New Roman" pitchFamily="18" charset="0"/>
              <a:cs typeface="Times New Roman" pitchFamily="18" charset="0"/>
            </a:endParaRPr>
          </a:p>
          <a:p>
            <a:pPr>
              <a:buFont typeface="Wingdings" pitchFamily="2" charset="2"/>
              <a:buChar char="Ø"/>
            </a:pPr>
            <a:r>
              <a:rPr lang="en-US" sz="1500" dirty="0" smtClean="0">
                <a:latin typeface="Times New Roman" pitchFamily="18" charset="0"/>
                <a:cs typeface="Times New Roman" pitchFamily="18" charset="0"/>
              </a:rPr>
              <a:t> Diabetes can cause various damage to our body and </a:t>
            </a:r>
            <a:r>
              <a:rPr lang="en-US" sz="1500" dirty="0" smtClean="0">
                <a:latin typeface="Times New Roman" pitchFamily="18" charset="0"/>
                <a:cs typeface="Times New Roman" pitchFamily="18" charset="0"/>
              </a:rPr>
              <a:t>can dysfunction kidneys</a:t>
            </a:r>
            <a:r>
              <a:rPr lang="en-US" sz="1500" dirty="0" smtClean="0">
                <a:latin typeface="Times New Roman" pitchFamily="18" charset="0"/>
                <a:cs typeface="Times New Roman" pitchFamily="18" charset="0"/>
              </a:rPr>
              <a:t>, eyes and blood vessels.</a:t>
            </a:r>
          </a:p>
          <a:p>
            <a:pPr>
              <a:buFont typeface="Wingdings" pitchFamily="2" charset="2"/>
              <a:buChar char="Ø"/>
            </a:pPr>
            <a:endParaRPr lang="en-US" sz="1500" dirty="0" smtClean="0">
              <a:latin typeface="Times New Roman" pitchFamily="18" charset="0"/>
              <a:cs typeface="Times New Roman" pitchFamily="18" charset="0"/>
            </a:endParaRPr>
          </a:p>
          <a:p>
            <a:pPr>
              <a:buFont typeface="Wingdings" pitchFamily="2" charset="2"/>
              <a:buChar char="Ø"/>
            </a:pPr>
            <a:r>
              <a:rPr lang="en-US" sz="1500" dirty="0" smtClean="0">
                <a:latin typeface="Times New Roman" pitchFamily="18" charset="0"/>
                <a:cs typeface="Times New Roman" pitchFamily="18" charset="0"/>
              </a:rPr>
              <a:t> Diabetes can be divided into two categories, type 1 diabetes and type 2 diabetes.</a:t>
            </a:r>
          </a:p>
          <a:p>
            <a:pPr>
              <a:buFont typeface="Wingdings" pitchFamily="2" charset="2"/>
              <a:buChar char="Ø"/>
            </a:pPr>
            <a:endParaRPr lang="en-US" sz="1500" dirty="0" smtClean="0">
              <a:latin typeface="Times New Roman" pitchFamily="18" charset="0"/>
              <a:cs typeface="Times New Roman" pitchFamily="18" charset="0"/>
            </a:endParaRPr>
          </a:p>
          <a:p>
            <a:pPr>
              <a:buFont typeface="Wingdings" pitchFamily="2" charset="2"/>
              <a:buChar char="Ø"/>
            </a:pPr>
            <a:r>
              <a:rPr lang="en-US" sz="1500" dirty="0" smtClean="0">
                <a:latin typeface="Times New Roman" pitchFamily="18" charset="0"/>
                <a:cs typeface="Times New Roman" pitchFamily="18" charset="0"/>
              </a:rPr>
              <a:t> Patients with type 1 diabetes are normally younger with an age less then 30 years old. The clinical symptoms are increase thirst and frequent urination this type of diabetes cannot be cleared by medications as it requires therapy.</a:t>
            </a:r>
          </a:p>
          <a:p>
            <a:pPr>
              <a:buFont typeface="Wingdings" pitchFamily="2" charset="2"/>
              <a:buChar char="Ø"/>
            </a:pPr>
            <a:endParaRPr lang="en-US" sz="1500" dirty="0" smtClean="0">
              <a:latin typeface="Times New Roman" pitchFamily="18" charset="0"/>
              <a:cs typeface="Times New Roman" pitchFamily="18" charset="0"/>
            </a:endParaRPr>
          </a:p>
          <a:p>
            <a:pPr>
              <a:buFont typeface="Wingdings" pitchFamily="2" charset="2"/>
              <a:buChar char="Ø"/>
            </a:pPr>
            <a:r>
              <a:rPr lang="en-US" sz="1500" dirty="0" smtClean="0">
                <a:latin typeface="Times New Roman" pitchFamily="18" charset="0"/>
                <a:cs typeface="Times New Roman" pitchFamily="18" charset="0"/>
              </a:rPr>
              <a:t> Type 2 diabetes occurs more commonly on middle-aged and old people, which can show hypertension, obesity and other diseases. with our living standards diabetes has increased commonly in people's daily life.</a:t>
            </a:r>
            <a:endParaRPr lang="en-US" sz="15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6119" y="285750"/>
            <a:ext cx="2264081" cy="523220"/>
          </a:xfrm>
          <a:prstGeom prst="rect">
            <a:avLst/>
          </a:prstGeom>
        </p:spPr>
        <p:txBody>
          <a:bodyPr wrap="none">
            <a:spAutoFit/>
          </a:bodyPr>
          <a:lstStyle/>
          <a:p>
            <a:pPr marL="343080" indent="-317520">
              <a:spcBef>
                <a:spcPts val="799"/>
              </a:spcBef>
              <a:buClr>
                <a:srgbClr val="000000"/>
              </a:buClr>
              <a:buFont typeface="Times New Roman"/>
              <a:buChar char="❖"/>
            </a:pPr>
            <a:r>
              <a:rPr lang="en-GB" sz="2800" b="1" spc="-1" dirty="0">
                <a:solidFill>
                  <a:schemeClr val="dk1"/>
                </a:solidFill>
                <a:latin typeface="Times New Roman"/>
              </a:rPr>
              <a:t>Motivation</a:t>
            </a: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36296" y="204588"/>
            <a:ext cx="1080120" cy="914696"/>
          </a:xfrm>
          <a:prstGeom prst="rect">
            <a:avLst/>
          </a:prstGeom>
        </p:spPr>
      </p:pic>
      <p:sp>
        <p:nvSpPr>
          <p:cNvPr id="4" name="TextBox 3"/>
          <p:cNvSpPr txBox="1"/>
          <p:nvPr/>
        </p:nvSpPr>
        <p:spPr>
          <a:xfrm>
            <a:off x="1066800" y="742950"/>
            <a:ext cx="6324600" cy="4708981"/>
          </a:xfrm>
          <a:prstGeom prst="rect">
            <a:avLst/>
          </a:prstGeom>
          <a:noFill/>
        </p:spPr>
        <p:txBody>
          <a:bodyPr wrap="square" rtlCol="0">
            <a:spAutoFit/>
          </a:bodyPr>
          <a:lstStyle/>
          <a:p>
            <a:pPr>
              <a:buFont typeface="Wingdings" pitchFamily="2" charset="2"/>
              <a:buChar char="Ø"/>
            </a:pPr>
            <a:r>
              <a:rPr lang="en-US" sz="1600" dirty="0">
                <a:latin typeface="Times New Roman" pitchFamily="18" charset="0"/>
                <a:cs typeface="Times New Roman" pitchFamily="18" charset="0"/>
              </a:rPr>
              <a:t>The motivation was to experiment  with end to end machine learning </a:t>
            </a:r>
            <a:r>
              <a:rPr lang="en-US" sz="1600" dirty="0" smtClean="0">
                <a:latin typeface="Times New Roman" pitchFamily="18" charset="0"/>
                <a:cs typeface="Times New Roman" pitchFamily="18" charset="0"/>
              </a:rPr>
              <a:t>project.</a:t>
            </a:r>
            <a:endParaRPr lang="en-US" sz="1600" dirty="0">
              <a:latin typeface="Times New Roman" pitchFamily="18" charset="0"/>
              <a:cs typeface="Times New Roman" pitchFamily="18" charset="0"/>
            </a:endParaRP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Diabetes is an increasingly growing health issue due to our inactive lifestyle.</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If it is detected in time then through proper medical treatment, adverse effects can be prevented. </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To help in early detection, technology can be used very reliably and efficiently. </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Using machine learning we have built a predictive model that can predict whether the patient is diabetes positive or not.".</a:t>
            </a:r>
          </a:p>
          <a:p>
            <a:pPr>
              <a:buFont typeface="Wingdings" pitchFamily="2" charset="2"/>
              <a:buChar char="Ø"/>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This is also sort of fun to work on a project like this which could be beneficial for the society. </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438150"/>
            <a:ext cx="2042995" cy="523220"/>
          </a:xfrm>
          <a:prstGeom prst="rect">
            <a:avLst/>
          </a:prstGeom>
        </p:spPr>
        <p:txBody>
          <a:bodyPr wrap="none">
            <a:spAutoFit/>
          </a:bodyPr>
          <a:lstStyle/>
          <a:p>
            <a:pPr marL="343080" indent="-317520">
              <a:spcBef>
                <a:spcPts val="799"/>
              </a:spcBef>
              <a:buClr>
                <a:srgbClr val="000000"/>
              </a:buClr>
              <a:buFont typeface="Times New Roman"/>
              <a:buChar char="❖"/>
            </a:pPr>
            <a:r>
              <a:rPr lang="en-GB" sz="2800" b="1" spc="-1" dirty="0">
                <a:solidFill>
                  <a:schemeClr val="dk1"/>
                </a:solidFill>
                <a:latin typeface="Times New Roman"/>
              </a:rPr>
              <a:t>Objective</a:t>
            </a:r>
          </a:p>
        </p:txBody>
      </p:sp>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36296" y="204588"/>
            <a:ext cx="1080120" cy="914696"/>
          </a:xfrm>
          <a:prstGeom prst="rect">
            <a:avLst/>
          </a:prstGeom>
        </p:spPr>
      </p:pic>
      <p:sp>
        <p:nvSpPr>
          <p:cNvPr id="5" name="TextBox 4"/>
          <p:cNvSpPr txBox="1"/>
          <p:nvPr/>
        </p:nvSpPr>
        <p:spPr>
          <a:xfrm>
            <a:off x="1143000" y="971550"/>
            <a:ext cx="6019800" cy="3416320"/>
          </a:xfrm>
          <a:prstGeom prst="rect">
            <a:avLst/>
          </a:prstGeom>
          <a:noFill/>
        </p:spPr>
        <p:txBody>
          <a:bodyPr wrap="square" rtlCol="0">
            <a:spAutoFit/>
          </a:bodyPr>
          <a:lstStyle/>
          <a:p>
            <a:pPr marL="400050" lvl="0" indent="-400050" algn="just">
              <a:buFont typeface="Wingdings" pitchFamily="2" charset="2"/>
              <a:buChar char="q"/>
            </a:pPr>
            <a:r>
              <a:rPr lang="en-US" dirty="0" smtClean="0">
                <a:latin typeface="Times New Roman" pitchFamily="18" charset="0"/>
                <a:cs typeface="Times New Roman" pitchFamily="18" charset="0"/>
              </a:rPr>
              <a:t>The main objective of a diabetes prediction system is to estimate an individual's risk of developing diabetes, typically type 2 diabetes. This can be done by analyzing various data points, including: </a:t>
            </a:r>
          </a:p>
          <a:p>
            <a:pPr marL="400050" lvl="0" indent="-400050" algn="just"/>
            <a:endParaRPr lang="en-US" dirty="0" smtClean="0">
              <a:latin typeface="Times New Roman" pitchFamily="18" charset="0"/>
              <a:cs typeface="Times New Roman" pitchFamily="18" charset="0"/>
            </a:endParaRPr>
          </a:p>
          <a:p>
            <a:pPr marL="571500" indent="-571500" algn="just">
              <a:buFont typeface="+mj-lt"/>
              <a:buAutoNum type="romanUcPeriod"/>
            </a:pPr>
            <a:r>
              <a:rPr lang="en-US" dirty="0" smtClean="0">
                <a:latin typeface="Times New Roman" pitchFamily="18" charset="0"/>
                <a:cs typeface="Times New Roman" pitchFamily="18" charset="0"/>
              </a:rPr>
              <a:t>Demographics (age, gender, ethnicity)</a:t>
            </a:r>
          </a:p>
          <a:p>
            <a:pPr marL="571500" indent="-571500" algn="just">
              <a:buFont typeface="+mj-lt"/>
              <a:buAutoNum type="romanUcPeriod"/>
            </a:pPr>
            <a:r>
              <a:rPr lang="en-US" dirty="0" smtClean="0">
                <a:latin typeface="Times New Roman" pitchFamily="18" charset="0"/>
                <a:cs typeface="Times New Roman" pitchFamily="18" charset="0"/>
              </a:rPr>
              <a:t>Anthropometrics (body mass index, waist circumference)</a:t>
            </a:r>
          </a:p>
          <a:p>
            <a:pPr marL="571500" indent="-571500" algn="just">
              <a:buFont typeface="+mj-lt"/>
              <a:buAutoNum type="romanUcPeriod"/>
            </a:pPr>
            <a:r>
              <a:rPr lang="en-US" dirty="0" smtClean="0">
                <a:latin typeface="Times New Roman" pitchFamily="18" charset="0"/>
                <a:cs typeface="Times New Roman" pitchFamily="18" charset="0"/>
              </a:rPr>
              <a:t>Biochemical measurements (blood sugar, blood pressure, cholesterol)</a:t>
            </a:r>
          </a:p>
          <a:p>
            <a:pPr marL="571500" indent="-571500" algn="just">
              <a:buFont typeface="+mj-lt"/>
              <a:buAutoNum type="romanUcPeriod"/>
            </a:pPr>
            <a:r>
              <a:rPr lang="en-US" dirty="0" smtClean="0">
                <a:latin typeface="Times New Roman" pitchFamily="18" charset="0"/>
                <a:cs typeface="Times New Roman" pitchFamily="18" charset="0"/>
              </a:rPr>
              <a:t>Family history of diabetes</a:t>
            </a:r>
          </a:p>
          <a:p>
            <a:pPr marL="571500" indent="-571500" algn="just">
              <a:buFont typeface="+mj-lt"/>
              <a:buAutoNum type="romanUcPeriod"/>
            </a:pPr>
            <a:r>
              <a:rPr lang="en-US" dirty="0" smtClean="0">
                <a:latin typeface="Times New Roman" pitchFamily="18" charset="0"/>
                <a:cs typeface="Times New Roman" pitchFamily="18" charset="0"/>
              </a:rPr>
              <a:t>Lifestyle factors (diet, physical activity, smoking)</a:t>
            </a:r>
            <a:endParaRPr lang="en-US" dirty="0">
              <a:latin typeface="Times New Roman" pitchFamily="18" charset="0"/>
              <a:cs typeface="Times New Roman" pitchFamily="18" charset="0"/>
            </a:endParaRPr>
          </a:p>
          <a:p>
            <a:pPr marL="400050" indent="-400050">
              <a:buFont typeface="+mj-lt"/>
              <a:buAutoNum type="romanUcPeriod"/>
            </a:pP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85750"/>
            <a:ext cx="4267200" cy="993960"/>
          </a:xfrm>
        </p:spPr>
        <p:txBody>
          <a:bodyPr/>
          <a:lstStyle/>
          <a:p>
            <a:pPr algn="ctr">
              <a:buFont typeface="Wingdings" pitchFamily="2" charset="2"/>
              <a:buChar char="v"/>
            </a:pPr>
            <a:r>
              <a:rPr lang="en-US" sz="2800" b="1" dirty="0" smtClean="0">
                <a:latin typeface="Times New Roman" pitchFamily="18" charset="0"/>
                <a:cs typeface="Times New Roman" pitchFamily="18" charset="0"/>
              </a:rPr>
              <a:t>Block Diagram</a:t>
            </a:r>
            <a:endParaRPr lang="en-US" sz="28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990600" y="1047750"/>
            <a:ext cx="6858000" cy="3276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58590"/>
            <a:ext cx="5238840" cy="993960"/>
          </a:xfrm>
        </p:spPr>
        <p:txBody>
          <a:bodyPr/>
          <a:lstStyle/>
          <a:p>
            <a:pPr>
              <a:buFont typeface="Wingdings" pitchFamily="2" charset="2"/>
              <a:buChar char="v"/>
            </a:pPr>
            <a:r>
              <a:rPr lang="en-GB" sz="2800" b="1" strike="noStrike" spc="-1" dirty="0" smtClean="0">
                <a:solidFill>
                  <a:schemeClr val="dk1"/>
                </a:solidFill>
                <a:latin typeface="Times New Roman" pitchFamily="18" charset="0"/>
                <a:cs typeface="Times New Roman" pitchFamily="18" charset="0"/>
              </a:rPr>
              <a:t>Machine Learning Workflow</a:t>
            </a:r>
            <a:br>
              <a:rPr lang="en-GB" sz="2800" b="1" strike="noStrike" spc="-1" dirty="0" smtClean="0">
                <a:solidFill>
                  <a:schemeClr val="dk1"/>
                </a:solidFill>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Subtitle 2"/>
          <p:cNvSpPr>
            <a:spLocks noGrp="1"/>
          </p:cNvSpPr>
          <p:nvPr>
            <p:ph type="subTitle"/>
          </p:nvPr>
        </p:nvSpPr>
        <p:spPr>
          <a:xfrm>
            <a:off x="1219200" y="1369080"/>
            <a:ext cx="6477000" cy="3263040"/>
          </a:xfrm>
        </p:spPr>
        <p:txBody>
          <a:bodyPr/>
          <a:lstStyle/>
          <a:p>
            <a:pPr>
              <a:buFont typeface="Wingdings" pitchFamily="2" charset="2"/>
              <a:buChar char="Ø"/>
            </a:pPr>
            <a:r>
              <a:rPr lang="en-US" dirty="0" smtClean="0">
                <a:latin typeface="Times New Roman" pitchFamily="18" charset="0"/>
                <a:cs typeface="Times New Roman" pitchFamily="18" charset="0"/>
              </a:rPr>
              <a:t>We can define the machine learning workflow in 5 stages.</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Gathering data</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Data pre-processing</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Researching the model that will be best for the type of data</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Training and testing the model</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Evaluation</a:t>
            </a: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1760" y="273960"/>
            <a:ext cx="2419440" cy="993960"/>
          </a:xfrm>
        </p:spPr>
        <p:txBody>
          <a:bodyPr/>
          <a:lstStyle/>
          <a:p>
            <a:pPr algn="l">
              <a:buFont typeface="Wingdings" pitchFamily="2" charset="2"/>
              <a:buChar char="v"/>
            </a:pPr>
            <a:r>
              <a:rPr lang="en-US" sz="2800" b="1" dirty="0" smtClean="0">
                <a:latin typeface="Times New Roman" pitchFamily="18" charset="0"/>
                <a:cs typeface="Times New Roman" pitchFamily="18" charset="0"/>
              </a:rPr>
              <a:t>Algorithm - 1</a:t>
            </a:r>
            <a:endParaRPr lang="en-US" sz="2800" b="1" dirty="0">
              <a:latin typeface="Times New Roman" pitchFamily="18" charset="0"/>
              <a:cs typeface="Times New Roman" pitchFamily="18" charset="0"/>
            </a:endParaRPr>
          </a:p>
        </p:txBody>
      </p:sp>
      <p:sp>
        <p:nvSpPr>
          <p:cNvPr id="3" name="Subtitle 2"/>
          <p:cNvSpPr>
            <a:spLocks noGrp="1"/>
          </p:cNvSpPr>
          <p:nvPr>
            <p:ph type="subTitle"/>
          </p:nvPr>
        </p:nvSpPr>
        <p:spPr>
          <a:xfrm>
            <a:off x="685800" y="1123950"/>
            <a:ext cx="7276920" cy="3355770"/>
          </a:xfrm>
        </p:spPr>
        <p:txBody>
          <a:bodyPr/>
          <a:lstStyle/>
          <a:p>
            <a:r>
              <a:rPr lang="en-US" b="1" dirty="0" smtClean="0">
                <a:latin typeface="Times New Roman" pitchFamily="18" charset="0"/>
                <a:cs typeface="Times New Roman" pitchFamily="18" charset="0"/>
              </a:rPr>
              <a:t>The Random Forest Classifier:</a:t>
            </a:r>
          </a:p>
          <a:p>
            <a:pPr>
              <a:buFont typeface="Wingdings" pitchFamily="2" charset="2"/>
              <a:buChar char="Ø"/>
            </a:pPr>
            <a:r>
              <a:rPr lang="en-US" dirty="0" smtClean="0">
                <a:latin typeface="Times New Roman" pitchFamily="18" charset="0"/>
                <a:cs typeface="Times New Roman" pitchFamily="18" charset="0"/>
              </a:rPr>
              <a:t>Random Forest is a popular machine learning algorithm that belongs to the supervised learning technique. It is one of the widely used algorithms, which perform well with any kind of dataset, be it classification or regression.</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It is based on the concept of ensemble learning, which is a process of combining multiple classifiers to solve a complex problem, and at the end, the results are either made an average of all the classifiers or mode of all the classifiers.</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The greater number of trees in the forest leads to higher accuracy and prevents the problem of </a:t>
            </a:r>
            <a:r>
              <a:rPr lang="en-US" dirty="0" smtClean="0">
                <a:latin typeface="Times New Roman" pitchFamily="18" charset="0"/>
                <a:cs typeface="Times New Roman" pitchFamily="18" charset="0"/>
              </a:rPr>
              <a:t>over fitting.</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415</TotalTime>
  <Words>848</Words>
  <Application>Microsoft Office PowerPoint</Application>
  <PresentationFormat>On-screen Show (16:9)</PresentationFormat>
  <Paragraphs>138</Paragraphs>
  <Slides>17</Slides>
  <Notes>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End to End Diabetes Prediction System</vt:lpstr>
      <vt:lpstr>Slide 2</vt:lpstr>
      <vt:lpstr>Slide 3</vt:lpstr>
      <vt:lpstr>Slide 4</vt:lpstr>
      <vt:lpstr>Slide 5</vt:lpstr>
      <vt:lpstr>Slide 6</vt:lpstr>
      <vt:lpstr>Block Diagram</vt:lpstr>
      <vt:lpstr>Machine Learning Workflow </vt:lpstr>
      <vt:lpstr>Algorithm - 1</vt:lpstr>
      <vt:lpstr>The Random Forest Classifier</vt:lpstr>
      <vt:lpstr>Algorithm - 1</vt:lpstr>
      <vt:lpstr>Decision Tree</vt:lpstr>
      <vt:lpstr>Logistic Regression </vt:lpstr>
      <vt:lpstr>Logistic Regression </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Dhruv</dc:creator>
  <cp:lastModifiedBy>student</cp:lastModifiedBy>
  <cp:revision>58</cp:revision>
  <dcterms:modified xsi:type="dcterms:W3CDTF">2024-05-15T05:40:56Z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On-screen Show (16:9)</vt:lpwstr>
  </property>
  <property fmtid="{D5CDD505-2E9C-101B-9397-08002B2CF9AE}" pid="4" name="Slides">
    <vt:i4>7</vt:i4>
  </property>
</Properties>
</file>