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mo Bold" charset="1" panose="020B0704020202020204"/>
      <p:regular r:id="rId17"/>
    </p:embeddedFon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  <p:embeddedFont>
      <p:font typeface="Arimo" charset="1" panose="020B0604020202020204"/>
      <p:regular r:id="rId20"/>
    </p:embeddedFont>
    <p:embeddedFont>
      <p:font typeface="Rustic Printed" charset="1" panose="00000000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Medium" charset="1" panose="020B06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52.png" Type="http://schemas.openxmlformats.org/officeDocument/2006/relationships/image"/><Relationship Id="rId14" Target="../media/image53.svg" Type="http://schemas.openxmlformats.org/officeDocument/2006/relationships/image"/><Relationship Id="rId15" Target="../media/image54.png" Type="http://schemas.openxmlformats.org/officeDocument/2006/relationships/image"/><Relationship Id="rId16" Target="../media/image5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20.png" Type="http://schemas.openxmlformats.org/officeDocument/2006/relationships/image"/><Relationship Id="rId2" Target="../media/image1.jpeg" Type="http://schemas.openxmlformats.org/officeDocument/2006/relationships/image"/><Relationship Id="rId20" Target="../media/image21.svg" Type="http://schemas.openxmlformats.org/officeDocument/2006/relationships/image"/><Relationship Id="rId21" Target="../media/image26.png" Type="http://schemas.openxmlformats.org/officeDocument/2006/relationships/image"/><Relationship Id="rId22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48.png" Type="http://schemas.openxmlformats.org/officeDocument/2006/relationships/image"/><Relationship Id="rId8" Target="../media/image49.svg" Type="http://schemas.openxmlformats.org/officeDocument/2006/relationships/image"/><Relationship Id="rId9" Target="../media/image5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4142913">
            <a:off x="12361563" y="2621106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5" y="0"/>
                </a:lnTo>
                <a:lnTo>
                  <a:pt x="2770525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6823717">
            <a:off x="2885331" y="608599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4270593" y="2612842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9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9" y="1581362"/>
                </a:lnTo>
                <a:lnTo>
                  <a:pt x="1467459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3026394" y="6430583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3238126" y="5044826"/>
            <a:ext cx="11811747" cy="3223545"/>
          </a:xfrm>
          <a:custGeom>
            <a:avLst/>
            <a:gdLst/>
            <a:ahLst/>
            <a:cxnLst/>
            <a:rect r="r" b="b" t="t" l="l"/>
            <a:pathLst>
              <a:path h="3223545" w="11811747">
                <a:moveTo>
                  <a:pt x="0" y="0"/>
                </a:moveTo>
                <a:lnTo>
                  <a:pt x="11811748" y="0"/>
                </a:lnTo>
                <a:lnTo>
                  <a:pt x="11811748" y="3223545"/>
                </a:lnTo>
                <a:lnTo>
                  <a:pt x="0" y="3223545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612351" y="5395577"/>
            <a:ext cx="2886458" cy="2522043"/>
          </a:xfrm>
          <a:custGeom>
            <a:avLst/>
            <a:gdLst/>
            <a:ahLst/>
            <a:cxnLst/>
            <a:rect r="r" b="b" t="t" l="l"/>
            <a:pathLst>
              <a:path h="2522043" w="2886458">
                <a:moveTo>
                  <a:pt x="0" y="0"/>
                </a:moveTo>
                <a:lnTo>
                  <a:pt x="2886458" y="0"/>
                </a:lnTo>
                <a:lnTo>
                  <a:pt x="2886458" y="2522043"/>
                </a:lnTo>
                <a:lnTo>
                  <a:pt x="0" y="2522043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-116" t="0" r="-116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737284" y="1632051"/>
            <a:ext cx="10910396" cy="170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BistroBill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5731" y="3338678"/>
            <a:ext cx="16230600" cy="642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b="true" sz="4681" spc="-9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 Billing Application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58191" y="5143825"/>
            <a:ext cx="8461336" cy="268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013" indent="-234338" lvl="2">
              <a:lnSpc>
                <a:spcPts val="5473"/>
              </a:lnSpc>
              <a:buFont typeface="Arial"/>
              <a:buChar char="⚬"/>
            </a:pPr>
            <a:r>
              <a:rPr lang="en-US" b="true" sz="30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Submitted By:</a:t>
            </a:r>
            <a:r>
              <a:rPr lang="en-US" sz="30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Utkarsh Patel</a:t>
            </a:r>
          </a:p>
          <a:p>
            <a:pPr algn="l" marL="703013" indent="-234338" lvl="2">
              <a:lnSpc>
                <a:spcPts val="5473"/>
              </a:lnSpc>
              <a:buFont typeface="Arial"/>
              <a:buChar char="⚬"/>
            </a:pPr>
            <a:r>
              <a:rPr lang="en-US" b="true" sz="307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Registration Number:</a:t>
            </a:r>
            <a:r>
              <a:rPr lang="en-US" sz="307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12307357</a:t>
            </a:r>
          </a:p>
          <a:p>
            <a:pPr algn="l" marL="703013" indent="-234338" lvl="2">
              <a:lnSpc>
                <a:spcPts val="5473"/>
              </a:lnSpc>
              <a:buFont typeface="Arial"/>
              <a:buChar char="⚬"/>
            </a:pPr>
            <a:r>
              <a:rPr lang="en-US" b="true" sz="307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Roll Number: </a:t>
            </a:r>
            <a:r>
              <a:rPr lang="en-US" sz="307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40</a:t>
            </a:r>
          </a:p>
          <a:p>
            <a:pPr algn="l" marL="703013" indent="-234338" lvl="2">
              <a:lnSpc>
                <a:spcPts val="5473"/>
              </a:lnSpc>
              <a:buFont typeface="Arial"/>
              <a:buChar char="⚬"/>
            </a:pPr>
            <a:r>
              <a:rPr lang="en-US" b="true" sz="30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Institution:</a:t>
            </a:r>
            <a:r>
              <a:rPr lang="en-US" sz="30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Lovely Professional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19557" y="1721639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4752" y="3530096"/>
            <a:ext cx="15021772" cy="525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9"/>
              </a:lnSpc>
              <a:spcBef>
                <a:spcPct val="0"/>
              </a:spcBef>
            </a:pPr>
            <a:r>
              <a:rPr lang="en-US" b="true" sz="2599" spc="1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Achiev</a:t>
            </a:r>
            <a:r>
              <a:rPr lang="en-US" b="true" sz="2599" spc="155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ements</a:t>
            </a:r>
            <a:r>
              <a:rPr lang="en-US" sz="2599" spc="155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155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Developed a unified platform for comprehensive billing management.</a:t>
            </a: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155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Simplified financial workflows through integrated modules and utilities.</a:t>
            </a: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155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Delivered a responsive, user-friendly design that enhances productivity and user experience.</a:t>
            </a:r>
          </a:p>
          <a:p>
            <a:pPr algn="l" marL="0" indent="0" lvl="0">
              <a:lnSpc>
                <a:spcPts val="3509"/>
              </a:lnSpc>
              <a:spcBef>
                <a:spcPct val="0"/>
              </a:spcBef>
            </a:pPr>
            <a:r>
              <a:rPr lang="en-US" b="true" sz="2599" spc="155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Enhancements:</a:t>
            </a: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155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Transition to a secure database for improved data handling and scalability.</a:t>
            </a: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155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Integration of advanced features like cloud synchronization and multi-device support.</a:t>
            </a: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155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Implementation of enhanced security measures and user access control.</a:t>
            </a: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155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Addition of detailed analytics and reporting tools for business insights.</a:t>
            </a:r>
          </a:p>
          <a:p>
            <a:pPr algn="l" marL="0" indent="0" lvl="0">
              <a:lnSpc>
                <a:spcPts val="35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57161" y="1818354"/>
            <a:ext cx="7973677" cy="6764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THANK YOU VERY MUCH!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65936" y="1241701"/>
            <a:ext cx="8435223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INTRODUCTION: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8566" y="3320931"/>
            <a:ext cx="10306358" cy="569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6"/>
              </a:lnSpc>
            </a:pPr>
            <a:r>
              <a:rPr lang="en-US" sz="2597" spc="155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Billing management is a critical aspect of modern business operations, often hindered by manual processes and fragmented tools.</a:t>
            </a:r>
          </a:p>
          <a:p>
            <a:pPr algn="l">
              <a:lnSpc>
                <a:spcPts val="3506"/>
              </a:lnSpc>
            </a:pPr>
            <a:r>
              <a:rPr lang="en-US" sz="2597" spc="155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BistroBill is a Python-based GUI application that offers:</a:t>
            </a:r>
          </a:p>
          <a:p>
            <a:pPr algn="l" marL="560790" indent="-280395" lvl="1">
              <a:lnSpc>
                <a:spcPts val="3506"/>
              </a:lnSpc>
              <a:buFont typeface="Arial"/>
              <a:buChar char="•"/>
            </a:pPr>
            <a:r>
              <a:rPr lang="en-US" sz="2597" spc="155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Comprehensive billing and invoicing solutions in one platform.</a:t>
            </a:r>
          </a:p>
          <a:p>
            <a:pPr algn="l" marL="560790" indent="-280395" lvl="1">
              <a:lnSpc>
                <a:spcPts val="3506"/>
              </a:lnSpc>
              <a:buFont typeface="Arial"/>
              <a:buChar char="•"/>
            </a:pPr>
            <a:r>
              <a:rPr lang="en-US" sz="2597" spc="155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Seamless management of item inventories, customer records, and financial transactions.</a:t>
            </a:r>
          </a:p>
          <a:p>
            <a:pPr algn="l" marL="560790" indent="-280395" lvl="1">
              <a:lnSpc>
                <a:spcPts val="3506"/>
              </a:lnSpc>
              <a:buFont typeface="Arial"/>
              <a:buChar char="•"/>
            </a:pPr>
            <a:r>
              <a:rPr lang="en-US" sz="2597" spc="155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Integrated utilities, including a currency converter, notepad, and calculator.</a:t>
            </a:r>
          </a:p>
          <a:p>
            <a:pPr algn="l">
              <a:lnSpc>
                <a:spcPts val="3506"/>
              </a:lnSpc>
            </a:pPr>
            <a:r>
              <a:rPr lang="en-US" b="true" sz="2597" spc="155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  <a:r>
              <a:rPr lang="en-US" sz="2597" spc="155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: To simplify and enhance billing workflows, ensuring accuracy, efficiency, and scalability for businesses.</a:t>
            </a:r>
          </a:p>
          <a:p>
            <a:pPr algn="l" marL="0" indent="0" lvl="0">
              <a:lnSpc>
                <a:spcPts val="3506"/>
              </a:lnSpc>
              <a:spcBef>
                <a:spcPct val="0"/>
              </a:spcBef>
            </a:pPr>
            <a:r>
              <a:rPr lang="en-US" sz="2597" spc="155" u="none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3898" y="546655"/>
            <a:ext cx="8435223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OBJECTIVES: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58405" y="2552702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5"/>
                </a:lnTo>
                <a:lnTo>
                  <a:pt x="0" y="65279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" t="0" r="-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9794" y="2338650"/>
            <a:ext cx="10312169" cy="6956027"/>
          </a:xfrm>
          <a:custGeom>
            <a:avLst/>
            <a:gdLst/>
            <a:ahLst/>
            <a:cxnLst/>
            <a:rect r="r" b="b" t="t" l="l"/>
            <a:pathLst>
              <a:path h="6956027" w="10312169">
                <a:moveTo>
                  <a:pt x="0" y="0"/>
                </a:moveTo>
                <a:lnTo>
                  <a:pt x="10312170" y="0"/>
                </a:lnTo>
                <a:lnTo>
                  <a:pt x="10312170" y="6956028"/>
                </a:lnTo>
                <a:lnTo>
                  <a:pt x="0" y="69560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845382" y="3263444"/>
            <a:ext cx="9671487" cy="559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4"/>
              </a:lnSpc>
            </a:pPr>
            <a:r>
              <a:rPr lang="en-US" sz="259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BistroBill aims to:</a:t>
            </a:r>
          </a:p>
          <a:p>
            <a:pPr algn="just" marL="560787" indent="-280393" lvl="1">
              <a:lnSpc>
                <a:spcPts val="3714"/>
              </a:lnSpc>
              <a:buFont typeface="Arial"/>
              <a:buChar char="•"/>
            </a:pPr>
            <a:r>
              <a:rPr lang="en-US" b="true" sz="2597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Provide an all-in-one platform for managing billing, invoicing, and customer records.</a:t>
            </a:r>
          </a:p>
          <a:p>
            <a:pPr algn="just" marL="560787" indent="-280393" lvl="1">
              <a:lnSpc>
                <a:spcPts val="3714"/>
              </a:lnSpc>
              <a:buFont typeface="Arial"/>
              <a:buChar char="•"/>
            </a:pPr>
            <a:r>
              <a:rPr lang="en-US" b="true" sz="2597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Offer seamless integration of item inventory, billing, and utility tools for streamlined operations.</a:t>
            </a:r>
          </a:p>
          <a:p>
            <a:pPr algn="just" marL="560787" indent="-280393" lvl="1">
              <a:lnSpc>
                <a:spcPts val="3714"/>
              </a:lnSpc>
              <a:buFont typeface="Arial"/>
              <a:buChar char="•"/>
            </a:pPr>
            <a:r>
              <a:rPr lang="en-US" b="true" sz="2597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Facilitate accurate and efficient financial workflows with built-in calculators and tax management.</a:t>
            </a:r>
          </a:p>
          <a:p>
            <a:pPr algn="just" marL="560787" indent="-280393" lvl="1">
              <a:lnSpc>
                <a:spcPts val="3714"/>
              </a:lnSpc>
              <a:buFont typeface="Arial"/>
              <a:buChar char="•"/>
            </a:pPr>
            <a:r>
              <a:rPr lang="en-US" b="true" sz="2597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Enable quick and real-time currency conversions to support international transactions.</a:t>
            </a:r>
          </a:p>
          <a:p>
            <a:pPr algn="just" marL="560787" indent="-280393" lvl="1">
              <a:lnSpc>
                <a:spcPts val="3714"/>
              </a:lnSpc>
              <a:buFont typeface="Arial"/>
              <a:buChar char="•"/>
            </a:pPr>
            <a:r>
              <a:rPr lang="en-US" b="true" sz="2597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Enhance user experience through an intuitive, visually appealing, and user-friendly interface.</a:t>
            </a:r>
          </a:p>
          <a:p>
            <a:pPr algn="just">
              <a:lnSpc>
                <a:spcPts val="371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44836" y="1526745"/>
            <a:ext cx="7259909" cy="7233510"/>
          </a:xfrm>
          <a:custGeom>
            <a:avLst/>
            <a:gdLst/>
            <a:ahLst/>
            <a:cxnLst/>
            <a:rect r="r" b="b" t="t" l="l"/>
            <a:pathLst>
              <a:path h="7233510" w="7259909">
                <a:moveTo>
                  <a:pt x="0" y="0"/>
                </a:moveTo>
                <a:lnTo>
                  <a:pt x="7259910" y="0"/>
                </a:lnTo>
                <a:lnTo>
                  <a:pt x="7259910" y="7233510"/>
                </a:lnTo>
                <a:lnTo>
                  <a:pt x="0" y="7233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79719" y="1206948"/>
            <a:ext cx="3894586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SCOPE: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9719" y="2896477"/>
            <a:ext cx="10386755" cy="6570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0"/>
              </a:lnSpc>
              <a:spcBef>
                <a:spcPct val="0"/>
              </a:spcBef>
            </a:pPr>
            <a:r>
              <a:rPr lang="en-US" b="true" sz="2600" spc="156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</a:t>
            </a:r>
            <a:r>
              <a:rPr lang="en-US" b="true" sz="2600" spc="156" u="non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application includes:</a:t>
            </a:r>
          </a:p>
          <a:p>
            <a:pPr algn="l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 spc="156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Main Interface: A centralized hub connecting all modules for easy navigation.</a:t>
            </a:r>
          </a:p>
          <a:p>
            <a:pPr algn="l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 spc="156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Billing Module: A streamlined system for managing orders, calculating totals, and generating invoices.</a:t>
            </a:r>
          </a:p>
          <a:p>
            <a:pPr algn="l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 spc="156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Item Inventory Module: Tools for adding, updating, and tracking menu items with real-time integration.</a:t>
            </a:r>
          </a:p>
          <a:p>
            <a:pPr algn="l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 spc="156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Utilities: Integrated notepad, calculator, and currency converter for enhanced functionality.</a:t>
            </a:r>
          </a:p>
          <a:p>
            <a:pPr algn="l" marL="561341" indent="-280670" lvl="1">
              <a:lnSpc>
                <a:spcPts val="35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 spc="156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Data Management: JSON-based storage for seamless record-keeping and quick data retrieval.</a:t>
            </a:r>
          </a:p>
          <a:p>
            <a:pPr algn="l" marL="0" indent="0" lvl="0">
              <a:lnSpc>
                <a:spcPts val="3510"/>
              </a:lnSpc>
              <a:spcBef>
                <a:spcPct val="0"/>
              </a:spcBef>
            </a:pPr>
            <a:r>
              <a:rPr lang="en-US" b="true" sz="2600" spc="156" u="non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Outcome</a:t>
            </a:r>
            <a:r>
              <a:rPr lang="en-US" b="true" sz="2600" spc="156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: An efficient, user-friendly platform that simplifies billing management and enhances business operations.</a:t>
            </a:r>
          </a:p>
          <a:p>
            <a:pPr algn="l" marL="0" indent="0" lvl="0">
              <a:lnSpc>
                <a:spcPts val="35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2892" y="2019894"/>
            <a:ext cx="7669569" cy="6247213"/>
          </a:xfrm>
          <a:custGeom>
            <a:avLst/>
            <a:gdLst/>
            <a:ahLst/>
            <a:cxnLst/>
            <a:rect r="r" b="b" t="t" l="l"/>
            <a:pathLst>
              <a:path h="6247213" w="7669569">
                <a:moveTo>
                  <a:pt x="0" y="0"/>
                </a:moveTo>
                <a:lnTo>
                  <a:pt x="7669569" y="0"/>
                </a:lnTo>
                <a:lnTo>
                  <a:pt x="7669569" y="6247212"/>
                </a:lnTo>
                <a:lnTo>
                  <a:pt x="0" y="6247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8058852" y="452399"/>
            <a:ext cx="876867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APPLICATION TOOLS: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82408" y="2913702"/>
            <a:ext cx="10728356" cy="700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8" indent="-374226" lvl="2">
              <a:lnSpc>
                <a:spcPts val="3509"/>
              </a:lnSpc>
              <a:buAutoNum type="alphaLcPeriod" startAt="1"/>
            </a:pPr>
            <a:r>
              <a:rPr lang="en-US" b="true" sz="2599" spc="15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</a:t>
            </a: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ogramming Language: Python for flexibility and scalability.</a:t>
            </a:r>
          </a:p>
          <a:p>
            <a:pPr algn="l" marL="1122678" indent="-374226" lvl="2">
              <a:lnSpc>
                <a:spcPts val="3509"/>
              </a:lnSpc>
              <a:buAutoNum type="alphaLcPeriod" startAt="1"/>
            </a:pP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IDE: PyCharm for efficient development and debugging.</a:t>
            </a:r>
          </a:p>
          <a:p>
            <a:pPr algn="just" marL="1122678" indent="-374226" lvl="2">
              <a:lnSpc>
                <a:spcPts val="3509"/>
              </a:lnSpc>
              <a:buAutoNum type="alphaLcPeriod" startAt="1"/>
            </a:pP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Libraries Used:</a:t>
            </a:r>
          </a:p>
          <a:p>
            <a:pPr algn="l" marL="1684017" indent="-421004" lvl="3">
              <a:lnSpc>
                <a:spcPts val="3509"/>
              </a:lnSpc>
              <a:buFont typeface="Arial"/>
              <a:buChar char="￭"/>
            </a:pP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Tkinter: GUI design.</a:t>
            </a:r>
          </a:p>
          <a:p>
            <a:pPr algn="l" marL="1684017" indent="-421004" lvl="3">
              <a:lnSpc>
                <a:spcPts val="3509"/>
              </a:lnSpc>
              <a:buFont typeface="Arial"/>
              <a:buChar char="￭"/>
            </a:pP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Custom</a:t>
            </a: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Tkinter: Modern themes and styles.</a:t>
            </a:r>
          </a:p>
          <a:p>
            <a:pPr algn="l" marL="1684017" indent="-421004" lvl="3">
              <a:lnSpc>
                <a:spcPts val="3509"/>
              </a:lnSpc>
              <a:buFont typeface="Arial"/>
              <a:buChar char="￭"/>
            </a:pP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Pillow: Image processing.</a:t>
            </a:r>
          </a:p>
          <a:p>
            <a:pPr algn="l" marL="1684017" indent="-421004" lvl="3">
              <a:lnSpc>
                <a:spcPts val="3509"/>
              </a:lnSpc>
              <a:buFont typeface="Arial"/>
              <a:buChar char="￭"/>
            </a:pP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Datetime: Handling travel schedules.</a:t>
            </a:r>
          </a:p>
          <a:p>
            <a:pPr algn="l" marL="1684017" indent="-421004" lvl="3">
              <a:lnSpc>
                <a:spcPts val="3509"/>
              </a:lnSpc>
              <a:buFont typeface="Arial"/>
              <a:buChar char="￭"/>
            </a:pP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JSON: Lightweight data storage</a:t>
            </a:r>
          </a:p>
          <a:p>
            <a:pPr algn="l" marL="1684017" indent="-421004" lvl="3">
              <a:lnSpc>
                <a:spcPts val="3509"/>
              </a:lnSpc>
              <a:buFont typeface="Arial"/>
              <a:buChar char="￭"/>
            </a:pP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Requests: Facilitates API integration for features such as SMS and currency exchange.</a:t>
            </a:r>
          </a:p>
          <a:p>
            <a:pPr algn="l" marL="1122678" indent="-374226" lvl="2">
              <a:lnSpc>
                <a:spcPts val="3509"/>
              </a:lnSpc>
              <a:buAutoNum type="alphaLcPeriod" startAt="1"/>
            </a:pP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Data Storage: JSON for simple, efficient storage of menu items and billing data.</a:t>
            </a:r>
          </a:p>
          <a:p>
            <a:pPr algn="l" marL="1122678" indent="-374226" lvl="2">
              <a:lnSpc>
                <a:spcPts val="3509"/>
              </a:lnSpc>
              <a:buAutoNum type="alphaLcPeriod" startAt="1"/>
            </a:pPr>
            <a:r>
              <a:rPr lang="en-US" b="true" sz="2599" spc="155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Version Control: Git for systematic project tracking.</a:t>
            </a:r>
          </a:p>
          <a:p>
            <a:pPr algn="l">
              <a:lnSpc>
                <a:spcPts val="350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179271"/>
            <a:chOff x="0" y="0"/>
            <a:chExt cx="4816593" cy="26809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680960"/>
            </a:xfrm>
            <a:custGeom>
              <a:avLst/>
              <a:gdLst/>
              <a:ahLst/>
              <a:cxnLst/>
              <a:rect r="r" b="b" t="t" l="l"/>
              <a:pathLst>
                <a:path h="2680960" w="4816592">
                  <a:moveTo>
                    <a:pt x="9313" y="0"/>
                  </a:moveTo>
                  <a:lnTo>
                    <a:pt x="4807279" y="0"/>
                  </a:lnTo>
                  <a:cubicBezTo>
                    <a:pt x="4809749" y="0"/>
                    <a:pt x="4812118" y="981"/>
                    <a:pt x="4813865" y="2728"/>
                  </a:cubicBezTo>
                  <a:cubicBezTo>
                    <a:pt x="4815611" y="4474"/>
                    <a:pt x="4816592" y="6843"/>
                    <a:pt x="4816592" y="9313"/>
                  </a:cubicBezTo>
                  <a:lnTo>
                    <a:pt x="4816592" y="2671647"/>
                  </a:lnTo>
                  <a:cubicBezTo>
                    <a:pt x="4816592" y="2674117"/>
                    <a:pt x="4815611" y="2676486"/>
                    <a:pt x="4813865" y="2678232"/>
                  </a:cubicBezTo>
                  <a:cubicBezTo>
                    <a:pt x="4812118" y="2679979"/>
                    <a:pt x="4809749" y="2680960"/>
                    <a:pt x="4807279" y="2680960"/>
                  </a:cubicBezTo>
                  <a:lnTo>
                    <a:pt x="9313" y="2680960"/>
                  </a:lnTo>
                  <a:cubicBezTo>
                    <a:pt x="6843" y="2680960"/>
                    <a:pt x="4474" y="2679979"/>
                    <a:pt x="2728" y="2678232"/>
                  </a:cubicBezTo>
                  <a:cubicBezTo>
                    <a:pt x="981" y="2676486"/>
                    <a:pt x="0" y="2674117"/>
                    <a:pt x="0" y="2671647"/>
                  </a:cubicBezTo>
                  <a:lnTo>
                    <a:pt x="0" y="9313"/>
                  </a:lnTo>
                  <a:cubicBezTo>
                    <a:pt x="0" y="6843"/>
                    <a:pt x="981" y="4474"/>
                    <a:pt x="2728" y="2728"/>
                  </a:cubicBezTo>
                  <a:cubicBezTo>
                    <a:pt x="4474" y="981"/>
                    <a:pt x="6843" y="0"/>
                    <a:pt x="9313" y="0"/>
                  </a:cubicBezTo>
                  <a:close/>
                </a:path>
              </a:pathLst>
            </a:custGeom>
            <a:solidFill>
              <a:srgbClr val="0B4E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19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97031" y="4285376"/>
            <a:ext cx="10122990" cy="5164069"/>
          </a:xfrm>
          <a:custGeom>
            <a:avLst/>
            <a:gdLst/>
            <a:ahLst/>
            <a:cxnLst/>
            <a:rect r="r" b="b" t="t" l="l"/>
            <a:pathLst>
              <a:path h="5164069" w="10122990">
                <a:moveTo>
                  <a:pt x="0" y="0"/>
                </a:moveTo>
                <a:lnTo>
                  <a:pt x="10122989" y="0"/>
                </a:lnTo>
                <a:lnTo>
                  <a:pt x="10122989" y="5164069"/>
                </a:lnTo>
                <a:lnTo>
                  <a:pt x="0" y="51640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08428" y="503927"/>
            <a:ext cx="7344260" cy="5407312"/>
          </a:xfrm>
          <a:custGeom>
            <a:avLst/>
            <a:gdLst/>
            <a:ahLst/>
            <a:cxnLst/>
            <a:rect r="r" b="b" t="t" l="l"/>
            <a:pathLst>
              <a:path h="5407312" w="7344260">
                <a:moveTo>
                  <a:pt x="0" y="0"/>
                </a:moveTo>
                <a:lnTo>
                  <a:pt x="7344260" y="0"/>
                </a:lnTo>
                <a:lnTo>
                  <a:pt x="7344260" y="5407313"/>
                </a:lnTo>
                <a:lnTo>
                  <a:pt x="0" y="5407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17334" y="1635957"/>
            <a:ext cx="781570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BLUEPRINT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22795" y="485774"/>
            <a:ext cx="8435223" cy="13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b="true" sz="10000" spc="-600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Level 0 DFD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101110" y="1753369"/>
            <a:ext cx="13311297" cy="8229600"/>
            <a:chOff x="0" y="0"/>
            <a:chExt cx="350585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05856" cy="2167467"/>
            </a:xfrm>
            <a:custGeom>
              <a:avLst/>
              <a:gdLst/>
              <a:ahLst/>
              <a:cxnLst/>
              <a:rect r="r" b="b" t="t" l="l"/>
              <a:pathLst>
                <a:path h="2167467" w="3505856">
                  <a:moveTo>
                    <a:pt x="12795" y="0"/>
                  </a:moveTo>
                  <a:lnTo>
                    <a:pt x="3493061" y="0"/>
                  </a:lnTo>
                  <a:cubicBezTo>
                    <a:pt x="3496454" y="0"/>
                    <a:pt x="3499709" y="1348"/>
                    <a:pt x="3502108" y="3748"/>
                  </a:cubicBezTo>
                  <a:cubicBezTo>
                    <a:pt x="3504508" y="6147"/>
                    <a:pt x="3505856" y="9402"/>
                    <a:pt x="3505856" y="12795"/>
                  </a:cubicBezTo>
                  <a:lnTo>
                    <a:pt x="3505856" y="2154671"/>
                  </a:lnTo>
                  <a:cubicBezTo>
                    <a:pt x="3505856" y="2161738"/>
                    <a:pt x="3500127" y="2167467"/>
                    <a:pt x="3493061" y="2167467"/>
                  </a:cubicBezTo>
                  <a:lnTo>
                    <a:pt x="12795" y="2167467"/>
                  </a:lnTo>
                  <a:cubicBezTo>
                    <a:pt x="9402" y="2167467"/>
                    <a:pt x="6147" y="2166119"/>
                    <a:pt x="3748" y="2163719"/>
                  </a:cubicBezTo>
                  <a:cubicBezTo>
                    <a:pt x="1348" y="2161319"/>
                    <a:pt x="0" y="2158065"/>
                    <a:pt x="0" y="2154671"/>
                  </a:cubicBezTo>
                  <a:lnTo>
                    <a:pt x="0" y="12795"/>
                  </a:lnTo>
                  <a:cubicBezTo>
                    <a:pt x="0" y="9402"/>
                    <a:pt x="1348" y="6147"/>
                    <a:pt x="3748" y="3748"/>
                  </a:cubicBezTo>
                  <a:cubicBezTo>
                    <a:pt x="6147" y="1348"/>
                    <a:pt x="9402" y="0"/>
                    <a:pt x="12795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50585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587993" y="2015709"/>
            <a:ext cx="12306073" cy="7742302"/>
          </a:xfrm>
          <a:custGeom>
            <a:avLst/>
            <a:gdLst/>
            <a:ahLst/>
            <a:cxnLst/>
            <a:rect r="r" b="b" t="t" l="l"/>
            <a:pathLst>
              <a:path h="7742302" w="12306073">
                <a:moveTo>
                  <a:pt x="0" y="0"/>
                </a:moveTo>
                <a:lnTo>
                  <a:pt x="12306073" y="0"/>
                </a:lnTo>
                <a:lnTo>
                  <a:pt x="12306073" y="7742303"/>
                </a:lnTo>
                <a:lnTo>
                  <a:pt x="0" y="7742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22795" y="485774"/>
            <a:ext cx="8435223" cy="13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b="true" sz="10000" spc="-600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Level 1 DFD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101110" y="1753369"/>
            <a:ext cx="13311297" cy="8229600"/>
            <a:chOff x="0" y="0"/>
            <a:chExt cx="350585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05856" cy="2167467"/>
            </a:xfrm>
            <a:custGeom>
              <a:avLst/>
              <a:gdLst/>
              <a:ahLst/>
              <a:cxnLst/>
              <a:rect r="r" b="b" t="t" l="l"/>
              <a:pathLst>
                <a:path h="2167467" w="3505856">
                  <a:moveTo>
                    <a:pt x="12795" y="0"/>
                  </a:moveTo>
                  <a:lnTo>
                    <a:pt x="3493061" y="0"/>
                  </a:lnTo>
                  <a:cubicBezTo>
                    <a:pt x="3496454" y="0"/>
                    <a:pt x="3499709" y="1348"/>
                    <a:pt x="3502108" y="3748"/>
                  </a:cubicBezTo>
                  <a:cubicBezTo>
                    <a:pt x="3504508" y="6147"/>
                    <a:pt x="3505856" y="9402"/>
                    <a:pt x="3505856" y="12795"/>
                  </a:cubicBezTo>
                  <a:lnTo>
                    <a:pt x="3505856" y="2154671"/>
                  </a:lnTo>
                  <a:cubicBezTo>
                    <a:pt x="3505856" y="2161738"/>
                    <a:pt x="3500127" y="2167467"/>
                    <a:pt x="3493061" y="2167467"/>
                  </a:cubicBezTo>
                  <a:lnTo>
                    <a:pt x="12795" y="2167467"/>
                  </a:lnTo>
                  <a:cubicBezTo>
                    <a:pt x="9402" y="2167467"/>
                    <a:pt x="6147" y="2166119"/>
                    <a:pt x="3748" y="2163719"/>
                  </a:cubicBezTo>
                  <a:cubicBezTo>
                    <a:pt x="1348" y="2161319"/>
                    <a:pt x="0" y="2158065"/>
                    <a:pt x="0" y="2154671"/>
                  </a:cubicBezTo>
                  <a:lnTo>
                    <a:pt x="0" y="12795"/>
                  </a:lnTo>
                  <a:cubicBezTo>
                    <a:pt x="0" y="9402"/>
                    <a:pt x="1348" y="6147"/>
                    <a:pt x="3748" y="3748"/>
                  </a:cubicBezTo>
                  <a:cubicBezTo>
                    <a:pt x="6147" y="1348"/>
                    <a:pt x="9402" y="0"/>
                    <a:pt x="12795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50585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331640" y="2092584"/>
            <a:ext cx="12770377" cy="7611565"/>
          </a:xfrm>
          <a:custGeom>
            <a:avLst/>
            <a:gdLst/>
            <a:ahLst/>
            <a:cxnLst/>
            <a:rect r="r" b="b" t="t" l="l"/>
            <a:pathLst>
              <a:path h="7611565" w="12770377">
                <a:moveTo>
                  <a:pt x="0" y="0"/>
                </a:moveTo>
                <a:lnTo>
                  <a:pt x="12770378" y="0"/>
                </a:lnTo>
                <a:lnTo>
                  <a:pt x="12770378" y="7611566"/>
                </a:lnTo>
                <a:lnTo>
                  <a:pt x="0" y="7611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2" t="0" r="-812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6632" y="-1082517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25462" y="714852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2"/>
                </a:lnTo>
                <a:lnTo>
                  <a:pt x="0" y="2751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625462" y="3756774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25462" y="6800107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881147" y="735222"/>
            <a:ext cx="5781391" cy="2937147"/>
          </a:xfrm>
          <a:custGeom>
            <a:avLst/>
            <a:gdLst/>
            <a:ahLst/>
            <a:cxnLst/>
            <a:rect r="r" b="b" t="t" l="l"/>
            <a:pathLst>
              <a:path h="2937147" w="5781391">
                <a:moveTo>
                  <a:pt x="0" y="0"/>
                </a:moveTo>
                <a:lnTo>
                  <a:pt x="5781391" y="0"/>
                </a:lnTo>
                <a:lnTo>
                  <a:pt x="5781391" y="2937147"/>
                </a:lnTo>
                <a:lnTo>
                  <a:pt x="0" y="29371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763321" y="4670879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2246232" y="3777144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246232" y="6820476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2"/>
                </a:lnTo>
                <a:lnTo>
                  <a:pt x="0" y="27516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7029387" y="3369924"/>
            <a:ext cx="4229226" cy="3236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72"/>
              </a:lnSpc>
              <a:spcBef>
                <a:spcPct val="0"/>
              </a:spcBef>
            </a:pPr>
            <a:r>
              <a:rPr lang="en-US" sz="12823" spc="-769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SCREENSHOTS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7900054">
            <a:off x="7040582" y="2624154"/>
            <a:ext cx="751764" cy="337610"/>
          </a:xfrm>
          <a:custGeom>
            <a:avLst/>
            <a:gdLst/>
            <a:ahLst/>
            <a:cxnLst/>
            <a:rect r="r" b="b" t="t" l="l"/>
            <a:pathLst>
              <a:path h="337610" w="751764">
                <a:moveTo>
                  <a:pt x="0" y="0"/>
                </a:moveTo>
                <a:lnTo>
                  <a:pt x="751764" y="0"/>
                </a:lnTo>
                <a:lnTo>
                  <a:pt x="751764" y="337610"/>
                </a:lnTo>
                <a:lnTo>
                  <a:pt x="0" y="3376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700000">
            <a:off x="10486491" y="2616294"/>
            <a:ext cx="751764" cy="337610"/>
          </a:xfrm>
          <a:custGeom>
            <a:avLst/>
            <a:gdLst/>
            <a:ahLst/>
            <a:cxnLst/>
            <a:rect r="r" b="b" t="t" l="l"/>
            <a:pathLst>
              <a:path h="337610" w="751764">
                <a:moveTo>
                  <a:pt x="0" y="0"/>
                </a:moveTo>
                <a:lnTo>
                  <a:pt x="751764" y="0"/>
                </a:lnTo>
                <a:lnTo>
                  <a:pt x="751764" y="337610"/>
                </a:lnTo>
                <a:lnTo>
                  <a:pt x="0" y="3376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3209977">
            <a:off x="10500561" y="6940895"/>
            <a:ext cx="723624" cy="324973"/>
          </a:xfrm>
          <a:custGeom>
            <a:avLst/>
            <a:gdLst/>
            <a:ahLst/>
            <a:cxnLst/>
            <a:rect r="r" b="b" t="t" l="l"/>
            <a:pathLst>
              <a:path h="324973" w="723624">
                <a:moveTo>
                  <a:pt x="0" y="0"/>
                </a:moveTo>
                <a:lnTo>
                  <a:pt x="723624" y="0"/>
                </a:lnTo>
                <a:lnTo>
                  <a:pt x="723624" y="324973"/>
                </a:lnTo>
                <a:lnTo>
                  <a:pt x="0" y="3249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7866361">
            <a:off x="7078339" y="6994056"/>
            <a:ext cx="723624" cy="324973"/>
          </a:xfrm>
          <a:custGeom>
            <a:avLst/>
            <a:gdLst/>
            <a:ahLst/>
            <a:cxnLst/>
            <a:rect r="r" b="b" t="t" l="l"/>
            <a:pathLst>
              <a:path h="324973" w="723624">
                <a:moveTo>
                  <a:pt x="0" y="0"/>
                </a:moveTo>
                <a:lnTo>
                  <a:pt x="723625" y="0"/>
                </a:lnTo>
                <a:lnTo>
                  <a:pt x="723625" y="324973"/>
                </a:lnTo>
                <a:lnTo>
                  <a:pt x="0" y="3249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722807" y="9667398"/>
            <a:ext cx="4222162" cy="1519978"/>
          </a:xfrm>
          <a:custGeom>
            <a:avLst/>
            <a:gdLst/>
            <a:ahLst/>
            <a:cxnLst/>
            <a:rect r="r" b="b" t="t" l="l"/>
            <a:pathLst>
              <a:path h="1519978" w="4222162">
                <a:moveTo>
                  <a:pt x="0" y="0"/>
                </a:moveTo>
                <a:lnTo>
                  <a:pt x="4222162" y="0"/>
                </a:lnTo>
                <a:lnTo>
                  <a:pt x="4222162" y="1519978"/>
                </a:lnTo>
                <a:lnTo>
                  <a:pt x="0" y="151997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103209" y="9258300"/>
            <a:ext cx="4826643" cy="3119218"/>
          </a:xfrm>
          <a:custGeom>
            <a:avLst/>
            <a:gdLst/>
            <a:ahLst/>
            <a:cxnLst/>
            <a:rect r="r" b="b" t="t" l="l"/>
            <a:pathLst>
              <a:path h="3119218" w="4826643">
                <a:moveTo>
                  <a:pt x="0" y="0"/>
                </a:moveTo>
                <a:lnTo>
                  <a:pt x="4826643" y="0"/>
                </a:lnTo>
                <a:lnTo>
                  <a:pt x="4826643" y="3119218"/>
                </a:lnTo>
                <a:lnTo>
                  <a:pt x="0" y="31192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10800000">
            <a:off x="6963965" y="-924229"/>
            <a:ext cx="5282267" cy="2165729"/>
          </a:xfrm>
          <a:custGeom>
            <a:avLst/>
            <a:gdLst/>
            <a:ahLst/>
            <a:cxnLst/>
            <a:rect r="r" b="b" t="t" l="l"/>
            <a:pathLst>
              <a:path h="2165729" w="5282267">
                <a:moveTo>
                  <a:pt x="0" y="0"/>
                </a:moveTo>
                <a:lnTo>
                  <a:pt x="5282267" y="0"/>
                </a:lnTo>
                <a:lnTo>
                  <a:pt x="5282267" y="2165729"/>
                </a:lnTo>
                <a:lnTo>
                  <a:pt x="0" y="21657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8756675" y="2449421"/>
            <a:ext cx="774650" cy="834778"/>
          </a:xfrm>
          <a:custGeom>
            <a:avLst/>
            <a:gdLst/>
            <a:ahLst/>
            <a:cxnLst/>
            <a:rect r="r" b="b" t="t" l="l"/>
            <a:pathLst>
              <a:path h="834778" w="774650">
                <a:moveTo>
                  <a:pt x="774650" y="0"/>
                </a:moveTo>
                <a:lnTo>
                  <a:pt x="0" y="0"/>
                </a:lnTo>
                <a:lnTo>
                  <a:pt x="0" y="834778"/>
                </a:lnTo>
                <a:lnTo>
                  <a:pt x="774650" y="834778"/>
                </a:lnTo>
                <a:lnTo>
                  <a:pt x="77465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0872552" y="4776607"/>
            <a:ext cx="751764" cy="337610"/>
          </a:xfrm>
          <a:custGeom>
            <a:avLst/>
            <a:gdLst/>
            <a:ahLst/>
            <a:cxnLst/>
            <a:rect r="r" b="b" t="t" l="l"/>
            <a:pathLst>
              <a:path h="337610" w="751764">
                <a:moveTo>
                  <a:pt x="0" y="0"/>
                </a:moveTo>
                <a:lnTo>
                  <a:pt x="751764" y="0"/>
                </a:lnTo>
                <a:lnTo>
                  <a:pt x="751764" y="337610"/>
                </a:lnTo>
                <a:lnTo>
                  <a:pt x="0" y="3376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0800000">
            <a:off x="6663684" y="4776607"/>
            <a:ext cx="751764" cy="337610"/>
          </a:xfrm>
          <a:custGeom>
            <a:avLst/>
            <a:gdLst/>
            <a:ahLst/>
            <a:cxnLst/>
            <a:rect r="r" b="b" t="t" l="l"/>
            <a:pathLst>
              <a:path h="337610" w="751764">
                <a:moveTo>
                  <a:pt x="0" y="0"/>
                </a:moveTo>
                <a:lnTo>
                  <a:pt x="751764" y="0"/>
                </a:lnTo>
                <a:lnTo>
                  <a:pt x="751764" y="337610"/>
                </a:lnTo>
                <a:lnTo>
                  <a:pt x="0" y="3376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DAGX3V2YMrs</dc:identifier>
  <dcterms:modified xsi:type="dcterms:W3CDTF">2011-08-01T06:04:30Z</dcterms:modified>
  <cp:revision>1</cp:revision>
  <dc:title>Blue and Green Organic Group Project Presentation</dc:title>
</cp:coreProperties>
</file>