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8" r:id="rId2"/>
    <p:sldId id="257" r:id="rId3"/>
    <p:sldId id="259" r:id="rId4"/>
    <p:sldId id="264" r:id="rId5"/>
    <p:sldId id="265" r:id="rId6"/>
    <p:sldId id="266" r:id="rId7"/>
    <p:sldId id="268" r:id="rId8"/>
    <p:sldId id="267" r:id="rId9"/>
    <p:sldId id="260" r:id="rId10"/>
    <p:sldId id="262" r:id="rId11"/>
    <p:sldId id="263"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386" autoAdjust="0"/>
    <p:restoredTop sz="94660" autoAdjust="0"/>
  </p:normalViewPr>
  <p:slideViewPr>
    <p:cSldViewPr snapToGrid="0">
      <p:cViewPr varScale="1">
        <p:scale>
          <a:sx n="75" d="100"/>
          <a:sy n="75" d="100"/>
        </p:scale>
        <p:origin x="-360" y="4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46F632-EC13-49EA-90B0-EFB9F766D4DF}" type="datetimeFigureOut">
              <a:rPr lang="en-US" smtClean="0"/>
              <a:pPr/>
              <a:t>9/22/2018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74199D-6A03-4C28-85C3-02D34925C7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74199D-6A03-4C28-85C3-02D34925C7E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74199D-6A03-4C28-85C3-02D34925C7E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74199D-6A03-4C28-85C3-02D34925C7E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74199D-6A03-4C28-85C3-02D34925C7E8}"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74199D-6A03-4C28-85C3-02D34925C7E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74199D-6A03-4C28-85C3-02D34925C7E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74199D-6A03-4C28-85C3-02D34925C7E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74199D-6A03-4C28-85C3-02D34925C7E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74199D-6A03-4C28-85C3-02D34925C7E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74199D-6A03-4C28-85C3-02D34925C7E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74199D-6A03-4C28-85C3-02D34925C7E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74199D-6A03-4C28-85C3-02D34925C7E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video" Target="file:///C:\Users\kushagra\Desktop\project\VID-20180908-WA0003.mp4" TargetMode="External"/><Relationship Id="rId2" Type="http://schemas.openxmlformats.org/officeDocument/2006/relationships/video" Target="file:///C:\Users\kushagra\Desktop\project\VIDEO%201.mp4" TargetMode="Externa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6.xml"/><Relationship Id="rId7" Type="http://schemas.openxmlformats.org/officeDocument/2006/relationships/hyperlink" Target="https://en.wikipedia.org/wiki/Organic_compound" TargetMode="Externa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hyperlink" Target="https://en.wikipedia.org/wiki/Electroluminescence" TargetMode="External"/><Relationship Id="rId5" Type="http://schemas.openxmlformats.org/officeDocument/2006/relationships/hyperlink" Target="https://en.wikipedia.org/wiki/Emission_(electromagnetic_radiation)" TargetMode="External"/><Relationship Id="rId4" Type="http://schemas.openxmlformats.org/officeDocument/2006/relationships/hyperlink" Target="https://en.wikipedia.org/wiki/Light-emitting_diode"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698" y="1"/>
            <a:ext cx="9156701" cy="1930400"/>
          </a:xfrm>
        </p:spPr>
        <p:txBody>
          <a:bodyPr>
            <a:normAutofit/>
          </a:bodyPr>
          <a:lstStyle/>
          <a:p>
            <a:r>
              <a:rPr lang="en-IN" sz="8800" u="sng" dirty="0" smtClean="0">
                <a:solidFill>
                  <a:srgbClr val="00B0F0"/>
                </a:solidFill>
                <a:effectLst>
                  <a:outerShdw blurRad="38100" dist="38100" dir="2700000" algn="tl">
                    <a:srgbClr val="000000">
                      <a:alpha val="43137"/>
                    </a:srgbClr>
                  </a:outerShdw>
                </a:effectLst>
                <a:latin typeface="Algerian" pitchFamily="82" charset="0"/>
              </a:rPr>
              <a:t>INNOVISION</a:t>
            </a:r>
            <a:endParaRPr lang="en-US" sz="8800" u="sng" dirty="0">
              <a:solidFill>
                <a:srgbClr val="00B0F0"/>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a:xfrm>
            <a:off x="1219200" y="1968500"/>
            <a:ext cx="9474200" cy="2070101"/>
          </a:xfrm>
        </p:spPr>
        <p:txBody>
          <a:bodyPr>
            <a:normAutofit/>
          </a:bodyPr>
          <a:lstStyle/>
          <a:p>
            <a:r>
              <a:rPr lang="en-IN" sz="2800" dirty="0" smtClean="0">
                <a:solidFill>
                  <a:schemeClr val="accent2">
                    <a:lumMod val="60000"/>
                    <a:lumOff val="40000"/>
                  </a:schemeClr>
                </a:solidFill>
                <a:effectLst>
                  <a:outerShdw blurRad="38100" dist="38100" dir="2700000" algn="tl">
                    <a:srgbClr val="000000">
                      <a:alpha val="43137"/>
                    </a:srgbClr>
                  </a:outerShdw>
                </a:effectLst>
                <a:latin typeface="Bahnschrift SemiBold" pitchFamily="34" charset="0"/>
              </a:rPr>
              <a:t>VISUALIZING THE DIGITAL WORLD</a:t>
            </a:r>
            <a:endParaRPr lang="en-US" sz="2800" dirty="0">
              <a:solidFill>
                <a:schemeClr val="accent2">
                  <a:lumMod val="60000"/>
                  <a:lumOff val="40000"/>
                </a:schemeClr>
              </a:solidFill>
              <a:effectLst>
                <a:outerShdw blurRad="38100" dist="38100" dir="2700000" algn="tl">
                  <a:srgbClr val="000000">
                    <a:alpha val="43137"/>
                  </a:srgbClr>
                </a:outerShdw>
              </a:effectLst>
              <a:latin typeface="Bahnschrift SemiBold" pitchFamily="34" charset="0"/>
            </a:endParaRPr>
          </a:p>
        </p:txBody>
      </p:sp>
      <p:pic>
        <p:nvPicPr>
          <p:cNvPr id="5122" name="Picture 2" descr="C:\Users\kushagra\Desktop\project\5901961466970667081(1).jpg"/>
          <p:cNvPicPr>
            <a:picLocks noChangeAspect="1" noChangeArrowheads="1"/>
          </p:cNvPicPr>
          <p:nvPr/>
        </p:nvPicPr>
        <p:blipFill>
          <a:blip r:embed="rId4"/>
          <a:srcRect/>
          <a:stretch>
            <a:fillRect/>
          </a:stretch>
        </p:blipFill>
        <p:spPr bwMode="auto">
          <a:xfrm>
            <a:off x="1176997" y="2954215"/>
            <a:ext cx="9978683" cy="3549447"/>
          </a:xfrm>
          <a:prstGeom prst="rect">
            <a:avLst/>
          </a:prstGeom>
          <a:noFill/>
        </p:spPr>
      </p:pic>
    </p:spTree>
    <p:custDataLst>
      <p:tags r:id="rId1"/>
    </p:custDataLst>
    <p:extLst>
      <p:ext uri="{BB962C8B-B14F-4D97-AF65-F5344CB8AC3E}">
        <p14:creationId xmlns:p14="http://schemas.microsoft.com/office/powerpoint/2010/main" xmlns="" val="2526593619"/>
      </p:ext>
    </p:extLst>
  </p:cSld>
  <p:clrMapOvr>
    <a:masterClrMapping/>
  </p:clrMapOvr>
  <p:transition advTm="893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diamond(in)">
                                      <p:cBhvr>
                                        <p:cTn id="1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062" y="2"/>
            <a:ext cx="10339753" cy="1153550"/>
          </a:xfrm>
        </p:spPr>
        <p:txBody>
          <a:bodyPr>
            <a:normAutofit fontScale="90000"/>
          </a:bodyPr>
          <a:lstStyle/>
          <a:p>
            <a:pPr algn="ctr"/>
            <a:r>
              <a:rPr lang="en-IN" sz="8800" u="sng" dirty="0" smtClean="0">
                <a:solidFill>
                  <a:srgbClr val="00B0F0"/>
                </a:solidFill>
                <a:effectLst>
                  <a:outerShdw blurRad="38100" dist="38100" dir="2700000" algn="tl">
                    <a:srgbClr val="000000">
                      <a:alpha val="43137"/>
                    </a:srgbClr>
                  </a:outerShdw>
                </a:effectLst>
                <a:latin typeface="Algerian" pitchFamily="82" charset="0"/>
              </a:rPr>
              <a:t>video</a:t>
            </a:r>
            <a:endParaRPr lang="en-US" sz="8800" u="sng" dirty="0">
              <a:solidFill>
                <a:srgbClr val="00B0F0"/>
              </a:solidFill>
              <a:effectLst>
                <a:outerShdw blurRad="38100" dist="38100" dir="2700000" algn="tl">
                  <a:srgbClr val="000000">
                    <a:alpha val="43137"/>
                  </a:srgbClr>
                </a:outerShdw>
              </a:effectLst>
              <a:latin typeface="Algerian" pitchFamily="82" charset="0"/>
            </a:endParaRPr>
          </a:p>
        </p:txBody>
      </p:sp>
      <p:pic>
        <p:nvPicPr>
          <p:cNvPr id="5" name="VIDEO 1.mp4">
            <a:hlinkClick r:id="" action="ppaction://media"/>
          </p:cNvPr>
          <p:cNvPicPr>
            <a:picLocks noRot="1" noChangeAspect="1"/>
          </p:cNvPicPr>
          <p:nvPr>
            <a:videoFile r:link="rId2"/>
          </p:nvPr>
        </p:nvPicPr>
        <p:blipFill>
          <a:blip r:embed="rId6"/>
          <a:stretch>
            <a:fillRect/>
          </a:stretch>
        </p:blipFill>
        <p:spPr>
          <a:xfrm>
            <a:off x="168812" y="1491175"/>
            <a:ext cx="5781822" cy="4600136"/>
          </a:xfrm>
          <a:prstGeom prst="rect">
            <a:avLst/>
          </a:prstGeom>
        </p:spPr>
      </p:pic>
      <p:pic>
        <p:nvPicPr>
          <p:cNvPr id="6" name="VID-20180908-WA0003.mp4">
            <a:hlinkClick r:id="" action="ppaction://media"/>
          </p:cNvPr>
          <p:cNvPicPr>
            <a:picLocks noRot="1" noChangeAspect="1"/>
          </p:cNvPicPr>
          <p:nvPr>
            <a:videoFile r:link="rId3"/>
          </p:nvPr>
        </p:nvPicPr>
        <p:blipFill>
          <a:blip r:embed="rId6"/>
          <a:stretch>
            <a:fillRect/>
          </a:stretch>
        </p:blipFill>
        <p:spPr>
          <a:xfrm>
            <a:off x="6217921" y="1491174"/>
            <a:ext cx="5795888" cy="4543865"/>
          </a:xfrm>
          <a:prstGeom prst="rect">
            <a:avLst/>
          </a:prstGeom>
        </p:spPr>
      </p:pic>
    </p:spTree>
    <p:custDataLst>
      <p:tags r:id="rId1"/>
    </p:custDataLst>
    <p:extLst>
      <p:ext uri="{BB962C8B-B14F-4D97-AF65-F5344CB8AC3E}">
        <p14:creationId xmlns:p14="http://schemas.microsoft.com/office/powerpoint/2010/main" xmlns="" val="2526593619"/>
      </p:ext>
    </p:extLst>
  </p:cSld>
  <p:clrMapOvr>
    <a:masterClrMapping/>
  </p:clrMapOvr>
  <p:transition advTm="387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18" fill="hold" display="0">
                  <p:stCondLst>
                    <p:cond delay="indefinite"/>
                  </p:stCondLst>
                  <p:endCondLst>
                    <p:cond evt="onNext" delay="0">
                      <p:tgtEl>
                        <p:sldTgt/>
                      </p:tgtEl>
                    </p:cond>
                    <p:cond evt="onPrev" delay="0">
                      <p:tgtEl>
                        <p:sldTgt/>
                      </p:tgtEl>
                    </p:cond>
                  </p:endCondLst>
                </p:cTn>
                <p:tgtEl>
                  <p:spTgt spid="5"/>
                </p:tgtEl>
              </p:cMediaNode>
            </p:video>
            <p:seq concurrent="1" nextAc="seek">
              <p:cTn id="19" restart="whenNotActive" fill="hold" evtFilter="cancelBubble" nodeType="interactiveSeq">
                <p:stCondLst>
                  <p:cond evt="onClick" delay="0">
                    <p:tgtEl>
                      <p:spTgt spid="5"/>
                    </p:tgtEl>
                  </p:cond>
                </p:stCondLst>
                <p:endSync evt="end" delay="0">
                  <p:rtn val="all"/>
                </p:endSync>
                <p:childTnLst>
                  <p:par>
                    <p:cTn id="20" fill="hold">
                      <p:stCondLst>
                        <p:cond delay="0"/>
                      </p:stCondLst>
                      <p:childTnLst>
                        <p:par>
                          <p:cTn id="21" fill="hold">
                            <p:stCondLst>
                              <p:cond delay="0"/>
                            </p:stCondLst>
                            <p:childTnLst>
                              <p:par>
                                <p:cTn id="22" presetID="2" presetClass="mediacall" presetSubtype="0" fill="hold" nodeType="clickEffect">
                                  <p:stCondLst>
                                    <p:cond delay="0"/>
                                  </p:stCondLst>
                                  <p:childTnLst>
                                    <p:cmd type="call" cmd="togglePause">
                                      <p:cBhvr>
                                        <p:cTn id="23" dur="1" fill="hold"/>
                                        <p:tgtEl>
                                          <p:spTgt spid="5"/>
                                        </p:tgtEl>
                                      </p:cBhvr>
                                    </p:cmd>
                                  </p:childTnLst>
                                </p:cTn>
                              </p:par>
                            </p:childTnLst>
                          </p:cTn>
                        </p:par>
                      </p:childTnLst>
                    </p:cTn>
                  </p:par>
                </p:childTnLst>
              </p:cTn>
              <p:nextCondLst>
                <p:cond evt="onClick" delay="0">
                  <p:tgtEl>
                    <p:spTgt spid="5"/>
                  </p:tgtEl>
                </p:cond>
              </p:nextCondLst>
            </p:seq>
            <p:video>
              <p:cMediaNode>
                <p:cTn id="24" fill="hold" display="0">
                  <p:stCondLst>
                    <p:cond delay="indefinite"/>
                  </p:stCondLst>
                  <p:endCondLst>
                    <p:cond evt="onNext" delay="0">
                      <p:tgtEl>
                        <p:sldTgt/>
                      </p:tgtEl>
                    </p:cond>
                    <p:cond evt="onPrev" delay="0">
                      <p:tgtEl>
                        <p:sldTgt/>
                      </p:tgtEl>
                    </p:cond>
                  </p:endCondLst>
                </p:cTn>
                <p:tgtEl>
                  <p:spTgt spid="6"/>
                </p:tgtEl>
              </p:cMediaNode>
            </p:video>
            <p:seq concurrent="1" nextAc="seek">
              <p:cTn id="25" restart="whenNotActive" fill="hold" evtFilter="cancelBubble" nodeType="interactiveSeq">
                <p:stCondLst>
                  <p:cond evt="onClick" delay="0">
                    <p:tgtEl>
                      <p:spTgt spid="6"/>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6"/>
                                        </p:tgtEl>
                                      </p:cBhvr>
                                    </p:cmd>
                                  </p:childTnLst>
                                </p:cTn>
                              </p:par>
                            </p:childTnLst>
                          </p:cTn>
                        </p:par>
                      </p:childTnLst>
                    </p:cTn>
                  </p:par>
                </p:childTnLst>
              </p:cTn>
              <p:nextCondLst>
                <p:cond evt="onClick" delay="0">
                  <p:tgtEl>
                    <p:spTgt spid="6"/>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698" y="-200025"/>
            <a:ext cx="9156701" cy="1657350"/>
          </a:xfrm>
        </p:spPr>
        <p:txBody>
          <a:bodyPr>
            <a:normAutofit/>
          </a:bodyPr>
          <a:lstStyle/>
          <a:p>
            <a:r>
              <a:rPr lang="en-IN" sz="7200" u="sng" dirty="0" smtClean="0">
                <a:solidFill>
                  <a:srgbClr val="00B0F0"/>
                </a:solidFill>
                <a:effectLst>
                  <a:outerShdw blurRad="38100" dist="38100" dir="2700000" algn="tl">
                    <a:srgbClr val="000000">
                      <a:alpha val="43137"/>
                    </a:srgbClr>
                  </a:outerShdw>
                </a:effectLst>
                <a:latin typeface="Algerian" pitchFamily="82" charset="0"/>
              </a:rPr>
              <a:t>TEAM MEMBERS</a:t>
            </a:r>
            <a:endParaRPr lang="en-US" sz="7200" u="sng" dirty="0">
              <a:solidFill>
                <a:srgbClr val="00B0F0"/>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a:xfrm>
            <a:off x="1036320" y="2771335"/>
            <a:ext cx="9474200" cy="1505243"/>
          </a:xfrm>
        </p:spPr>
        <p:txBody>
          <a:bodyPr>
            <a:noAutofit/>
          </a:bodyPr>
          <a:lstStyle/>
          <a:p>
            <a:pPr algn="l">
              <a:buFont typeface="Wingdings" pitchFamily="2" charset="2"/>
              <a:buChar char="v"/>
            </a:pPr>
            <a:r>
              <a:rPr lang="en-IN" sz="4400" dirty="0" smtClean="0">
                <a:effectLst>
                  <a:outerShdw blurRad="38100" dist="38100" dir="2700000" algn="tl">
                    <a:srgbClr val="000000">
                      <a:alpha val="43137"/>
                    </a:srgbClr>
                  </a:outerShdw>
                </a:effectLst>
                <a:latin typeface="MV Boli" pitchFamily="2" charset="0"/>
                <a:cs typeface="MV Boli" pitchFamily="2" charset="0"/>
              </a:rPr>
              <a:t>Utkarsh upadhyay</a:t>
            </a:r>
          </a:p>
          <a:p>
            <a:pPr algn="l">
              <a:buFont typeface="Wingdings" pitchFamily="2" charset="2"/>
              <a:buChar char="v"/>
            </a:pPr>
            <a:r>
              <a:rPr lang="en-IN" sz="4400" dirty="0" smtClean="0">
                <a:effectLst>
                  <a:outerShdw blurRad="38100" dist="38100" dir="2700000" algn="tl">
                    <a:srgbClr val="000000">
                      <a:alpha val="43137"/>
                    </a:srgbClr>
                  </a:outerShdw>
                </a:effectLst>
                <a:latin typeface="MV Boli" pitchFamily="2" charset="0"/>
                <a:cs typeface="MV Boli" pitchFamily="2" charset="0"/>
              </a:rPr>
              <a:t>Upendra singh</a:t>
            </a:r>
          </a:p>
          <a:p>
            <a:pPr algn="l">
              <a:buFont typeface="Wingdings" pitchFamily="2" charset="2"/>
              <a:buChar char="v"/>
            </a:pPr>
            <a:r>
              <a:rPr lang="en-IN" sz="4400" dirty="0" smtClean="0">
                <a:effectLst>
                  <a:outerShdw blurRad="38100" dist="38100" dir="2700000" algn="tl">
                    <a:srgbClr val="000000">
                      <a:alpha val="43137"/>
                    </a:srgbClr>
                  </a:outerShdw>
                </a:effectLst>
                <a:latin typeface="MV Boli" pitchFamily="2" charset="0"/>
                <a:cs typeface="MV Boli" pitchFamily="2" charset="0"/>
              </a:rPr>
              <a:t>Kushagra srivastava</a:t>
            </a:r>
          </a:p>
          <a:p>
            <a:pPr algn="l">
              <a:buFont typeface="Wingdings" pitchFamily="2" charset="2"/>
              <a:buChar char="v"/>
            </a:pPr>
            <a:r>
              <a:rPr lang="en-IN" sz="4400" dirty="0" smtClean="0">
                <a:effectLst>
                  <a:outerShdw blurRad="38100" dist="38100" dir="2700000" algn="tl">
                    <a:srgbClr val="000000">
                      <a:alpha val="43137"/>
                    </a:srgbClr>
                  </a:outerShdw>
                </a:effectLst>
                <a:latin typeface="MV Boli" pitchFamily="2" charset="0"/>
                <a:cs typeface="MV Boli" pitchFamily="2" charset="0"/>
              </a:rPr>
              <a:t>Suraj kr. jaiswal</a:t>
            </a:r>
            <a:endParaRPr lang="en-US" sz="4400" dirty="0">
              <a:effectLst>
                <a:outerShdw blurRad="38100" dist="38100" dir="2700000" algn="tl">
                  <a:srgbClr val="000000">
                    <a:alpha val="43137"/>
                  </a:srgbClr>
                </a:outerShdw>
              </a:effectLst>
              <a:latin typeface="MV Boli" pitchFamily="2" charset="0"/>
              <a:cs typeface="MV Boli" pitchFamily="2" charset="0"/>
            </a:endParaRPr>
          </a:p>
        </p:txBody>
      </p:sp>
      <p:sp>
        <p:nvSpPr>
          <p:cNvPr id="4" name="TextBox 3"/>
          <p:cNvSpPr txBox="1"/>
          <p:nvPr/>
        </p:nvSpPr>
        <p:spPr>
          <a:xfrm>
            <a:off x="4768948" y="1533378"/>
            <a:ext cx="5641144" cy="523220"/>
          </a:xfrm>
          <a:prstGeom prst="rect">
            <a:avLst/>
          </a:prstGeom>
          <a:noFill/>
        </p:spPr>
        <p:txBody>
          <a:bodyPr wrap="square" rtlCol="0">
            <a:spAutoFit/>
          </a:bodyPr>
          <a:lstStyle/>
          <a:p>
            <a:r>
              <a:rPr lang="en-IN" sz="2800" dirty="0" smtClean="0">
                <a:solidFill>
                  <a:schemeClr val="accent2">
                    <a:lumMod val="60000"/>
                    <a:lumOff val="40000"/>
                  </a:schemeClr>
                </a:solidFill>
                <a:latin typeface="Arial Black" pitchFamily="34" charset="0"/>
              </a:rPr>
              <a:t>MENTOR:SHAILI GUPTA</a:t>
            </a:r>
            <a:endParaRPr lang="en-US" sz="2800" dirty="0">
              <a:solidFill>
                <a:schemeClr val="accent2">
                  <a:lumMod val="60000"/>
                  <a:lumOff val="40000"/>
                </a:schemeClr>
              </a:solidFill>
              <a:latin typeface="Arial Black" pitchFamily="34" charset="0"/>
            </a:endParaRPr>
          </a:p>
        </p:txBody>
      </p:sp>
    </p:spTree>
    <p:custDataLst>
      <p:tags r:id="rId1"/>
    </p:custDataLst>
    <p:extLst>
      <p:ext uri="{BB962C8B-B14F-4D97-AF65-F5344CB8AC3E}">
        <p14:creationId xmlns:p14="http://schemas.microsoft.com/office/powerpoint/2010/main" xmlns="" val="2526593619"/>
      </p:ext>
    </p:extLst>
  </p:cSld>
  <p:clrMapOvr>
    <a:masterClrMapping/>
  </p:clrMapOvr>
  <p:transition advTm="1420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amond(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heckerboard(across)">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heckerboard(across)">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checkerboard(across)">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checkerboard(across)">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2535" y="309489"/>
            <a:ext cx="10227213" cy="1200329"/>
          </a:xfrm>
          <a:prstGeom prst="rect">
            <a:avLst/>
          </a:prstGeom>
          <a:noFill/>
        </p:spPr>
        <p:txBody>
          <a:bodyPr wrap="square" rtlCol="0">
            <a:spAutoFit/>
          </a:bodyPr>
          <a:lstStyle/>
          <a:p>
            <a:r>
              <a:rPr lang="en-IN" sz="7200" b="1" dirty="0" smtClean="0">
                <a:solidFill>
                  <a:srgbClr val="00B0F0"/>
                </a:solidFill>
                <a:effectLst>
                  <a:outerShdw blurRad="38100" dist="38100" dir="2700000" algn="tl">
                    <a:srgbClr val="000000">
                      <a:alpha val="43137"/>
                    </a:srgbClr>
                  </a:outerShdw>
                </a:effectLst>
                <a:latin typeface="Mistral" pitchFamily="66" charset="0"/>
              </a:rPr>
              <a:t>THANKING  YOU!</a:t>
            </a:r>
            <a:endParaRPr lang="en-US" sz="7200" b="1" dirty="0">
              <a:solidFill>
                <a:srgbClr val="00B0F0"/>
              </a:solidFill>
              <a:effectLst>
                <a:outerShdw blurRad="38100" dist="38100" dir="2700000" algn="tl">
                  <a:srgbClr val="000000">
                    <a:alpha val="43137"/>
                  </a:srgbClr>
                </a:outerShdw>
              </a:effectLst>
              <a:latin typeface="Mistral" pitchFamily="66" charset="0"/>
            </a:endParaRPr>
          </a:p>
        </p:txBody>
      </p:sp>
      <p:sp>
        <p:nvSpPr>
          <p:cNvPr id="8" name="TextBox 7"/>
          <p:cNvSpPr txBox="1"/>
          <p:nvPr/>
        </p:nvSpPr>
        <p:spPr>
          <a:xfrm>
            <a:off x="604911" y="2335237"/>
            <a:ext cx="11099409" cy="1754326"/>
          </a:xfrm>
          <a:prstGeom prst="rect">
            <a:avLst/>
          </a:prstGeom>
          <a:noFill/>
        </p:spPr>
        <p:txBody>
          <a:bodyPr wrap="square" rtlCol="0">
            <a:spAutoFit/>
          </a:bodyPr>
          <a:lstStyle/>
          <a:p>
            <a:pPr algn="ctr"/>
            <a:r>
              <a:rPr lang="en-IN" sz="3600" b="1" dirty="0" smtClean="0">
                <a:solidFill>
                  <a:srgbClr val="FF0000"/>
                </a:solidFill>
                <a:effectLst>
                  <a:outerShdw blurRad="38100" dist="38100" dir="2700000" algn="tl">
                    <a:srgbClr val="000000">
                      <a:alpha val="43137"/>
                    </a:srgbClr>
                  </a:outerShdw>
                </a:effectLst>
                <a:latin typeface="Lucida Calligraphy" pitchFamily="66" charset="0"/>
              </a:rPr>
              <a:t>For giving us your precious time and such a great opportunity to implement our thinking skills in real world .</a:t>
            </a:r>
            <a:endParaRPr lang="en-US" sz="3600" b="1" dirty="0">
              <a:solidFill>
                <a:srgbClr val="FF0000"/>
              </a:solidFill>
              <a:effectLst>
                <a:outerShdw blurRad="38100" dist="38100" dir="2700000" algn="tl">
                  <a:srgbClr val="000000">
                    <a:alpha val="43137"/>
                  </a:srgbClr>
                </a:outerShdw>
              </a:effectLst>
              <a:latin typeface="Lucida Calligraphy" pitchFamily="66" charset="0"/>
            </a:endParaRPr>
          </a:p>
        </p:txBody>
      </p:sp>
      <p:sp>
        <p:nvSpPr>
          <p:cNvPr id="10" name="TextBox 9"/>
          <p:cNvSpPr txBox="1"/>
          <p:nvPr/>
        </p:nvSpPr>
        <p:spPr>
          <a:xfrm>
            <a:off x="6344529" y="5669280"/>
            <a:ext cx="5556739" cy="707886"/>
          </a:xfrm>
          <a:prstGeom prst="rect">
            <a:avLst/>
          </a:prstGeom>
          <a:noFill/>
        </p:spPr>
        <p:txBody>
          <a:bodyPr wrap="square" rtlCol="0">
            <a:spAutoFit/>
          </a:bodyPr>
          <a:lstStyle/>
          <a:p>
            <a:r>
              <a:rPr lang="en-IN" sz="4000" b="1" u="sng" dirty="0" smtClean="0">
                <a:solidFill>
                  <a:schemeClr val="bg1"/>
                </a:solidFill>
                <a:effectLst>
                  <a:outerShdw blurRad="38100" dist="38100" dir="2700000" algn="tl">
                    <a:srgbClr val="000000">
                      <a:alpha val="43137"/>
                    </a:srgbClr>
                  </a:outerShdw>
                </a:effectLst>
                <a:latin typeface="MV Boli" pitchFamily="2" charset="0"/>
                <a:cs typeface="MV Boli" pitchFamily="2" charset="0"/>
              </a:rPr>
              <a:t>-TEAM INNOVISION</a:t>
            </a:r>
            <a:endParaRPr lang="en-US" sz="4000" b="1" u="sng" dirty="0">
              <a:solidFill>
                <a:schemeClr val="bg1"/>
              </a:solidFill>
              <a:effectLst>
                <a:outerShdw blurRad="38100" dist="38100" dir="2700000" algn="tl">
                  <a:srgbClr val="000000">
                    <a:alpha val="43137"/>
                  </a:srgbClr>
                </a:outerShdw>
              </a:effectLst>
              <a:latin typeface="MV Boli" pitchFamily="2" charset="0"/>
              <a:cs typeface="MV Boli" pitchFamily="2" charset="0"/>
            </a:endParaRPr>
          </a:p>
        </p:txBody>
      </p:sp>
    </p:spTree>
    <p:extLst>
      <p:ext uri="{BB962C8B-B14F-4D97-AF65-F5344CB8AC3E}">
        <p14:creationId xmlns:p14="http://schemas.microsoft.com/office/powerpoint/2010/main" xmlns="" val="2526593619"/>
      </p:ext>
    </p:extLst>
  </p:cSld>
  <p:clrMapOvr>
    <a:masterClrMapping/>
  </p:clrMapOvr>
  <p:transition advTm="9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698" y="314325"/>
            <a:ext cx="9156701" cy="2085975"/>
          </a:xfrm>
        </p:spPr>
        <p:txBody>
          <a:bodyPr>
            <a:normAutofit fontScale="90000"/>
          </a:bodyPr>
          <a:lstStyle/>
          <a:p>
            <a:pPr>
              <a:buFont typeface="Wingdings" pitchFamily="2" charset="2"/>
              <a:buChar char="v"/>
            </a:pPr>
            <a:r>
              <a:rPr lang="en-IN" sz="8800" b="1" u="sng" dirty="0" smtClean="0">
                <a:solidFill>
                  <a:srgbClr val="00B0F0"/>
                </a:solidFill>
                <a:effectLst>
                  <a:outerShdw blurRad="38100" dist="38100" dir="2700000" algn="tl">
                    <a:srgbClr val="000000">
                      <a:alpha val="43137"/>
                    </a:srgbClr>
                  </a:outerShdw>
                </a:effectLst>
                <a:latin typeface="Algerian" pitchFamily="82" charset="0"/>
              </a:rPr>
              <a:t/>
            </a:r>
            <a:br>
              <a:rPr lang="en-IN" sz="8800" b="1" u="sng" dirty="0" smtClean="0">
                <a:solidFill>
                  <a:srgbClr val="00B0F0"/>
                </a:solidFill>
                <a:effectLst>
                  <a:outerShdw blurRad="38100" dist="38100" dir="2700000" algn="tl">
                    <a:srgbClr val="000000">
                      <a:alpha val="43137"/>
                    </a:srgbClr>
                  </a:outerShdw>
                </a:effectLst>
                <a:latin typeface="Algerian" pitchFamily="82" charset="0"/>
              </a:rPr>
            </a:br>
            <a:r>
              <a:rPr lang="en-IN" sz="8800" b="1" u="sng" dirty="0" smtClean="0">
                <a:solidFill>
                  <a:srgbClr val="00B0F0"/>
                </a:solidFill>
                <a:effectLst>
                  <a:outerShdw blurRad="38100" dist="38100" dir="2700000" algn="tl">
                    <a:srgbClr val="000000">
                      <a:alpha val="43137"/>
                    </a:srgbClr>
                  </a:outerShdw>
                </a:effectLst>
                <a:latin typeface="Algerian" pitchFamily="82" charset="0"/>
              </a:rPr>
              <a:t/>
            </a:r>
            <a:br>
              <a:rPr lang="en-IN" sz="8800" b="1" u="sng" dirty="0" smtClean="0">
                <a:solidFill>
                  <a:srgbClr val="00B0F0"/>
                </a:solidFill>
                <a:effectLst>
                  <a:outerShdw blurRad="38100" dist="38100" dir="2700000" algn="tl">
                    <a:srgbClr val="000000">
                      <a:alpha val="43137"/>
                    </a:srgbClr>
                  </a:outerShdw>
                </a:effectLst>
                <a:latin typeface="Algerian" pitchFamily="82" charset="0"/>
              </a:rPr>
            </a:br>
            <a:endParaRPr lang="en-US" sz="8800" b="1" u="sng" dirty="0">
              <a:solidFill>
                <a:srgbClr val="00B0F0"/>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a:xfrm>
            <a:off x="1219200" y="971550"/>
            <a:ext cx="9474200" cy="1928813"/>
          </a:xfrm>
        </p:spPr>
        <p:txBody>
          <a:bodyPr>
            <a:normAutofit/>
          </a:bodyPr>
          <a:lstStyle/>
          <a:p>
            <a:endParaRPr lang="en-IN" sz="2800" dirty="0" smtClean="0">
              <a:solidFill>
                <a:schemeClr val="accent2">
                  <a:lumMod val="60000"/>
                  <a:lumOff val="40000"/>
                </a:schemeClr>
              </a:solidFill>
              <a:effectLst>
                <a:outerShdw blurRad="38100" dist="38100" dir="2700000" algn="tl">
                  <a:srgbClr val="000000">
                    <a:alpha val="43137"/>
                  </a:srgbClr>
                </a:outerShdw>
              </a:effectLst>
              <a:latin typeface="Bahnschrift SemiBold" pitchFamily="34" charset="0"/>
            </a:endParaRPr>
          </a:p>
          <a:p>
            <a:endParaRPr lang="en-US" sz="2800" dirty="0">
              <a:solidFill>
                <a:schemeClr val="accent2">
                  <a:lumMod val="60000"/>
                  <a:lumOff val="40000"/>
                </a:schemeClr>
              </a:solidFill>
              <a:effectLst>
                <a:outerShdw blurRad="38100" dist="38100" dir="2700000" algn="tl">
                  <a:srgbClr val="000000">
                    <a:alpha val="43137"/>
                  </a:srgbClr>
                </a:outerShdw>
              </a:effectLst>
              <a:latin typeface="Bahnschrift SemiBold" pitchFamily="34" charset="0"/>
            </a:endParaRPr>
          </a:p>
        </p:txBody>
      </p:sp>
      <p:sp>
        <p:nvSpPr>
          <p:cNvPr id="4" name="TextBox 3"/>
          <p:cNvSpPr txBox="1"/>
          <p:nvPr/>
        </p:nvSpPr>
        <p:spPr>
          <a:xfrm>
            <a:off x="2185988" y="285750"/>
            <a:ext cx="8415337" cy="1107996"/>
          </a:xfrm>
          <a:prstGeom prst="rect">
            <a:avLst/>
          </a:prstGeom>
          <a:noFill/>
        </p:spPr>
        <p:txBody>
          <a:bodyPr wrap="square" rtlCol="0">
            <a:spAutoFit/>
          </a:bodyPr>
          <a:lstStyle/>
          <a:p>
            <a:r>
              <a:rPr lang="en-IN" sz="6600" u="sng" dirty="0" smtClean="0">
                <a:solidFill>
                  <a:srgbClr val="00B0F0"/>
                </a:solidFill>
                <a:effectLst>
                  <a:outerShdw blurRad="38100" dist="38100" dir="2700000" algn="tl">
                    <a:srgbClr val="000000">
                      <a:alpha val="43137"/>
                    </a:srgbClr>
                  </a:outerShdw>
                </a:effectLst>
                <a:latin typeface="Algerian" pitchFamily="82" charset="0"/>
              </a:rPr>
              <a:t>AIM OF OUR PROJECT</a:t>
            </a:r>
            <a:endParaRPr lang="en-US" sz="6600" u="sng" dirty="0">
              <a:solidFill>
                <a:srgbClr val="00B0F0"/>
              </a:solidFill>
              <a:effectLst>
                <a:outerShdw blurRad="38100" dist="38100" dir="2700000" algn="tl">
                  <a:srgbClr val="000000">
                    <a:alpha val="43137"/>
                  </a:srgbClr>
                </a:outerShdw>
              </a:effectLst>
              <a:latin typeface="Algerian" pitchFamily="82" charset="0"/>
            </a:endParaRPr>
          </a:p>
        </p:txBody>
      </p:sp>
      <p:sp>
        <p:nvSpPr>
          <p:cNvPr id="5" name="TextBox 4"/>
          <p:cNvSpPr txBox="1"/>
          <p:nvPr/>
        </p:nvSpPr>
        <p:spPr>
          <a:xfrm>
            <a:off x="886265" y="2166425"/>
            <a:ext cx="10480430" cy="4031873"/>
          </a:xfrm>
          <a:prstGeom prst="rect">
            <a:avLst/>
          </a:prstGeom>
          <a:noFill/>
        </p:spPr>
        <p:txBody>
          <a:bodyPr wrap="square" rtlCol="0">
            <a:spAutoFit/>
          </a:bodyPr>
          <a:lstStyle/>
          <a:p>
            <a:pPr>
              <a:buFont typeface="Wingdings" pitchFamily="2" charset="2"/>
              <a:buChar char="v"/>
            </a:pPr>
            <a:r>
              <a:rPr lang="en-IN" sz="3200" dirty="0" smtClean="0">
                <a:latin typeface="MV Boli" pitchFamily="2" charset="0"/>
                <a:cs typeface="MV Boli" pitchFamily="2" charset="0"/>
              </a:rPr>
              <a:t> To save the time of users using large electronic appliances.</a:t>
            </a:r>
          </a:p>
          <a:p>
            <a:pPr>
              <a:buFont typeface="Wingdings" pitchFamily="2" charset="2"/>
              <a:buChar char="v"/>
            </a:pPr>
            <a:r>
              <a:rPr lang="en-IN" sz="3200" dirty="0" smtClean="0">
                <a:latin typeface="MV Boli" pitchFamily="2" charset="0"/>
                <a:cs typeface="MV Boli" pitchFamily="2" charset="0"/>
              </a:rPr>
              <a:t>Users using multimeter, will be able to see the notification just in front of their eyes.</a:t>
            </a:r>
          </a:p>
          <a:p>
            <a:pPr>
              <a:buFont typeface="Wingdings" pitchFamily="2" charset="2"/>
              <a:buChar char="v"/>
            </a:pPr>
            <a:r>
              <a:rPr lang="en-IN" sz="3200" dirty="0" smtClean="0">
                <a:latin typeface="MV Boli" pitchFamily="2" charset="0"/>
                <a:cs typeface="MV Boli" pitchFamily="2" charset="0"/>
              </a:rPr>
              <a:t>When the device is connected with his/her smartphone, all the notifications coming on phone like phone calls ,emails, messages, will be in front of eyes.</a:t>
            </a:r>
          </a:p>
        </p:txBody>
      </p:sp>
    </p:spTree>
    <p:custDataLst>
      <p:tags r:id="rId1"/>
    </p:custDataLst>
    <p:extLst>
      <p:ext uri="{BB962C8B-B14F-4D97-AF65-F5344CB8AC3E}">
        <p14:creationId xmlns:p14="http://schemas.microsoft.com/office/powerpoint/2010/main" xmlns="" val="2526593619"/>
      </p:ext>
    </p:extLst>
  </p:cSld>
  <p:clrMapOvr>
    <a:masterClrMapping/>
  </p:clrMapOvr>
  <p:transition advTm="17062">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diamond(in)">
                                      <p:cBhvr>
                                        <p:cTn id="12" dur="2000"/>
                                        <p:tgtEl>
                                          <p:spTgt spid="5">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diamond(in)">
                                      <p:cBhvr>
                                        <p:cTn id="15" dur="2000"/>
                                        <p:tgtEl>
                                          <p:spTgt spid="5">
                                            <p:txEl>
                                              <p:pRg st="1" end="1"/>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diamond(in)">
                                      <p:cBhvr>
                                        <p:cTn id="18"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698" y="542925"/>
            <a:ext cx="9156701" cy="1387476"/>
          </a:xfrm>
        </p:spPr>
        <p:txBody>
          <a:bodyPr>
            <a:normAutofit/>
          </a:bodyPr>
          <a:lstStyle/>
          <a:p>
            <a:r>
              <a:rPr lang="en-IN" sz="7200" u="sng" dirty="0" smtClean="0">
                <a:solidFill>
                  <a:srgbClr val="00B0F0"/>
                </a:solidFill>
                <a:effectLst>
                  <a:outerShdw blurRad="38100" dist="38100" dir="2700000" algn="tl">
                    <a:srgbClr val="000000">
                      <a:alpha val="43137"/>
                    </a:srgbClr>
                  </a:outerShdw>
                </a:effectLst>
                <a:latin typeface="Algerian" pitchFamily="82" charset="0"/>
              </a:rPr>
              <a:t>Used COMPONENTS</a:t>
            </a:r>
            <a:endParaRPr lang="en-US" sz="7200" u="sng" dirty="0">
              <a:solidFill>
                <a:srgbClr val="00B0F0"/>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a:xfrm>
            <a:off x="1219200" y="2457450"/>
            <a:ext cx="9474200" cy="3700463"/>
          </a:xfrm>
        </p:spPr>
        <p:txBody>
          <a:bodyPr>
            <a:noAutofit/>
          </a:bodyPr>
          <a:lstStyle/>
          <a:p>
            <a:pPr algn="l">
              <a:buFont typeface="Courier New" pitchFamily="49" charset="0"/>
              <a:buChar char="o"/>
            </a:pPr>
            <a:r>
              <a:rPr lang="en-IN" sz="2800" dirty="0" smtClean="0">
                <a:effectLst>
                  <a:outerShdw blurRad="38100" dist="38100" dir="2700000" algn="tl">
                    <a:srgbClr val="000000">
                      <a:alpha val="43137"/>
                    </a:srgbClr>
                  </a:outerShdw>
                </a:effectLst>
                <a:latin typeface="MV Boli" pitchFamily="2" charset="0"/>
                <a:cs typeface="MV Boli" pitchFamily="2" charset="0"/>
              </a:rPr>
              <a:t> NANO CH340 Arduino</a:t>
            </a:r>
          </a:p>
          <a:p>
            <a:pPr algn="l">
              <a:buFont typeface="Courier New" pitchFamily="49" charset="0"/>
              <a:buChar char="o"/>
            </a:pPr>
            <a:r>
              <a:rPr lang="en-IN" sz="2800" dirty="0" smtClean="0">
                <a:effectLst>
                  <a:outerShdw blurRad="38100" dist="38100" dir="2700000" algn="tl">
                    <a:srgbClr val="000000">
                      <a:alpha val="43137"/>
                    </a:srgbClr>
                  </a:outerShdw>
                </a:effectLst>
                <a:latin typeface="MV Boli" pitchFamily="2" charset="0"/>
                <a:cs typeface="MV Boli" pitchFamily="2" charset="0"/>
              </a:rPr>
              <a:t>Long range Bluetooth module</a:t>
            </a:r>
          </a:p>
          <a:p>
            <a:pPr algn="l">
              <a:buFont typeface="Courier New" pitchFamily="49" charset="0"/>
              <a:buChar char="o"/>
            </a:pPr>
            <a:r>
              <a:rPr lang="en-IN" sz="2800" dirty="0" smtClean="0">
                <a:effectLst>
                  <a:outerShdw blurRad="38100" dist="38100" dir="2700000" algn="tl">
                    <a:srgbClr val="000000">
                      <a:alpha val="43137"/>
                    </a:srgbClr>
                  </a:outerShdw>
                </a:effectLst>
                <a:latin typeface="MV Boli" pitchFamily="2" charset="0"/>
                <a:cs typeface="MV Boli" pitchFamily="2" charset="0"/>
              </a:rPr>
              <a:t>Crisped Oled display</a:t>
            </a:r>
          </a:p>
          <a:p>
            <a:pPr algn="l">
              <a:buFont typeface="Courier New" pitchFamily="49" charset="0"/>
              <a:buChar char="o"/>
            </a:pPr>
            <a:r>
              <a:rPr lang="en-IN" sz="2800" dirty="0" smtClean="0">
                <a:effectLst>
                  <a:outerShdw blurRad="38100" dist="38100" dir="2700000" algn="tl">
                    <a:srgbClr val="000000">
                      <a:alpha val="43137"/>
                    </a:srgbClr>
                  </a:outerShdw>
                </a:effectLst>
                <a:latin typeface="MV Boli" pitchFamily="2" charset="0"/>
                <a:cs typeface="MV Boli" pitchFamily="2" charset="0"/>
              </a:rPr>
              <a:t>Ultra fast Charging module</a:t>
            </a:r>
          </a:p>
          <a:p>
            <a:pPr algn="l">
              <a:buFont typeface="Courier New" pitchFamily="49" charset="0"/>
              <a:buChar char="o"/>
            </a:pPr>
            <a:r>
              <a:rPr lang="en-IN" sz="2800" dirty="0" smtClean="0">
                <a:effectLst>
                  <a:outerShdw blurRad="38100" dist="38100" dir="2700000" algn="tl">
                    <a:srgbClr val="000000">
                      <a:alpha val="43137"/>
                    </a:srgbClr>
                  </a:outerShdw>
                </a:effectLst>
                <a:latin typeface="MV Boli" pitchFamily="2" charset="0"/>
                <a:cs typeface="MV Boli" pitchFamily="2" charset="0"/>
              </a:rPr>
              <a:t>reflectors</a:t>
            </a:r>
          </a:p>
          <a:p>
            <a:pPr algn="l">
              <a:buFont typeface="Courier New" pitchFamily="49" charset="0"/>
              <a:buChar char="o"/>
            </a:pPr>
            <a:r>
              <a:rPr lang="en-IN" sz="2800" dirty="0" smtClean="0">
                <a:effectLst>
                  <a:outerShdw blurRad="38100" dist="38100" dir="2700000" algn="tl">
                    <a:srgbClr val="000000">
                      <a:alpha val="43137"/>
                    </a:srgbClr>
                  </a:outerShdw>
                </a:effectLst>
                <a:latin typeface="MV Boli" pitchFamily="2" charset="0"/>
                <a:cs typeface="MV Boli" pitchFamily="2" charset="0"/>
              </a:rPr>
              <a:t>Powerful rechargable Battery</a:t>
            </a:r>
          </a:p>
          <a:p>
            <a:pPr algn="l"/>
            <a:endParaRPr lang="en-IN" sz="2800" dirty="0" smtClean="0">
              <a:effectLst>
                <a:outerShdw blurRad="38100" dist="38100" dir="2700000" algn="tl">
                  <a:srgbClr val="000000">
                    <a:alpha val="43137"/>
                  </a:srgbClr>
                </a:outerShdw>
              </a:effectLst>
              <a:latin typeface="MV Boli" pitchFamily="2" charset="0"/>
              <a:cs typeface="MV Boli" pitchFamily="2" charset="0"/>
            </a:endParaRPr>
          </a:p>
          <a:p>
            <a:pPr algn="l"/>
            <a:endParaRPr lang="en-IN" sz="2800" dirty="0" smtClean="0">
              <a:effectLst>
                <a:outerShdw blurRad="38100" dist="38100" dir="2700000" algn="tl">
                  <a:srgbClr val="000000">
                    <a:alpha val="43137"/>
                  </a:srgbClr>
                </a:outerShdw>
              </a:effectLst>
              <a:latin typeface="MV Boli" pitchFamily="2" charset="0"/>
              <a:cs typeface="MV Boli" pitchFamily="2" charset="0"/>
            </a:endParaRPr>
          </a:p>
          <a:p>
            <a:pPr algn="l">
              <a:buFont typeface="Courier New" pitchFamily="49" charset="0"/>
              <a:buChar char="o"/>
            </a:pPr>
            <a:endParaRPr lang="en-IN" sz="2800" dirty="0" smtClean="0">
              <a:effectLst>
                <a:outerShdw blurRad="38100" dist="38100" dir="2700000" algn="tl">
                  <a:srgbClr val="000000">
                    <a:alpha val="43137"/>
                  </a:srgbClr>
                </a:outerShdw>
              </a:effectLst>
              <a:latin typeface="MV Boli" pitchFamily="2" charset="0"/>
              <a:cs typeface="MV Boli" pitchFamily="2" charset="0"/>
            </a:endParaRPr>
          </a:p>
          <a:p>
            <a:pPr algn="l"/>
            <a:r>
              <a:rPr lang="en-IN" sz="2800" dirty="0" smtClean="0">
                <a:effectLst>
                  <a:outerShdw blurRad="38100" dist="38100" dir="2700000" algn="tl">
                    <a:srgbClr val="000000">
                      <a:alpha val="43137"/>
                    </a:srgbClr>
                  </a:outerShdw>
                </a:effectLst>
                <a:latin typeface="MV Boli" pitchFamily="2" charset="0"/>
                <a:cs typeface="MV Boli" pitchFamily="2" charset="0"/>
              </a:rPr>
              <a:t> </a:t>
            </a:r>
            <a:endParaRPr lang="en-US" sz="2800" dirty="0">
              <a:effectLst>
                <a:outerShdw blurRad="38100" dist="38100" dir="2700000" algn="tl">
                  <a:srgbClr val="000000">
                    <a:alpha val="43137"/>
                  </a:srgbClr>
                </a:outerShdw>
              </a:effectLst>
              <a:latin typeface="MV Boli" pitchFamily="2" charset="0"/>
              <a:cs typeface="MV Boli" pitchFamily="2" charset="0"/>
            </a:endParaRPr>
          </a:p>
        </p:txBody>
      </p:sp>
    </p:spTree>
    <p:custDataLst>
      <p:tags r:id="rId1"/>
    </p:custDataLst>
    <p:extLst>
      <p:ext uri="{BB962C8B-B14F-4D97-AF65-F5344CB8AC3E}">
        <p14:creationId xmlns:p14="http://schemas.microsoft.com/office/powerpoint/2010/main" xmlns="" val="2526593619"/>
      </p:ext>
    </p:extLst>
  </p:cSld>
  <p:clrMapOvr>
    <a:masterClrMapping/>
  </p:clrMapOvr>
  <p:transition advTm="996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heckerboard(across)">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heckerboard(across)">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2159" y="1"/>
            <a:ext cx="6091311" cy="1814731"/>
          </a:xfrm>
        </p:spPr>
        <p:txBody>
          <a:bodyPr>
            <a:normAutofit/>
          </a:bodyPr>
          <a:lstStyle/>
          <a:p>
            <a:r>
              <a:rPr lang="en-IN" sz="6600" u="sng" smtClean="0">
                <a:solidFill>
                  <a:srgbClr val="00B0F0"/>
                </a:solidFill>
                <a:effectLst>
                  <a:outerShdw blurRad="38100" dist="38100" dir="2700000" algn="tl">
                    <a:srgbClr val="000000">
                      <a:alpha val="43137"/>
                    </a:srgbClr>
                  </a:outerShdw>
                </a:effectLst>
                <a:latin typeface="Algerian" pitchFamily="82" charset="0"/>
              </a:rPr>
              <a:t>NANO </a:t>
            </a:r>
            <a:r>
              <a:rPr lang="en-IN" sz="6600" u="sng" dirty="0" smtClean="0">
                <a:solidFill>
                  <a:srgbClr val="00B0F0"/>
                </a:solidFill>
                <a:effectLst>
                  <a:outerShdw blurRad="38100" dist="38100" dir="2700000" algn="tl">
                    <a:srgbClr val="000000">
                      <a:alpha val="43137"/>
                    </a:srgbClr>
                  </a:outerShdw>
                </a:effectLst>
                <a:latin typeface="Algerian" pitchFamily="82" charset="0"/>
              </a:rPr>
              <a:t>ARDUINO</a:t>
            </a:r>
            <a:endParaRPr lang="en-US" sz="6600" u="sng" dirty="0">
              <a:solidFill>
                <a:srgbClr val="00B0F0"/>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a:xfrm>
            <a:off x="478302" y="3165231"/>
            <a:ext cx="11296356" cy="3376245"/>
          </a:xfrm>
        </p:spPr>
        <p:txBody>
          <a:bodyPr>
            <a:normAutofit/>
          </a:bodyPr>
          <a:lstStyle/>
          <a:p>
            <a:pPr algn="l"/>
            <a:r>
              <a:rPr lang="en-US" sz="2800" dirty="0" smtClean="0">
                <a:latin typeface="MV Boli" pitchFamily="2" charset="0"/>
                <a:cs typeface="MV Boli" pitchFamily="2" charset="0"/>
              </a:rPr>
              <a:t>An Arduino is an open-source microcontroller development board. In plain English, you can use the Arduino to read sensors and control things .This allows you to upload programs to this board which can then interact with things in the real world. With this, you can make devices which respond and react to the world at large.</a:t>
            </a:r>
            <a:endParaRPr lang="en-US" sz="2800" dirty="0">
              <a:solidFill>
                <a:schemeClr val="accent2">
                  <a:lumMod val="60000"/>
                  <a:lumOff val="40000"/>
                </a:schemeClr>
              </a:solidFill>
              <a:effectLst>
                <a:outerShdw blurRad="38100" dist="38100" dir="2700000" algn="tl">
                  <a:srgbClr val="000000">
                    <a:alpha val="43137"/>
                  </a:srgbClr>
                </a:outerShdw>
              </a:effectLst>
              <a:latin typeface="MV Boli" pitchFamily="2" charset="0"/>
              <a:cs typeface="MV Boli" pitchFamily="2" charset="0"/>
            </a:endParaRPr>
          </a:p>
        </p:txBody>
      </p:sp>
      <p:pic>
        <p:nvPicPr>
          <p:cNvPr id="4098" name="Picture 2" descr="C:\Users\kushagra\Desktop\51oYEG4MukL._SX355_.jpg"/>
          <p:cNvPicPr>
            <a:picLocks noChangeAspect="1" noChangeArrowheads="1"/>
          </p:cNvPicPr>
          <p:nvPr/>
        </p:nvPicPr>
        <p:blipFill>
          <a:blip r:embed="rId4"/>
          <a:srcRect/>
          <a:stretch>
            <a:fillRect/>
          </a:stretch>
        </p:blipFill>
        <p:spPr bwMode="auto">
          <a:xfrm>
            <a:off x="379829" y="295422"/>
            <a:ext cx="4937760" cy="2644726"/>
          </a:xfrm>
          <a:prstGeom prst="rect">
            <a:avLst/>
          </a:prstGeom>
          <a:noFill/>
        </p:spPr>
      </p:pic>
    </p:spTree>
    <p:custDataLst>
      <p:tags r:id="rId1"/>
    </p:custDataLst>
    <p:extLst>
      <p:ext uri="{BB962C8B-B14F-4D97-AF65-F5344CB8AC3E}">
        <p14:creationId xmlns:p14="http://schemas.microsoft.com/office/powerpoint/2010/main" xmlns="" val="2526593619"/>
      </p:ext>
    </p:extLst>
  </p:cSld>
  <p:clrMapOvr>
    <a:masterClrMapping/>
  </p:clrMapOvr>
  <p:transition advTm="1807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diamond(in)">
                                      <p:cBhvr>
                                        <p:cTn id="12" dur="20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heckerboard(across)">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698" y="1"/>
            <a:ext cx="9156701" cy="1406768"/>
          </a:xfrm>
        </p:spPr>
        <p:txBody>
          <a:bodyPr>
            <a:normAutofit/>
          </a:bodyPr>
          <a:lstStyle/>
          <a:p>
            <a:r>
              <a:rPr lang="en-IN" sz="5400" u="sng" dirty="0" smtClean="0">
                <a:solidFill>
                  <a:srgbClr val="00B0F0"/>
                </a:solidFill>
                <a:effectLst>
                  <a:outerShdw blurRad="38100" dist="38100" dir="2700000" algn="tl">
                    <a:srgbClr val="000000">
                      <a:alpha val="43137"/>
                    </a:srgbClr>
                  </a:outerShdw>
                </a:effectLst>
                <a:latin typeface="Algerian" pitchFamily="82" charset="0"/>
              </a:rPr>
              <a:t>Bluetooth module(hc05)</a:t>
            </a:r>
            <a:endParaRPr lang="en-US" sz="5400" u="sng" dirty="0">
              <a:solidFill>
                <a:srgbClr val="00B0F0"/>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a:xfrm>
            <a:off x="4375051" y="1772529"/>
            <a:ext cx="7118253" cy="4670473"/>
          </a:xfrm>
        </p:spPr>
        <p:txBody>
          <a:bodyPr>
            <a:normAutofit lnSpcReduction="10000"/>
          </a:bodyPr>
          <a:lstStyle/>
          <a:p>
            <a:pPr algn="l"/>
            <a:r>
              <a:rPr lang="en-US" sz="2800" b="1" dirty="0" smtClean="0">
                <a:latin typeface="MV Boli" pitchFamily="2" charset="0"/>
                <a:cs typeface="MV Boli" pitchFamily="2" charset="0"/>
              </a:rPr>
              <a:t>HC</a:t>
            </a:r>
            <a:r>
              <a:rPr lang="en-US" sz="2800" dirty="0" smtClean="0">
                <a:latin typeface="MV Boli" pitchFamily="2" charset="0"/>
                <a:cs typeface="MV Boli" pitchFamily="2" charset="0"/>
              </a:rPr>
              <a:t>-</a:t>
            </a:r>
            <a:r>
              <a:rPr lang="en-US" sz="2800" b="1" dirty="0" smtClean="0">
                <a:latin typeface="MV Boli" pitchFamily="2" charset="0"/>
                <a:cs typeface="MV Boli" pitchFamily="2" charset="0"/>
              </a:rPr>
              <a:t>05 module</a:t>
            </a:r>
            <a:r>
              <a:rPr lang="en-US" sz="2800" dirty="0" smtClean="0">
                <a:latin typeface="MV Boli" pitchFamily="2" charset="0"/>
                <a:cs typeface="MV Boli" pitchFamily="2" charset="0"/>
              </a:rPr>
              <a:t> is an easy to use </a:t>
            </a:r>
            <a:r>
              <a:rPr lang="en-US" sz="2800" b="1" dirty="0" smtClean="0">
                <a:latin typeface="MV Boli" pitchFamily="2" charset="0"/>
                <a:cs typeface="MV Boli" pitchFamily="2" charset="0"/>
              </a:rPr>
              <a:t>Bluetooth</a:t>
            </a:r>
            <a:r>
              <a:rPr lang="en-US" sz="2800" dirty="0" smtClean="0">
                <a:latin typeface="MV Boli" pitchFamily="2" charset="0"/>
                <a:cs typeface="MV Boli" pitchFamily="2" charset="0"/>
              </a:rPr>
              <a:t> SPP (Serial Port Protocol) </a:t>
            </a:r>
            <a:r>
              <a:rPr lang="en-US" sz="2800" b="1" dirty="0" smtClean="0">
                <a:latin typeface="MV Boli" pitchFamily="2" charset="0"/>
                <a:cs typeface="MV Boli" pitchFamily="2" charset="0"/>
              </a:rPr>
              <a:t>module</a:t>
            </a:r>
            <a:r>
              <a:rPr lang="en-US" sz="2800" dirty="0" smtClean="0">
                <a:latin typeface="MV Boli" pitchFamily="2" charset="0"/>
                <a:cs typeface="MV Boli" pitchFamily="2" charset="0"/>
              </a:rPr>
              <a:t>, designed for transparent wireless serial connection setup. Serial port </a:t>
            </a:r>
            <a:r>
              <a:rPr lang="en-US" sz="2800" b="1" dirty="0" smtClean="0">
                <a:latin typeface="MV Boli" pitchFamily="2" charset="0"/>
                <a:cs typeface="MV Boli" pitchFamily="2" charset="0"/>
              </a:rPr>
              <a:t>Bluetooth module</a:t>
            </a:r>
            <a:r>
              <a:rPr lang="en-US" sz="2800" dirty="0" smtClean="0">
                <a:latin typeface="MV Boli" pitchFamily="2" charset="0"/>
                <a:cs typeface="MV Boli" pitchFamily="2" charset="0"/>
              </a:rPr>
              <a:t> is fully qualified </a:t>
            </a:r>
            <a:r>
              <a:rPr lang="en-US" sz="2800" b="1" dirty="0" smtClean="0">
                <a:latin typeface="MV Boli" pitchFamily="2" charset="0"/>
                <a:cs typeface="MV Boli" pitchFamily="2" charset="0"/>
              </a:rPr>
              <a:t>Bluetooth</a:t>
            </a:r>
            <a:r>
              <a:rPr lang="en-US" sz="2800" dirty="0" smtClean="0">
                <a:latin typeface="MV Boli" pitchFamily="2" charset="0"/>
                <a:cs typeface="MV Boli" pitchFamily="2" charset="0"/>
              </a:rPr>
              <a:t> V2.0+EDR (Enhanced Data Rate) 3Mbps Modulation with complete 2.4GHz radio transceiver and baseband.</a:t>
            </a:r>
            <a:endParaRPr lang="en-US" sz="2800" dirty="0">
              <a:solidFill>
                <a:schemeClr val="accent2">
                  <a:lumMod val="60000"/>
                  <a:lumOff val="40000"/>
                </a:schemeClr>
              </a:solidFill>
              <a:effectLst>
                <a:outerShdw blurRad="38100" dist="38100" dir="2700000" algn="tl">
                  <a:srgbClr val="000000">
                    <a:alpha val="43137"/>
                  </a:srgbClr>
                </a:outerShdw>
              </a:effectLst>
              <a:latin typeface="MV Boli" pitchFamily="2" charset="0"/>
              <a:cs typeface="MV Boli" pitchFamily="2" charset="0"/>
            </a:endParaRPr>
          </a:p>
        </p:txBody>
      </p:sp>
      <p:pic>
        <p:nvPicPr>
          <p:cNvPr id="6146" name="Picture 2" descr="C:\Users\kushagra\Desktop\index.jpg"/>
          <p:cNvPicPr>
            <a:picLocks noChangeAspect="1" noChangeArrowheads="1"/>
          </p:cNvPicPr>
          <p:nvPr/>
        </p:nvPicPr>
        <p:blipFill>
          <a:blip r:embed="rId4"/>
          <a:srcRect/>
          <a:stretch>
            <a:fillRect/>
          </a:stretch>
        </p:blipFill>
        <p:spPr bwMode="auto">
          <a:xfrm>
            <a:off x="309490" y="1674055"/>
            <a:ext cx="3812344" cy="4684541"/>
          </a:xfrm>
          <a:prstGeom prst="rect">
            <a:avLst/>
          </a:prstGeom>
          <a:noFill/>
        </p:spPr>
      </p:pic>
    </p:spTree>
    <p:custDataLst>
      <p:tags r:id="rId1"/>
    </p:custDataLst>
    <p:extLst>
      <p:ext uri="{BB962C8B-B14F-4D97-AF65-F5344CB8AC3E}">
        <p14:creationId xmlns:p14="http://schemas.microsoft.com/office/powerpoint/2010/main" xmlns="" val="2526593619"/>
      </p:ext>
    </p:extLst>
  </p:cSld>
  <p:clrMapOvr>
    <a:masterClrMapping/>
  </p:clrMapOvr>
  <p:transition advTm="213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diamond(in)">
                                      <p:cBhvr>
                                        <p:cTn id="12" dur="20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heckerboard(across)">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698" y="1"/>
            <a:ext cx="9998810" cy="1308294"/>
          </a:xfrm>
        </p:spPr>
        <p:txBody>
          <a:bodyPr>
            <a:normAutofit fontScale="90000"/>
          </a:bodyPr>
          <a:lstStyle/>
          <a:p>
            <a:r>
              <a:rPr lang="en-IN" sz="8800" u="sng" dirty="0" smtClean="0">
                <a:solidFill>
                  <a:srgbClr val="00B0F0"/>
                </a:solidFill>
                <a:effectLst>
                  <a:outerShdw blurRad="38100" dist="38100" dir="2700000" algn="tl">
                    <a:srgbClr val="000000">
                      <a:alpha val="43137"/>
                    </a:srgbClr>
                  </a:outerShdw>
                </a:effectLst>
                <a:latin typeface="Algerian" pitchFamily="82" charset="0"/>
              </a:rPr>
              <a:t>Oled display</a:t>
            </a:r>
            <a:endParaRPr lang="en-US" sz="8800" u="sng" dirty="0">
              <a:solidFill>
                <a:srgbClr val="00B0F0"/>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a:xfrm>
            <a:off x="3530991" y="1968500"/>
            <a:ext cx="8412479" cy="4643315"/>
          </a:xfrm>
        </p:spPr>
        <p:txBody>
          <a:bodyPr>
            <a:normAutofit/>
          </a:bodyPr>
          <a:lstStyle/>
          <a:p>
            <a:pPr algn="l"/>
            <a:r>
              <a:rPr lang="en-US" sz="2800" dirty="0" smtClean="0">
                <a:latin typeface="MV Boli" pitchFamily="2" charset="0"/>
                <a:cs typeface="MV Boli" pitchFamily="2" charset="0"/>
              </a:rPr>
              <a:t>An </a:t>
            </a:r>
            <a:r>
              <a:rPr lang="en-US" sz="2800" b="1" dirty="0" smtClean="0">
                <a:latin typeface="MV Boli" pitchFamily="2" charset="0"/>
                <a:cs typeface="MV Boli" pitchFamily="2" charset="0"/>
              </a:rPr>
              <a:t>organic light-emitting diode</a:t>
            </a:r>
            <a:r>
              <a:rPr lang="en-US" sz="2800" dirty="0" smtClean="0">
                <a:latin typeface="MV Boli" pitchFamily="2" charset="0"/>
                <a:cs typeface="MV Boli" pitchFamily="2" charset="0"/>
              </a:rPr>
              <a:t> (</a:t>
            </a:r>
            <a:r>
              <a:rPr lang="en-US" sz="2800" b="1" dirty="0" smtClean="0">
                <a:latin typeface="MV Boli" pitchFamily="2" charset="0"/>
                <a:cs typeface="MV Boli" pitchFamily="2" charset="0"/>
              </a:rPr>
              <a:t>OLED</a:t>
            </a:r>
            <a:r>
              <a:rPr lang="en-US" sz="2800" dirty="0" smtClean="0">
                <a:latin typeface="MV Boli" pitchFamily="2" charset="0"/>
                <a:cs typeface="MV Boli" pitchFamily="2" charset="0"/>
              </a:rPr>
              <a:t>) is a </a:t>
            </a:r>
            <a:r>
              <a:rPr lang="en-US" sz="2800" dirty="0" smtClean="0">
                <a:latin typeface="MV Boli" pitchFamily="2" charset="0"/>
                <a:cs typeface="MV Boli" pitchFamily="2" charset="0"/>
                <a:hlinkClick r:id="rId4" tooltip="Light-emitting diode"/>
              </a:rPr>
              <a:t>light-emitting diode</a:t>
            </a:r>
            <a:r>
              <a:rPr lang="en-US" sz="2800" dirty="0" smtClean="0">
                <a:latin typeface="MV Boli" pitchFamily="2" charset="0"/>
                <a:cs typeface="MV Boli" pitchFamily="2" charset="0"/>
              </a:rPr>
              <a:t> (LED) in which the </a:t>
            </a:r>
            <a:r>
              <a:rPr lang="en-US" sz="2800" dirty="0" smtClean="0">
                <a:latin typeface="MV Boli" pitchFamily="2" charset="0"/>
                <a:cs typeface="MV Boli" pitchFamily="2" charset="0"/>
                <a:hlinkClick r:id="rId5" tooltip="Emission (electromagnetic radiation)"/>
              </a:rPr>
              <a:t>emissive</a:t>
            </a:r>
            <a:r>
              <a:rPr lang="en-US" sz="2800" dirty="0" smtClean="0">
                <a:latin typeface="MV Boli" pitchFamily="2" charset="0"/>
                <a:cs typeface="MV Boli" pitchFamily="2" charset="0"/>
              </a:rPr>
              <a:t> </a:t>
            </a:r>
            <a:r>
              <a:rPr lang="en-US" sz="2800" dirty="0" smtClean="0">
                <a:latin typeface="MV Boli" pitchFamily="2" charset="0"/>
                <a:cs typeface="MV Boli" pitchFamily="2" charset="0"/>
                <a:hlinkClick r:id="rId6" tooltip="Electroluminescence"/>
              </a:rPr>
              <a:t>electroluminescent</a:t>
            </a:r>
            <a:r>
              <a:rPr lang="en-US" sz="2800" dirty="0" smtClean="0">
                <a:latin typeface="MV Boli" pitchFamily="2" charset="0"/>
                <a:cs typeface="MV Boli" pitchFamily="2" charset="0"/>
              </a:rPr>
              <a:t> layer is a film of </a:t>
            </a:r>
            <a:r>
              <a:rPr lang="en-US" sz="2800" dirty="0" smtClean="0">
                <a:latin typeface="MV Boli" pitchFamily="2" charset="0"/>
                <a:cs typeface="MV Boli" pitchFamily="2" charset="0"/>
                <a:hlinkClick r:id="rId7" tooltip="Organic compound"/>
              </a:rPr>
              <a:t>organic compound</a:t>
            </a:r>
            <a:r>
              <a:rPr lang="en-US" sz="2800" dirty="0" smtClean="0">
                <a:latin typeface="MV Boli" pitchFamily="2" charset="0"/>
                <a:cs typeface="MV Boli" pitchFamily="2" charset="0"/>
              </a:rPr>
              <a:t> that emits light in response to an electric current. This layer of organic layers is situated between two electrodes; typically, at least one of these electrodes is transparent.</a:t>
            </a:r>
            <a:endParaRPr lang="en-US" sz="2800" dirty="0">
              <a:solidFill>
                <a:schemeClr val="accent2">
                  <a:lumMod val="60000"/>
                  <a:lumOff val="40000"/>
                </a:schemeClr>
              </a:solidFill>
              <a:effectLst>
                <a:outerShdw blurRad="38100" dist="38100" dir="2700000" algn="tl">
                  <a:srgbClr val="000000">
                    <a:alpha val="43137"/>
                  </a:srgbClr>
                </a:outerShdw>
              </a:effectLst>
              <a:latin typeface="MV Boli" pitchFamily="2" charset="0"/>
              <a:cs typeface="MV Boli" pitchFamily="2" charset="0"/>
            </a:endParaRPr>
          </a:p>
        </p:txBody>
      </p:sp>
      <p:pic>
        <p:nvPicPr>
          <p:cNvPr id="7170" name="Picture 2" descr="C:\Users\kushagra\Desktop\images.jpg"/>
          <p:cNvPicPr>
            <a:picLocks noChangeAspect="1" noChangeArrowheads="1"/>
          </p:cNvPicPr>
          <p:nvPr/>
        </p:nvPicPr>
        <p:blipFill>
          <a:blip r:embed="rId8"/>
          <a:srcRect/>
          <a:stretch>
            <a:fillRect/>
          </a:stretch>
        </p:blipFill>
        <p:spPr bwMode="auto">
          <a:xfrm>
            <a:off x="253218" y="2321170"/>
            <a:ext cx="3094893" cy="3137096"/>
          </a:xfrm>
          <a:prstGeom prst="rect">
            <a:avLst/>
          </a:prstGeom>
          <a:noFill/>
        </p:spPr>
      </p:pic>
    </p:spTree>
    <p:custDataLst>
      <p:tags r:id="rId1"/>
    </p:custDataLst>
    <p:extLst>
      <p:ext uri="{BB962C8B-B14F-4D97-AF65-F5344CB8AC3E}">
        <p14:creationId xmlns:p14="http://schemas.microsoft.com/office/powerpoint/2010/main" xmlns="" val="2526593619"/>
      </p:ext>
    </p:extLst>
  </p:cSld>
  <p:clrMapOvr>
    <a:masterClrMapping/>
  </p:clrMapOvr>
  <p:transition advTm="1706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diamond(in)">
                                      <p:cBhvr>
                                        <p:cTn id="12" dur="20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heckerboard(across)">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698" y="295422"/>
            <a:ext cx="9759659" cy="1322363"/>
          </a:xfrm>
        </p:spPr>
        <p:txBody>
          <a:bodyPr>
            <a:noAutofit/>
          </a:bodyPr>
          <a:lstStyle/>
          <a:p>
            <a:r>
              <a:rPr lang="en-IN" u="sng" dirty="0" smtClean="0">
                <a:solidFill>
                  <a:srgbClr val="00B0F0"/>
                </a:solidFill>
                <a:effectLst>
                  <a:outerShdw blurRad="38100" dist="38100" dir="2700000" algn="tl">
                    <a:srgbClr val="000000">
                      <a:alpha val="43137"/>
                    </a:srgbClr>
                  </a:outerShdw>
                </a:effectLst>
                <a:latin typeface="Algerian" pitchFamily="82" charset="0"/>
              </a:rPr>
              <a:t>SOFTWARES &amp; LIBRARIES USED</a:t>
            </a:r>
            <a:endParaRPr lang="en-US" u="sng" dirty="0">
              <a:solidFill>
                <a:srgbClr val="00B0F0"/>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a:xfrm>
            <a:off x="1219200" y="1702192"/>
            <a:ext cx="9474200" cy="4455722"/>
          </a:xfrm>
        </p:spPr>
        <p:txBody>
          <a:bodyPr>
            <a:noAutofit/>
          </a:bodyPr>
          <a:lstStyle/>
          <a:p>
            <a:pPr algn="l">
              <a:buFont typeface="Courier New" pitchFamily="49" charset="0"/>
              <a:buChar char="o"/>
            </a:pPr>
            <a:r>
              <a:rPr lang="en-IN" sz="2400" dirty="0" smtClean="0">
                <a:effectLst>
                  <a:outerShdw blurRad="38100" dist="38100" dir="2700000" algn="tl">
                    <a:srgbClr val="000000">
                      <a:alpha val="43137"/>
                    </a:srgbClr>
                  </a:outerShdw>
                </a:effectLst>
                <a:latin typeface="MV Boli" pitchFamily="2" charset="0"/>
                <a:cs typeface="MV Boli" pitchFamily="2" charset="0"/>
              </a:rPr>
              <a:t> NIGHTLY ARDUINO IDE</a:t>
            </a:r>
          </a:p>
          <a:p>
            <a:pPr algn="l">
              <a:buFont typeface="Courier New" pitchFamily="49" charset="0"/>
              <a:buChar char="o"/>
            </a:pPr>
            <a:r>
              <a:rPr lang="en-IN" sz="2400" dirty="0" smtClean="0">
                <a:effectLst>
                  <a:outerShdw blurRad="38100" dist="38100" dir="2700000" algn="tl">
                    <a:srgbClr val="000000">
                      <a:alpha val="43137"/>
                    </a:srgbClr>
                  </a:outerShdw>
                </a:effectLst>
                <a:latin typeface="MV Boli" pitchFamily="2" charset="0"/>
                <a:cs typeface="MV Boli" pitchFamily="2" charset="0"/>
              </a:rPr>
              <a:t>LCD ASSISTANT</a:t>
            </a:r>
          </a:p>
          <a:p>
            <a:pPr algn="l">
              <a:buFont typeface="Courier New" pitchFamily="49" charset="0"/>
              <a:buChar char="o"/>
            </a:pPr>
            <a:r>
              <a:rPr lang="en-IN" sz="2400" dirty="0" smtClean="0">
                <a:effectLst>
                  <a:outerShdw blurRad="38100" dist="38100" dir="2700000" algn="tl">
                    <a:srgbClr val="000000">
                      <a:alpha val="43137"/>
                    </a:srgbClr>
                  </a:outerShdw>
                </a:effectLst>
                <a:latin typeface="MV Boli" pitchFamily="2" charset="0"/>
                <a:cs typeface="MV Boli" pitchFamily="2" charset="0"/>
              </a:rPr>
              <a:t>U8GLIB</a:t>
            </a:r>
          </a:p>
          <a:p>
            <a:pPr algn="l">
              <a:buFont typeface="Courier New" pitchFamily="49" charset="0"/>
              <a:buChar char="o"/>
            </a:pPr>
            <a:r>
              <a:rPr lang="en-IN" sz="2400" dirty="0" smtClean="0">
                <a:effectLst>
                  <a:outerShdw blurRad="38100" dist="38100" dir="2700000" algn="tl">
                    <a:srgbClr val="000000">
                      <a:alpha val="43137"/>
                    </a:srgbClr>
                  </a:outerShdw>
                </a:effectLst>
                <a:latin typeface="MV Boli" pitchFamily="2" charset="0"/>
                <a:cs typeface="MV Boli" pitchFamily="2" charset="0"/>
              </a:rPr>
              <a:t>ARDUINO LIBRARY</a:t>
            </a:r>
          </a:p>
          <a:p>
            <a:pPr algn="l">
              <a:buFont typeface="Courier New" pitchFamily="49" charset="0"/>
              <a:buChar char="o"/>
            </a:pPr>
            <a:r>
              <a:rPr lang="en-IN" sz="2400" dirty="0" smtClean="0">
                <a:effectLst>
                  <a:outerShdw blurRad="38100" dist="38100" dir="2700000" algn="tl">
                    <a:srgbClr val="000000">
                      <a:alpha val="43137"/>
                    </a:srgbClr>
                  </a:outerShdw>
                </a:effectLst>
                <a:latin typeface="MV Boli" pitchFamily="2" charset="0"/>
                <a:cs typeface="MV Boli" pitchFamily="2" charset="0"/>
              </a:rPr>
              <a:t>BITMAP LIBRARY</a:t>
            </a:r>
          </a:p>
          <a:p>
            <a:pPr algn="l">
              <a:buFont typeface="Courier New" pitchFamily="49" charset="0"/>
              <a:buChar char="o"/>
            </a:pPr>
            <a:r>
              <a:rPr lang="en-IN" sz="2400" dirty="0" smtClean="0">
                <a:effectLst>
                  <a:outerShdw blurRad="38100" dist="38100" dir="2700000" algn="tl">
                    <a:srgbClr val="000000">
                      <a:alpha val="43137"/>
                    </a:srgbClr>
                  </a:outerShdw>
                </a:effectLst>
                <a:latin typeface="MV Boli" pitchFamily="2" charset="0"/>
                <a:cs typeface="MV Boli" pitchFamily="2" charset="0"/>
              </a:rPr>
              <a:t>ADAFRUIT-GFX-LIBRARY</a:t>
            </a:r>
          </a:p>
          <a:p>
            <a:pPr algn="l">
              <a:buFont typeface="Courier New" pitchFamily="49" charset="0"/>
              <a:buChar char="o"/>
            </a:pPr>
            <a:r>
              <a:rPr lang="en-IN" sz="2400" dirty="0" smtClean="0">
                <a:effectLst>
                  <a:outerShdw blurRad="38100" dist="38100" dir="2700000" algn="tl">
                    <a:srgbClr val="000000">
                      <a:alpha val="43137"/>
                    </a:srgbClr>
                  </a:outerShdw>
                </a:effectLst>
                <a:latin typeface="MV Boli" pitchFamily="2" charset="0"/>
                <a:cs typeface="MV Boli" pitchFamily="2" charset="0"/>
              </a:rPr>
              <a:t>CH341SER DRIVER</a:t>
            </a:r>
          </a:p>
          <a:p>
            <a:pPr algn="l">
              <a:buFont typeface="Courier New" pitchFamily="49" charset="0"/>
              <a:buChar char="o"/>
            </a:pPr>
            <a:r>
              <a:rPr lang="en-IN" sz="2400" dirty="0" smtClean="0">
                <a:effectLst>
                  <a:outerShdw blurRad="38100" dist="38100" dir="2700000" algn="tl">
                    <a:srgbClr val="000000">
                      <a:alpha val="43137"/>
                    </a:srgbClr>
                  </a:outerShdw>
                </a:effectLst>
                <a:latin typeface="MV Boli" pitchFamily="2" charset="0"/>
                <a:cs typeface="MV Boli" pitchFamily="2" charset="0"/>
              </a:rPr>
              <a:t>ANDROID APPLICATIONS</a:t>
            </a:r>
          </a:p>
          <a:p>
            <a:pPr algn="l">
              <a:buFont typeface="Courier New" pitchFamily="49" charset="0"/>
              <a:buChar char="o"/>
            </a:pPr>
            <a:r>
              <a:rPr lang="en-IN" sz="2400" dirty="0" smtClean="0">
                <a:effectLst>
                  <a:outerShdw blurRad="38100" dist="38100" dir="2700000" algn="tl">
                    <a:srgbClr val="000000">
                      <a:alpha val="43137"/>
                    </a:srgbClr>
                  </a:outerShdw>
                </a:effectLst>
                <a:latin typeface="MV Boli" pitchFamily="2" charset="0"/>
                <a:cs typeface="MV Boli" pitchFamily="2" charset="0"/>
              </a:rPr>
              <a:t>I2C MASTER</a:t>
            </a:r>
          </a:p>
          <a:p>
            <a:pPr algn="l">
              <a:buFont typeface="Courier New" pitchFamily="49" charset="0"/>
              <a:buChar char="o"/>
            </a:pPr>
            <a:r>
              <a:rPr lang="en-IN" sz="2400" dirty="0" smtClean="0">
                <a:effectLst>
                  <a:outerShdw blurRad="38100" dist="38100" dir="2700000" algn="tl">
                    <a:srgbClr val="000000">
                      <a:alpha val="43137"/>
                    </a:srgbClr>
                  </a:outerShdw>
                </a:effectLst>
                <a:latin typeface="MV Boli" pitchFamily="2" charset="0"/>
                <a:cs typeface="MV Boli" pitchFamily="2" charset="0"/>
              </a:rPr>
              <a:t>SOFTWARE SERIAL</a:t>
            </a:r>
          </a:p>
          <a:p>
            <a:pPr algn="l">
              <a:buFont typeface="Courier New" pitchFamily="49" charset="0"/>
              <a:buChar char="o"/>
            </a:pPr>
            <a:endParaRPr lang="en-IN" sz="2400" dirty="0" smtClean="0">
              <a:effectLst>
                <a:outerShdw blurRad="38100" dist="38100" dir="2700000" algn="tl">
                  <a:srgbClr val="000000">
                    <a:alpha val="43137"/>
                  </a:srgbClr>
                </a:outerShdw>
              </a:effectLst>
              <a:latin typeface="MV Boli" pitchFamily="2" charset="0"/>
              <a:cs typeface="MV Boli" pitchFamily="2" charset="0"/>
            </a:endParaRPr>
          </a:p>
          <a:p>
            <a:pPr algn="l"/>
            <a:endParaRPr lang="en-IN" sz="2400" dirty="0" smtClean="0">
              <a:effectLst>
                <a:outerShdw blurRad="38100" dist="38100" dir="2700000" algn="tl">
                  <a:srgbClr val="000000">
                    <a:alpha val="43137"/>
                  </a:srgbClr>
                </a:outerShdw>
              </a:effectLst>
              <a:latin typeface="MV Boli" pitchFamily="2" charset="0"/>
              <a:cs typeface="MV Boli" pitchFamily="2" charset="0"/>
            </a:endParaRPr>
          </a:p>
          <a:p>
            <a:pPr algn="l"/>
            <a:endParaRPr lang="en-IN" sz="2400" dirty="0" smtClean="0">
              <a:effectLst>
                <a:outerShdw blurRad="38100" dist="38100" dir="2700000" algn="tl">
                  <a:srgbClr val="000000">
                    <a:alpha val="43137"/>
                  </a:srgbClr>
                </a:outerShdw>
              </a:effectLst>
              <a:latin typeface="MV Boli" pitchFamily="2" charset="0"/>
              <a:cs typeface="MV Boli" pitchFamily="2" charset="0"/>
            </a:endParaRPr>
          </a:p>
          <a:p>
            <a:pPr algn="l">
              <a:buFont typeface="Courier New" pitchFamily="49" charset="0"/>
              <a:buChar char="o"/>
            </a:pPr>
            <a:endParaRPr lang="en-IN" sz="2400" dirty="0" smtClean="0">
              <a:effectLst>
                <a:outerShdw blurRad="38100" dist="38100" dir="2700000" algn="tl">
                  <a:srgbClr val="000000">
                    <a:alpha val="43137"/>
                  </a:srgbClr>
                </a:outerShdw>
              </a:effectLst>
              <a:latin typeface="MV Boli" pitchFamily="2" charset="0"/>
              <a:cs typeface="MV Boli" pitchFamily="2" charset="0"/>
            </a:endParaRPr>
          </a:p>
          <a:p>
            <a:pPr algn="l"/>
            <a:r>
              <a:rPr lang="en-IN" sz="2400" dirty="0" smtClean="0">
                <a:effectLst>
                  <a:outerShdw blurRad="38100" dist="38100" dir="2700000" algn="tl">
                    <a:srgbClr val="000000">
                      <a:alpha val="43137"/>
                    </a:srgbClr>
                  </a:outerShdw>
                </a:effectLst>
                <a:latin typeface="MV Boli" pitchFamily="2" charset="0"/>
                <a:cs typeface="MV Boli" pitchFamily="2" charset="0"/>
              </a:rPr>
              <a:t> </a:t>
            </a:r>
            <a:endParaRPr lang="en-US" sz="2400" dirty="0">
              <a:effectLst>
                <a:outerShdw blurRad="38100" dist="38100" dir="2700000" algn="tl">
                  <a:srgbClr val="000000">
                    <a:alpha val="43137"/>
                  </a:srgbClr>
                </a:outerShdw>
              </a:effectLst>
              <a:latin typeface="MV Boli" pitchFamily="2" charset="0"/>
              <a:cs typeface="MV Boli" pitchFamily="2" charset="0"/>
            </a:endParaRPr>
          </a:p>
        </p:txBody>
      </p:sp>
    </p:spTree>
    <p:custDataLst>
      <p:tags r:id="rId1"/>
    </p:custDataLst>
    <p:extLst>
      <p:ext uri="{BB962C8B-B14F-4D97-AF65-F5344CB8AC3E}">
        <p14:creationId xmlns:p14="http://schemas.microsoft.com/office/powerpoint/2010/main" xmlns="" val="2526593619"/>
      </p:ext>
    </p:extLst>
  </p:cSld>
  <p:clrMapOvr>
    <a:masterClrMapping/>
  </p:clrMapOvr>
  <p:transition advTm="165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heckerboard(across)">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heckerboard(across)">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heckerboard(across)">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checkerboard(across)">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checkerboard(across)">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6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699" y="1"/>
            <a:ext cx="6608495" cy="1589648"/>
          </a:xfrm>
        </p:spPr>
        <p:txBody>
          <a:bodyPr>
            <a:normAutofit/>
          </a:bodyPr>
          <a:lstStyle/>
          <a:p>
            <a:r>
              <a:rPr lang="en-IN" sz="8800" u="sng" dirty="0" smtClean="0">
                <a:solidFill>
                  <a:srgbClr val="00B0F0"/>
                </a:solidFill>
                <a:effectLst>
                  <a:outerShdw blurRad="38100" dist="38100" dir="2700000" algn="tl">
                    <a:srgbClr val="000000">
                      <a:alpha val="43137"/>
                    </a:srgbClr>
                  </a:outerShdw>
                </a:effectLst>
                <a:latin typeface="Algerian" pitchFamily="82" charset="0"/>
              </a:rPr>
              <a:t>model</a:t>
            </a:r>
            <a:endParaRPr lang="en-US" sz="8800" u="sng" dirty="0">
              <a:solidFill>
                <a:srgbClr val="00B0F0"/>
              </a:solidFill>
              <a:effectLst>
                <a:outerShdw blurRad="38100" dist="38100" dir="2700000" algn="tl">
                  <a:srgbClr val="000000">
                    <a:alpha val="43137"/>
                  </a:srgbClr>
                </a:outerShdw>
              </a:effectLst>
              <a:latin typeface="Algerian" pitchFamily="82" charset="0"/>
            </a:endParaRPr>
          </a:p>
        </p:txBody>
      </p:sp>
      <p:pic>
        <p:nvPicPr>
          <p:cNvPr id="8194" name="Picture 2"/>
          <p:cNvPicPr>
            <a:picLocks noChangeAspect="1" noChangeArrowheads="1"/>
          </p:cNvPicPr>
          <p:nvPr/>
        </p:nvPicPr>
        <p:blipFill>
          <a:blip r:embed="rId4"/>
          <a:srcRect/>
          <a:stretch>
            <a:fillRect/>
          </a:stretch>
        </p:blipFill>
        <p:spPr bwMode="auto">
          <a:xfrm>
            <a:off x="337624" y="1688123"/>
            <a:ext cx="11572789" cy="4501661"/>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xmlns="" val="2526593619"/>
      </p:ext>
    </p:extLst>
  </p:cSld>
  <p:clrMapOvr>
    <a:masterClrMapping/>
  </p:clrMapOvr>
  <p:transition advTm="151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diamond(in)">
                                      <p:cBhvr>
                                        <p:cTn id="12"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699" y="1"/>
            <a:ext cx="9064626" cy="1243012"/>
          </a:xfrm>
        </p:spPr>
        <p:txBody>
          <a:bodyPr>
            <a:normAutofit/>
          </a:bodyPr>
          <a:lstStyle/>
          <a:p>
            <a:pPr algn="ctr"/>
            <a:r>
              <a:rPr lang="en-IN" sz="5400" u="sng" dirty="0" smtClean="0">
                <a:solidFill>
                  <a:srgbClr val="00B0F0"/>
                </a:solidFill>
                <a:effectLst>
                  <a:outerShdw blurRad="38100" dist="38100" dir="2700000" algn="tl">
                    <a:srgbClr val="000000">
                      <a:alpha val="43137"/>
                    </a:srgbClr>
                  </a:outerShdw>
                </a:effectLst>
                <a:latin typeface="Algerian" pitchFamily="82" charset="0"/>
              </a:rPr>
              <a:t>circuit</a:t>
            </a:r>
            <a:endParaRPr lang="en-US" sz="5400" u="sng" dirty="0">
              <a:solidFill>
                <a:srgbClr val="00B0F0"/>
              </a:solidFill>
              <a:effectLst>
                <a:outerShdw blurRad="38100" dist="38100" dir="2700000" algn="tl">
                  <a:srgbClr val="000000">
                    <a:alpha val="43137"/>
                  </a:srgbClr>
                </a:outerShdw>
              </a:effectLst>
              <a:latin typeface="Algerian" pitchFamily="82" charset="0"/>
            </a:endParaRPr>
          </a:p>
        </p:txBody>
      </p:sp>
      <p:pic>
        <p:nvPicPr>
          <p:cNvPr id="1026" name="Picture 2" descr="C:\Users\kushagra\Desktop\RetroWatch_circuit_all-300x289.jpg"/>
          <p:cNvPicPr>
            <a:picLocks noChangeAspect="1" noChangeArrowheads="1"/>
          </p:cNvPicPr>
          <p:nvPr/>
        </p:nvPicPr>
        <p:blipFill>
          <a:blip r:embed="rId4"/>
          <a:srcRect/>
          <a:stretch>
            <a:fillRect/>
          </a:stretch>
        </p:blipFill>
        <p:spPr bwMode="auto">
          <a:xfrm>
            <a:off x="1269121" y="1499381"/>
            <a:ext cx="9460978" cy="4929553"/>
          </a:xfrm>
          <a:prstGeom prst="rect">
            <a:avLst/>
          </a:prstGeom>
          <a:noFill/>
        </p:spPr>
      </p:pic>
    </p:spTree>
    <p:custDataLst>
      <p:tags r:id="rId1"/>
    </p:custDataLst>
    <p:extLst>
      <p:ext uri="{BB962C8B-B14F-4D97-AF65-F5344CB8AC3E}">
        <p14:creationId xmlns:p14="http://schemas.microsoft.com/office/powerpoint/2010/main" xmlns="" val="2526593619"/>
      </p:ext>
    </p:extLst>
  </p:cSld>
  <p:clrMapOvr>
    <a:masterClrMapping/>
  </p:clrMapOvr>
  <p:transition advTm="1296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diamond(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3|2"/>
</p:tagLst>
</file>

<file path=ppt/tags/tag10.xml><?xml version="1.0" encoding="utf-8"?>
<p:tagLst xmlns:a="http://schemas.openxmlformats.org/drawingml/2006/main" xmlns:r="http://schemas.openxmlformats.org/officeDocument/2006/relationships" xmlns:p="http://schemas.openxmlformats.org/presentationml/2006/main">
  <p:tag name="TIMING" val="|0.2|2.8|17.3"/>
</p:tagLst>
</file>

<file path=ppt/tags/tag11.xml><?xml version="1.0" encoding="utf-8"?>
<p:tagLst xmlns:a="http://schemas.openxmlformats.org/drawingml/2006/main" xmlns:r="http://schemas.openxmlformats.org/officeDocument/2006/relationships" xmlns:p="http://schemas.openxmlformats.org/presentationml/2006/main">
  <p:tag name="TIMING" val="|0.6|2.5|2.7|1.7|1.5|1.9"/>
</p:tagLst>
</file>

<file path=ppt/tags/tag2.xml><?xml version="1.0" encoding="utf-8"?>
<p:tagLst xmlns:a="http://schemas.openxmlformats.org/drawingml/2006/main" xmlns:r="http://schemas.openxmlformats.org/officeDocument/2006/relationships" xmlns:p="http://schemas.openxmlformats.org/presentationml/2006/main">
  <p:tag name="TIMING" val="|1.4|1.4"/>
</p:tagLst>
</file>

<file path=ppt/tags/tag3.xml><?xml version="1.0" encoding="utf-8"?>
<p:tagLst xmlns:a="http://schemas.openxmlformats.org/drawingml/2006/main" xmlns:r="http://schemas.openxmlformats.org/officeDocument/2006/relationships" xmlns:p="http://schemas.openxmlformats.org/presentationml/2006/main">
  <p:tag name="TIMING" val="|0.1|2|1.2|1.1|1.1|1.1|1|1.1"/>
</p:tagLst>
</file>

<file path=ppt/tags/tag4.xml><?xml version="1.0" encoding="utf-8"?>
<p:tagLst xmlns:a="http://schemas.openxmlformats.org/drawingml/2006/main" xmlns:r="http://schemas.openxmlformats.org/officeDocument/2006/relationships" xmlns:p="http://schemas.openxmlformats.org/presentationml/2006/main">
  <p:tag name="TIMING" val="|0.4|2.3|2.2"/>
</p:tagLst>
</file>

<file path=ppt/tags/tag5.xml><?xml version="1.0" encoding="utf-8"?>
<p:tagLst xmlns:a="http://schemas.openxmlformats.org/drawingml/2006/main" xmlns:r="http://schemas.openxmlformats.org/officeDocument/2006/relationships" xmlns:p="http://schemas.openxmlformats.org/presentationml/2006/main">
  <p:tag name="TIMING" val="|0.1|2.8|2.5"/>
</p:tagLst>
</file>

<file path=ppt/tags/tag6.xml><?xml version="1.0" encoding="utf-8"?>
<p:tagLst xmlns:a="http://schemas.openxmlformats.org/drawingml/2006/main" xmlns:r="http://schemas.openxmlformats.org/officeDocument/2006/relationships" xmlns:p="http://schemas.openxmlformats.org/presentationml/2006/main">
  <p:tag name="TIMING" val="|0.1|2.6|2.2"/>
</p:tagLst>
</file>

<file path=ppt/tags/tag7.xml><?xml version="1.0" encoding="utf-8"?>
<p:tagLst xmlns:a="http://schemas.openxmlformats.org/drawingml/2006/main" xmlns:r="http://schemas.openxmlformats.org/officeDocument/2006/relationships" xmlns:p="http://schemas.openxmlformats.org/presentationml/2006/main">
  <p:tag name="TIMING" val="|0.1|2.3|1.4|1.7|1.1|1.1|1.2|1.2|1.1|1.1|1|1.2"/>
</p:tagLst>
</file>

<file path=ppt/tags/tag8.xml><?xml version="1.0" encoding="utf-8"?>
<p:tagLst xmlns:a="http://schemas.openxmlformats.org/drawingml/2006/main" xmlns:r="http://schemas.openxmlformats.org/officeDocument/2006/relationships" xmlns:p="http://schemas.openxmlformats.org/presentationml/2006/main">
  <p:tag name="TIMING" val="|0.5|2.3"/>
</p:tagLst>
</file>

<file path=ppt/tags/tag9.xml><?xml version="1.0" encoding="utf-8"?>
<p:tagLst xmlns:a="http://schemas.openxmlformats.org/drawingml/2006/main" xmlns:r="http://schemas.openxmlformats.org/officeDocument/2006/relationships" xmlns:p="http://schemas.openxmlformats.org/presentationml/2006/main">
  <p:tag name="TIMING" val="|0.6|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324</TotalTime>
  <Words>346</Words>
  <Application>Microsoft Office PowerPoint</Application>
  <PresentationFormat>Custom</PresentationFormat>
  <Paragraphs>64</Paragraphs>
  <Slides>12</Slides>
  <Notes>12</Notes>
  <HiddenSlides>0</HiddenSlides>
  <MMClips>2</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INNOVISION</vt:lpstr>
      <vt:lpstr>  </vt:lpstr>
      <vt:lpstr>Used COMPONENTS</vt:lpstr>
      <vt:lpstr>NANO ARDUINO</vt:lpstr>
      <vt:lpstr>Bluetooth module(hc05)</vt:lpstr>
      <vt:lpstr>Oled display</vt:lpstr>
      <vt:lpstr>SOFTWARES &amp; LIBRARIES USED</vt:lpstr>
      <vt:lpstr>model</vt:lpstr>
      <vt:lpstr>circuit</vt:lpstr>
      <vt:lpstr>video</vt:lpstr>
      <vt:lpstr>TEAM MEMBERS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kushagra</dc:creator>
  <cp:lastModifiedBy>kushagra Srivastava</cp:lastModifiedBy>
  <cp:revision>38</cp:revision>
  <dcterms:created xsi:type="dcterms:W3CDTF">2014-09-12T02:08:24Z</dcterms:created>
  <dcterms:modified xsi:type="dcterms:W3CDTF">2018-09-21T21:12:43Z</dcterms:modified>
</cp:coreProperties>
</file>