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83" r:id="rId3"/>
    <p:sldId id="278" r:id="rId4"/>
    <p:sldId id="271" r:id="rId5"/>
    <p:sldId id="272" r:id="rId6"/>
    <p:sldId id="287" r:id="rId7"/>
    <p:sldId id="279" r:id="rId8"/>
    <p:sldId id="280" r:id="rId9"/>
    <p:sldId id="291" r:id="rId10"/>
    <p:sldId id="270" r:id="rId11"/>
    <p:sldId id="288" r:id="rId12"/>
    <p:sldId id="289" r:id="rId13"/>
    <p:sldId id="284" r:id="rId14"/>
    <p:sldId id="282" r:id="rId15"/>
    <p:sldId id="292" r:id="rId16"/>
    <p:sldId id="293" r:id="rId17"/>
    <p:sldId id="294" r:id="rId18"/>
    <p:sldId id="295" r:id="rId19"/>
    <p:sldId id="296" r:id="rId20"/>
    <p:sldId id="281" r:id="rId21"/>
    <p:sldId id="285" r:id="rId22"/>
    <p:sldId id="286" r:id="rId23"/>
    <p:sldId id="290" r:id="rId24"/>
    <p:sldId id="297" r:id="rId25"/>
    <p:sldId id="298" r:id="rId26"/>
    <p:sldId id="299" r:id="rId27"/>
    <p:sldId id="300" r:id="rId28"/>
    <p:sldId id="301" r:id="rId29"/>
    <p:sldId id="263" r:id="rId30"/>
    <p:sldId id="264" r:id="rId31"/>
    <p:sldId id="265" r:id="rId32"/>
    <p:sldId id="266" r:id="rId33"/>
    <p:sldId id="267" r:id="rId34"/>
    <p:sldId id="268" r:id="rId35"/>
    <p:sldId id="26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4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 Import</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Import</c:v>
                </c:pt>
              </c:strCache>
            </c:strRef>
          </c:tx>
          <c:spPr>
            <a:solidFill>
              <a:schemeClr val="accent1"/>
            </a:solidFill>
            <a:ln>
              <a:noFill/>
            </a:ln>
            <a:effectLst/>
          </c:spPr>
          <c:invertIfNegative val="0"/>
          <c:cat>
            <c:strRef>
              <c:f>Sheet1!$A$2:$A$7</c:f>
              <c:strCache>
                <c:ptCount val="6"/>
                <c:pt idx="0">
                  <c:v>Fuel</c:v>
                </c:pt>
                <c:pt idx="1">
                  <c:v>Motor vehicles</c:v>
                </c:pt>
                <c:pt idx="2">
                  <c:v>Raw minerals</c:v>
                </c:pt>
                <c:pt idx="3">
                  <c:v>Food</c:v>
                </c:pt>
                <c:pt idx="4">
                  <c:v>Electronic devices</c:v>
                </c:pt>
                <c:pt idx="5">
                  <c:v>Chemicals</c:v>
                </c:pt>
              </c:strCache>
            </c:strRef>
          </c:cat>
          <c:val>
            <c:numRef>
              <c:f>Sheet1!$B$2:$B$7</c:f>
              <c:numCache>
                <c:formatCode>General</c:formatCode>
                <c:ptCount val="6"/>
                <c:pt idx="0">
                  <c:v>17</c:v>
                </c:pt>
                <c:pt idx="1">
                  <c:v>10</c:v>
                </c:pt>
                <c:pt idx="2">
                  <c:v>10</c:v>
                </c:pt>
                <c:pt idx="3">
                  <c:v>7</c:v>
                </c:pt>
                <c:pt idx="4">
                  <c:v>8</c:v>
                </c:pt>
                <c:pt idx="5">
                  <c:v>9</c:v>
                </c:pt>
              </c:numCache>
            </c:numRef>
          </c:val>
          <c:extLst>
            <c:ext xmlns:c16="http://schemas.microsoft.com/office/drawing/2014/chart" uri="{C3380CC4-5D6E-409C-BE32-E72D297353CC}">
              <c16:uniqueId val="{00000000-D48F-4424-9226-E4ADC564C689}"/>
            </c:ext>
          </c:extLst>
        </c:ser>
        <c:dLbls>
          <c:showLegendKey val="0"/>
          <c:showVal val="0"/>
          <c:showCatName val="0"/>
          <c:showSerName val="0"/>
          <c:showPercent val="0"/>
          <c:showBubbleSize val="0"/>
        </c:dLbls>
        <c:gapWidth val="182"/>
        <c:axId val="1444957120"/>
        <c:axId val="1444957536"/>
      </c:barChart>
      <c:catAx>
        <c:axId val="14449571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4957536"/>
        <c:crosses val="autoZero"/>
        <c:auto val="1"/>
        <c:lblAlgn val="ctr"/>
        <c:lblOffset val="100"/>
        <c:noMultiLvlLbl val="0"/>
      </c:catAx>
      <c:valAx>
        <c:axId val="14449575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49571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Media user-rate</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For News</c:v>
                </c:pt>
              </c:strCache>
            </c:strRef>
          </c:tx>
          <c:spPr>
            <a:ln w="28575" cap="rnd">
              <a:solidFill>
                <a:schemeClr val="accent1"/>
              </a:solidFill>
              <a:round/>
            </a:ln>
            <a:effectLst/>
          </c:spPr>
          <c:marker>
            <c:symbol val="none"/>
          </c:marker>
          <c:cat>
            <c:strRef>
              <c:f>Sheet1!$A$2:$A$6</c:f>
              <c:strCache>
                <c:ptCount val="5"/>
                <c:pt idx="0">
                  <c:v>Facebook</c:v>
                </c:pt>
                <c:pt idx="1">
                  <c:v>Whatsapp</c:v>
                </c:pt>
                <c:pt idx="2">
                  <c:v>YouTube</c:v>
                </c:pt>
                <c:pt idx="3">
                  <c:v>Instagram</c:v>
                </c:pt>
                <c:pt idx="4">
                  <c:v>Twitter</c:v>
                </c:pt>
              </c:strCache>
            </c:strRef>
          </c:cat>
          <c:val>
            <c:numRef>
              <c:f>Sheet1!$B$2:$B$6</c:f>
              <c:numCache>
                <c:formatCode>General</c:formatCode>
                <c:ptCount val="5"/>
                <c:pt idx="0">
                  <c:v>54</c:v>
                </c:pt>
                <c:pt idx="1">
                  <c:v>27</c:v>
                </c:pt>
                <c:pt idx="2">
                  <c:v>25</c:v>
                </c:pt>
                <c:pt idx="3">
                  <c:v>13</c:v>
                </c:pt>
                <c:pt idx="4">
                  <c:v>8</c:v>
                </c:pt>
              </c:numCache>
            </c:numRef>
          </c:val>
          <c:smooth val="0"/>
          <c:extLst>
            <c:ext xmlns:c16="http://schemas.microsoft.com/office/drawing/2014/chart" uri="{C3380CC4-5D6E-409C-BE32-E72D297353CC}">
              <c16:uniqueId val="{00000000-7B36-4628-BC36-F5CED7477C2F}"/>
            </c:ext>
          </c:extLst>
        </c:ser>
        <c:ser>
          <c:idx val="1"/>
          <c:order val="1"/>
          <c:tx>
            <c:strRef>
              <c:f>Sheet1!$C$1</c:f>
              <c:strCache>
                <c:ptCount val="1"/>
                <c:pt idx="0">
                  <c:v>for Other purpose</c:v>
                </c:pt>
              </c:strCache>
            </c:strRef>
          </c:tx>
          <c:spPr>
            <a:ln w="28575" cap="rnd">
              <a:solidFill>
                <a:schemeClr val="accent2"/>
              </a:solidFill>
              <a:round/>
            </a:ln>
            <a:effectLst/>
          </c:spPr>
          <c:marker>
            <c:symbol val="none"/>
          </c:marker>
          <c:cat>
            <c:strRef>
              <c:f>Sheet1!$A$2:$A$6</c:f>
              <c:strCache>
                <c:ptCount val="5"/>
                <c:pt idx="0">
                  <c:v>Facebook</c:v>
                </c:pt>
                <c:pt idx="1">
                  <c:v>Whatsapp</c:v>
                </c:pt>
                <c:pt idx="2">
                  <c:v>YouTube</c:v>
                </c:pt>
                <c:pt idx="3">
                  <c:v>Instagram</c:v>
                </c:pt>
                <c:pt idx="4">
                  <c:v>Twitter</c:v>
                </c:pt>
              </c:strCache>
            </c:strRef>
          </c:cat>
          <c:val>
            <c:numRef>
              <c:f>Sheet1!$C$2:$C$6</c:f>
              <c:numCache>
                <c:formatCode>General</c:formatCode>
                <c:ptCount val="5"/>
                <c:pt idx="0">
                  <c:v>77</c:v>
                </c:pt>
                <c:pt idx="1">
                  <c:v>78</c:v>
                </c:pt>
                <c:pt idx="2">
                  <c:v>69</c:v>
                </c:pt>
                <c:pt idx="3">
                  <c:v>41</c:v>
                </c:pt>
                <c:pt idx="4">
                  <c:v>19</c:v>
                </c:pt>
              </c:numCache>
            </c:numRef>
          </c:val>
          <c:smooth val="0"/>
          <c:extLst>
            <c:ext xmlns:c16="http://schemas.microsoft.com/office/drawing/2014/chart" uri="{C3380CC4-5D6E-409C-BE32-E72D297353CC}">
              <c16:uniqueId val="{00000001-7B36-4628-BC36-F5CED7477C2F}"/>
            </c:ext>
          </c:extLst>
        </c:ser>
        <c:dLbls>
          <c:showLegendKey val="0"/>
          <c:showVal val="0"/>
          <c:showCatName val="0"/>
          <c:showSerName val="0"/>
          <c:showPercent val="0"/>
          <c:showBubbleSize val="0"/>
        </c:dLbls>
        <c:smooth val="0"/>
        <c:axId val="1443422704"/>
        <c:axId val="1443421872"/>
      </c:lineChart>
      <c:catAx>
        <c:axId val="1443422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3421872"/>
        <c:crosses val="autoZero"/>
        <c:auto val="1"/>
        <c:lblAlgn val="ctr"/>
        <c:lblOffset val="100"/>
        <c:noMultiLvlLbl val="0"/>
      </c:catAx>
      <c:valAx>
        <c:axId val="1443421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34227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C2F860-4A3C-4406-AAB5-E30F3E959B8B}"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101982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C2F860-4A3C-4406-AAB5-E30F3E959B8B}"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1928377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C2F860-4A3C-4406-AAB5-E30F3E959B8B}"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355721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C2F860-4A3C-4406-AAB5-E30F3E959B8B}"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292508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C2F860-4A3C-4406-AAB5-E30F3E959B8B}"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352586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C2F860-4A3C-4406-AAB5-E30F3E959B8B}"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26110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C2F860-4A3C-4406-AAB5-E30F3E959B8B}"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34867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C2F860-4A3C-4406-AAB5-E30F3E959B8B}"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59960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2F860-4A3C-4406-AAB5-E30F3E959B8B}"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382530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C2F860-4A3C-4406-AAB5-E30F3E959B8B}"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291168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C2F860-4A3C-4406-AAB5-E30F3E959B8B}"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129972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2F860-4A3C-4406-AAB5-E30F3E959B8B}" type="datetimeFigureOut">
              <a:rPr lang="en-US" smtClean="0"/>
              <a:t>1/16/2020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89B4C-CF93-4996-A778-4E04449C2B6A}" type="slidenum">
              <a:rPr lang="en-US" smtClean="0"/>
              <a:t>‹#›</a:t>
            </a:fld>
            <a:endParaRPr lang="en-US"/>
          </a:p>
        </p:txBody>
      </p:sp>
    </p:spTree>
    <p:extLst>
      <p:ext uri="{BB962C8B-B14F-4D97-AF65-F5344CB8AC3E}">
        <p14:creationId xmlns:p14="http://schemas.microsoft.com/office/powerpoint/2010/main" val="2170195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5" name="TextBox 4"/>
          <p:cNvSpPr txBox="1"/>
          <p:nvPr/>
        </p:nvSpPr>
        <p:spPr>
          <a:xfrm>
            <a:off x="4596939" y="1645920"/>
            <a:ext cx="7049192" cy="2677656"/>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Name:</a:t>
            </a:r>
            <a:r>
              <a:rPr lang="en-US" sz="2800" dirty="0" smtClean="0"/>
              <a:t> </a:t>
            </a:r>
            <a:r>
              <a:rPr lang="en-US" sz="2800" dirty="0" smtClean="0">
                <a:effectLst>
                  <a:outerShdw blurRad="38100" dist="38100" dir="2700000" algn="tl">
                    <a:srgbClr val="000000">
                      <a:alpha val="43137"/>
                    </a:srgbClr>
                  </a:outerShdw>
                </a:effectLst>
              </a:rPr>
              <a:t>Utkarsha </a:t>
            </a:r>
            <a:r>
              <a:rPr lang="en-US" sz="2800" dirty="0" err="1" smtClean="0">
                <a:effectLst>
                  <a:outerShdw blurRad="38100" dist="38100" dir="2700000" algn="tl">
                    <a:srgbClr val="000000">
                      <a:alpha val="43137"/>
                    </a:srgbClr>
                  </a:outerShdw>
                </a:effectLst>
              </a:rPr>
              <a:t>Wasudeo</a:t>
            </a:r>
            <a:r>
              <a:rPr lang="en-US" sz="2800" dirty="0" smtClean="0">
                <a:effectLst>
                  <a:outerShdw blurRad="38100" dist="38100" dir="2700000" algn="tl">
                    <a:srgbClr val="000000">
                      <a:alpha val="43137"/>
                    </a:srgbClr>
                  </a:outerShdw>
                </a:effectLst>
              </a:rPr>
              <a:t> Kurekar</a:t>
            </a:r>
          </a:p>
          <a:p>
            <a:r>
              <a:rPr lang="en-US" sz="2800" b="1" dirty="0" smtClean="0">
                <a:effectLst>
                  <a:outerShdw blurRad="38100" dist="38100" dir="2700000" algn="tl">
                    <a:srgbClr val="000000">
                      <a:alpha val="43137"/>
                    </a:srgbClr>
                  </a:outerShdw>
                </a:effectLst>
              </a:rPr>
              <a:t>PRN: </a:t>
            </a:r>
            <a:r>
              <a:rPr lang="en-US" sz="2800" dirty="0" smtClean="0">
                <a:effectLst>
                  <a:outerShdw blurRad="38100" dist="38100" dir="2700000" algn="tl">
                    <a:srgbClr val="000000">
                      <a:alpha val="43137"/>
                    </a:srgbClr>
                  </a:outerShdw>
                </a:effectLst>
              </a:rPr>
              <a:t>19020448107</a:t>
            </a:r>
          </a:p>
          <a:p>
            <a:r>
              <a:rPr lang="en-US" sz="2800" b="1" dirty="0" smtClean="0">
                <a:effectLst>
                  <a:outerShdw blurRad="38100" dist="38100" dir="2700000" algn="tl">
                    <a:srgbClr val="000000">
                      <a:alpha val="43137"/>
                    </a:srgbClr>
                  </a:outerShdw>
                </a:effectLst>
              </a:rPr>
              <a:t>Course:</a:t>
            </a:r>
            <a:r>
              <a:rPr lang="en-US" sz="2800" dirty="0" smtClean="0"/>
              <a:t> </a:t>
            </a:r>
            <a:r>
              <a:rPr lang="en-US" sz="2800" dirty="0" smtClean="0">
                <a:effectLst>
                  <a:outerShdw blurRad="38100" dist="38100" dir="2700000" algn="tl">
                    <a:srgbClr val="000000">
                      <a:alpha val="43137"/>
                    </a:srgbClr>
                  </a:outerShdw>
                </a:effectLst>
              </a:rPr>
              <a:t>MBA(E) 19-21 </a:t>
            </a:r>
            <a:r>
              <a:rPr lang="en-US" sz="2800" dirty="0" err="1" smtClean="0">
                <a:effectLst>
                  <a:outerShdw blurRad="38100" dist="38100" dir="2700000" algn="tl">
                    <a:srgbClr val="000000">
                      <a:alpha val="43137"/>
                    </a:srgbClr>
                  </a:outerShdw>
                </a:effectLst>
              </a:rPr>
              <a:t>B_Weekend</a:t>
            </a:r>
            <a:endParaRPr lang="en-US" sz="2800" dirty="0" smtClean="0">
              <a:effectLst>
                <a:outerShdw blurRad="38100" dist="38100" dir="2700000" algn="tl">
                  <a:srgbClr val="000000">
                    <a:alpha val="43137"/>
                  </a:srgbClr>
                </a:outerShdw>
              </a:effectLst>
            </a:endParaRPr>
          </a:p>
          <a:p>
            <a:r>
              <a:rPr lang="en-US" sz="2800" b="1" dirty="0" smtClean="0">
                <a:effectLst>
                  <a:outerShdw blurRad="38100" dist="38100" dir="2700000" algn="tl">
                    <a:srgbClr val="000000">
                      <a:alpha val="43137"/>
                    </a:srgbClr>
                  </a:outerShdw>
                </a:effectLst>
              </a:rPr>
              <a:t>Subject: </a:t>
            </a:r>
            <a:r>
              <a:rPr lang="en-US" sz="2800" dirty="0" smtClean="0">
                <a:effectLst>
                  <a:outerShdw blurRad="38100" dist="38100" dir="2700000" algn="tl">
                    <a:srgbClr val="000000">
                      <a:alpha val="43137"/>
                    </a:srgbClr>
                  </a:outerShdw>
                </a:effectLst>
              </a:rPr>
              <a:t>Global, Political and Business Economy</a:t>
            </a:r>
          </a:p>
          <a:p>
            <a:r>
              <a:rPr lang="en-US" sz="2800" b="1" dirty="0" smtClean="0">
                <a:effectLst>
                  <a:outerShdw blurRad="38100" dist="38100" dir="2700000" algn="tl">
                    <a:srgbClr val="000000">
                      <a:alpha val="43137"/>
                    </a:srgbClr>
                  </a:outerShdw>
                </a:effectLst>
              </a:rPr>
              <a:t>Semester:</a:t>
            </a:r>
            <a:r>
              <a:rPr lang="en-US" sz="2800" dirty="0" smtClean="0"/>
              <a:t> </a:t>
            </a:r>
            <a:r>
              <a:rPr lang="en-US" sz="2800" dirty="0" smtClean="0">
                <a:effectLst>
                  <a:outerShdw blurRad="38100" dist="38100" dir="2700000" algn="tl">
                    <a:srgbClr val="000000">
                      <a:alpha val="43137"/>
                    </a:srgbClr>
                  </a:outerShdw>
                </a:effectLst>
              </a:rPr>
              <a:t>II</a:t>
            </a:r>
            <a:r>
              <a:rPr lang="en-US" sz="2800" dirty="0" smtClean="0"/>
              <a:t> </a:t>
            </a:r>
          </a:p>
          <a:p>
            <a:r>
              <a:rPr lang="en-US" sz="2800" b="1" dirty="0" smtClean="0">
                <a:effectLst>
                  <a:outerShdw blurRad="38100" dist="38100" dir="2700000" algn="tl">
                    <a:srgbClr val="000000">
                      <a:alpha val="43137"/>
                    </a:srgbClr>
                  </a:outerShdw>
                </a:effectLst>
              </a:rPr>
              <a:t>Country: </a:t>
            </a:r>
            <a:r>
              <a:rPr lang="en-US" sz="2800" dirty="0" smtClean="0">
                <a:effectLst>
                  <a:outerShdw blurRad="38100" dist="38100" dir="2700000" algn="tl">
                    <a:srgbClr val="000000">
                      <a:alpha val="43137"/>
                    </a:srgbClr>
                  </a:outerShdw>
                </a:effectLst>
              </a:rPr>
              <a:t>Italy</a:t>
            </a:r>
            <a:endParaRPr lang="en-US" sz="2800" dirty="0">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01" y="1205344"/>
            <a:ext cx="2470438" cy="3293917"/>
          </a:xfrm>
          <a:prstGeom prst="rect">
            <a:avLst/>
          </a:prstGeom>
        </p:spPr>
      </p:pic>
      <p:sp>
        <p:nvSpPr>
          <p:cNvPr id="7" name="TextBox 6"/>
          <p:cNvSpPr txBox="1"/>
          <p:nvPr/>
        </p:nvSpPr>
        <p:spPr>
          <a:xfrm>
            <a:off x="3034145" y="357598"/>
            <a:ext cx="5843848"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Assignment</a:t>
            </a:r>
            <a:r>
              <a:rPr lang="en-US" sz="2400" b="1" dirty="0" smtClean="0">
                <a:latin typeface="Times New Roman" panose="02020603050405020304" pitchFamily="18" charset="0"/>
                <a:cs typeface="Times New Roman" panose="02020603050405020304" pitchFamily="18" charset="0"/>
              </a:rPr>
              <a:t>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 1  </a:t>
            </a:r>
            <a:r>
              <a:rPr lang="en-US" sz="2400" b="1" u="sng" dirty="0" smtClean="0">
                <a:latin typeface="Times New Roman" panose="02020603050405020304" pitchFamily="18" charset="0"/>
                <a:cs typeface="Times New Roman" panose="02020603050405020304" pitchFamily="18" charset="0"/>
              </a:rPr>
              <a:t>COUNTRY </a:t>
            </a:r>
            <a:r>
              <a:rPr lang="en-US" sz="2400" b="1" u="sng" dirty="0">
                <a:latin typeface="Times New Roman" panose="02020603050405020304" pitchFamily="18" charset="0"/>
                <a:cs typeface="Times New Roman" panose="02020603050405020304" pitchFamily="18" charset="0"/>
              </a:rPr>
              <a:t>REPORTS</a:t>
            </a:r>
          </a:p>
        </p:txBody>
      </p:sp>
    </p:spTree>
    <p:extLst>
      <p:ext uri="{BB962C8B-B14F-4D97-AF65-F5344CB8AC3E}">
        <p14:creationId xmlns:p14="http://schemas.microsoft.com/office/powerpoint/2010/main" val="1740428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Rectangle 2"/>
          <p:cNvSpPr/>
          <p:nvPr/>
        </p:nvSpPr>
        <p:spPr>
          <a:xfrm>
            <a:off x="3861689" y="895378"/>
            <a:ext cx="5934773" cy="923330"/>
          </a:xfrm>
          <a:prstGeom prst="rect">
            <a:avLst/>
          </a:prstGeom>
        </p:spPr>
        <p:txBody>
          <a:bodyPr wrap="square">
            <a:spAutoFit/>
          </a:bodyPr>
          <a:lstStyle/>
          <a:p>
            <a:r>
              <a:rPr lang="en-US" dirty="0">
                <a:solidFill>
                  <a:srgbClr val="222222"/>
                </a:solidFill>
                <a:latin typeface="Arial" panose="020B0604020202020204" pitchFamily="34" charset="0"/>
              </a:rPr>
              <a:t>Italy </a:t>
            </a:r>
            <a:r>
              <a:rPr lang="en-US" dirty="0" smtClean="0">
                <a:solidFill>
                  <a:srgbClr val="222222"/>
                </a:solidFill>
                <a:latin typeface="Arial" panose="020B0604020202020204" pitchFamily="34" charset="0"/>
              </a:rPr>
              <a:t>has world's </a:t>
            </a:r>
            <a:r>
              <a:rPr lang="en-US" dirty="0">
                <a:solidFill>
                  <a:srgbClr val="222222"/>
                </a:solidFill>
                <a:latin typeface="Arial" panose="020B0604020202020204" pitchFamily="34" charset="0"/>
              </a:rPr>
              <a:t>13th largest rail </a:t>
            </a:r>
            <a:r>
              <a:rPr lang="en-US" dirty="0" smtClean="0">
                <a:solidFill>
                  <a:srgbClr val="222222"/>
                </a:solidFill>
                <a:latin typeface="Arial" panose="020B0604020202020204" pitchFamily="34" charset="0"/>
              </a:rPr>
              <a:t>network spread across </a:t>
            </a:r>
            <a:r>
              <a:rPr lang="en-US" dirty="0" smtClean="0"/>
              <a:t>12.46</a:t>
            </a:r>
            <a:r>
              <a:rPr lang="en-US" dirty="0"/>
              <a:t> </a:t>
            </a:r>
            <a:r>
              <a:rPr lang="en-US" dirty="0" smtClean="0"/>
              <a:t>km</a:t>
            </a:r>
            <a:r>
              <a:rPr lang="en-US" baseline="30000" dirty="0" smtClean="0"/>
              <a:t>2</a:t>
            </a:r>
            <a:r>
              <a:rPr lang="en-US" dirty="0"/>
              <a:t> per </a:t>
            </a:r>
            <a:r>
              <a:rPr lang="en-US" dirty="0" smtClean="0"/>
              <a:t>kilometer. </a:t>
            </a:r>
            <a:r>
              <a:rPr lang="en-US" dirty="0"/>
              <a:t>Italian railways are </a:t>
            </a:r>
            <a:r>
              <a:rPr lang="en-US" dirty="0" err="1"/>
              <a:t>subsidised</a:t>
            </a:r>
            <a:r>
              <a:rPr lang="en-US" dirty="0"/>
              <a:t> by the government</a:t>
            </a:r>
            <a:endParaRPr lang="en-US" dirty="0"/>
          </a:p>
        </p:txBody>
      </p:sp>
      <p:sp>
        <p:nvSpPr>
          <p:cNvPr id="5" name="Rectangle 4"/>
          <p:cNvSpPr/>
          <p:nvPr/>
        </p:nvSpPr>
        <p:spPr>
          <a:xfrm>
            <a:off x="2693324" y="2097404"/>
            <a:ext cx="6129766" cy="923330"/>
          </a:xfrm>
          <a:prstGeom prst="rect">
            <a:avLst/>
          </a:prstGeom>
        </p:spPr>
        <p:txBody>
          <a:bodyPr wrap="square">
            <a:spAutoFit/>
          </a:bodyPr>
          <a:lstStyle/>
          <a:p>
            <a:r>
              <a:rPr lang="en-US" dirty="0">
                <a:solidFill>
                  <a:srgbClr val="222222"/>
                </a:solidFill>
                <a:latin typeface="Arial" panose="020B0604020202020204" pitchFamily="34" charset="0"/>
              </a:rPr>
              <a:t>Italy's road network is also widespread, with a total length of about 487,700 </a:t>
            </a:r>
            <a:r>
              <a:rPr lang="en-US" dirty="0" smtClean="0">
                <a:solidFill>
                  <a:srgbClr val="222222"/>
                </a:solidFill>
                <a:latin typeface="Arial" panose="020B0604020202020204" pitchFamily="34" charset="0"/>
              </a:rPr>
              <a:t>km. </a:t>
            </a:r>
            <a:r>
              <a:rPr lang="en-US" dirty="0"/>
              <a:t>Italy is one of the countries with the most vehicles per capita, with 690 per 1000 people</a:t>
            </a:r>
            <a:endParaRPr lang="en-US" dirty="0"/>
          </a:p>
        </p:txBody>
      </p:sp>
      <p:pic>
        <p:nvPicPr>
          <p:cNvPr id="7" name="Picture 6"/>
          <p:cNvPicPr>
            <a:picLocks noChangeAspect="1"/>
          </p:cNvPicPr>
          <p:nvPr/>
        </p:nvPicPr>
        <p:blipFill>
          <a:blip r:embed="rId3"/>
          <a:stretch>
            <a:fillRect/>
          </a:stretch>
        </p:blipFill>
        <p:spPr>
          <a:xfrm>
            <a:off x="9844087" y="544243"/>
            <a:ext cx="2047875" cy="1495425"/>
          </a:xfrm>
          <a:prstGeom prst="rect">
            <a:avLst/>
          </a:prstGeom>
        </p:spPr>
      </p:pic>
      <p:pic>
        <p:nvPicPr>
          <p:cNvPr id="8" name="Picture 7"/>
          <p:cNvPicPr>
            <a:picLocks noChangeAspect="1"/>
          </p:cNvPicPr>
          <p:nvPr/>
        </p:nvPicPr>
        <p:blipFill>
          <a:blip r:embed="rId4"/>
          <a:stretch>
            <a:fillRect/>
          </a:stretch>
        </p:blipFill>
        <p:spPr>
          <a:xfrm>
            <a:off x="519891" y="1942444"/>
            <a:ext cx="2019300" cy="1181100"/>
          </a:xfrm>
          <a:prstGeom prst="rect">
            <a:avLst/>
          </a:prstGeom>
        </p:spPr>
      </p:pic>
      <p:pic>
        <p:nvPicPr>
          <p:cNvPr id="9" name="Picture 8"/>
          <p:cNvPicPr>
            <a:picLocks noChangeAspect="1"/>
          </p:cNvPicPr>
          <p:nvPr/>
        </p:nvPicPr>
        <p:blipFill>
          <a:blip r:embed="rId5"/>
          <a:stretch>
            <a:fillRect/>
          </a:stretch>
        </p:blipFill>
        <p:spPr>
          <a:xfrm>
            <a:off x="404893" y="4532170"/>
            <a:ext cx="2095500" cy="1524000"/>
          </a:xfrm>
          <a:prstGeom prst="rect">
            <a:avLst/>
          </a:prstGeom>
        </p:spPr>
      </p:pic>
      <p:pic>
        <p:nvPicPr>
          <p:cNvPr id="10" name="Picture 9"/>
          <p:cNvPicPr>
            <a:picLocks noChangeAspect="1"/>
          </p:cNvPicPr>
          <p:nvPr/>
        </p:nvPicPr>
        <p:blipFill>
          <a:blip r:embed="rId6"/>
          <a:stretch>
            <a:fillRect/>
          </a:stretch>
        </p:blipFill>
        <p:spPr>
          <a:xfrm>
            <a:off x="9796462" y="3246295"/>
            <a:ext cx="2095500" cy="1285875"/>
          </a:xfrm>
          <a:prstGeom prst="rect">
            <a:avLst/>
          </a:prstGeom>
        </p:spPr>
      </p:pic>
      <p:sp>
        <p:nvSpPr>
          <p:cNvPr id="11" name="Rectangle 10"/>
          <p:cNvSpPr/>
          <p:nvPr/>
        </p:nvSpPr>
        <p:spPr>
          <a:xfrm>
            <a:off x="2710207" y="4688175"/>
            <a:ext cx="6096000" cy="1200329"/>
          </a:xfrm>
          <a:prstGeom prst="rect">
            <a:avLst/>
          </a:prstGeom>
        </p:spPr>
        <p:txBody>
          <a:bodyPr>
            <a:spAutoFit/>
          </a:bodyPr>
          <a:lstStyle/>
          <a:p>
            <a:r>
              <a:rPr lang="en-US" dirty="0" smtClean="0">
                <a:solidFill>
                  <a:srgbClr val="222222"/>
                </a:solidFill>
                <a:latin typeface="Arial" panose="020B0604020202020204" pitchFamily="34" charset="0"/>
              </a:rPr>
              <a:t>Italy </a:t>
            </a:r>
            <a:r>
              <a:rPr lang="en-US" dirty="0">
                <a:solidFill>
                  <a:srgbClr val="222222"/>
                </a:solidFill>
                <a:latin typeface="Arial" panose="020B0604020202020204" pitchFamily="34" charset="0"/>
              </a:rPr>
              <a:t>has 2,400 km (1,491 mi) of navigable waterways for various types of commercial </a:t>
            </a:r>
            <a:r>
              <a:rPr lang="en-US" dirty="0" smtClean="0">
                <a:solidFill>
                  <a:srgbClr val="222222"/>
                </a:solidFill>
                <a:latin typeface="Arial" panose="020B0604020202020204" pitchFamily="34" charset="0"/>
              </a:rPr>
              <a:t>traffic. </a:t>
            </a:r>
            <a:r>
              <a:rPr lang="en-US" dirty="0"/>
              <a:t>C</a:t>
            </a:r>
            <a:r>
              <a:rPr lang="en-US" dirty="0" smtClean="0"/>
              <a:t>ommuter </a:t>
            </a:r>
            <a:r>
              <a:rPr lang="en-US" dirty="0"/>
              <a:t>ferry boats operate on Lake Garda and Lake </a:t>
            </a:r>
            <a:r>
              <a:rPr lang="en-US" dirty="0" smtClean="0"/>
              <a:t>Como</a:t>
            </a:r>
            <a:r>
              <a:rPr lang="en-US" dirty="0"/>
              <a:t> </a:t>
            </a:r>
            <a:r>
              <a:rPr lang="en-US" dirty="0" smtClean="0"/>
              <a:t>to </a:t>
            </a:r>
            <a:r>
              <a:rPr lang="en-US" dirty="0"/>
              <a:t>connect towns and villages at both sides of the lakes</a:t>
            </a:r>
            <a:endParaRPr lang="en-US" dirty="0"/>
          </a:p>
        </p:txBody>
      </p:sp>
      <p:sp>
        <p:nvSpPr>
          <p:cNvPr id="12" name="Rectangle 11"/>
          <p:cNvSpPr/>
          <p:nvPr/>
        </p:nvSpPr>
        <p:spPr>
          <a:xfrm>
            <a:off x="3931919" y="3454965"/>
            <a:ext cx="5912167" cy="923330"/>
          </a:xfrm>
          <a:prstGeom prst="rect">
            <a:avLst/>
          </a:prstGeom>
        </p:spPr>
        <p:txBody>
          <a:bodyPr wrap="square">
            <a:spAutoFit/>
          </a:bodyPr>
          <a:lstStyle/>
          <a:p>
            <a:r>
              <a:rPr lang="en-US" dirty="0"/>
              <a:t>Italy has a total as of 130 </a:t>
            </a:r>
            <a:r>
              <a:rPr lang="en-US" dirty="0" smtClean="0"/>
              <a:t>airports. </a:t>
            </a:r>
            <a:r>
              <a:rPr lang="en-US" dirty="0" smtClean="0">
                <a:solidFill>
                  <a:srgbClr val="222222"/>
                </a:solidFill>
                <a:latin typeface="Arial" panose="020B0604020202020204" pitchFamily="34" charset="0"/>
              </a:rPr>
              <a:t>Italy </a:t>
            </a:r>
            <a:r>
              <a:rPr lang="en-US" dirty="0">
                <a:solidFill>
                  <a:srgbClr val="222222"/>
                </a:solidFill>
                <a:latin typeface="Arial" panose="020B0604020202020204" pitchFamily="34" charset="0"/>
              </a:rPr>
              <a:t>is the fifth in Europe by number of passengers by air transport, with about 148 million passengers</a:t>
            </a:r>
            <a:endParaRPr lang="en-US" dirty="0"/>
          </a:p>
        </p:txBody>
      </p:sp>
      <p:sp>
        <p:nvSpPr>
          <p:cNvPr id="13" name="TextBox 12"/>
          <p:cNvSpPr txBox="1"/>
          <p:nvPr/>
        </p:nvSpPr>
        <p:spPr>
          <a:xfrm>
            <a:off x="404893" y="354665"/>
            <a:ext cx="4383426"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Infra-</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Stuctural</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Transport-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538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241409" y="185268"/>
            <a:ext cx="5463892"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Infra-</a:t>
            </a:r>
            <a:r>
              <a:rPr lang="en-US" sz="28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Stuctural</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Energy-</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22267" y="2269375"/>
            <a:ext cx="4516235" cy="3480174"/>
          </a:xfrm>
          <a:prstGeom prst="rect">
            <a:avLst/>
          </a:prstGeom>
        </p:spPr>
      </p:pic>
      <p:sp>
        <p:nvSpPr>
          <p:cNvPr id="5" name="Rectangle 4"/>
          <p:cNvSpPr/>
          <p:nvPr/>
        </p:nvSpPr>
        <p:spPr>
          <a:xfrm>
            <a:off x="241409" y="893381"/>
            <a:ext cx="7630744" cy="646331"/>
          </a:xfrm>
          <a:prstGeom prst="rect">
            <a:avLst/>
          </a:prstGeom>
        </p:spPr>
        <p:txBody>
          <a:bodyPr wrap="square">
            <a:spAutoFit/>
          </a:bodyPr>
          <a:lstStyle/>
          <a:p>
            <a:r>
              <a:rPr lang="en-US" dirty="0">
                <a:solidFill>
                  <a:srgbClr val="222222"/>
                </a:solidFill>
                <a:latin typeface="Arial" panose="020B0604020202020204" pitchFamily="34" charset="0"/>
              </a:rPr>
              <a:t>Italy is </a:t>
            </a:r>
            <a:r>
              <a:rPr lang="en-US" dirty="0" smtClean="0">
                <a:solidFill>
                  <a:srgbClr val="222222"/>
                </a:solidFill>
                <a:latin typeface="Arial" panose="020B0604020202020204" pitchFamily="34" charset="0"/>
              </a:rPr>
              <a:t>an importer country for </a:t>
            </a:r>
            <a:r>
              <a:rPr lang="en-US" dirty="0">
                <a:solidFill>
                  <a:srgbClr val="222222"/>
                </a:solidFill>
                <a:latin typeface="Arial" panose="020B0604020202020204" pitchFamily="34" charset="0"/>
              </a:rPr>
              <a:t>electricity: </a:t>
            </a:r>
            <a:endParaRPr lang="en-US" dirty="0" smtClean="0">
              <a:solidFill>
                <a:srgbClr val="222222"/>
              </a:solidFill>
              <a:latin typeface="Arial" panose="020B0604020202020204" pitchFamily="34" charset="0"/>
            </a:endParaRPr>
          </a:p>
          <a:p>
            <a:r>
              <a:rPr lang="en-US" dirty="0" smtClean="0">
                <a:solidFill>
                  <a:srgbClr val="222222"/>
                </a:solidFill>
                <a:latin typeface="Arial" panose="020B0604020202020204" pitchFamily="34" charset="0"/>
              </a:rPr>
              <a:t>The </a:t>
            </a:r>
            <a:r>
              <a:rPr lang="en-US" dirty="0">
                <a:solidFill>
                  <a:srgbClr val="222222"/>
                </a:solidFill>
                <a:latin typeface="Arial" panose="020B0604020202020204" pitchFamily="34" charset="0"/>
              </a:rPr>
              <a:t>country imported 46,747.5 </a:t>
            </a:r>
            <a:r>
              <a:rPr lang="en-US" dirty="0" err="1">
                <a:solidFill>
                  <a:srgbClr val="222222"/>
                </a:solidFill>
                <a:latin typeface="Arial" panose="020B0604020202020204" pitchFamily="34" charset="0"/>
              </a:rPr>
              <a:t>GWh</a:t>
            </a:r>
            <a:r>
              <a:rPr lang="en-US" dirty="0">
                <a:solidFill>
                  <a:srgbClr val="222222"/>
                </a:solidFill>
                <a:latin typeface="Arial" panose="020B0604020202020204" pitchFamily="34" charset="0"/>
              </a:rPr>
              <a:t> and exported 3,031.1 </a:t>
            </a:r>
            <a:r>
              <a:rPr lang="en-US" dirty="0" err="1">
                <a:solidFill>
                  <a:srgbClr val="222222"/>
                </a:solidFill>
                <a:latin typeface="Arial" panose="020B0604020202020204" pitchFamily="34" charset="0"/>
              </a:rPr>
              <a:t>GWh</a:t>
            </a:r>
            <a:r>
              <a:rPr lang="en-US" dirty="0">
                <a:solidFill>
                  <a:srgbClr val="222222"/>
                </a:solidFill>
                <a:latin typeface="Arial" panose="020B0604020202020204" pitchFamily="34" charset="0"/>
              </a:rPr>
              <a:t> in 2014.</a:t>
            </a:r>
            <a:endParaRPr lang="en-US" dirty="0"/>
          </a:p>
        </p:txBody>
      </p:sp>
      <p:sp>
        <p:nvSpPr>
          <p:cNvPr id="6" name="Rectangle 5"/>
          <p:cNvSpPr/>
          <p:nvPr/>
        </p:nvSpPr>
        <p:spPr>
          <a:xfrm>
            <a:off x="241409" y="1447606"/>
            <a:ext cx="7547616" cy="369332"/>
          </a:xfrm>
          <a:prstGeom prst="rect">
            <a:avLst/>
          </a:prstGeom>
        </p:spPr>
        <p:txBody>
          <a:bodyPr wrap="square">
            <a:spAutoFit/>
          </a:bodyPr>
          <a:lstStyle/>
          <a:p>
            <a:r>
              <a:rPr lang="en-US" dirty="0">
                <a:solidFill>
                  <a:srgbClr val="222222"/>
                </a:solidFill>
                <a:latin typeface="Arial" panose="020B0604020202020204" pitchFamily="34" charset="0"/>
              </a:rPr>
              <a:t>Italy has no nuclear power since it was banished </a:t>
            </a:r>
            <a:r>
              <a:rPr lang="en-US" dirty="0">
                <a:latin typeface="Arial" panose="020B0604020202020204" pitchFamily="34" charset="0"/>
              </a:rPr>
              <a:t>in 1987 by referendum.</a:t>
            </a:r>
            <a:endParaRPr lang="en-US" dirty="0"/>
          </a:p>
        </p:txBody>
      </p:sp>
      <p:sp>
        <p:nvSpPr>
          <p:cNvPr id="7" name="Rectangle 6"/>
          <p:cNvSpPr/>
          <p:nvPr/>
        </p:nvSpPr>
        <p:spPr>
          <a:xfrm>
            <a:off x="3760124" y="5201245"/>
            <a:ext cx="6096000" cy="923330"/>
          </a:xfrm>
          <a:prstGeom prst="rect">
            <a:avLst/>
          </a:prstGeom>
        </p:spPr>
        <p:txBody>
          <a:bodyPr>
            <a:spAutoFit/>
          </a:bodyPr>
          <a:lstStyle/>
          <a:p>
            <a:r>
              <a:rPr lang="en-US" dirty="0" smtClean="0">
                <a:solidFill>
                  <a:srgbClr val="222222"/>
                </a:solidFill>
                <a:latin typeface="Arial" panose="020B0604020202020204" pitchFamily="34" charset="0"/>
              </a:rPr>
              <a:t>Due to hilly regions and mountains it is difficult for agriculture. It also lacks of natural resources like oil, minerals, metals and so on.</a:t>
            </a:r>
            <a:endParaRPr lang="en-US" dirty="0"/>
          </a:p>
        </p:txBody>
      </p:sp>
      <p:sp>
        <p:nvSpPr>
          <p:cNvPr id="8" name="Rectangle 7"/>
          <p:cNvSpPr/>
          <p:nvPr/>
        </p:nvSpPr>
        <p:spPr>
          <a:xfrm>
            <a:off x="4552603" y="4459961"/>
            <a:ext cx="7808421" cy="646331"/>
          </a:xfrm>
          <a:prstGeom prst="rect">
            <a:avLst/>
          </a:prstGeom>
        </p:spPr>
        <p:txBody>
          <a:bodyPr wrap="square">
            <a:spAutoFit/>
          </a:bodyPr>
          <a:lstStyle/>
          <a:p>
            <a:r>
              <a:rPr lang="en-US" dirty="0" smtClean="0"/>
              <a:t>Italy managed to create it’s niche marketplace around the world with brands like </a:t>
            </a:r>
            <a:r>
              <a:rPr lang="it-IT" dirty="0"/>
              <a:t>Armani</a:t>
            </a:r>
            <a:r>
              <a:rPr lang="it-IT" dirty="0" smtClean="0"/>
              <a:t>, Lamborghini, Prada, FIAT, </a:t>
            </a:r>
            <a:r>
              <a:rPr lang="it-IT" dirty="0"/>
              <a:t>Valentino</a:t>
            </a:r>
            <a:r>
              <a:rPr lang="it-IT" dirty="0" smtClean="0"/>
              <a:t>, Lancia</a:t>
            </a:r>
            <a:r>
              <a:rPr lang="it-IT" dirty="0"/>
              <a:t>, Alfa </a:t>
            </a:r>
            <a:r>
              <a:rPr lang="it-IT" dirty="0" smtClean="0"/>
              <a:t>Romeo and</a:t>
            </a:r>
            <a:r>
              <a:rPr lang="en-US" dirty="0" smtClean="0"/>
              <a:t> </a:t>
            </a:r>
            <a:r>
              <a:rPr lang="it-IT" dirty="0" smtClean="0"/>
              <a:t>Maserati</a:t>
            </a:r>
            <a:endParaRPr lang="en-US" dirty="0"/>
          </a:p>
        </p:txBody>
      </p:sp>
      <p:graphicFrame>
        <p:nvGraphicFramePr>
          <p:cNvPr id="11" name="Chart 10"/>
          <p:cNvGraphicFramePr/>
          <p:nvPr>
            <p:extLst>
              <p:ext uri="{D42A27DB-BD31-4B8C-83A1-F6EECF244321}">
                <p14:modId xmlns:p14="http://schemas.microsoft.com/office/powerpoint/2010/main" val="3682727484"/>
              </p:ext>
            </p:extLst>
          </p:nvPr>
        </p:nvGraphicFramePr>
        <p:xfrm>
          <a:off x="8096596" y="367424"/>
          <a:ext cx="3962708" cy="3127595"/>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p:cNvSpPr/>
          <p:nvPr/>
        </p:nvSpPr>
        <p:spPr>
          <a:xfrm>
            <a:off x="5327434" y="3589972"/>
            <a:ext cx="6864566" cy="646331"/>
          </a:xfrm>
          <a:prstGeom prst="rect">
            <a:avLst/>
          </a:prstGeom>
        </p:spPr>
        <p:txBody>
          <a:bodyPr wrap="square">
            <a:spAutoFit/>
          </a:bodyPr>
          <a:lstStyle/>
          <a:p>
            <a:r>
              <a:rPr lang="en-US" dirty="0" smtClean="0"/>
              <a:t> Italy exports 18% of precision machinery, 13% of clothing, footwear, luxury vehicles, metal and metal products</a:t>
            </a:r>
            <a:endParaRPr lang="en-US" dirty="0"/>
          </a:p>
        </p:txBody>
      </p:sp>
    </p:spTree>
    <p:extLst>
      <p:ext uri="{BB962C8B-B14F-4D97-AF65-F5344CB8AC3E}">
        <p14:creationId xmlns:p14="http://schemas.microsoft.com/office/powerpoint/2010/main" val="1647564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404892" y="354665"/>
            <a:ext cx="5197885"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Infra-</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Stuctural</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Education &amp; Media-</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304800" y="2571923"/>
            <a:ext cx="11887200" cy="923330"/>
          </a:xfrm>
          <a:prstGeom prst="rect">
            <a:avLst/>
          </a:prstGeom>
        </p:spPr>
        <p:txBody>
          <a:bodyPr wrap="square">
            <a:spAutoFit/>
          </a:bodyPr>
          <a:lstStyle/>
          <a:p>
            <a:r>
              <a:rPr lang="en-US" dirty="0" smtClean="0">
                <a:solidFill>
                  <a:srgbClr val="000000"/>
                </a:solidFill>
                <a:latin typeface="Times New Roman" panose="02020603050405020304" pitchFamily="18" charset="0"/>
                <a:cs typeface="Times New Roman" panose="02020603050405020304" pitchFamily="18" charset="0"/>
              </a:rPr>
              <a:t>In 2000, there </a:t>
            </a:r>
            <a:r>
              <a:rPr lang="en-US" dirty="0">
                <a:solidFill>
                  <a:srgbClr val="000000"/>
                </a:solidFill>
                <a:latin typeface="Times New Roman" panose="02020603050405020304" pitchFamily="18" charset="0"/>
                <a:cs typeface="Times New Roman" panose="02020603050405020304" pitchFamily="18" charset="0"/>
              </a:rPr>
              <a:t>were 878 radios and 494 television sets per 1,000 people</a:t>
            </a:r>
            <a:r>
              <a:rPr lang="en-US" dirty="0" smtClean="0">
                <a:solidFill>
                  <a:srgbClr val="000000"/>
                </a:solidFill>
                <a:latin typeface="Times New Roman" panose="02020603050405020304" pitchFamily="18" charset="0"/>
                <a:cs typeface="Times New Roman" panose="02020603050405020304" pitchFamily="18" charset="0"/>
              </a:rPr>
              <a:t>.</a:t>
            </a:r>
          </a:p>
          <a:p>
            <a:r>
              <a:rPr lang="en-US" dirty="0" smtClean="0">
                <a:solidFill>
                  <a:srgbClr val="000000"/>
                </a:solidFill>
                <a:latin typeface="Times New Roman" panose="02020603050405020304" pitchFamily="18" charset="0"/>
                <a:cs typeface="Times New Roman" panose="02020603050405020304" pitchFamily="18" charset="0"/>
              </a:rPr>
              <a:t>In 2001 </a:t>
            </a:r>
            <a:r>
              <a:rPr lang="en-US" dirty="0">
                <a:solidFill>
                  <a:srgbClr val="000000"/>
                </a:solidFill>
                <a:latin typeface="Times New Roman" panose="02020603050405020304" pitchFamily="18" charset="0"/>
                <a:cs typeface="Times New Roman" panose="02020603050405020304" pitchFamily="18" charset="0"/>
              </a:rPr>
              <a:t>t</a:t>
            </a:r>
            <a:r>
              <a:rPr lang="en-US" dirty="0" smtClean="0">
                <a:solidFill>
                  <a:srgbClr val="000000"/>
                </a:solidFill>
                <a:latin typeface="Times New Roman" panose="02020603050405020304" pitchFamily="18" charset="0"/>
                <a:cs typeface="Times New Roman" panose="02020603050405020304" pitchFamily="18" charset="0"/>
              </a:rPr>
              <a:t>here were </a:t>
            </a:r>
            <a:r>
              <a:rPr lang="en-US" dirty="0">
                <a:solidFill>
                  <a:srgbClr val="000000"/>
                </a:solidFill>
                <a:latin typeface="Times New Roman" panose="02020603050405020304" pitchFamily="18" charset="0"/>
                <a:cs typeface="Times New Roman" panose="02020603050405020304" pitchFamily="18" charset="0"/>
              </a:rPr>
              <a:t>about 180 personal computers </a:t>
            </a:r>
            <a:r>
              <a:rPr lang="en-US" dirty="0" smtClean="0">
                <a:solidFill>
                  <a:srgbClr val="000000"/>
                </a:solidFill>
                <a:latin typeface="Times New Roman" panose="02020603050405020304" pitchFamily="18" charset="0"/>
                <a:cs typeface="Times New Roman" panose="02020603050405020304" pitchFamily="18" charset="0"/>
              </a:rPr>
              <a:t>for </a:t>
            </a:r>
            <a:r>
              <a:rPr lang="en-US" dirty="0">
                <a:solidFill>
                  <a:srgbClr val="000000"/>
                </a:solidFill>
                <a:latin typeface="Times New Roman" panose="02020603050405020304" pitchFamily="18" charset="0"/>
                <a:cs typeface="Times New Roman" panose="02020603050405020304" pitchFamily="18" charset="0"/>
              </a:rPr>
              <a:t>every 1,000 people, with 93 Internet service providers serving about 19 million </a:t>
            </a:r>
            <a:r>
              <a:rPr lang="en-US" dirty="0" smtClean="0">
                <a:solidFill>
                  <a:srgbClr val="000000"/>
                </a:solidFill>
                <a:latin typeface="Times New Roman" panose="02020603050405020304" pitchFamily="18" charset="0"/>
                <a:cs typeface="Times New Roman" panose="02020603050405020304" pitchFamily="18" charset="0"/>
              </a:rPr>
              <a:t>users.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324196" y="1242647"/>
            <a:ext cx="7822277" cy="1200329"/>
          </a:xfrm>
          <a:prstGeom prst="rect">
            <a:avLst/>
          </a:prstGeom>
        </p:spPr>
        <p:txBody>
          <a:bodyPr wrap="square">
            <a:spAutoFit/>
          </a:bodyPr>
          <a:lstStyle/>
          <a:p>
            <a:r>
              <a:rPr lang="en-US" dirty="0" smtClean="0">
                <a:solidFill>
                  <a:srgbClr val="000000"/>
                </a:solidFill>
                <a:latin typeface="Times New Roman" panose="02020603050405020304" pitchFamily="18" charset="0"/>
                <a:cs typeface="Times New Roman" panose="02020603050405020304" pitchFamily="18" charset="0"/>
              </a:rPr>
              <a:t>Post </a:t>
            </a:r>
            <a:r>
              <a:rPr lang="en-US" dirty="0">
                <a:solidFill>
                  <a:srgbClr val="000000"/>
                </a:solidFill>
                <a:latin typeface="Times New Roman" panose="02020603050405020304" pitchFamily="18" charset="0"/>
                <a:cs typeface="Times New Roman" panose="02020603050405020304" pitchFamily="18" charset="0"/>
              </a:rPr>
              <a:t>offices and telegraph offices </a:t>
            </a:r>
            <a:r>
              <a:rPr lang="en-US" dirty="0" smtClean="0">
                <a:solidFill>
                  <a:srgbClr val="000000"/>
                </a:solidFill>
                <a:latin typeface="Times New Roman" panose="02020603050405020304" pitchFamily="18" charset="0"/>
                <a:cs typeface="Times New Roman" panose="02020603050405020304" pitchFamily="18" charset="0"/>
              </a:rPr>
              <a:t>operated </a:t>
            </a:r>
            <a:r>
              <a:rPr lang="en-US" dirty="0">
                <a:solidFill>
                  <a:srgbClr val="000000"/>
                </a:solidFill>
                <a:latin typeface="Times New Roman" panose="02020603050405020304" pitchFamily="18" charset="0"/>
                <a:cs typeface="Times New Roman" panose="02020603050405020304" pitchFamily="18" charset="0"/>
              </a:rPr>
              <a:t>by </a:t>
            </a:r>
            <a:r>
              <a:rPr lang="en-US" dirty="0" err="1" smtClean="0">
                <a:solidFill>
                  <a:srgbClr val="000000"/>
                </a:solidFill>
                <a:latin typeface="Times New Roman" panose="02020603050405020304" pitchFamily="18" charset="0"/>
                <a:cs typeface="Times New Roman" panose="02020603050405020304" pitchFamily="18" charset="0"/>
              </a:rPr>
              <a:t>Radiotelevisione</a:t>
            </a:r>
            <a:r>
              <a:rPr lang="en-US" dirty="0" smtClean="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Italiana</a:t>
            </a:r>
            <a:r>
              <a:rPr lang="en-US" dirty="0">
                <a:solidFill>
                  <a:srgbClr val="000000"/>
                </a:solidFill>
                <a:latin typeface="Times New Roman" panose="02020603050405020304" pitchFamily="18" charset="0"/>
                <a:cs typeface="Times New Roman" panose="02020603050405020304" pitchFamily="18" charset="0"/>
              </a:rPr>
              <a:t> (RAI), a government </a:t>
            </a:r>
            <a:r>
              <a:rPr lang="en-US" dirty="0" smtClean="0">
                <a:solidFill>
                  <a:srgbClr val="000000"/>
                </a:solidFill>
                <a:latin typeface="Times New Roman" panose="02020603050405020304" pitchFamily="18" charset="0"/>
                <a:cs typeface="Times New Roman" panose="02020603050405020304" pitchFamily="18" charset="0"/>
              </a:rPr>
              <a:t>corporation of Italy. Until </a:t>
            </a:r>
            <a:r>
              <a:rPr lang="en-US" dirty="0">
                <a:solidFill>
                  <a:srgbClr val="000000"/>
                </a:solidFill>
                <a:latin typeface="Times New Roman" panose="02020603050405020304" pitchFamily="18" charset="0"/>
                <a:cs typeface="Times New Roman" panose="02020603050405020304" pitchFamily="18" charset="0"/>
              </a:rPr>
              <a:t>1976, RAI had a broadcasting </a:t>
            </a:r>
            <a:r>
              <a:rPr lang="en-US" dirty="0" smtClean="0">
                <a:solidFill>
                  <a:srgbClr val="000000"/>
                </a:solidFill>
                <a:latin typeface="Times New Roman" panose="02020603050405020304" pitchFamily="18" charset="0"/>
                <a:cs typeface="Times New Roman" panose="02020603050405020304" pitchFamily="18" charset="0"/>
              </a:rPr>
              <a:t>monopoly.</a:t>
            </a:r>
          </a:p>
          <a:p>
            <a:r>
              <a:rPr lang="en-US" dirty="0">
                <a:solidFill>
                  <a:srgbClr val="000000"/>
                </a:solidFill>
                <a:latin typeface="Times New Roman" panose="02020603050405020304" pitchFamily="18" charset="0"/>
                <a:cs typeface="Times New Roman" panose="02020603050405020304" pitchFamily="18" charset="0"/>
              </a:rPr>
              <a:t>In 1999 there were 25 million </a:t>
            </a:r>
            <a:r>
              <a:rPr lang="en-US" dirty="0" smtClean="0">
                <a:solidFill>
                  <a:srgbClr val="000000"/>
                </a:solidFill>
                <a:latin typeface="Times New Roman" panose="02020603050405020304" pitchFamily="18" charset="0"/>
                <a:cs typeface="Times New Roman" panose="02020603050405020304" pitchFamily="18" charset="0"/>
              </a:rPr>
              <a:t>telephones </a:t>
            </a:r>
            <a:r>
              <a:rPr lang="en-US" dirty="0">
                <a:solidFill>
                  <a:srgbClr val="000000"/>
                </a:solidFill>
                <a:latin typeface="Times New Roman" panose="02020603050405020304" pitchFamily="18" charset="0"/>
                <a:cs typeface="Times New Roman" panose="02020603050405020304" pitchFamily="18" charset="0"/>
              </a:rPr>
              <a:t>and 20.5 million </a:t>
            </a:r>
            <a:r>
              <a:rPr lang="en-US" dirty="0" err="1" smtClean="0">
                <a:solidFill>
                  <a:srgbClr val="000000"/>
                </a:solidFill>
                <a:latin typeface="Times New Roman" panose="02020603050405020304" pitchFamily="18" charset="0"/>
                <a:cs typeface="Times New Roman" panose="02020603050405020304" pitchFamily="18" charset="0"/>
              </a:rPr>
              <a:t>mobilephones</a:t>
            </a:r>
            <a:r>
              <a:rPr lang="en-US" dirty="0" smtClean="0">
                <a:solidFill>
                  <a:srgbClr val="00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135 </a:t>
            </a:r>
            <a:r>
              <a:rPr lang="en-US" dirty="0">
                <a:latin typeface="Times New Roman" panose="02020603050405020304" pitchFamily="18" charset="0"/>
                <a:cs typeface="Times New Roman" panose="02020603050405020304" pitchFamily="18" charset="0"/>
              </a:rPr>
              <a:t>AM and 28 FM radio stations and 6,317 television stations. </a:t>
            </a:r>
          </a:p>
        </p:txBody>
      </p:sp>
      <p:graphicFrame>
        <p:nvGraphicFramePr>
          <p:cNvPr id="9" name="Chart 8"/>
          <p:cNvGraphicFramePr/>
          <p:nvPr>
            <p:extLst>
              <p:ext uri="{D42A27DB-BD31-4B8C-83A1-F6EECF244321}">
                <p14:modId xmlns:p14="http://schemas.microsoft.com/office/powerpoint/2010/main" val="1207492837"/>
              </p:ext>
            </p:extLst>
          </p:nvPr>
        </p:nvGraphicFramePr>
        <p:xfrm>
          <a:off x="8300719" y="154074"/>
          <a:ext cx="3645593" cy="2693325"/>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304800" y="3538135"/>
            <a:ext cx="5247975" cy="369332"/>
          </a:xfrm>
          <a:prstGeom prst="rect">
            <a:avLst/>
          </a:prstGeom>
        </p:spPr>
        <p:txBody>
          <a:bodyPr wrap="none">
            <a:spAutoFit/>
          </a:bodyPr>
          <a:lstStyle/>
          <a:p>
            <a:r>
              <a:rPr lang="en-US" b="1" dirty="0">
                <a:solidFill>
                  <a:srgbClr val="222222"/>
                </a:solidFill>
                <a:latin typeface="Times New Roman" panose="02020603050405020304" pitchFamily="18" charset="0"/>
                <a:cs typeface="Times New Roman" panose="02020603050405020304" pitchFamily="18" charset="0"/>
              </a:rPr>
              <a:t>University of Bologna </a:t>
            </a:r>
            <a:r>
              <a:rPr lang="en-US" dirty="0" smtClean="0">
                <a:solidFill>
                  <a:srgbClr val="222222"/>
                </a:solidFill>
                <a:latin typeface="Times New Roman" panose="02020603050405020304" pitchFamily="18" charset="0"/>
                <a:cs typeface="Times New Roman" panose="02020603050405020304" pitchFamily="18" charset="0"/>
              </a:rPr>
              <a:t>– the oldest university in </a:t>
            </a:r>
            <a:r>
              <a:rPr lang="en-US" dirty="0">
                <a:solidFill>
                  <a:srgbClr val="222222"/>
                </a:solidFill>
                <a:latin typeface="Times New Roman" panose="02020603050405020304" pitchFamily="18" charset="0"/>
                <a:cs typeface="Times New Roman" panose="02020603050405020304" pitchFamily="18" charset="0"/>
              </a:rPr>
              <a:t>Italy. </a:t>
            </a: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304800" y="3843037"/>
            <a:ext cx="8490065" cy="1200329"/>
          </a:xfrm>
          <a:prstGeom prst="rect">
            <a:avLst/>
          </a:prstGeom>
        </p:spPr>
        <p:txBody>
          <a:bodyPr wrap="square">
            <a:spAutoFit/>
          </a:bodyPr>
          <a:lstStyle/>
          <a:p>
            <a:r>
              <a:rPr lang="en-US" dirty="0" smtClean="0">
                <a:solidFill>
                  <a:srgbClr val="212121"/>
                </a:solidFill>
                <a:latin typeface="Times New Roman" panose="02020603050405020304" pitchFamily="18" charset="0"/>
                <a:cs typeface="Times New Roman" panose="02020603050405020304" pitchFamily="18" charset="0"/>
              </a:rPr>
              <a:t>Italy </a:t>
            </a:r>
            <a:r>
              <a:rPr lang="en-US" dirty="0">
                <a:solidFill>
                  <a:srgbClr val="212121"/>
                </a:solidFill>
                <a:latin typeface="Times New Roman" panose="02020603050405020304" pitchFamily="18" charset="0"/>
                <a:cs typeface="Times New Roman" panose="02020603050405020304" pitchFamily="18" charset="0"/>
              </a:rPr>
              <a:t>has </a:t>
            </a:r>
            <a:r>
              <a:rPr lang="en-US" dirty="0" smtClean="0">
                <a:solidFill>
                  <a:srgbClr val="212121"/>
                </a:solidFill>
                <a:latin typeface="Times New Roman" panose="02020603050405020304" pitchFamily="18" charset="0"/>
                <a:cs typeface="Times New Roman" panose="02020603050405020304" pitchFamily="18" charset="0"/>
              </a:rPr>
              <a:t>a </a:t>
            </a:r>
            <a:r>
              <a:rPr lang="en-US" dirty="0">
                <a:solidFill>
                  <a:srgbClr val="212121"/>
                </a:solidFill>
                <a:latin typeface="Times New Roman" panose="02020603050405020304" pitchFamily="18" charset="0"/>
                <a:cs typeface="Times New Roman" panose="02020603050405020304" pitchFamily="18" charset="0"/>
              </a:rPr>
              <a:t>3-cycle e</a:t>
            </a:r>
            <a:r>
              <a:rPr lang="en-US" dirty="0" smtClean="0">
                <a:solidFill>
                  <a:srgbClr val="212121"/>
                </a:solidFill>
                <a:latin typeface="Times New Roman" panose="02020603050405020304" pitchFamily="18" charset="0"/>
                <a:cs typeface="Times New Roman" panose="02020603050405020304" pitchFamily="18" charset="0"/>
              </a:rPr>
              <a:t>ducation system :-</a:t>
            </a:r>
          </a:p>
          <a:p>
            <a:r>
              <a:rPr lang="en-US" dirty="0" smtClean="0">
                <a:solidFill>
                  <a:srgbClr val="212121"/>
                </a:solidFill>
                <a:latin typeface="Times New Roman" panose="02020603050405020304" pitchFamily="18" charset="0"/>
                <a:cs typeface="Times New Roman" panose="02020603050405020304" pitchFamily="18" charset="0"/>
              </a:rPr>
              <a:t>1</a:t>
            </a:r>
            <a:r>
              <a:rPr lang="en-US" baseline="30000" dirty="0" smtClean="0">
                <a:solidFill>
                  <a:srgbClr val="212121"/>
                </a:solidFill>
                <a:latin typeface="Times New Roman" panose="02020603050405020304" pitchFamily="18" charset="0"/>
                <a:cs typeface="Times New Roman" panose="02020603050405020304" pitchFamily="18" charset="0"/>
              </a:rPr>
              <a:t>st</a:t>
            </a:r>
            <a:r>
              <a:rPr lang="en-US" dirty="0" smtClean="0">
                <a:solidFill>
                  <a:srgbClr val="212121"/>
                </a:solidFill>
                <a:latin typeface="Times New Roman" panose="02020603050405020304" pitchFamily="18" charset="0"/>
                <a:cs typeface="Times New Roman" panose="02020603050405020304" pitchFamily="18" charset="0"/>
              </a:rPr>
              <a:t> cycle: Bachelor degree (3yrs) -</a:t>
            </a:r>
            <a:r>
              <a:rPr lang="en-US" dirty="0">
                <a:latin typeface="Times New Roman" panose="02020603050405020304" pitchFamily="18" charset="0"/>
                <a:cs typeface="Times New Roman" panose="02020603050405020304" pitchFamily="18" charset="0"/>
              </a:rPr>
              <a:t> single-cycle degrees </a:t>
            </a:r>
            <a:endParaRPr lang="en-US" dirty="0" smtClean="0">
              <a:solidFill>
                <a:srgbClr val="212121"/>
              </a:solidFill>
              <a:latin typeface="Times New Roman" panose="02020603050405020304" pitchFamily="18" charset="0"/>
              <a:cs typeface="Times New Roman" panose="02020603050405020304" pitchFamily="18" charset="0"/>
            </a:endParaRPr>
          </a:p>
          <a:p>
            <a:r>
              <a:rPr lang="en-US" dirty="0" smtClean="0">
                <a:solidFill>
                  <a:srgbClr val="212121"/>
                </a:solidFill>
                <a:latin typeface="Times New Roman" panose="02020603050405020304" pitchFamily="18" charset="0"/>
                <a:cs typeface="Times New Roman" panose="02020603050405020304" pitchFamily="18" charset="0"/>
              </a:rPr>
              <a:t>2</a:t>
            </a:r>
            <a:r>
              <a:rPr lang="en-US" baseline="30000" dirty="0" smtClean="0">
                <a:solidFill>
                  <a:srgbClr val="212121"/>
                </a:solidFill>
                <a:latin typeface="Times New Roman" panose="02020603050405020304" pitchFamily="18" charset="0"/>
                <a:cs typeface="Times New Roman" panose="02020603050405020304" pitchFamily="18" charset="0"/>
              </a:rPr>
              <a:t>nd</a:t>
            </a:r>
            <a:r>
              <a:rPr lang="en-US" dirty="0" smtClean="0">
                <a:solidFill>
                  <a:srgbClr val="212121"/>
                </a:solidFill>
                <a:latin typeface="Times New Roman" panose="02020603050405020304" pitchFamily="18" charset="0"/>
                <a:cs typeface="Times New Roman" panose="02020603050405020304" pitchFamily="18" charset="0"/>
              </a:rPr>
              <a:t> cycle: Master degree(2yrs) - </a:t>
            </a:r>
            <a:r>
              <a:rPr lang="en-US" dirty="0">
                <a:latin typeface="Times New Roman" panose="02020603050405020304" pitchFamily="18" charset="0"/>
                <a:cs typeface="Times New Roman" panose="02020603050405020304" pitchFamily="18" charset="0"/>
              </a:rPr>
              <a:t>1st level vocational masters</a:t>
            </a:r>
            <a:endParaRPr lang="en-US" dirty="0" smtClean="0">
              <a:solidFill>
                <a:srgbClr val="212121"/>
              </a:solidFill>
              <a:latin typeface="Times New Roman" panose="02020603050405020304" pitchFamily="18" charset="0"/>
              <a:cs typeface="Times New Roman" panose="02020603050405020304" pitchFamily="18" charset="0"/>
            </a:endParaRPr>
          </a:p>
          <a:p>
            <a:r>
              <a:rPr lang="en-US" dirty="0" smtClean="0">
                <a:solidFill>
                  <a:srgbClr val="212121"/>
                </a:solidFill>
                <a:latin typeface="Times New Roman" panose="02020603050405020304" pitchFamily="18" charset="0"/>
                <a:cs typeface="Times New Roman" panose="02020603050405020304" pitchFamily="18" charset="0"/>
              </a:rPr>
              <a:t>3</a:t>
            </a:r>
            <a:r>
              <a:rPr lang="en-US" baseline="30000" dirty="0" smtClean="0">
                <a:solidFill>
                  <a:srgbClr val="212121"/>
                </a:solidFill>
                <a:latin typeface="Times New Roman" panose="02020603050405020304" pitchFamily="18" charset="0"/>
                <a:cs typeface="Times New Roman" panose="02020603050405020304" pitchFamily="18" charset="0"/>
              </a:rPr>
              <a:t>rd</a:t>
            </a:r>
            <a:r>
              <a:rPr lang="en-US" dirty="0" smtClean="0">
                <a:solidFill>
                  <a:srgbClr val="212121"/>
                </a:solidFill>
                <a:latin typeface="Times New Roman" panose="02020603050405020304" pitchFamily="18" charset="0"/>
                <a:cs typeface="Times New Roman" panose="02020603050405020304" pitchFamily="18" charset="0"/>
              </a:rPr>
              <a:t> cycle: Doctorate(5-6yrs) - </a:t>
            </a:r>
            <a:r>
              <a:rPr lang="en-US" dirty="0">
                <a:latin typeface="Times New Roman" panose="02020603050405020304" pitchFamily="18" charset="0"/>
                <a:cs typeface="Times New Roman" panose="02020603050405020304" pitchFamily="18" charset="0"/>
              </a:rPr>
              <a:t>specialization school and 2nd Level vocational masters</a:t>
            </a:r>
            <a:endParaRPr lang="en-US" dirty="0">
              <a:latin typeface="Times New Roman" panose="02020603050405020304" pitchFamily="18" charset="0"/>
              <a:cs typeface="Times New Roman" panose="02020603050405020304" pitchFamily="18" charset="0"/>
            </a:endParaRPr>
          </a:p>
        </p:txBody>
      </p:sp>
      <p:sp>
        <p:nvSpPr>
          <p:cNvPr id="18" name="Rectangle 17"/>
          <p:cNvSpPr/>
          <p:nvPr/>
        </p:nvSpPr>
        <p:spPr>
          <a:xfrm>
            <a:off x="324196" y="5157033"/>
            <a:ext cx="10288386" cy="369332"/>
          </a:xfrm>
          <a:prstGeom prst="rect">
            <a:avLst/>
          </a:prstGeom>
        </p:spPr>
        <p:txBody>
          <a:bodyPr wrap="square">
            <a:spAutoFit/>
          </a:bodyPr>
          <a:lstStyle/>
          <a:p>
            <a:r>
              <a:rPr lang="en-US" dirty="0">
                <a:solidFill>
                  <a:srgbClr val="222222"/>
                </a:solidFill>
                <a:latin typeface="Times New Roman" panose="02020603050405020304" pitchFamily="18" charset="0"/>
                <a:cs typeface="Times New Roman" panose="02020603050405020304" pitchFamily="18" charset="0"/>
              </a:rPr>
              <a:t>The share of tertiary-educated 25-64 year-olds was 19% in 2018, compared to 28% among 25-34 year-olds.</a:t>
            </a:r>
          </a:p>
        </p:txBody>
      </p:sp>
    </p:spTree>
    <p:extLst>
      <p:ext uri="{BB962C8B-B14F-4D97-AF65-F5344CB8AC3E}">
        <p14:creationId xmlns:p14="http://schemas.microsoft.com/office/powerpoint/2010/main" val="2885061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192502" y="107138"/>
            <a:ext cx="2028305"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WTO &amp; IMF:</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373921" y="654925"/>
            <a:ext cx="7996995" cy="369332"/>
          </a:xfrm>
          <a:prstGeom prst="rect">
            <a:avLst/>
          </a:prstGeom>
        </p:spPr>
        <p:txBody>
          <a:bodyPr wrap="square">
            <a:spAutoFit/>
          </a:bodyPr>
          <a:lstStyle/>
          <a:p>
            <a:r>
              <a:rPr lang="en-US" dirty="0"/>
              <a:t> </a:t>
            </a:r>
            <a:r>
              <a:rPr lang="en-US" b="1" dirty="0">
                <a:solidFill>
                  <a:srgbClr val="222222"/>
                </a:solidFill>
                <a:latin typeface="arial" panose="020B0604020202020204" pitchFamily="34" charset="0"/>
              </a:rPr>
              <a:t>Italy</a:t>
            </a:r>
            <a:r>
              <a:rPr lang="en-US" dirty="0">
                <a:solidFill>
                  <a:srgbClr val="222222"/>
                </a:solidFill>
                <a:latin typeface="arial" panose="020B0604020202020204" pitchFamily="34" charset="0"/>
              </a:rPr>
              <a:t> has been a </a:t>
            </a:r>
            <a:r>
              <a:rPr lang="en-US" b="1" dirty="0">
                <a:solidFill>
                  <a:srgbClr val="222222"/>
                </a:solidFill>
                <a:latin typeface="arial" panose="020B0604020202020204" pitchFamily="34" charset="0"/>
              </a:rPr>
              <a:t>WTO member</a:t>
            </a:r>
            <a:r>
              <a:rPr lang="en-US" dirty="0">
                <a:solidFill>
                  <a:srgbClr val="222222"/>
                </a:solidFill>
                <a:latin typeface="arial" panose="020B0604020202020204" pitchFamily="34" charset="0"/>
              </a:rPr>
              <a:t> since 1 January </a:t>
            </a:r>
            <a:r>
              <a:rPr lang="en-US" dirty="0" smtClean="0">
                <a:solidFill>
                  <a:srgbClr val="222222"/>
                </a:solidFill>
                <a:latin typeface="arial" panose="020B0604020202020204" pitchFamily="34" charset="0"/>
              </a:rPr>
              <a:t>1995 and IMF </a:t>
            </a:r>
            <a:r>
              <a:rPr lang="en-US" dirty="0">
                <a:solidFill>
                  <a:srgbClr val="222222"/>
                </a:solidFill>
                <a:latin typeface="Arial" panose="020B0604020202020204" pitchFamily="34" charset="0"/>
              </a:rPr>
              <a:t>since 1947</a:t>
            </a:r>
            <a:r>
              <a:rPr lang="en-US" dirty="0" smtClean="0">
                <a:solidFill>
                  <a:srgbClr val="222222"/>
                </a:solidFill>
                <a:latin typeface="Arial" panose="020B0604020202020204" pitchFamily="34" charset="0"/>
              </a:rPr>
              <a:t>. </a:t>
            </a:r>
            <a:endParaRPr lang="en-US" dirty="0"/>
          </a:p>
        </p:txBody>
      </p:sp>
      <p:sp>
        <p:nvSpPr>
          <p:cNvPr id="6" name="Rectangle 5"/>
          <p:cNvSpPr/>
          <p:nvPr/>
        </p:nvSpPr>
        <p:spPr>
          <a:xfrm>
            <a:off x="373921" y="3920620"/>
            <a:ext cx="6096000" cy="1754326"/>
          </a:xfrm>
          <a:prstGeom prst="rect">
            <a:avLst/>
          </a:prstGeom>
        </p:spPr>
        <p:txBody>
          <a:bodyPr>
            <a:spAutoFit/>
          </a:bodyPr>
          <a:lstStyle/>
          <a:p>
            <a:r>
              <a:rPr lang="en-US" dirty="0">
                <a:solidFill>
                  <a:srgbClr val="222222"/>
                </a:solidFill>
                <a:latin typeface="Arial" panose="020B0604020202020204" pitchFamily="34" charset="0"/>
              </a:rPr>
              <a:t>Currently Italy has a 3.02% vote </a:t>
            </a:r>
            <a:r>
              <a:rPr lang="en-US" dirty="0" smtClean="0">
                <a:solidFill>
                  <a:srgbClr val="222222"/>
                </a:solidFill>
                <a:latin typeface="Arial" panose="020B0604020202020204" pitchFamily="34" charset="0"/>
              </a:rPr>
              <a:t>share in IMF. </a:t>
            </a:r>
            <a:endParaRPr lang="en-US" dirty="0">
              <a:solidFill>
                <a:srgbClr val="222222"/>
              </a:solidFill>
              <a:latin typeface="Arial" panose="020B0604020202020204" pitchFamily="34" charset="0"/>
            </a:endParaRPr>
          </a:p>
          <a:p>
            <a:r>
              <a:rPr lang="en-US" dirty="0" smtClean="0">
                <a:solidFill>
                  <a:srgbClr val="222222"/>
                </a:solidFill>
                <a:latin typeface="Arial" panose="020B0604020202020204" pitchFamily="34" charset="0"/>
              </a:rPr>
              <a:t>According to IMF, Italy proposed budget had </a:t>
            </a:r>
            <a:r>
              <a:rPr lang="en-US" b="1" dirty="0" smtClean="0">
                <a:solidFill>
                  <a:srgbClr val="222222"/>
                </a:solidFill>
                <a:latin typeface="Arial" panose="020B0604020202020204" pitchFamily="34" charset="0"/>
              </a:rPr>
              <a:t>deficit of 2.4% </a:t>
            </a:r>
            <a:r>
              <a:rPr lang="en-US" dirty="0" smtClean="0">
                <a:solidFill>
                  <a:srgbClr val="222222"/>
                </a:solidFill>
                <a:latin typeface="Arial" panose="020B0604020202020204" pitchFamily="34" charset="0"/>
              </a:rPr>
              <a:t>of GDP.</a:t>
            </a:r>
          </a:p>
          <a:p>
            <a:r>
              <a:rPr lang="en-US" dirty="0" smtClean="0">
                <a:solidFill>
                  <a:srgbClr val="222222"/>
                </a:solidFill>
                <a:latin typeface="Arial" panose="020B0604020202020204" pitchFamily="34" charset="0"/>
              </a:rPr>
              <a:t>This deficit in GDP can cause financial crisis, recession lasting till 2020s also this could </a:t>
            </a:r>
            <a:r>
              <a:rPr lang="en-US" dirty="0" err="1" smtClean="0">
                <a:solidFill>
                  <a:srgbClr val="222222"/>
                </a:solidFill>
                <a:latin typeface="Arial" panose="020B0604020202020204" pitchFamily="34" charset="0"/>
              </a:rPr>
              <a:t>jeopradise</a:t>
            </a:r>
            <a:r>
              <a:rPr lang="en-US" dirty="0" smtClean="0">
                <a:solidFill>
                  <a:srgbClr val="222222"/>
                </a:solidFill>
                <a:latin typeface="Arial" panose="020B0604020202020204" pitchFamily="34" charset="0"/>
              </a:rPr>
              <a:t> the value of the euro.</a:t>
            </a:r>
          </a:p>
        </p:txBody>
      </p:sp>
    </p:spTree>
    <p:extLst>
      <p:ext uri="{BB962C8B-B14F-4D97-AF65-F5344CB8AC3E}">
        <p14:creationId xmlns:p14="http://schemas.microsoft.com/office/powerpoint/2010/main" val="1459641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706582" y="324197"/>
            <a:ext cx="4383426"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Climatic:</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743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1889461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3527914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1224724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1625984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1979171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341082" y="154312"/>
            <a:ext cx="3782291"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History &amp; Geography :</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4123373" y="229845"/>
            <a:ext cx="7063216" cy="369332"/>
          </a:xfrm>
          <a:prstGeom prst="rect">
            <a:avLst/>
          </a:prstGeom>
        </p:spPr>
        <p:txBody>
          <a:bodyPr wrap="none">
            <a:spAutoFit/>
          </a:bodyPr>
          <a:lstStyle/>
          <a:p>
            <a:r>
              <a:rPr lang="en-US" dirty="0" smtClean="0"/>
              <a:t>Italy came from the </a:t>
            </a:r>
            <a:r>
              <a:rPr lang="en-US" dirty="0" err="1" smtClean="0"/>
              <a:t>latin</a:t>
            </a:r>
            <a:r>
              <a:rPr lang="en-US" dirty="0" smtClean="0"/>
              <a:t> </a:t>
            </a:r>
            <a:r>
              <a:rPr lang="en-US" dirty="0"/>
              <a:t>word </a:t>
            </a:r>
            <a:r>
              <a:rPr lang="en-US" dirty="0" smtClean="0"/>
              <a:t>“</a:t>
            </a:r>
            <a:r>
              <a:rPr lang="en-US" dirty="0" err="1" smtClean="0"/>
              <a:t>italia</a:t>
            </a:r>
            <a:r>
              <a:rPr lang="en-US" dirty="0" smtClean="0"/>
              <a:t>” representing “land </a:t>
            </a:r>
            <a:r>
              <a:rPr lang="en-US" dirty="0"/>
              <a:t>of young </a:t>
            </a:r>
            <a:r>
              <a:rPr lang="en-US" dirty="0" smtClean="0"/>
              <a:t>cattle”</a:t>
            </a:r>
            <a:endParaRPr lang="en-US" dirty="0"/>
          </a:p>
        </p:txBody>
      </p:sp>
      <p:pic>
        <p:nvPicPr>
          <p:cNvPr id="7" name="Picture 6"/>
          <p:cNvPicPr>
            <a:picLocks noChangeAspect="1"/>
          </p:cNvPicPr>
          <p:nvPr/>
        </p:nvPicPr>
        <p:blipFill>
          <a:blip r:embed="rId3"/>
          <a:stretch>
            <a:fillRect/>
          </a:stretch>
        </p:blipFill>
        <p:spPr>
          <a:xfrm>
            <a:off x="3720419" y="727555"/>
            <a:ext cx="4303222" cy="5374353"/>
          </a:xfrm>
          <a:prstGeom prst="rect">
            <a:avLst/>
          </a:prstGeom>
        </p:spPr>
      </p:pic>
      <p:sp>
        <p:nvSpPr>
          <p:cNvPr id="8" name="Rectangle 7"/>
          <p:cNvSpPr/>
          <p:nvPr/>
        </p:nvSpPr>
        <p:spPr>
          <a:xfrm>
            <a:off x="8523115" y="4560391"/>
            <a:ext cx="3538652" cy="923330"/>
          </a:xfrm>
          <a:prstGeom prst="rect">
            <a:avLst/>
          </a:prstGeom>
        </p:spPr>
        <p:txBody>
          <a:bodyPr wrap="square">
            <a:spAutoFit/>
          </a:bodyPr>
          <a:lstStyle/>
          <a:p>
            <a:r>
              <a:rPr lang="en-US" dirty="0"/>
              <a:t>Italy is a </a:t>
            </a:r>
            <a:r>
              <a:rPr lang="en-US" dirty="0" smtClean="0"/>
              <a:t>projecting out of Mediterranean </a:t>
            </a:r>
            <a:r>
              <a:rPr lang="en-US" dirty="0"/>
              <a:t>Sea. </a:t>
            </a:r>
            <a:r>
              <a:rPr lang="en-US" dirty="0" smtClean="0"/>
              <a:t>It is a boot-like </a:t>
            </a:r>
            <a:r>
              <a:rPr lang="en-US" dirty="0"/>
              <a:t>shape kicking the island of Sicily.</a:t>
            </a:r>
          </a:p>
        </p:txBody>
      </p:sp>
      <p:cxnSp>
        <p:nvCxnSpPr>
          <p:cNvPr id="10" name="Straight Arrow Connector 9"/>
          <p:cNvCxnSpPr/>
          <p:nvPr/>
        </p:nvCxnSpPr>
        <p:spPr>
          <a:xfrm flipV="1">
            <a:off x="3303087" y="1260979"/>
            <a:ext cx="2158375" cy="3611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41082" y="841229"/>
            <a:ext cx="3108960" cy="1200329"/>
          </a:xfrm>
          <a:prstGeom prst="rect">
            <a:avLst/>
          </a:prstGeom>
        </p:spPr>
        <p:txBody>
          <a:bodyPr wrap="square">
            <a:spAutoFit/>
          </a:bodyPr>
          <a:lstStyle/>
          <a:p>
            <a:r>
              <a:rPr lang="en-US" dirty="0" smtClean="0"/>
              <a:t>Most of the Italy Dolomite </a:t>
            </a:r>
            <a:r>
              <a:rPr lang="en-US" dirty="0"/>
              <a:t>mountains which extend across northern Italy are part of the Alps mountain range.</a:t>
            </a:r>
          </a:p>
        </p:txBody>
      </p:sp>
      <p:pic>
        <p:nvPicPr>
          <p:cNvPr id="12" name="Picture 11"/>
          <p:cNvPicPr>
            <a:picLocks noChangeAspect="1"/>
          </p:cNvPicPr>
          <p:nvPr/>
        </p:nvPicPr>
        <p:blipFill>
          <a:blip r:embed="rId4"/>
          <a:stretch>
            <a:fillRect/>
          </a:stretch>
        </p:blipFill>
        <p:spPr>
          <a:xfrm>
            <a:off x="404947" y="2172710"/>
            <a:ext cx="3092734" cy="1649258"/>
          </a:xfrm>
          <a:prstGeom prst="rect">
            <a:avLst/>
          </a:prstGeom>
        </p:spPr>
      </p:pic>
      <p:cxnSp>
        <p:nvCxnSpPr>
          <p:cNvPr id="17" name="Straight Arrow Connector 16"/>
          <p:cNvCxnSpPr/>
          <p:nvPr/>
        </p:nvCxnSpPr>
        <p:spPr>
          <a:xfrm flipH="1">
            <a:off x="7476528" y="5270269"/>
            <a:ext cx="1094226" cy="751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33004" y="3953120"/>
            <a:ext cx="4256116" cy="1200329"/>
          </a:xfrm>
          <a:prstGeom prst="rect">
            <a:avLst/>
          </a:prstGeom>
        </p:spPr>
        <p:txBody>
          <a:bodyPr wrap="square">
            <a:spAutoFit/>
          </a:bodyPr>
          <a:lstStyle/>
          <a:p>
            <a:endParaRPr lang="en-US" dirty="0"/>
          </a:p>
          <a:p>
            <a:r>
              <a:rPr lang="en-US" dirty="0"/>
              <a:t>Highest </a:t>
            </a:r>
            <a:r>
              <a:rPr lang="en-US" dirty="0"/>
              <a:t>Point: </a:t>
            </a:r>
            <a:r>
              <a:rPr lang="en-US" dirty="0"/>
              <a:t>Mont Blanc </a:t>
            </a:r>
            <a:r>
              <a:rPr lang="en-US" dirty="0"/>
              <a:t>(4810m)</a:t>
            </a:r>
          </a:p>
          <a:p>
            <a:endParaRPr lang="en-US" dirty="0"/>
          </a:p>
          <a:p>
            <a:r>
              <a:rPr lang="en-US" dirty="0"/>
              <a:t>Lowest Point: </a:t>
            </a:r>
            <a:r>
              <a:rPr lang="en-US" dirty="0" err="1"/>
              <a:t>Jolanda</a:t>
            </a:r>
            <a:r>
              <a:rPr lang="en-US" dirty="0"/>
              <a:t> di </a:t>
            </a:r>
            <a:r>
              <a:rPr lang="en-US" dirty="0" err="1"/>
              <a:t>Savoia</a:t>
            </a:r>
            <a:r>
              <a:rPr lang="en-US" dirty="0"/>
              <a:t> (-3.44m</a:t>
            </a:r>
            <a:r>
              <a:rPr lang="en-US" dirty="0"/>
              <a:t>)</a:t>
            </a:r>
            <a:endParaRPr lang="en-US" dirty="0"/>
          </a:p>
        </p:txBody>
      </p:sp>
      <p:sp>
        <p:nvSpPr>
          <p:cNvPr id="9" name="Rectangle 8"/>
          <p:cNvSpPr/>
          <p:nvPr/>
        </p:nvSpPr>
        <p:spPr>
          <a:xfrm>
            <a:off x="8179723" y="780424"/>
            <a:ext cx="4630189" cy="2308324"/>
          </a:xfrm>
          <a:prstGeom prst="rect">
            <a:avLst/>
          </a:prstGeom>
        </p:spPr>
        <p:txBody>
          <a:bodyPr wrap="square">
            <a:spAutoFit/>
          </a:bodyPr>
          <a:lstStyle/>
          <a:p>
            <a:r>
              <a:rPr lang="en-US" dirty="0"/>
              <a:t>Italy </a:t>
            </a:r>
            <a:r>
              <a:rPr lang="en-US" dirty="0" smtClean="0"/>
              <a:t>covers-</a:t>
            </a:r>
          </a:p>
          <a:p>
            <a:r>
              <a:rPr lang="en-US" dirty="0" smtClean="0"/>
              <a:t> </a:t>
            </a:r>
            <a:endParaRPr lang="en-US" dirty="0"/>
          </a:p>
          <a:p>
            <a:r>
              <a:rPr lang="en-US" dirty="0"/>
              <a:t>T</a:t>
            </a:r>
            <a:r>
              <a:rPr lang="en-US" dirty="0"/>
              <a:t>otal area: 301,340</a:t>
            </a:r>
            <a:r>
              <a:rPr lang="en-US" dirty="0"/>
              <a:t> km2 </a:t>
            </a:r>
            <a:endParaRPr lang="en-US" dirty="0"/>
          </a:p>
          <a:p>
            <a:r>
              <a:rPr lang="en-US" dirty="0"/>
              <a:t>(</a:t>
            </a:r>
            <a:r>
              <a:rPr lang="en-US" dirty="0"/>
              <a:t>i.e. 116,350 </a:t>
            </a:r>
            <a:r>
              <a:rPr lang="en-US" dirty="0" err="1"/>
              <a:t>sq</a:t>
            </a:r>
            <a:r>
              <a:rPr lang="en-US" dirty="0"/>
              <a:t> mi), </a:t>
            </a:r>
            <a:endParaRPr lang="en-US" dirty="0"/>
          </a:p>
          <a:p>
            <a:endParaRPr lang="en-US" dirty="0"/>
          </a:p>
          <a:p>
            <a:r>
              <a:rPr lang="en-US" dirty="0"/>
              <a:t>Land: 294,140</a:t>
            </a:r>
            <a:r>
              <a:rPr lang="en-US" dirty="0"/>
              <a:t> </a:t>
            </a:r>
            <a:r>
              <a:rPr lang="en-US" dirty="0"/>
              <a:t>km2( i.e. 113,570</a:t>
            </a:r>
            <a:r>
              <a:rPr lang="en-US" dirty="0"/>
              <a:t> </a:t>
            </a:r>
            <a:r>
              <a:rPr lang="en-US" dirty="0" err="1"/>
              <a:t>sq</a:t>
            </a:r>
            <a:r>
              <a:rPr lang="en-US" dirty="0"/>
              <a:t> </a:t>
            </a:r>
            <a:r>
              <a:rPr lang="en-US" dirty="0"/>
              <a:t>mi)</a:t>
            </a:r>
          </a:p>
          <a:p>
            <a:endParaRPr lang="en-US" dirty="0"/>
          </a:p>
          <a:p>
            <a:r>
              <a:rPr lang="en-US" dirty="0"/>
              <a:t>Water :7,200</a:t>
            </a:r>
            <a:r>
              <a:rPr lang="en-US" dirty="0"/>
              <a:t> </a:t>
            </a:r>
            <a:r>
              <a:rPr lang="en-US" dirty="0"/>
              <a:t>km2(i.e</a:t>
            </a:r>
            <a:r>
              <a:rPr lang="en-US" dirty="0"/>
              <a:t>. 2,780 </a:t>
            </a:r>
            <a:r>
              <a:rPr lang="en-US" dirty="0" err="1"/>
              <a:t>sq</a:t>
            </a:r>
            <a:r>
              <a:rPr lang="en-US" dirty="0"/>
              <a:t> mi). </a:t>
            </a:r>
          </a:p>
        </p:txBody>
      </p:sp>
      <p:sp>
        <p:nvSpPr>
          <p:cNvPr id="13" name="Rectangle 12"/>
          <p:cNvSpPr/>
          <p:nvPr/>
        </p:nvSpPr>
        <p:spPr>
          <a:xfrm>
            <a:off x="8217380" y="3221682"/>
            <a:ext cx="3526680" cy="923330"/>
          </a:xfrm>
          <a:prstGeom prst="rect">
            <a:avLst/>
          </a:prstGeom>
        </p:spPr>
        <p:txBody>
          <a:bodyPr wrap="square">
            <a:spAutoFit/>
          </a:bodyPr>
          <a:lstStyle/>
          <a:p>
            <a:r>
              <a:rPr lang="en-US" dirty="0"/>
              <a:t>Latitudes: </a:t>
            </a:r>
            <a:r>
              <a:rPr lang="en-US" dirty="0"/>
              <a:t>35° and 48° N</a:t>
            </a:r>
            <a:r>
              <a:rPr lang="en-US" dirty="0"/>
              <a:t>,</a:t>
            </a:r>
          </a:p>
          <a:p>
            <a:endParaRPr lang="en-US" dirty="0"/>
          </a:p>
          <a:p>
            <a:r>
              <a:rPr lang="en-US" dirty="0"/>
              <a:t>Longitudes:</a:t>
            </a:r>
            <a:r>
              <a:rPr lang="en-US" dirty="0"/>
              <a:t> 6° and 19° E. </a:t>
            </a:r>
          </a:p>
        </p:txBody>
      </p:sp>
    </p:spTree>
    <p:extLst>
      <p:ext uri="{BB962C8B-B14F-4D97-AF65-F5344CB8AC3E}">
        <p14:creationId xmlns:p14="http://schemas.microsoft.com/office/powerpoint/2010/main" val="3489852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ular Callout 14"/>
          <p:cNvSpPr/>
          <p:nvPr/>
        </p:nvSpPr>
        <p:spPr>
          <a:xfrm>
            <a:off x="4306545" y="191193"/>
            <a:ext cx="3477531" cy="1337936"/>
          </a:xfrm>
          <a:prstGeom prst="wedgeRectCallout">
            <a:avLst>
              <a:gd name="adj1" fmla="val 53155"/>
              <a:gd name="adj2" fmla="val 3641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0" y="5255230"/>
            <a:ext cx="12192000" cy="1466850"/>
          </a:xfrm>
          <a:prstGeom prst="rect">
            <a:avLst/>
          </a:prstGeom>
        </p:spPr>
      </p:pic>
      <p:sp>
        <p:nvSpPr>
          <p:cNvPr id="3" name="TextBox 2"/>
          <p:cNvSpPr txBox="1"/>
          <p:nvPr/>
        </p:nvSpPr>
        <p:spPr>
          <a:xfrm>
            <a:off x="764771" y="282633"/>
            <a:ext cx="4383426"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Attractions of Italy</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7972423" y="0"/>
            <a:ext cx="4219578" cy="2470231"/>
          </a:xfrm>
          <a:prstGeom prst="rect">
            <a:avLst/>
          </a:prstGeom>
        </p:spPr>
      </p:pic>
      <p:pic>
        <p:nvPicPr>
          <p:cNvPr id="7" name="Picture 6"/>
          <p:cNvPicPr>
            <a:picLocks noChangeAspect="1"/>
          </p:cNvPicPr>
          <p:nvPr/>
        </p:nvPicPr>
        <p:blipFill>
          <a:blip r:embed="rId4"/>
          <a:stretch>
            <a:fillRect/>
          </a:stretch>
        </p:blipFill>
        <p:spPr>
          <a:xfrm>
            <a:off x="4181475" y="1630970"/>
            <a:ext cx="3790948" cy="2647950"/>
          </a:xfrm>
          <a:prstGeom prst="rect">
            <a:avLst/>
          </a:prstGeom>
        </p:spPr>
      </p:pic>
      <p:pic>
        <p:nvPicPr>
          <p:cNvPr id="9" name="Picture 8"/>
          <p:cNvPicPr>
            <a:picLocks noChangeAspect="1"/>
          </p:cNvPicPr>
          <p:nvPr/>
        </p:nvPicPr>
        <p:blipFill>
          <a:blip r:embed="rId5"/>
          <a:stretch>
            <a:fillRect/>
          </a:stretch>
        </p:blipFill>
        <p:spPr>
          <a:xfrm>
            <a:off x="0" y="3442653"/>
            <a:ext cx="4181475" cy="2362200"/>
          </a:xfrm>
          <a:prstGeom prst="rect">
            <a:avLst/>
          </a:prstGeom>
        </p:spPr>
      </p:pic>
      <p:grpSp>
        <p:nvGrpSpPr>
          <p:cNvPr id="18" name="Group 17"/>
          <p:cNvGrpSpPr/>
          <p:nvPr/>
        </p:nvGrpSpPr>
        <p:grpSpPr>
          <a:xfrm>
            <a:off x="122395" y="1452270"/>
            <a:ext cx="3995803" cy="1502675"/>
            <a:chOff x="4014721" y="4300519"/>
            <a:chExt cx="3995803" cy="1502675"/>
          </a:xfrm>
        </p:grpSpPr>
        <p:sp>
          <p:nvSpPr>
            <p:cNvPr id="16" name="Rectangular Callout 15"/>
            <p:cNvSpPr/>
            <p:nvPr/>
          </p:nvSpPr>
          <p:spPr>
            <a:xfrm>
              <a:off x="4014721" y="4300519"/>
              <a:ext cx="3898668" cy="1502675"/>
            </a:xfrm>
            <a:prstGeom prst="wedgeRectCallout">
              <a:avLst>
                <a:gd name="adj1" fmla="val -6120"/>
                <a:gd name="adj2" fmla="val 7440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4014721" y="4392851"/>
              <a:ext cx="3995803" cy="1200329"/>
            </a:xfrm>
            <a:prstGeom prst="rect">
              <a:avLst/>
            </a:prstGeom>
          </p:spPr>
          <p:txBody>
            <a:bodyPr wrap="square">
              <a:spAutoFit/>
            </a:bodyPr>
            <a:lstStyle/>
            <a:p>
              <a:r>
                <a:rPr lang="en-US" b="1" dirty="0">
                  <a:solidFill>
                    <a:srgbClr val="333333"/>
                  </a:solidFill>
                  <a:latin typeface="Arial" panose="020B0604020202020204" pitchFamily="34" charset="0"/>
                </a:rPr>
                <a:t>The Roman </a:t>
              </a:r>
              <a:r>
                <a:rPr lang="en-US" b="1" dirty="0" smtClean="0">
                  <a:solidFill>
                    <a:srgbClr val="333333"/>
                  </a:solidFill>
                  <a:latin typeface="Arial" panose="020B0604020202020204" pitchFamily="34" charset="0"/>
                </a:rPr>
                <a:t>Forum, </a:t>
              </a:r>
              <a:r>
                <a:rPr lang="en-US" dirty="0" smtClean="0">
                  <a:solidFill>
                    <a:srgbClr val="333333"/>
                  </a:solidFill>
                  <a:latin typeface="Arial" panose="020B0604020202020204" pitchFamily="34" charset="0"/>
                </a:rPr>
                <a:t>this</a:t>
              </a:r>
              <a:r>
                <a:rPr lang="en-US" b="1" dirty="0" smtClean="0">
                  <a:solidFill>
                    <a:srgbClr val="333333"/>
                  </a:solidFill>
                  <a:latin typeface="Arial" panose="020B0604020202020204" pitchFamily="34" charset="0"/>
                </a:rPr>
                <a:t> </a:t>
              </a:r>
              <a:r>
                <a:rPr lang="en-US" dirty="0">
                  <a:solidFill>
                    <a:srgbClr val="333333"/>
                  </a:solidFill>
                  <a:latin typeface="Arial" panose="020B0604020202020204" pitchFamily="34" charset="0"/>
                </a:rPr>
                <a:t>may require a little imagination to understand exactly what this area once looked </a:t>
              </a:r>
              <a:r>
                <a:rPr lang="en-US" dirty="0" smtClean="0">
                  <a:solidFill>
                    <a:srgbClr val="333333"/>
                  </a:solidFill>
                  <a:latin typeface="Arial" panose="020B0604020202020204" pitchFamily="34" charset="0"/>
                </a:rPr>
                <a:t>like in </a:t>
              </a:r>
              <a:r>
                <a:rPr lang="en-US" dirty="0" err="1" smtClean="0">
                  <a:solidFill>
                    <a:srgbClr val="333333"/>
                  </a:solidFill>
                  <a:latin typeface="Arial" panose="020B0604020202020204" pitchFamily="34" charset="0"/>
                </a:rPr>
                <a:t>histiroic</a:t>
              </a:r>
              <a:r>
                <a:rPr lang="en-US" dirty="0" smtClean="0">
                  <a:solidFill>
                    <a:srgbClr val="333333"/>
                  </a:solidFill>
                  <a:latin typeface="Arial" panose="020B0604020202020204" pitchFamily="34" charset="0"/>
                </a:rPr>
                <a:t> ages</a:t>
              </a:r>
              <a:endParaRPr lang="en-US" dirty="0"/>
            </a:p>
          </p:txBody>
        </p:sp>
      </p:grpSp>
      <p:grpSp>
        <p:nvGrpSpPr>
          <p:cNvPr id="17" name="Group 16"/>
          <p:cNvGrpSpPr/>
          <p:nvPr/>
        </p:nvGrpSpPr>
        <p:grpSpPr>
          <a:xfrm>
            <a:off x="8298044" y="2954945"/>
            <a:ext cx="3855854" cy="2739273"/>
            <a:chOff x="29555" y="773449"/>
            <a:chExt cx="3855854" cy="2408033"/>
          </a:xfrm>
        </p:grpSpPr>
        <p:sp>
          <p:nvSpPr>
            <p:cNvPr id="14" name="Rectangular Callout 13"/>
            <p:cNvSpPr/>
            <p:nvPr/>
          </p:nvSpPr>
          <p:spPr>
            <a:xfrm>
              <a:off x="29555" y="773449"/>
              <a:ext cx="3731839" cy="2131033"/>
            </a:xfrm>
            <a:prstGeom prst="wedgeRectCallout">
              <a:avLst>
                <a:gd name="adj1" fmla="val -57783"/>
                <a:gd name="adj2" fmla="val -537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59109" y="873158"/>
              <a:ext cx="3826300" cy="2308324"/>
            </a:xfrm>
            <a:prstGeom prst="rect">
              <a:avLst/>
            </a:prstGeom>
          </p:spPr>
          <p:txBody>
            <a:bodyPr wrap="square">
              <a:spAutoFit/>
            </a:bodyPr>
            <a:lstStyle/>
            <a:p>
              <a:r>
                <a:rPr lang="en-US" b="1" dirty="0" smtClean="0">
                  <a:solidFill>
                    <a:srgbClr val="333333"/>
                  </a:solidFill>
                  <a:latin typeface="Arial" panose="020B0604020202020204" pitchFamily="34" charset="0"/>
                </a:rPr>
                <a:t>Colosseum</a:t>
              </a:r>
              <a:r>
                <a:rPr lang="en-US" dirty="0" smtClean="0">
                  <a:solidFill>
                    <a:srgbClr val="333333"/>
                  </a:solidFill>
                  <a:latin typeface="Arial" panose="020B0604020202020204" pitchFamily="34" charset="0"/>
                </a:rPr>
                <a:t>, the huge Amphitheater built by the Roman Empire. It was used for public spectacles and shows, Underneath it were two stories of tunnels, rooms, cells, and passages for gladiators, workers, wild animals, and storage.</a:t>
              </a:r>
              <a:r>
                <a:rPr lang="en-US" dirty="0" smtClean="0"/>
                <a:t> </a:t>
              </a:r>
              <a:endParaRPr lang="en-US" dirty="0"/>
            </a:p>
          </p:txBody>
        </p:sp>
      </p:grpSp>
      <p:sp>
        <p:nvSpPr>
          <p:cNvPr id="13" name="Rectangle 12"/>
          <p:cNvSpPr/>
          <p:nvPr/>
        </p:nvSpPr>
        <p:spPr>
          <a:xfrm>
            <a:off x="4403529" y="311785"/>
            <a:ext cx="3474721" cy="923330"/>
          </a:xfrm>
          <a:prstGeom prst="rect">
            <a:avLst/>
          </a:prstGeom>
        </p:spPr>
        <p:txBody>
          <a:bodyPr wrap="square">
            <a:spAutoFit/>
          </a:bodyPr>
          <a:lstStyle/>
          <a:p>
            <a:r>
              <a:rPr lang="en-US" dirty="0" smtClean="0">
                <a:latin typeface="Arial" panose="020B0604020202020204" pitchFamily="34" charset="0"/>
              </a:rPr>
              <a:t>Mont Blanc(Monte </a:t>
            </a:r>
            <a:r>
              <a:rPr lang="en-US" dirty="0">
                <a:latin typeface="Arial" panose="020B0604020202020204" pitchFamily="34" charset="0"/>
              </a:rPr>
              <a:t>Bianco), the highest mountain </a:t>
            </a:r>
            <a:r>
              <a:rPr lang="en-US" dirty="0">
                <a:latin typeface="Arial" panose="020B0604020202020204" pitchFamily="34" charset="0"/>
              </a:rPr>
              <a:t>in Italy and Western Europe.</a:t>
            </a:r>
            <a:r>
              <a:rPr lang="en-US" dirty="0"/>
              <a:t> </a:t>
            </a:r>
          </a:p>
        </p:txBody>
      </p:sp>
    </p:spTree>
    <p:extLst>
      <p:ext uri="{BB962C8B-B14F-4D97-AF65-F5344CB8AC3E}">
        <p14:creationId xmlns:p14="http://schemas.microsoft.com/office/powerpoint/2010/main" val="3492124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17" name="Rectangular Callout 16"/>
          <p:cNvSpPr/>
          <p:nvPr/>
        </p:nvSpPr>
        <p:spPr>
          <a:xfrm>
            <a:off x="8196350" y="15640"/>
            <a:ext cx="3898668" cy="1754326"/>
          </a:xfrm>
          <a:prstGeom prst="wedgeRectCallout">
            <a:avLst>
              <a:gd name="adj1" fmla="val -51323"/>
              <a:gd name="adj2" fmla="val 6199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ular Callout 15"/>
          <p:cNvSpPr/>
          <p:nvPr/>
        </p:nvSpPr>
        <p:spPr>
          <a:xfrm>
            <a:off x="142224" y="4384733"/>
            <a:ext cx="3610989" cy="1775829"/>
          </a:xfrm>
          <a:prstGeom prst="wedgeRectCallout">
            <a:avLst>
              <a:gd name="adj1" fmla="val 54374"/>
              <a:gd name="adj2" fmla="val -5386"/>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ular Callout 13"/>
          <p:cNvSpPr/>
          <p:nvPr/>
        </p:nvSpPr>
        <p:spPr>
          <a:xfrm>
            <a:off x="54924" y="167116"/>
            <a:ext cx="4251104" cy="1500590"/>
          </a:xfrm>
          <a:prstGeom prst="wedgeRectCallout">
            <a:avLst>
              <a:gd name="adj1" fmla="val -1851"/>
              <a:gd name="adj2" fmla="val 6335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8513527" y="2140244"/>
            <a:ext cx="3581491" cy="2407028"/>
          </a:xfrm>
          <a:prstGeom prst="rect">
            <a:avLst/>
          </a:prstGeom>
        </p:spPr>
      </p:pic>
      <p:pic>
        <p:nvPicPr>
          <p:cNvPr id="5" name="Picture 4"/>
          <p:cNvPicPr>
            <a:picLocks noChangeAspect="1"/>
          </p:cNvPicPr>
          <p:nvPr/>
        </p:nvPicPr>
        <p:blipFill>
          <a:blip r:embed="rId4"/>
          <a:stretch>
            <a:fillRect/>
          </a:stretch>
        </p:blipFill>
        <p:spPr>
          <a:xfrm>
            <a:off x="142224" y="1924831"/>
            <a:ext cx="3488575" cy="2307128"/>
          </a:xfrm>
          <a:prstGeom prst="rect">
            <a:avLst/>
          </a:prstGeom>
        </p:spPr>
      </p:pic>
      <p:pic>
        <p:nvPicPr>
          <p:cNvPr id="6" name="Picture 5"/>
          <p:cNvPicPr>
            <a:picLocks noChangeAspect="1"/>
          </p:cNvPicPr>
          <p:nvPr/>
        </p:nvPicPr>
        <p:blipFill>
          <a:blip r:embed="rId5"/>
          <a:stretch>
            <a:fillRect/>
          </a:stretch>
        </p:blipFill>
        <p:spPr>
          <a:xfrm>
            <a:off x="4484734" y="134186"/>
            <a:ext cx="3532910" cy="2414733"/>
          </a:xfrm>
          <a:prstGeom prst="rect">
            <a:avLst/>
          </a:prstGeom>
        </p:spPr>
      </p:pic>
      <p:grpSp>
        <p:nvGrpSpPr>
          <p:cNvPr id="19" name="Group 18"/>
          <p:cNvGrpSpPr/>
          <p:nvPr/>
        </p:nvGrpSpPr>
        <p:grpSpPr>
          <a:xfrm>
            <a:off x="7046082" y="4659474"/>
            <a:ext cx="2704748" cy="1226347"/>
            <a:chOff x="9106983" y="1732297"/>
            <a:chExt cx="3458095" cy="1661685"/>
          </a:xfrm>
        </p:grpSpPr>
        <p:sp>
          <p:nvSpPr>
            <p:cNvPr id="18" name="Rectangular Callout 17"/>
            <p:cNvSpPr/>
            <p:nvPr/>
          </p:nvSpPr>
          <p:spPr>
            <a:xfrm>
              <a:off x="9106983" y="1732297"/>
              <a:ext cx="3458095" cy="1661685"/>
            </a:xfrm>
            <a:prstGeom prst="wedgeRectCallout">
              <a:avLst>
                <a:gd name="adj1" fmla="val -1886"/>
                <a:gd name="adj2" fmla="val -755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Rectangle 1"/>
            <p:cNvSpPr/>
            <p:nvPr/>
          </p:nvSpPr>
          <p:spPr>
            <a:xfrm>
              <a:off x="9269248" y="1930460"/>
              <a:ext cx="3133566" cy="1200329"/>
            </a:xfrm>
            <a:prstGeom prst="rect">
              <a:avLst/>
            </a:prstGeom>
          </p:spPr>
          <p:txBody>
            <a:bodyPr wrap="square">
              <a:spAutoFit/>
            </a:bodyPr>
            <a:lstStyle/>
            <a:p>
              <a:r>
                <a:rPr lang="en-US" b="1" dirty="0"/>
                <a:t>Lake Garda </a:t>
              </a:r>
              <a:r>
                <a:rPr lang="en-US" dirty="0"/>
                <a:t>largest </a:t>
              </a:r>
              <a:r>
                <a:rPr lang="en-US" dirty="0" smtClean="0"/>
                <a:t>lake in Italy. </a:t>
              </a:r>
              <a:r>
                <a:rPr lang="en-US" dirty="0" smtClean="0">
                  <a:solidFill>
                    <a:srgbClr val="222222"/>
                  </a:solidFill>
                  <a:latin typeface="arial" panose="020B0604020202020204" pitchFamily="34" charset="0"/>
                </a:rPr>
                <a:t>It </a:t>
              </a:r>
              <a:r>
                <a:rPr lang="en-US" dirty="0">
                  <a:solidFill>
                    <a:srgbClr val="222222"/>
                  </a:solidFill>
                  <a:latin typeface="arial" panose="020B0604020202020204" pitchFamily="34" charset="0"/>
                </a:rPr>
                <a:t>is known for its </a:t>
              </a:r>
              <a:r>
                <a:rPr lang="en-US" dirty="0" smtClean="0">
                  <a:solidFill>
                    <a:srgbClr val="222222"/>
                  </a:solidFill>
                  <a:latin typeface="arial" panose="020B0604020202020204" pitchFamily="34" charset="0"/>
                </a:rPr>
                <a:t>crystal clear water</a:t>
              </a:r>
              <a:endParaRPr lang="en-US" dirty="0"/>
            </a:p>
            <a:p>
              <a:r>
                <a:rPr lang="en-US" dirty="0" smtClean="0"/>
                <a:t> </a:t>
              </a:r>
              <a:endParaRPr lang="en-US" dirty="0"/>
            </a:p>
          </p:txBody>
        </p:sp>
      </p:grpSp>
      <p:sp>
        <p:nvSpPr>
          <p:cNvPr id="7" name="Rectangle 6"/>
          <p:cNvSpPr/>
          <p:nvPr/>
        </p:nvSpPr>
        <p:spPr>
          <a:xfrm>
            <a:off x="230384" y="4407996"/>
            <a:ext cx="3665913" cy="1754326"/>
          </a:xfrm>
          <a:prstGeom prst="rect">
            <a:avLst/>
          </a:prstGeom>
        </p:spPr>
        <p:txBody>
          <a:bodyPr wrap="square">
            <a:spAutoFit/>
          </a:bodyPr>
          <a:lstStyle/>
          <a:p>
            <a:r>
              <a:rPr lang="en-US" dirty="0" smtClean="0">
                <a:solidFill>
                  <a:srgbClr val="333333"/>
                </a:solidFill>
                <a:latin typeface="Arial" panose="020B0604020202020204" pitchFamily="34" charset="0"/>
              </a:rPr>
              <a:t>Construction of </a:t>
            </a:r>
            <a:r>
              <a:rPr lang="en-US" b="1" dirty="0" smtClean="0">
                <a:solidFill>
                  <a:srgbClr val="333333"/>
                </a:solidFill>
                <a:latin typeface="Arial" panose="020B0604020202020204" pitchFamily="34" charset="0"/>
              </a:rPr>
              <a:t>Leaning Tower </a:t>
            </a:r>
            <a:r>
              <a:rPr lang="en-US" dirty="0">
                <a:solidFill>
                  <a:srgbClr val="333333"/>
                </a:solidFill>
                <a:latin typeface="Arial" panose="020B0604020202020204" pitchFamily="34" charset="0"/>
              </a:rPr>
              <a:t>began </a:t>
            </a:r>
            <a:r>
              <a:rPr lang="en-US" dirty="0" smtClean="0">
                <a:solidFill>
                  <a:srgbClr val="333333"/>
                </a:solidFill>
                <a:latin typeface="Arial" panose="020B0604020202020204" pitchFamily="34" charset="0"/>
              </a:rPr>
              <a:t>in </a:t>
            </a:r>
            <a:r>
              <a:rPr lang="en-US" dirty="0">
                <a:solidFill>
                  <a:srgbClr val="333333"/>
                </a:solidFill>
                <a:latin typeface="Arial" panose="020B0604020202020204" pitchFamily="34" charset="0"/>
              </a:rPr>
              <a:t>the </a:t>
            </a:r>
            <a:r>
              <a:rPr lang="en-US" dirty="0" smtClean="0">
                <a:solidFill>
                  <a:srgbClr val="333333"/>
                </a:solidFill>
                <a:latin typeface="Arial" panose="020B0604020202020204" pitchFamily="34" charset="0"/>
              </a:rPr>
              <a:t>1100s and completed in 3 stages over 199years, after construction </a:t>
            </a:r>
            <a:r>
              <a:rPr lang="en-US" dirty="0" err="1" smtClean="0">
                <a:solidFill>
                  <a:srgbClr val="333333"/>
                </a:solidFill>
                <a:latin typeface="Arial" panose="020B0604020202020204" pitchFamily="34" charset="0"/>
              </a:rPr>
              <a:t>progessed</a:t>
            </a:r>
            <a:r>
              <a:rPr lang="en-US" dirty="0" smtClean="0">
                <a:solidFill>
                  <a:srgbClr val="333333"/>
                </a:solidFill>
                <a:latin typeface="Arial" panose="020B0604020202020204" pitchFamily="34" charset="0"/>
              </a:rPr>
              <a:t> tower began to sink, </a:t>
            </a:r>
            <a:r>
              <a:rPr lang="en-US" dirty="0">
                <a:solidFill>
                  <a:srgbClr val="333333"/>
                </a:solidFill>
                <a:latin typeface="Arial" panose="020B0604020202020204" pitchFamily="34" charset="0"/>
              </a:rPr>
              <a:t>which led to </a:t>
            </a:r>
            <a:r>
              <a:rPr lang="en-US" dirty="0" smtClean="0">
                <a:solidFill>
                  <a:srgbClr val="333333"/>
                </a:solidFill>
                <a:latin typeface="Arial" panose="020B0604020202020204" pitchFamily="34" charset="0"/>
              </a:rPr>
              <a:t>its leaning.</a:t>
            </a:r>
            <a:endParaRPr lang="en-US" dirty="0"/>
          </a:p>
        </p:txBody>
      </p:sp>
      <p:sp>
        <p:nvSpPr>
          <p:cNvPr id="8" name="Rectangle 7"/>
          <p:cNvSpPr/>
          <p:nvPr/>
        </p:nvSpPr>
        <p:spPr>
          <a:xfrm>
            <a:off x="54924" y="167115"/>
            <a:ext cx="4342510" cy="1477328"/>
          </a:xfrm>
          <a:prstGeom prst="rect">
            <a:avLst/>
          </a:prstGeom>
        </p:spPr>
        <p:txBody>
          <a:bodyPr wrap="square">
            <a:spAutoFit/>
          </a:bodyPr>
          <a:lstStyle/>
          <a:p>
            <a:r>
              <a:rPr lang="en-US" dirty="0">
                <a:solidFill>
                  <a:srgbClr val="333333"/>
                </a:solidFill>
                <a:latin typeface="Arial" panose="020B0604020202020204" pitchFamily="34" charset="0"/>
              </a:rPr>
              <a:t> </a:t>
            </a:r>
            <a:r>
              <a:rPr lang="en-US" b="1" dirty="0" smtClean="0">
                <a:solidFill>
                  <a:srgbClr val="333333"/>
                </a:solidFill>
                <a:latin typeface="Arial" panose="020B0604020202020204" pitchFamily="34" charset="0"/>
              </a:rPr>
              <a:t>St. Mark's Basilica</a:t>
            </a:r>
            <a:r>
              <a:rPr lang="en-US" dirty="0" smtClean="0">
                <a:solidFill>
                  <a:srgbClr val="333333"/>
                </a:solidFill>
                <a:latin typeface="Arial" panose="020B0604020202020204" pitchFamily="34" charset="0"/>
              </a:rPr>
              <a:t>. </a:t>
            </a:r>
            <a:r>
              <a:rPr lang="en-US" dirty="0">
                <a:solidFill>
                  <a:srgbClr val="333333"/>
                </a:solidFill>
                <a:latin typeface="Arial" panose="020B0604020202020204" pitchFamily="34" charset="0"/>
              </a:rPr>
              <a:t>The building </a:t>
            </a:r>
            <a:r>
              <a:rPr lang="en-US" dirty="0" smtClean="0">
                <a:solidFill>
                  <a:srgbClr val="333333"/>
                </a:solidFill>
                <a:latin typeface="Arial" panose="020B0604020202020204" pitchFamily="34" charset="0"/>
              </a:rPr>
              <a:t>is piece of Art. Tourists will </a:t>
            </a:r>
            <a:r>
              <a:rPr lang="en-US" dirty="0">
                <a:solidFill>
                  <a:srgbClr val="333333"/>
                </a:solidFill>
                <a:latin typeface="Arial" panose="020B0604020202020204" pitchFamily="34" charset="0"/>
              </a:rPr>
              <a:t>find themselves in the famous square, Piazza San Marco, in front of the basilica, looking at the main west-facing facade</a:t>
            </a:r>
            <a:r>
              <a:rPr lang="en-US" dirty="0" smtClean="0">
                <a:solidFill>
                  <a:srgbClr val="333333"/>
                </a:solidFill>
                <a:latin typeface="Arial" panose="020B0604020202020204" pitchFamily="34" charset="0"/>
              </a:rPr>
              <a:t>.</a:t>
            </a:r>
            <a:endParaRPr lang="en-US" dirty="0"/>
          </a:p>
        </p:txBody>
      </p:sp>
      <p:pic>
        <p:nvPicPr>
          <p:cNvPr id="10" name="Picture 9"/>
          <p:cNvPicPr>
            <a:picLocks noChangeAspect="1"/>
          </p:cNvPicPr>
          <p:nvPr/>
        </p:nvPicPr>
        <p:blipFill>
          <a:blip r:embed="rId6"/>
          <a:stretch>
            <a:fillRect/>
          </a:stretch>
        </p:blipFill>
        <p:spPr>
          <a:xfrm>
            <a:off x="4161796" y="2691418"/>
            <a:ext cx="2775498" cy="3433157"/>
          </a:xfrm>
          <a:prstGeom prst="rect">
            <a:avLst/>
          </a:prstGeom>
        </p:spPr>
      </p:pic>
      <p:sp>
        <p:nvSpPr>
          <p:cNvPr id="11" name="Rectangle 10"/>
          <p:cNvSpPr/>
          <p:nvPr/>
        </p:nvSpPr>
        <p:spPr>
          <a:xfrm>
            <a:off x="8196350" y="15640"/>
            <a:ext cx="3611840" cy="1754326"/>
          </a:xfrm>
          <a:prstGeom prst="rect">
            <a:avLst/>
          </a:prstGeom>
        </p:spPr>
        <p:txBody>
          <a:bodyPr wrap="square">
            <a:spAutoFit/>
          </a:bodyPr>
          <a:lstStyle/>
          <a:p>
            <a:r>
              <a:rPr lang="en-US" b="1" dirty="0">
                <a:solidFill>
                  <a:srgbClr val="333333"/>
                </a:solidFill>
                <a:latin typeface="Arial" panose="020B0604020202020204" pitchFamily="34" charset="0"/>
              </a:rPr>
              <a:t>The Blue Grotto </a:t>
            </a:r>
            <a:r>
              <a:rPr lang="en-US" dirty="0">
                <a:solidFill>
                  <a:srgbClr val="333333"/>
                </a:solidFill>
                <a:latin typeface="Arial" panose="020B0604020202020204" pitchFamily="34" charset="0"/>
              </a:rPr>
              <a:t>is only one of the sea caves that cut its cliffs, and the best way to see these, along with the three signature rocks off the south coast known as the </a:t>
            </a:r>
            <a:r>
              <a:rPr lang="en-US" dirty="0" err="1">
                <a:solidFill>
                  <a:srgbClr val="333333"/>
                </a:solidFill>
                <a:latin typeface="Arial" panose="020B0604020202020204" pitchFamily="34" charset="0"/>
              </a:rPr>
              <a:t>Faraglioni</a:t>
            </a:r>
            <a:r>
              <a:rPr lang="en-US" dirty="0"/>
              <a:t>  </a:t>
            </a:r>
          </a:p>
        </p:txBody>
      </p:sp>
    </p:spTree>
    <p:extLst>
      <p:ext uri="{BB962C8B-B14F-4D97-AF65-F5344CB8AC3E}">
        <p14:creationId xmlns:p14="http://schemas.microsoft.com/office/powerpoint/2010/main" val="1438753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502" y="5437235"/>
            <a:ext cx="12192000" cy="1466850"/>
          </a:xfrm>
          <a:prstGeom prst="rect">
            <a:avLst/>
          </a:prstGeom>
        </p:spPr>
      </p:pic>
      <p:sp>
        <p:nvSpPr>
          <p:cNvPr id="5" name="TextBox 4"/>
          <p:cNvSpPr txBox="1"/>
          <p:nvPr/>
        </p:nvSpPr>
        <p:spPr>
          <a:xfrm>
            <a:off x="706582" y="324197"/>
            <a:ext cx="4383426"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Interesting Facts:</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399011" y="1083458"/>
            <a:ext cx="6533804" cy="2308324"/>
          </a:xfrm>
          <a:prstGeom prst="rect">
            <a:avLst/>
          </a:prstGeom>
        </p:spPr>
        <p:txBody>
          <a:bodyPr wrap="square">
            <a:spAutoFit/>
          </a:bodyPr>
          <a:lstStyle/>
          <a:p>
            <a:pPr marL="285750" indent="-285750">
              <a:buFont typeface="Arial" panose="020B0604020202020204" pitchFamily="34" charset="0"/>
              <a:buChar char="•"/>
            </a:pPr>
            <a:r>
              <a:rPr lang="en-US" dirty="0"/>
              <a:t>Italy is the 5</a:t>
            </a:r>
            <a:r>
              <a:rPr lang="en-US" baseline="30000" dirty="0"/>
              <a:t>th</a:t>
            </a:r>
            <a:r>
              <a:rPr lang="en-US" dirty="0"/>
              <a:t> most </a:t>
            </a:r>
            <a:r>
              <a:rPr lang="en-US" dirty="0" smtClean="0"/>
              <a:t>populous and most visited </a:t>
            </a:r>
            <a:r>
              <a:rPr lang="en-US" dirty="0"/>
              <a:t>country in </a:t>
            </a:r>
            <a:r>
              <a:rPr lang="en-US" dirty="0" smtClean="0"/>
              <a:t>Europe.  Italy attracts 46million foreign visitors in a year.</a:t>
            </a:r>
          </a:p>
          <a:p>
            <a:pPr marL="285750" indent="-285750">
              <a:buFont typeface="Arial" panose="020B0604020202020204" pitchFamily="34" charset="0"/>
              <a:buChar char="•"/>
            </a:pPr>
            <a:r>
              <a:rPr lang="en-US" dirty="0" smtClean="0"/>
              <a:t>Rome the capital city of Italy is around 3000years old.</a:t>
            </a:r>
          </a:p>
          <a:p>
            <a:pPr marL="285750" indent="-285750">
              <a:buFont typeface="Arial" panose="020B0604020202020204" pitchFamily="34" charset="0"/>
              <a:buChar char="•"/>
            </a:pPr>
            <a:r>
              <a:rPr lang="en-US" dirty="0" smtClean="0"/>
              <a:t>Italy is the birth </a:t>
            </a:r>
            <a:r>
              <a:rPr lang="en-US" dirty="0"/>
              <a:t>place </a:t>
            </a:r>
            <a:r>
              <a:rPr lang="en-US" dirty="0" smtClean="0"/>
              <a:t>of most beloved food dish called pizza &amp; </a:t>
            </a:r>
            <a:r>
              <a:rPr lang="en-US" dirty="0"/>
              <a:t>pasta</a:t>
            </a:r>
          </a:p>
          <a:p>
            <a:pPr marL="285750" indent="-285750">
              <a:buFont typeface="Arial" panose="020B0604020202020204" pitchFamily="34" charset="0"/>
              <a:buChar char="•"/>
            </a:pPr>
            <a:r>
              <a:rPr lang="en-US" dirty="0" smtClean="0"/>
              <a:t>Sonia Gandhi belonged to Italy.</a:t>
            </a:r>
          </a:p>
          <a:p>
            <a:pPr marL="285750" indent="-285750">
              <a:buFont typeface="Arial" panose="020B0604020202020204" pitchFamily="34" charset="0"/>
              <a:buChar char="•"/>
            </a:pPr>
            <a:r>
              <a:rPr lang="en-US" dirty="0" smtClean="0"/>
              <a:t>There are in total 14 volcanos, 3 of them Etna, </a:t>
            </a:r>
            <a:r>
              <a:rPr lang="en-US" dirty="0" err="1" smtClean="0"/>
              <a:t>stromboli</a:t>
            </a:r>
            <a:r>
              <a:rPr lang="en-US" dirty="0"/>
              <a:t>, </a:t>
            </a:r>
            <a:r>
              <a:rPr lang="en-US" dirty="0" err="1" smtClean="0"/>
              <a:t>vesuvious</a:t>
            </a:r>
            <a:r>
              <a:rPr lang="en-US" dirty="0" smtClean="0"/>
              <a:t> are active volcanos </a:t>
            </a:r>
          </a:p>
        </p:txBody>
      </p:sp>
      <p:pic>
        <p:nvPicPr>
          <p:cNvPr id="6" name="Picture 5"/>
          <p:cNvPicPr>
            <a:picLocks noChangeAspect="1"/>
          </p:cNvPicPr>
          <p:nvPr/>
        </p:nvPicPr>
        <p:blipFill>
          <a:blip r:embed="rId3"/>
          <a:stretch>
            <a:fillRect/>
          </a:stretch>
        </p:blipFill>
        <p:spPr>
          <a:xfrm>
            <a:off x="399011" y="3668781"/>
            <a:ext cx="3084022" cy="2138005"/>
          </a:xfrm>
          <a:prstGeom prst="rect">
            <a:avLst/>
          </a:prstGeom>
        </p:spPr>
      </p:pic>
      <p:pic>
        <p:nvPicPr>
          <p:cNvPr id="7" name="Picture 6"/>
          <p:cNvPicPr>
            <a:picLocks noChangeAspect="1"/>
          </p:cNvPicPr>
          <p:nvPr/>
        </p:nvPicPr>
        <p:blipFill>
          <a:blip r:embed="rId4"/>
          <a:stretch>
            <a:fillRect/>
          </a:stretch>
        </p:blipFill>
        <p:spPr>
          <a:xfrm>
            <a:off x="7173884" y="151233"/>
            <a:ext cx="4814540" cy="2737680"/>
          </a:xfrm>
          <a:prstGeom prst="rect">
            <a:avLst/>
          </a:prstGeom>
        </p:spPr>
      </p:pic>
      <p:sp>
        <p:nvSpPr>
          <p:cNvPr id="8" name="Rectangle 7"/>
          <p:cNvSpPr/>
          <p:nvPr/>
        </p:nvSpPr>
        <p:spPr>
          <a:xfrm>
            <a:off x="5090008" y="3620554"/>
            <a:ext cx="7021635" cy="2031325"/>
          </a:xfrm>
          <a:prstGeom prst="rect">
            <a:avLst/>
          </a:prstGeom>
        </p:spPr>
        <p:txBody>
          <a:bodyPr wrap="square">
            <a:spAutoFit/>
          </a:bodyPr>
          <a:lstStyle/>
          <a:p>
            <a:pPr marL="285750" indent="-285750">
              <a:buFont typeface="Arial" panose="020B0604020202020204" pitchFamily="34" charset="0"/>
              <a:buChar char="•"/>
            </a:pPr>
            <a:r>
              <a:rPr lang="en-US" dirty="0"/>
              <a:t>Italy's last king ruled for just 36 </a:t>
            </a:r>
            <a:r>
              <a:rPr lang="en-US" dirty="0" smtClean="0"/>
              <a:t>days</a:t>
            </a:r>
          </a:p>
          <a:p>
            <a:pPr marL="285750" indent="-285750">
              <a:buFont typeface="Arial" panose="020B0604020202020204" pitchFamily="34" charset="0"/>
              <a:buChar char="•"/>
            </a:pPr>
            <a:r>
              <a:rPr lang="en-US" dirty="0" smtClean="0"/>
              <a:t>Well-known</a:t>
            </a:r>
            <a:r>
              <a:rPr lang="en-US" dirty="0"/>
              <a:t> artists and authors Dante, Da Vinci, and Michelangelo are from Italy</a:t>
            </a:r>
          </a:p>
          <a:p>
            <a:pPr marL="285750" indent="-285750">
              <a:buFont typeface="Arial" panose="020B0604020202020204" pitchFamily="34" charset="0"/>
              <a:buChar char="•"/>
            </a:pPr>
            <a:r>
              <a:rPr lang="en-US" dirty="0"/>
              <a:t>In 2012, the town of </a:t>
            </a:r>
            <a:r>
              <a:rPr lang="en-US" dirty="0" err="1"/>
              <a:t>Falciano</a:t>
            </a:r>
            <a:r>
              <a:rPr lang="en-US" dirty="0"/>
              <a:t> del </a:t>
            </a:r>
            <a:r>
              <a:rPr lang="en-US" dirty="0" err="1"/>
              <a:t>Massico</a:t>
            </a:r>
            <a:r>
              <a:rPr lang="en-US" dirty="0"/>
              <a:t> in Campania it was made illegal for residents to die because it’s town’s cemetery was full.</a:t>
            </a:r>
          </a:p>
          <a:p>
            <a:pPr marL="285750" indent="-285750">
              <a:buFont typeface="Arial" panose="020B0604020202020204" pitchFamily="34" charset="0"/>
              <a:buChar char="•"/>
            </a:pPr>
            <a:r>
              <a:rPr lang="en-US" dirty="0"/>
              <a:t>World’s most Fashion designers such as Armani, Versace,  Prada, hail from Italy.</a:t>
            </a:r>
            <a:endParaRPr lang="en-US" dirty="0"/>
          </a:p>
        </p:txBody>
      </p:sp>
    </p:spTree>
    <p:extLst>
      <p:ext uri="{BB962C8B-B14F-4D97-AF65-F5344CB8AC3E}">
        <p14:creationId xmlns:p14="http://schemas.microsoft.com/office/powerpoint/2010/main" val="260442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2954705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3163378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2508151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172717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1956861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568420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1029612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5" name="TextBox 4"/>
          <p:cNvSpPr txBox="1"/>
          <p:nvPr/>
        </p:nvSpPr>
        <p:spPr>
          <a:xfrm>
            <a:off x="248457" y="246611"/>
            <a:ext cx="4946073"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Socio-Cultural &amp; Biz-Cultural:</a:t>
            </a:r>
          </a:p>
        </p:txBody>
      </p:sp>
    </p:spTree>
    <p:extLst>
      <p:ext uri="{BB962C8B-B14F-4D97-AF65-F5344CB8AC3E}">
        <p14:creationId xmlns:p14="http://schemas.microsoft.com/office/powerpoint/2010/main" val="2530583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23966651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8112542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26743084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4157857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3960086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625898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201353" y="162560"/>
            <a:ext cx="2412538"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Legal </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aspects: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406400" y="1046263"/>
            <a:ext cx="6096000" cy="1477328"/>
          </a:xfrm>
          <a:prstGeom prst="rect">
            <a:avLst/>
          </a:prstGeom>
        </p:spPr>
        <p:txBody>
          <a:bodyPr>
            <a:spAutoFit/>
          </a:bodyPr>
          <a:lstStyle/>
          <a:p>
            <a:r>
              <a:rPr lang="en-US" dirty="0">
                <a:solidFill>
                  <a:srgbClr val="212121"/>
                </a:solidFill>
                <a:latin typeface="Source Sans Pro"/>
              </a:rPr>
              <a:t>The Constitution is:</a:t>
            </a:r>
          </a:p>
          <a:p>
            <a:pPr>
              <a:buFont typeface="Arial" panose="020B0604020202020204" pitchFamily="34" charset="0"/>
              <a:buChar char="•"/>
            </a:pPr>
            <a:r>
              <a:rPr lang="en-US" dirty="0">
                <a:solidFill>
                  <a:srgbClr val="212121"/>
                </a:solidFill>
                <a:latin typeface="Source Sans Pro"/>
              </a:rPr>
              <a:t>In written form.</a:t>
            </a:r>
          </a:p>
          <a:p>
            <a:pPr>
              <a:buFont typeface="Arial" panose="020B0604020202020204" pitchFamily="34" charset="0"/>
              <a:buChar char="•"/>
            </a:pPr>
            <a:r>
              <a:rPr lang="en-US" dirty="0">
                <a:solidFill>
                  <a:srgbClr val="212121"/>
                </a:solidFill>
                <a:latin typeface="Source Sans Pro"/>
              </a:rPr>
              <a:t>Composed of 139 Articles.</a:t>
            </a:r>
          </a:p>
          <a:p>
            <a:pPr>
              <a:buFont typeface="Arial" panose="020B0604020202020204" pitchFamily="34" charset="0"/>
              <a:buChar char="•"/>
            </a:pPr>
            <a:r>
              <a:rPr lang="en-US" dirty="0">
                <a:solidFill>
                  <a:srgbClr val="212121"/>
                </a:solidFill>
                <a:latin typeface="Source Sans Pro"/>
              </a:rPr>
              <a:t>Rigid: modification requires a complex process of reform unlike the passing of ordinary laws.</a:t>
            </a:r>
            <a:endParaRPr lang="en-US" b="0" i="0" dirty="0">
              <a:solidFill>
                <a:srgbClr val="212121"/>
              </a:solidFill>
              <a:effectLst/>
              <a:latin typeface="Source Sans Pro"/>
            </a:endParaRPr>
          </a:p>
        </p:txBody>
      </p:sp>
    </p:spTree>
    <p:extLst>
      <p:ext uri="{BB962C8B-B14F-4D97-AF65-F5344CB8AC3E}">
        <p14:creationId xmlns:p14="http://schemas.microsoft.com/office/powerpoint/2010/main" val="2976027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764771" y="282633"/>
            <a:ext cx="4383426"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Economic Paradigms:</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636028" y="282633"/>
            <a:ext cx="6043277" cy="3319464"/>
          </a:xfrm>
          <a:prstGeom prst="rect">
            <a:avLst/>
          </a:prstGeom>
        </p:spPr>
      </p:pic>
      <p:sp>
        <p:nvSpPr>
          <p:cNvPr id="2" name="Rectangle 1"/>
          <p:cNvSpPr/>
          <p:nvPr/>
        </p:nvSpPr>
        <p:spPr>
          <a:xfrm>
            <a:off x="495993" y="994540"/>
            <a:ext cx="4741025" cy="584775"/>
          </a:xfrm>
          <a:prstGeom prst="rect">
            <a:avLst/>
          </a:prstGeom>
        </p:spPr>
        <p:txBody>
          <a:bodyPr wrap="square">
            <a:spAutoFit/>
          </a:bodyPr>
          <a:lstStyle/>
          <a:p>
            <a:r>
              <a:rPr lang="en-US" sz="1600" dirty="0" smtClean="0">
                <a:solidFill>
                  <a:srgbClr val="000000"/>
                </a:solidFill>
                <a:latin typeface="Times New Roman" panose="02020603050405020304" pitchFamily="18" charset="0"/>
                <a:cs typeface="Times New Roman" panose="02020603050405020304" pitchFamily="18" charset="0"/>
              </a:rPr>
              <a:t>The highest </a:t>
            </a:r>
            <a:r>
              <a:rPr lang="en-US" sz="1600" dirty="0">
                <a:solidFill>
                  <a:srgbClr val="000000"/>
                </a:solidFill>
                <a:latin typeface="Times New Roman" panose="02020603050405020304" pitchFamily="18" charset="0"/>
                <a:cs typeface="Times New Roman" panose="02020603050405020304" pitchFamily="18" charset="0"/>
              </a:rPr>
              <a:t>value for </a:t>
            </a:r>
            <a:r>
              <a:rPr lang="en-US" sz="1600" dirty="0" smtClean="0">
                <a:solidFill>
                  <a:srgbClr val="000000"/>
                </a:solidFill>
                <a:latin typeface="Times New Roman" panose="02020603050405020304" pitchFamily="18" charset="0"/>
                <a:cs typeface="Times New Roman" panose="02020603050405020304" pitchFamily="18" charset="0"/>
              </a:rPr>
              <a:t>GINI Index in </a:t>
            </a:r>
            <a:r>
              <a:rPr lang="en-US" sz="1600" dirty="0">
                <a:solidFill>
                  <a:srgbClr val="000000"/>
                </a:solidFill>
                <a:latin typeface="Times New Roman" panose="02020603050405020304" pitchFamily="18" charset="0"/>
                <a:cs typeface="Times New Roman" panose="02020603050405020304" pitchFamily="18" charset="0"/>
              </a:rPr>
              <a:t>Italy was 35.40 </a:t>
            </a:r>
            <a:r>
              <a:rPr lang="en-US" sz="1600" dirty="0" smtClean="0">
                <a:solidFill>
                  <a:srgbClr val="000000"/>
                </a:solidFill>
                <a:latin typeface="Times New Roman" panose="02020603050405020304" pitchFamily="18" charset="0"/>
                <a:cs typeface="Times New Roman" panose="02020603050405020304" pitchFamily="18" charset="0"/>
              </a:rPr>
              <a:t>for 2015. and lowest was 32.90 </a:t>
            </a:r>
            <a:r>
              <a:rPr lang="en-US" sz="1600" dirty="0">
                <a:solidFill>
                  <a:srgbClr val="000000"/>
                </a:solidFill>
                <a:latin typeface="Times New Roman" panose="02020603050405020304" pitchFamily="18" charset="0"/>
                <a:cs typeface="Times New Roman" panose="02020603050405020304" pitchFamily="18" charset="0"/>
              </a:rPr>
              <a:t>in 2007.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1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764770" y="282633"/>
            <a:ext cx="4946073"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049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764771" y="282633"/>
            <a:ext cx="4383426"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Political:</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181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287200" y="310341"/>
            <a:ext cx="4383426"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Technological:</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287200" y="905600"/>
            <a:ext cx="10944220" cy="1477328"/>
          </a:xfrm>
          <a:prstGeom prst="rect">
            <a:avLst/>
          </a:prstGeom>
        </p:spPr>
        <p:txBody>
          <a:bodyPr wrap="square">
            <a:spAutoFit/>
          </a:bodyPr>
          <a:lstStyle/>
          <a:p>
            <a:r>
              <a:rPr lang="en-US" b="1" dirty="0" smtClean="0">
                <a:solidFill>
                  <a:srgbClr val="212121"/>
                </a:solidFill>
                <a:latin typeface="Source Sans Pro"/>
              </a:rPr>
              <a:t>Agricultural development</a:t>
            </a:r>
            <a:r>
              <a:rPr lang="en-US" dirty="0" smtClean="0">
                <a:solidFill>
                  <a:srgbClr val="212121"/>
                </a:solidFill>
                <a:latin typeface="Source Sans Pro"/>
              </a:rPr>
              <a:t>: Project-</a:t>
            </a:r>
            <a:r>
              <a:rPr lang="en-US" dirty="0" err="1"/>
              <a:t>Pomì</a:t>
            </a:r>
            <a:r>
              <a:rPr lang="en-US" dirty="0"/>
              <a:t> in quota</a:t>
            </a:r>
            <a:endParaRPr lang="en-US" dirty="0" smtClean="0">
              <a:solidFill>
                <a:srgbClr val="212121"/>
              </a:solidFill>
              <a:latin typeface="Source Sans Pro"/>
            </a:endParaRPr>
          </a:p>
          <a:p>
            <a:r>
              <a:rPr lang="en-US" dirty="0" smtClean="0"/>
              <a:t>The </a:t>
            </a:r>
            <a:r>
              <a:rPr lang="en-US" dirty="0"/>
              <a:t>project consists of the collection of data from land and tomato crops using </a:t>
            </a:r>
            <a:r>
              <a:rPr lang="en-US" dirty="0" smtClean="0"/>
              <a:t>drones. </a:t>
            </a:r>
            <a:r>
              <a:rPr lang="en-US" dirty="0"/>
              <a:t>The cameras collect the various wavelengths reflected by the ground and create a map that shows the state of the plants, thus identifying the areas in need of </a:t>
            </a:r>
            <a:r>
              <a:rPr lang="en-US" dirty="0" smtClean="0"/>
              <a:t>water.</a:t>
            </a:r>
          </a:p>
          <a:p>
            <a:r>
              <a:rPr lang="en-US" dirty="0"/>
              <a:t>If the results meet our expectations, we are planning on using this method on the majority of our partners. </a:t>
            </a:r>
            <a:endParaRPr lang="en-US" dirty="0">
              <a:solidFill>
                <a:srgbClr val="212121"/>
              </a:solidFill>
              <a:latin typeface="Source Sans Pro"/>
            </a:endParaRPr>
          </a:p>
        </p:txBody>
      </p:sp>
      <p:sp>
        <p:nvSpPr>
          <p:cNvPr id="5" name="Rectangle 4"/>
          <p:cNvSpPr/>
          <p:nvPr/>
        </p:nvSpPr>
        <p:spPr>
          <a:xfrm>
            <a:off x="287199" y="2466024"/>
            <a:ext cx="11175128" cy="369332"/>
          </a:xfrm>
          <a:prstGeom prst="rect">
            <a:avLst/>
          </a:prstGeom>
        </p:spPr>
        <p:txBody>
          <a:bodyPr wrap="square">
            <a:spAutoFit/>
          </a:bodyPr>
          <a:lstStyle/>
          <a:p>
            <a:r>
              <a:rPr lang="en-US" b="1" dirty="0" smtClean="0">
                <a:solidFill>
                  <a:srgbClr val="000000"/>
                </a:solidFill>
                <a:latin typeface="Lato"/>
              </a:rPr>
              <a:t>Industry:</a:t>
            </a:r>
            <a:r>
              <a:rPr lang="en-US" dirty="0" smtClean="0">
                <a:solidFill>
                  <a:srgbClr val="000000"/>
                </a:solidFill>
                <a:latin typeface="Lato"/>
              </a:rPr>
              <a:t> Italy </a:t>
            </a:r>
            <a:r>
              <a:rPr lang="en-US" dirty="0">
                <a:solidFill>
                  <a:srgbClr val="000000"/>
                </a:solidFill>
                <a:latin typeface="Lato"/>
              </a:rPr>
              <a:t>is the </a:t>
            </a:r>
            <a:r>
              <a:rPr lang="en-US" dirty="0" smtClean="0">
                <a:solidFill>
                  <a:srgbClr val="000000"/>
                </a:solidFill>
                <a:latin typeface="Lato"/>
              </a:rPr>
              <a:t>6</a:t>
            </a:r>
            <a:r>
              <a:rPr lang="en-US" baseline="30000" dirty="0" smtClean="0">
                <a:solidFill>
                  <a:srgbClr val="000000"/>
                </a:solidFill>
                <a:latin typeface="Lato"/>
              </a:rPr>
              <a:t>th</a:t>
            </a:r>
            <a:r>
              <a:rPr lang="en-US" dirty="0" smtClean="0">
                <a:solidFill>
                  <a:srgbClr val="000000"/>
                </a:solidFill>
                <a:latin typeface="Lato"/>
              </a:rPr>
              <a:t> in </a:t>
            </a:r>
            <a:r>
              <a:rPr lang="en-US" dirty="0">
                <a:solidFill>
                  <a:srgbClr val="000000"/>
                </a:solidFill>
                <a:latin typeface="Lato"/>
              </a:rPr>
              <a:t>the </a:t>
            </a:r>
            <a:r>
              <a:rPr lang="en-US" dirty="0" smtClean="0">
                <a:solidFill>
                  <a:srgbClr val="000000"/>
                </a:solidFill>
                <a:latin typeface="Lato"/>
              </a:rPr>
              <a:t>world </a:t>
            </a:r>
            <a:r>
              <a:rPr lang="en-US" dirty="0">
                <a:solidFill>
                  <a:srgbClr val="000000"/>
                </a:solidFill>
                <a:latin typeface="Lato"/>
              </a:rPr>
              <a:t>market</a:t>
            </a:r>
            <a:r>
              <a:rPr lang="en-US" dirty="0" smtClean="0">
                <a:solidFill>
                  <a:srgbClr val="000000"/>
                </a:solidFill>
                <a:latin typeface="Lato"/>
              </a:rPr>
              <a:t> </a:t>
            </a:r>
            <a:r>
              <a:rPr lang="en-US" dirty="0">
                <a:solidFill>
                  <a:srgbClr val="000000"/>
                </a:solidFill>
                <a:latin typeface="Lato"/>
              </a:rPr>
              <a:t>for robots and it </a:t>
            </a:r>
            <a:r>
              <a:rPr lang="en-US" dirty="0" smtClean="0">
                <a:solidFill>
                  <a:srgbClr val="000000"/>
                </a:solidFill>
                <a:latin typeface="Lato"/>
              </a:rPr>
              <a:t>is 10</a:t>
            </a:r>
            <a:r>
              <a:rPr lang="en-US" baseline="30000" dirty="0" smtClean="0">
                <a:solidFill>
                  <a:srgbClr val="000000"/>
                </a:solidFill>
                <a:latin typeface="Lato"/>
              </a:rPr>
              <a:t>th</a:t>
            </a:r>
            <a:r>
              <a:rPr lang="en-US" dirty="0" smtClean="0">
                <a:solidFill>
                  <a:srgbClr val="000000"/>
                </a:solidFill>
                <a:latin typeface="Lato"/>
              </a:rPr>
              <a:t> largest producers of leading technologies </a:t>
            </a:r>
            <a:endParaRPr lang="en-US" dirty="0"/>
          </a:p>
        </p:txBody>
      </p:sp>
      <p:sp>
        <p:nvSpPr>
          <p:cNvPr id="6" name="Rectangle 5"/>
          <p:cNvSpPr/>
          <p:nvPr/>
        </p:nvSpPr>
        <p:spPr>
          <a:xfrm>
            <a:off x="3048000" y="4759190"/>
            <a:ext cx="6096000" cy="923330"/>
          </a:xfrm>
          <a:prstGeom prst="rect">
            <a:avLst/>
          </a:prstGeom>
        </p:spPr>
        <p:txBody>
          <a:bodyPr>
            <a:spAutoFit/>
          </a:bodyPr>
          <a:lstStyle/>
          <a:p>
            <a:r>
              <a:rPr lang="en-US" dirty="0">
                <a:solidFill>
                  <a:srgbClr val="000000"/>
                </a:solidFill>
                <a:latin typeface="Lato"/>
              </a:rPr>
              <a:t>The market for industrial automation in Italy is sizeable and growing: in 2018 it was valued at € 5.3 billion, with 7.1% growth over 2017</a:t>
            </a:r>
            <a:endParaRPr lang="en-US" dirty="0"/>
          </a:p>
        </p:txBody>
      </p:sp>
      <p:sp>
        <p:nvSpPr>
          <p:cNvPr id="7" name="Rectangle 6"/>
          <p:cNvSpPr/>
          <p:nvPr/>
        </p:nvSpPr>
        <p:spPr>
          <a:xfrm>
            <a:off x="3048000" y="3105835"/>
            <a:ext cx="6096000" cy="646331"/>
          </a:xfrm>
          <a:prstGeom prst="rect">
            <a:avLst/>
          </a:prstGeom>
        </p:spPr>
        <p:txBody>
          <a:bodyPr>
            <a:spAutoFit/>
          </a:bodyPr>
          <a:lstStyle/>
          <a:p>
            <a:r>
              <a:rPr lang="en-US" dirty="0">
                <a:solidFill>
                  <a:srgbClr val="000000"/>
                </a:solidFill>
                <a:latin typeface="Lato"/>
              </a:rPr>
              <a:t>Italian companies now employ 172 robots per 100,000 workers</a:t>
            </a:r>
            <a:endParaRPr lang="en-US" dirty="0"/>
          </a:p>
        </p:txBody>
      </p:sp>
      <p:sp>
        <p:nvSpPr>
          <p:cNvPr id="8" name="Rectangle 7"/>
          <p:cNvSpPr/>
          <p:nvPr/>
        </p:nvSpPr>
        <p:spPr>
          <a:xfrm>
            <a:off x="2780145" y="3648328"/>
            <a:ext cx="6096000" cy="923330"/>
          </a:xfrm>
          <a:prstGeom prst="rect">
            <a:avLst/>
          </a:prstGeom>
        </p:spPr>
        <p:txBody>
          <a:bodyPr>
            <a:spAutoFit/>
          </a:bodyPr>
          <a:lstStyle/>
          <a:p>
            <a:r>
              <a:rPr lang="en-US" dirty="0">
                <a:solidFill>
                  <a:srgbClr val="000000"/>
                </a:solidFill>
                <a:latin typeface="Lato"/>
              </a:rPr>
              <a:t>man-machine interfaces (10.2% growth over 2017), RFID applications (+10.3%), industrial wireless solutions (+15.5%), and industrial networking solutions (+25.5%). </a:t>
            </a:r>
            <a:endParaRPr lang="en-US" dirty="0"/>
          </a:p>
        </p:txBody>
      </p:sp>
      <p:pic>
        <p:nvPicPr>
          <p:cNvPr id="9" name="Picture 8"/>
          <p:cNvPicPr>
            <a:picLocks noChangeAspect="1"/>
          </p:cNvPicPr>
          <p:nvPr/>
        </p:nvPicPr>
        <p:blipFill>
          <a:blip r:embed="rId3"/>
          <a:stretch>
            <a:fillRect/>
          </a:stretch>
        </p:blipFill>
        <p:spPr>
          <a:xfrm>
            <a:off x="9235497" y="3236080"/>
            <a:ext cx="2688648" cy="1859440"/>
          </a:xfrm>
          <a:prstGeom prst="rect">
            <a:avLst/>
          </a:prstGeom>
        </p:spPr>
      </p:pic>
      <p:pic>
        <p:nvPicPr>
          <p:cNvPr id="10" name="Picture 9"/>
          <p:cNvPicPr>
            <a:picLocks noChangeAspect="1"/>
          </p:cNvPicPr>
          <p:nvPr/>
        </p:nvPicPr>
        <p:blipFill>
          <a:blip r:embed="rId4"/>
          <a:stretch>
            <a:fillRect/>
          </a:stretch>
        </p:blipFill>
        <p:spPr>
          <a:xfrm>
            <a:off x="129310" y="3249429"/>
            <a:ext cx="2650836" cy="1971426"/>
          </a:xfrm>
          <a:prstGeom prst="rect">
            <a:avLst/>
          </a:prstGeom>
        </p:spPr>
      </p:pic>
    </p:spTree>
    <p:extLst>
      <p:ext uri="{BB962C8B-B14F-4D97-AF65-F5344CB8AC3E}">
        <p14:creationId xmlns:p14="http://schemas.microsoft.com/office/powerpoint/2010/main" val="2583411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2044298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2496</TotalTime>
  <Words>924</Words>
  <Application>Microsoft Office PowerPoint</Application>
  <PresentationFormat>Widescreen</PresentationFormat>
  <Paragraphs>94</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vt:lpstr>
      <vt:lpstr>Calibri</vt:lpstr>
      <vt:lpstr>Calibri Light</vt:lpstr>
      <vt:lpstr>Lato</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Kurekar, Utkarsha (Cognizant)</dc:creator>
  <cp:lastModifiedBy>Kurekar, Utkarsha (Cognizant)</cp:lastModifiedBy>
  <cp:revision>36</cp:revision>
  <dcterms:created xsi:type="dcterms:W3CDTF">2020-01-10T15:23:21Z</dcterms:created>
  <dcterms:modified xsi:type="dcterms:W3CDTF">2020-01-17T07:23:56Z</dcterms:modified>
</cp:coreProperties>
</file>