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5" r:id="rId4"/>
    <p:sldId id="266" r:id="rId5"/>
    <p:sldId id="272" r:id="rId6"/>
    <p:sldId id="267" r:id="rId7"/>
    <p:sldId id="268" r:id="rId8"/>
    <p:sldId id="282" r:id="rId9"/>
    <p:sldId id="283" r:id="rId10"/>
    <p:sldId id="271" r:id="rId11"/>
    <p:sldId id="273" r:id="rId12"/>
    <p:sldId id="274" r:id="rId13"/>
    <p:sldId id="275" r:id="rId14"/>
    <p:sldId id="276" r:id="rId15"/>
    <p:sldId id="264" r:id="rId16"/>
    <p:sldId id="277" r:id="rId17"/>
    <p:sldId id="278" r:id="rId18"/>
    <p:sldId id="279" r:id="rId19"/>
    <p:sldId id="280"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115" d="100"/>
          <a:sy n="115"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DC2F860-4A3C-4406-AAB5-E30F3E959B8B}"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0198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2F860-4A3C-4406-AAB5-E30F3E959B8B}"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928377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2F860-4A3C-4406-AAB5-E30F3E959B8B}"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557211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C2F860-4A3C-4406-AAB5-E30F3E959B8B}"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925088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C2F860-4A3C-4406-AAB5-E30F3E959B8B}" type="datetimeFigureOut">
              <a:rPr lang="en-US" smtClean="0"/>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525864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C2F860-4A3C-4406-AAB5-E30F3E959B8B}"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6110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C2F860-4A3C-4406-AAB5-E30F3E959B8B}" type="datetimeFigureOut">
              <a:rPr lang="en-US" smtClean="0"/>
              <a:t>3/6/2020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48678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C2F860-4A3C-4406-AAB5-E30F3E959B8B}" type="datetimeFigureOut">
              <a:rPr lang="en-US" smtClean="0"/>
              <a:t>3/6/2020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599605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C2F860-4A3C-4406-AAB5-E30F3E959B8B}" type="datetimeFigureOut">
              <a:rPr lang="en-US" smtClean="0"/>
              <a:t>3/6/2020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382530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C2F860-4A3C-4406-AAB5-E30F3E959B8B}"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2911687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C2F860-4A3C-4406-AAB5-E30F3E959B8B}" type="datetimeFigureOut">
              <a:rPr lang="en-US" smtClean="0"/>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589B4C-CF93-4996-A778-4E04449C2B6A}" type="slidenum">
              <a:rPr lang="en-US" smtClean="0"/>
              <a:t>‹#›</a:t>
            </a:fld>
            <a:endParaRPr lang="en-US"/>
          </a:p>
        </p:txBody>
      </p:sp>
    </p:spTree>
    <p:extLst>
      <p:ext uri="{BB962C8B-B14F-4D97-AF65-F5344CB8AC3E}">
        <p14:creationId xmlns:p14="http://schemas.microsoft.com/office/powerpoint/2010/main" val="129972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132">
              <a:srgbClr val="A1AEAF">
                <a:alpha val="0"/>
              </a:srgbClr>
            </a:gs>
            <a:gs pos="37728">
              <a:srgbClr val="6A7B7D"/>
            </a:gs>
            <a:gs pos="70000">
              <a:srgbClr val="98A6A7">
                <a:alpha val="57000"/>
              </a:srgbClr>
            </a:gs>
            <a:gs pos="0">
              <a:schemeClr val="accent6">
                <a:lumMod val="67000"/>
              </a:schemeClr>
            </a:gs>
            <a:gs pos="59000">
              <a:schemeClr val="accent6">
                <a:lumMod val="97000"/>
                <a:alpha val="71000"/>
              </a:schemeClr>
            </a:gs>
            <a:gs pos="86000">
              <a:schemeClr val="accent6">
                <a:alpha val="0"/>
                <a:lumMod val="0"/>
                <a:lumOff val="10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C2F860-4A3C-4406-AAB5-E30F3E959B8B}" type="datetimeFigureOut">
              <a:rPr lang="en-US" smtClean="0"/>
              <a:t>3/6/2020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589B4C-CF93-4996-A778-4E04449C2B6A}" type="slidenum">
              <a:rPr lang="en-US" smtClean="0"/>
              <a:t>‹#›</a:t>
            </a:fld>
            <a:endParaRPr lang="en-US"/>
          </a:p>
        </p:txBody>
      </p:sp>
    </p:spTree>
    <p:extLst>
      <p:ext uri="{BB962C8B-B14F-4D97-AF65-F5344CB8AC3E}">
        <p14:creationId xmlns:p14="http://schemas.microsoft.com/office/powerpoint/2010/main" val="217019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gif"/></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96939" y="1645920"/>
            <a:ext cx="7049192" cy="3108543"/>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Name:</a:t>
            </a:r>
            <a:r>
              <a:rPr lang="en-US" sz="2800" dirty="0">
                <a:latin typeface="Times New Roman" panose="02020603050405020304" pitchFamily="18" charset="0"/>
                <a:cs typeface="Times New Roman" panose="02020603050405020304" pitchFamily="18" charset="0"/>
              </a:rPr>
              <a:t>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Utkarsha </a:t>
            </a:r>
            <a:r>
              <a:rPr lang="en-US"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Wasudeo</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Kurekar</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PRN: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19020448107</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a:t>
            </a:r>
            <a:r>
              <a:rPr lang="en-US" sz="2800" dirty="0">
                <a:latin typeface="Times New Roman" panose="02020603050405020304" pitchFamily="18" charset="0"/>
                <a:cs typeface="Times New Roman" panose="02020603050405020304" pitchFamily="18" charset="0"/>
              </a:rPr>
              <a:t>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MBA(E) 19-21 </a:t>
            </a:r>
            <a:r>
              <a:rPr lang="en-US" sz="28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B_Weekend</a:t>
            </a:r>
            <a:endPar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Subject: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Global, Political and Business Economy</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Semester:</a:t>
            </a:r>
            <a:r>
              <a:rPr lang="en-US" sz="2800" dirty="0">
                <a:latin typeface="Times New Roman" panose="02020603050405020304" pitchFamily="18" charset="0"/>
                <a:cs typeface="Times New Roman" panose="02020603050405020304" pitchFamily="18" charset="0"/>
              </a:rPr>
              <a:t>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II</a:t>
            </a:r>
            <a:r>
              <a:rPr lang="en-US" sz="2800" dirty="0">
                <a:latin typeface="Times New Roman" panose="02020603050405020304" pitchFamily="18" charset="0"/>
                <a:cs typeface="Times New Roman" panose="02020603050405020304" pitchFamily="18" charset="0"/>
              </a:rPr>
              <a:t> </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Country: </a:t>
            </a: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Italy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201" y="1205344"/>
            <a:ext cx="2470438" cy="3293917"/>
          </a:xfrm>
          <a:prstGeom prst="rect">
            <a:avLst/>
          </a:prstGeom>
        </p:spPr>
      </p:pic>
      <p:sp>
        <p:nvSpPr>
          <p:cNvPr id="7" name="TextBox 6"/>
          <p:cNvSpPr txBox="1"/>
          <p:nvPr/>
        </p:nvSpPr>
        <p:spPr>
          <a:xfrm>
            <a:off x="3034145" y="357598"/>
            <a:ext cx="5843848" cy="461665"/>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Assignment</a:t>
            </a:r>
            <a:r>
              <a:rPr lang="en-US" sz="2400" b="1" dirty="0">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 3  </a:t>
            </a:r>
            <a:r>
              <a:rPr lang="en-US" sz="2400" b="1" u="sng" dirty="0">
                <a:latin typeface="Times New Roman" panose="02020603050405020304" pitchFamily="18" charset="0"/>
                <a:cs typeface="Times New Roman" panose="02020603050405020304" pitchFamily="18" charset="0"/>
              </a:rPr>
              <a:t>COUNTRY REPORTS</a:t>
            </a:r>
          </a:p>
        </p:txBody>
      </p:sp>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3"/>
          <a:srcRect t="11092" b="813"/>
          <a:stretch/>
        </p:blipFill>
        <p:spPr>
          <a:xfrm rot="10800000" flipV="1">
            <a:off x="0" y="5814000"/>
            <a:ext cx="12191996" cy="1044000"/>
          </a:xfrm>
          <a:prstGeom prst="rect">
            <a:avLst/>
          </a:prstGeom>
        </p:spPr>
      </p:pic>
    </p:spTree>
    <p:extLst>
      <p:ext uri="{BB962C8B-B14F-4D97-AF65-F5344CB8AC3E}">
        <p14:creationId xmlns:p14="http://schemas.microsoft.com/office/powerpoint/2010/main" val="1740428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a:extLst>
              <a:ext uri="{FF2B5EF4-FFF2-40B4-BE49-F238E27FC236}">
                <a16:creationId xmlns:a16="http://schemas.microsoft.com/office/drawing/2014/main" id="{7A27CF06-A853-4372-A4F5-628C66E783A4}"/>
              </a:ext>
            </a:extLst>
          </p:cNvPr>
          <p:cNvSpPr/>
          <p:nvPr/>
        </p:nvSpPr>
        <p:spPr>
          <a:xfrm>
            <a:off x="698415" y="605909"/>
            <a:ext cx="1679691" cy="461665"/>
          </a:xfrm>
          <a:prstGeom prst="rect">
            <a:avLst/>
          </a:prstGeom>
        </p:spPr>
        <p:txBody>
          <a:bodyPr wrap="none">
            <a:spAutoFit/>
          </a:bodyPr>
          <a:lstStyle/>
          <a:p>
            <a:r>
              <a:rPr lang="en-I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Workforce:-</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12F2868-1FAB-473E-9BA8-26E34FFBEB3D}"/>
              </a:ext>
            </a:extLst>
          </p:cNvPr>
          <p:cNvSpPr/>
          <p:nvPr/>
        </p:nvSpPr>
        <p:spPr>
          <a:xfrm>
            <a:off x="447675" y="1534210"/>
            <a:ext cx="6096000" cy="646331"/>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Italy’s powerful economy is also supported by an educated and efficient labor force</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BC3303B-86DF-4B98-B43F-46D11556B7BF}"/>
              </a:ext>
            </a:extLst>
          </p:cNvPr>
          <p:cNvSpPr/>
          <p:nvPr/>
        </p:nvSpPr>
        <p:spPr>
          <a:xfrm>
            <a:off x="447675" y="2667222"/>
            <a:ext cx="6096000" cy="1200329"/>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In the Q2 of 2011, around 12.5 million employees worked in Northern Italy,</a:t>
            </a:r>
          </a:p>
          <a:p>
            <a:r>
              <a:rPr lang="en-US" dirty="0">
                <a:solidFill>
                  <a:schemeClr val="bg1"/>
                </a:solidFill>
                <a:latin typeface="Times New Roman" panose="02020603050405020304" pitchFamily="18" charset="0"/>
                <a:cs typeface="Times New Roman" panose="02020603050405020304" pitchFamily="18" charset="0"/>
              </a:rPr>
              <a:t> compared to 5.23 million in the Central part of the country and 7.228 million in the South.</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6BD27D1-88FB-450C-AAE7-DCD5CC2E4FC3}"/>
              </a:ext>
            </a:extLst>
          </p:cNvPr>
          <p:cNvSpPr/>
          <p:nvPr/>
        </p:nvSpPr>
        <p:spPr>
          <a:xfrm>
            <a:off x="447675" y="4701033"/>
            <a:ext cx="6096000" cy="646331"/>
          </a:xfrm>
          <a:prstGeom prst="rect">
            <a:avLst/>
          </a:prstGeom>
        </p:spPr>
        <p:txBody>
          <a:bodyPr>
            <a:spAutoFit/>
          </a:bodyPr>
          <a:lstStyle/>
          <a:p>
            <a:r>
              <a:rPr lang="en-US" dirty="0">
                <a:solidFill>
                  <a:srgbClr val="263238"/>
                </a:solidFill>
                <a:latin typeface="Roboto"/>
              </a:rPr>
              <a:t>According to the latest data, immigrants represent 11% of Italy’s workforce</a:t>
            </a:r>
            <a:endParaRPr lang="en-IN" dirty="0"/>
          </a:p>
        </p:txBody>
      </p:sp>
      <p:pic>
        <p:nvPicPr>
          <p:cNvPr id="1026" name="Picture 2" descr="Image result for workforce of italy">
            <a:extLst>
              <a:ext uri="{FF2B5EF4-FFF2-40B4-BE49-F238E27FC236}">
                <a16:creationId xmlns:a16="http://schemas.microsoft.com/office/drawing/2014/main" id="{7C1410AB-E3FE-4519-94DF-49B8CFF620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8239" y="836741"/>
            <a:ext cx="4493186" cy="470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06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2050" name="Picture 2" descr="Image result for workforce of italy">
            <a:extLst>
              <a:ext uri="{FF2B5EF4-FFF2-40B4-BE49-F238E27FC236}">
                <a16:creationId xmlns:a16="http://schemas.microsoft.com/office/drawing/2014/main" id="{69D08330-4404-481D-AECE-76DD4545BF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57" t="9730" r="4908" b="11152"/>
          <a:stretch/>
        </p:blipFill>
        <p:spPr bwMode="auto">
          <a:xfrm>
            <a:off x="4831881" y="399395"/>
            <a:ext cx="7074369" cy="44488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F6118B4-D87C-4DBC-8805-51AF95264B81}"/>
              </a:ext>
            </a:extLst>
          </p:cNvPr>
          <p:cNvSpPr/>
          <p:nvPr/>
        </p:nvSpPr>
        <p:spPr>
          <a:xfrm>
            <a:off x="145965" y="890588"/>
            <a:ext cx="4340310" cy="3139321"/>
          </a:xfrm>
          <a:prstGeom prst="rect">
            <a:avLst/>
          </a:prstGeom>
        </p:spPr>
        <p:txBody>
          <a:bodyPr wrap="square">
            <a:spAutoFit/>
          </a:bodyPr>
          <a:lstStyle/>
          <a:p>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It is said that, approximately 23.35million of labour power is available in Italy.</a:t>
            </a: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Survey of 2016 states that there are around-</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2% of top management ageing above  49 years</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44 % i.e. Higher number of operations workforce of </a:t>
            </a:r>
            <a:r>
              <a:rPr lang="en-IN" dirty="0" err="1">
                <a:solidFill>
                  <a:schemeClr val="bg1"/>
                </a:solidFill>
                <a:latin typeface="Times New Roman" panose="02020603050405020304" pitchFamily="18" charset="0"/>
                <a:cs typeface="Times New Roman" panose="02020603050405020304" pitchFamily="18" charset="0"/>
              </a:rPr>
              <a:t>avg</a:t>
            </a:r>
            <a:r>
              <a:rPr lang="en-IN" dirty="0">
                <a:solidFill>
                  <a:schemeClr val="bg1"/>
                </a:solidFill>
                <a:latin typeface="Times New Roman" panose="02020603050405020304" pitchFamily="18" charset="0"/>
                <a:cs typeface="Times New Roman" panose="02020603050405020304" pitchFamily="18" charset="0"/>
              </a:rPr>
              <a:t> age 41 years </a:t>
            </a:r>
          </a:p>
        </p:txBody>
      </p:sp>
    </p:spTree>
    <p:extLst>
      <p:ext uri="{BB962C8B-B14F-4D97-AF65-F5344CB8AC3E}">
        <p14:creationId xmlns:p14="http://schemas.microsoft.com/office/powerpoint/2010/main" val="3766224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3074" name="Picture 2" descr="Grafico The higher quality of BBF products - Nota dal CSC">
            <a:extLst>
              <a:ext uri="{FF2B5EF4-FFF2-40B4-BE49-F238E27FC236}">
                <a16:creationId xmlns:a16="http://schemas.microsoft.com/office/drawing/2014/main" id="{3463245E-2ADB-4C09-96C5-67F121646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1100" y="357188"/>
            <a:ext cx="7029450" cy="45481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DAAB17B-DBA7-4271-9670-08B9603ADFFD}"/>
              </a:ext>
            </a:extLst>
          </p:cNvPr>
          <p:cNvSpPr/>
          <p:nvPr/>
        </p:nvSpPr>
        <p:spPr>
          <a:xfrm>
            <a:off x="171450" y="357188"/>
            <a:ext cx="4475421" cy="4431983"/>
          </a:xfrm>
          <a:prstGeom prst="rect">
            <a:avLst/>
          </a:prstGeom>
        </p:spPr>
        <p:txBody>
          <a:bodyPr wrap="square">
            <a:spAutoFit/>
          </a:bodyPr>
          <a:lstStyle/>
          <a:p>
            <a:r>
              <a:rPr lang="en-IN" sz="2400" dirty="0">
                <a:solidFill>
                  <a:schemeClr val="bg1"/>
                </a:solidFill>
                <a:latin typeface="+mj-lt"/>
                <a:cs typeface="Times New Roman" panose="02020603050405020304" pitchFamily="18" charset="0"/>
              </a:rPr>
              <a:t>QUALITY over QUANTITY</a:t>
            </a:r>
          </a:p>
          <a:p>
            <a:endParaRPr lang="en-IN" sz="2400"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BBF - “bello e ben </a:t>
            </a:r>
            <a:r>
              <a:rPr lang="en-IN" dirty="0" err="1">
                <a:solidFill>
                  <a:schemeClr val="bg1"/>
                </a:solidFill>
                <a:latin typeface="Times New Roman" panose="02020603050405020304" pitchFamily="18" charset="0"/>
                <a:cs typeface="Times New Roman" panose="02020603050405020304" pitchFamily="18" charset="0"/>
              </a:rPr>
              <a:t>fatto</a:t>
            </a:r>
            <a:r>
              <a:rPr lang="en-IN" dirty="0">
                <a:solidFill>
                  <a:schemeClr val="bg1"/>
                </a:solidFill>
                <a:latin typeface="Times New Roman" panose="02020603050405020304" pitchFamily="18" charset="0"/>
                <a:cs typeface="Times New Roman" panose="02020603050405020304" pitchFamily="18" charset="0"/>
              </a:rPr>
              <a:t>” products means “Beautiful and well-made” products are the Italian products that are grabbing most of the markets in the world.</a:t>
            </a: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The most potential  markets are</a:t>
            </a:r>
          </a:p>
          <a:p>
            <a:r>
              <a:rPr lang="en-US" dirty="0">
                <a:solidFill>
                  <a:schemeClr val="bg1"/>
                </a:solidFill>
                <a:latin typeface="Times New Roman" panose="02020603050405020304" pitchFamily="18" charset="0"/>
                <a:cs typeface="Times New Roman" panose="02020603050405020304" pitchFamily="18" charset="0"/>
              </a:rPr>
              <a:t>China (175 million), India (70 million), Russia (30 million), Brazil (28 million) and Indonesia (23 million). </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Overall, the market consists of more than 460 million potential consumers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44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3" name="Rectangle 2">
            <a:extLst>
              <a:ext uri="{FF2B5EF4-FFF2-40B4-BE49-F238E27FC236}">
                <a16:creationId xmlns:a16="http://schemas.microsoft.com/office/drawing/2014/main" id="{D15DB80E-AF3A-4527-8D97-06B849E16CB0}"/>
              </a:ext>
            </a:extLst>
          </p:cNvPr>
          <p:cNvSpPr/>
          <p:nvPr/>
        </p:nvSpPr>
        <p:spPr>
          <a:xfrm>
            <a:off x="288840" y="205859"/>
            <a:ext cx="5704062" cy="5632311"/>
          </a:xfrm>
          <a:prstGeom prst="rect">
            <a:avLst/>
          </a:prstGeom>
        </p:spPr>
        <p:txBody>
          <a:bodyPr wrap="none">
            <a:spAutoFit/>
          </a:bodyPr>
          <a:lstStyle/>
          <a:p>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The main feature of BBF products:-</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High quality materials</a:t>
            </a:r>
          </a:p>
          <a:p>
            <a:r>
              <a:rPr lang="en-IN" dirty="0">
                <a:solidFill>
                  <a:schemeClr val="bg1"/>
                </a:solidFill>
                <a:latin typeface="Times New Roman" panose="02020603050405020304" pitchFamily="18" charset="0"/>
                <a:cs typeface="Times New Roman" panose="02020603050405020304" pitchFamily="18" charset="0"/>
              </a:rPr>
              <a:t>Careful manufacturing</a:t>
            </a:r>
          </a:p>
          <a:p>
            <a:r>
              <a:rPr lang="en-IN" dirty="0">
                <a:solidFill>
                  <a:schemeClr val="bg1"/>
                </a:solidFill>
                <a:latin typeface="Times New Roman" panose="02020603050405020304" pitchFamily="18" charset="0"/>
                <a:cs typeface="Times New Roman" panose="02020603050405020304" pitchFamily="18" charset="0"/>
              </a:rPr>
              <a:t>Quality design</a:t>
            </a:r>
          </a:p>
          <a:p>
            <a:r>
              <a:rPr lang="en-IN" dirty="0">
                <a:solidFill>
                  <a:schemeClr val="bg1"/>
                </a:solidFill>
                <a:latin typeface="Times New Roman" panose="02020603050405020304" pitchFamily="18" charset="0"/>
                <a:cs typeface="Times New Roman" panose="02020603050405020304" pitchFamily="18" charset="0"/>
              </a:rPr>
              <a:t>Recognizable, as production  in Italy</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This feature is strategized to-</a:t>
            </a:r>
          </a:p>
          <a:p>
            <a:r>
              <a:rPr lang="en-IN" dirty="0">
                <a:solidFill>
                  <a:schemeClr val="bg1"/>
                </a:solidFill>
                <a:latin typeface="Times New Roman" panose="02020603050405020304" pitchFamily="18" charset="0"/>
                <a:cs typeface="Times New Roman" panose="02020603050405020304" pitchFamily="18" charset="0"/>
              </a:rPr>
              <a:t>Enhance value by keeping quality before quantity</a:t>
            </a:r>
          </a:p>
          <a:p>
            <a:r>
              <a:rPr lang="en-IN" dirty="0">
                <a:solidFill>
                  <a:schemeClr val="bg1"/>
                </a:solidFill>
                <a:latin typeface="Times New Roman" panose="02020603050405020304" pitchFamily="18" charset="0"/>
                <a:cs typeface="Times New Roman" panose="02020603050405020304" pitchFamily="18" charset="0"/>
              </a:rPr>
              <a:t>Standardization of products, highlighting it feature and </a:t>
            </a:r>
          </a:p>
          <a:p>
            <a:r>
              <a:rPr lang="en-IN" dirty="0">
                <a:solidFill>
                  <a:schemeClr val="bg1"/>
                </a:solidFill>
                <a:latin typeface="Times New Roman" panose="02020603050405020304" pitchFamily="18" charset="0"/>
                <a:cs typeface="Times New Roman" panose="02020603050405020304" pitchFamily="18" charset="0"/>
              </a:rPr>
              <a:t>perceived differently with commodity classification.</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This will result in-</a:t>
            </a:r>
          </a:p>
          <a:p>
            <a:r>
              <a:rPr lang="en-IN" dirty="0">
                <a:solidFill>
                  <a:schemeClr val="bg1"/>
                </a:solidFill>
                <a:latin typeface="Times New Roman" panose="02020603050405020304" pitchFamily="18" charset="0"/>
                <a:cs typeface="Times New Roman" panose="02020603050405020304" pitchFamily="18" charset="0"/>
              </a:rPr>
              <a:t>Beauty is reflected with better quality with consumers </a:t>
            </a:r>
          </a:p>
          <a:p>
            <a:r>
              <a:rPr lang="en-IN" dirty="0">
                <a:solidFill>
                  <a:schemeClr val="bg1"/>
                </a:solidFill>
                <a:latin typeface="Times New Roman" panose="02020603050405020304" pitchFamily="18" charset="0"/>
                <a:cs typeface="Times New Roman" panose="02020603050405020304" pitchFamily="18" charset="0"/>
              </a:rPr>
              <a:t>willing to pay higher prices for BBF products.</a:t>
            </a:r>
          </a:p>
          <a:p>
            <a:endParaRPr lang="en-IN" dirty="0">
              <a:solidFill>
                <a:schemeClr val="bg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United States is the market with the highest potential</a:t>
            </a:r>
          </a:p>
          <a:p>
            <a:r>
              <a:rPr lang="en-US" dirty="0">
                <a:latin typeface="Times New Roman" panose="02020603050405020304" pitchFamily="18" charset="0"/>
                <a:cs typeface="Times New Roman" panose="02020603050405020304" pitchFamily="18" charset="0"/>
              </a:rPr>
              <a:t>in absolute terms, with €8.2 billion</a:t>
            </a:r>
          </a:p>
          <a:p>
            <a:r>
              <a:rPr lang="en-US" dirty="0">
                <a:latin typeface="Times New Roman" panose="02020603050405020304" pitchFamily="18" charset="0"/>
                <a:cs typeface="Times New Roman" panose="02020603050405020304" pitchFamily="18" charset="0"/>
              </a:rPr>
              <a:t>in potential additional exports</a:t>
            </a:r>
            <a:endParaRPr lang="en-IN" dirty="0">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FEFFE43-08CD-4060-A86C-A96F88C73A6D}"/>
              </a:ext>
            </a:extLst>
          </p:cNvPr>
          <p:cNvPicPr>
            <a:picLocks noChangeAspect="1"/>
          </p:cNvPicPr>
          <p:nvPr/>
        </p:nvPicPr>
        <p:blipFill>
          <a:blip r:embed="rId3"/>
          <a:stretch>
            <a:fillRect/>
          </a:stretch>
        </p:blipFill>
        <p:spPr>
          <a:xfrm>
            <a:off x="6179312" y="219075"/>
            <a:ext cx="5507134" cy="5476875"/>
          </a:xfrm>
          <a:prstGeom prst="rect">
            <a:avLst/>
          </a:prstGeom>
        </p:spPr>
      </p:pic>
    </p:spTree>
    <p:extLst>
      <p:ext uri="{BB962C8B-B14F-4D97-AF65-F5344CB8AC3E}">
        <p14:creationId xmlns:p14="http://schemas.microsoft.com/office/powerpoint/2010/main" val="6319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2" name="Picture 1">
            <a:extLst>
              <a:ext uri="{FF2B5EF4-FFF2-40B4-BE49-F238E27FC236}">
                <a16:creationId xmlns:a16="http://schemas.microsoft.com/office/drawing/2014/main" id="{77E546CC-DFE4-4858-BC32-EB57E3483F6C}"/>
              </a:ext>
            </a:extLst>
          </p:cNvPr>
          <p:cNvPicPr>
            <a:picLocks noChangeAspect="1"/>
          </p:cNvPicPr>
          <p:nvPr/>
        </p:nvPicPr>
        <p:blipFill>
          <a:blip r:embed="rId3"/>
          <a:stretch>
            <a:fillRect/>
          </a:stretch>
        </p:blipFill>
        <p:spPr>
          <a:xfrm>
            <a:off x="6324599" y="242888"/>
            <a:ext cx="5519737" cy="4910463"/>
          </a:xfrm>
          <a:prstGeom prst="rect">
            <a:avLst/>
          </a:prstGeom>
        </p:spPr>
      </p:pic>
      <p:sp>
        <p:nvSpPr>
          <p:cNvPr id="3" name="Rectangle 2">
            <a:extLst>
              <a:ext uri="{FF2B5EF4-FFF2-40B4-BE49-F238E27FC236}">
                <a16:creationId xmlns:a16="http://schemas.microsoft.com/office/drawing/2014/main" id="{B6B1F389-C582-4F6E-A2DC-F560DD15C174}"/>
              </a:ext>
            </a:extLst>
          </p:cNvPr>
          <p:cNvSpPr/>
          <p:nvPr/>
        </p:nvSpPr>
        <p:spPr>
          <a:xfrm>
            <a:off x="181230" y="548759"/>
            <a:ext cx="5763116" cy="4801314"/>
          </a:xfrm>
          <a:prstGeom prst="rect">
            <a:avLst/>
          </a:prstGeom>
        </p:spPr>
        <p:txBody>
          <a:bodyPr wrap="none">
            <a:spAutoFit/>
          </a:bodyPr>
          <a:lstStyle/>
          <a:p>
            <a:r>
              <a:rPr lang="en-US" dirty="0">
                <a:solidFill>
                  <a:schemeClr val="bg1"/>
                </a:solidFill>
                <a:latin typeface="Times New Roman" panose="02020603050405020304" pitchFamily="18" charset="0"/>
                <a:cs typeface="Times New Roman" panose="02020603050405020304" pitchFamily="18" charset="0"/>
              </a:rPr>
              <a:t>T</a:t>
            </a:r>
            <a:r>
              <a:rPr lang="en-IN" dirty="0">
                <a:solidFill>
                  <a:schemeClr val="bg1"/>
                </a:solidFill>
                <a:latin typeface="Times New Roman" panose="02020603050405020304" pitchFamily="18" charset="0"/>
                <a:cs typeface="Times New Roman" panose="02020603050405020304" pitchFamily="18" charset="0"/>
              </a:rPr>
              <a:t>he main competitors of Italy in terms of BBF products are-</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Germany with 16.8 % share</a:t>
            </a:r>
          </a:p>
          <a:p>
            <a:r>
              <a:rPr lang="en-IN" dirty="0">
                <a:solidFill>
                  <a:schemeClr val="bg1"/>
                </a:solidFill>
                <a:latin typeface="Times New Roman" panose="02020603050405020304" pitchFamily="18" charset="0"/>
                <a:cs typeface="Times New Roman" panose="02020603050405020304" pitchFamily="18" charset="0"/>
              </a:rPr>
              <a:t>France with 10.2% share</a:t>
            </a:r>
          </a:p>
          <a:p>
            <a:r>
              <a:rPr lang="en-IN" dirty="0">
                <a:solidFill>
                  <a:schemeClr val="bg1"/>
                </a:solidFill>
                <a:latin typeface="Times New Roman" panose="02020603050405020304" pitchFamily="18" charset="0"/>
                <a:cs typeface="Times New Roman" panose="02020603050405020304" pitchFamily="18" charset="0"/>
              </a:rPr>
              <a:t>United kingdom with 8.5% share</a:t>
            </a:r>
          </a:p>
          <a:p>
            <a:r>
              <a:rPr lang="en-IN" dirty="0">
                <a:solidFill>
                  <a:schemeClr val="bg1"/>
                </a:solidFill>
                <a:latin typeface="Times New Roman" panose="02020603050405020304" pitchFamily="18" charset="0"/>
                <a:cs typeface="Times New Roman" panose="02020603050405020304" pitchFamily="18" charset="0"/>
              </a:rPr>
              <a:t>And others with 12.8% share</a:t>
            </a:r>
          </a:p>
          <a:p>
            <a:endParaRPr lang="en-IN"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Competition from emerging Asian countries such as </a:t>
            </a:r>
          </a:p>
          <a:p>
            <a:r>
              <a:rPr lang="en-US" dirty="0">
                <a:solidFill>
                  <a:schemeClr val="bg1"/>
                </a:solidFill>
                <a:latin typeface="Times New Roman" panose="02020603050405020304" pitchFamily="18" charset="0"/>
                <a:cs typeface="Times New Roman" panose="02020603050405020304" pitchFamily="18" charset="0"/>
              </a:rPr>
              <a:t>China or Vietnam, which in recent years has posed</a:t>
            </a:r>
          </a:p>
          <a:p>
            <a:r>
              <a:rPr lang="en-US" dirty="0">
                <a:solidFill>
                  <a:schemeClr val="bg1"/>
                </a:solidFill>
                <a:latin typeface="Times New Roman" panose="02020603050405020304" pitchFamily="18" charset="0"/>
                <a:cs typeface="Times New Roman" panose="02020603050405020304" pitchFamily="18" charset="0"/>
              </a:rPr>
              <a:t> a big challenge for Italy’s productive system,</a:t>
            </a:r>
          </a:p>
          <a:p>
            <a:r>
              <a:rPr lang="en-US" dirty="0">
                <a:solidFill>
                  <a:schemeClr val="bg1"/>
                </a:solidFill>
                <a:latin typeface="Times New Roman" panose="02020603050405020304" pitchFamily="18" charset="0"/>
                <a:cs typeface="Times New Roman" panose="02020603050405020304" pitchFamily="18" charset="0"/>
              </a:rPr>
              <a:t> is less significant vis-à-vis BBF products.</a:t>
            </a:r>
          </a:p>
          <a:p>
            <a:endParaRPr lang="en-US" dirty="0"/>
          </a:p>
          <a:p>
            <a:r>
              <a:rPr lang="en-US" dirty="0">
                <a:latin typeface="Times New Roman" panose="02020603050405020304" pitchFamily="18" charset="0"/>
                <a:cs typeface="Times New Roman" panose="02020603050405020304" pitchFamily="18" charset="0"/>
              </a:rPr>
              <a:t>However, this situation may change: </a:t>
            </a:r>
          </a:p>
          <a:p>
            <a:r>
              <a:rPr lang="en-US" dirty="0">
                <a:latin typeface="Times New Roman" panose="02020603050405020304" pitchFamily="18" charset="0"/>
                <a:cs typeface="Times New Roman" panose="02020603050405020304" pitchFamily="18" charset="0"/>
              </a:rPr>
              <a:t>if Asian producers are able to improve the quality of their</a:t>
            </a:r>
          </a:p>
          <a:p>
            <a:r>
              <a:rPr lang="en-US" dirty="0">
                <a:latin typeface="Times New Roman" panose="02020603050405020304" pitchFamily="18" charset="0"/>
                <a:cs typeface="Times New Roman" panose="02020603050405020304" pitchFamily="18" charset="0"/>
              </a:rPr>
              <a:t> exported products, and start to directly compete in </a:t>
            </a:r>
          </a:p>
          <a:p>
            <a:r>
              <a:rPr lang="en-US" dirty="0">
                <a:latin typeface="Times New Roman" panose="02020603050405020304" pitchFamily="18" charset="0"/>
                <a:cs typeface="Times New Roman" panose="02020603050405020304" pitchFamily="18" charset="0"/>
              </a:rPr>
              <a:t>BBF market segments, their already developed presence in </a:t>
            </a:r>
          </a:p>
          <a:p>
            <a:r>
              <a:rPr lang="en-US" dirty="0">
                <a:latin typeface="Times New Roman" panose="02020603050405020304" pitchFamily="18" charset="0"/>
                <a:cs typeface="Times New Roman" panose="02020603050405020304" pitchFamily="18" charset="0"/>
              </a:rPr>
              <a:t>destination markets could serve as a significant advantage.</a:t>
            </a:r>
          </a:p>
        </p:txBody>
      </p:sp>
    </p:spTree>
    <p:extLst>
      <p:ext uri="{BB962C8B-B14F-4D97-AF65-F5344CB8AC3E}">
        <p14:creationId xmlns:p14="http://schemas.microsoft.com/office/powerpoint/2010/main" val="2537493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5" name="Rectangle 4">
            <a:extLst>
              <a:ext uri="{FF2B5EF4-FFF2-40B4-BE49-F238E27FC236}">
                <a16:creationId xmlns:a16="http://schemas.microsoft.com/office/drawing/2014/main" id="{9E858F1D-0385-4EE9-9382-892AD60A1DDE}"/>
              </a:ext>
            </a:extLst>
          </p:cNvPr>
          <p:cNvSpPr/>
          <p:nvPr/>
        </p:nvSpPr>
        <p:spPr>
          <a:xfrm>
            <a:off x="171451" y="357188"/>
            <a:ext cx="8457160" cy="461665"/>
          </a:xfrm>
          <a:prstGeom prst="rect">
            <a:avLst/>
          </a:prstGeom>
        </p:spPr>
        <p:txBody>
          <a:bodyPr wrap="square">
            <a:spAutoFit/>
          </a:bodyPr>
          <a:lstStyle/>
          <a:p>
            <a:r>
              <a:rPr lang="en-IN" sz="2400" dirty="0">
                <a:solidFill>
                  <a:schemeClr val="bg1"/>
                </a:solidFill>
                <a:latin typeface="Times New Roman" panose="02020603050405020304" pitchFamily="18" charset="0"/>
                <a:cs typeface="Times New Roman" panose="02020603050405020304" pitchFamily="18" charset="0"/>
              </a:rPr>
              <a:t>Contractual </a:t>
            </a:r>
            <a:r>
              <a:rPr lang="en-IN" sz="2400" dirty="0" smtClean="0">
                <a:solidFill>
                  <a:schemeClr val="bg1"/>
                </a:solidFill>
                <a:latin typeface="Times New Roman" panose="02020603050405020304" pitchFamily="18" charset="0"/>
                <a:cs typeface="Times New Roman" panose="02020603050405020304" pitchFamily="18" charset="0"/>
              </a:rPr>
              <a:t>Manufacturing: </a:t>
            </a:r>
            <a:r>
              <a:rPr lang="en-IN" dirty="0" smtClean="0">
                <a:solidFill>
                  <a:schemeClr val="bg1"/>
                </a:solidFill>
                <a:latin typeface="Times New Roman" panose="02020603050405020304" pitchFamily="18" charset="0"/>
                <a:cs typeface="Times New Roman" panose="02020603050405020304" pitchFamily="18" charset="0"/>
              </a:rPr>
              <a:t>Joint venture of </a:t>
            </a:r>
            <a:r>
              <a:rPr lang="en-IN" dirty="0" err="1" smtClean="0">
                <a:solidFill>
                  <a:schemeClr val="bg1"/>
                </a:solidFill>
                <a:latin typeface="Times New Roman" panose="02020603050405020304" pitchFamily="18" charset="0"/>
                <a:cs typeface="Times New Roman" panose="02020603050405020304" pitchFamily="18" charset="0"/>
              </a:rPr>
              <a:t>Gucchi</a:t>
            </a:r>
            <a:r>
              <a:rPr lang="en-IN" dirty="0" smtClean="0">
                <a:solidFill>
                  <a:schemeClr val="bg1"/>
                </a:solidFill>
                <a:latin typeface="Times New Roman" panose="02020603050405020304" pitchFamily="18" charset="0"/>
                <a:cs typeface="Times New Roman" panose="02020603050405020304" pitchFamily="18" charset="0"/>
              </a:rPr>
              <a:t> with </a:t>
            </a:r>
            <a:r>
              <a:rPr lang="en-IN" dirty="0" err="1" smtClean="0">
                <a:solidFill>
                  <a:schemeClr val="bg1"/>
                </a:solidFill>
                <a:latin typeface="Times New Roman" panose="02020603050405020304" pitchFamily="18" charset="0"/>
                <a:cs typeface="Times New Roman" panose="02020603050405020304" pitchFamily="18" charset="0"/>
              </a:rPr>
              <a:t>Murjani</a:t>
            </a:r>
            <a:r>
              <a:rPr lang="en-IN" dirty="0" smtClean="0">
                <a:solidFill>
                  <a:schemeClr val="bg1"/>
                </a:solidFill>
                <a:latin typeface="Times New Roman" panose="02020603050405020304" pitchFamily="18" charset="0"/>
                <a:cs typeface="Times New Roman" panose="02020603050405020304" pitchFamily="18" charset="0"/>
              </a:rPr>
              <a:t> Group</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032790" y="4785300"/>
            <a:ext cx="1428750" cy="1028700"/>
          </a:xfrm>
          <a:prstGeom prst="rect">
            <a:avLst/>
          </a:prstGeom>
        </p:spPr>
      </p:pic>
      <p:pic>
        <p:nvPicPr>
          <p:cNvPr id="3" name="Picture 2"/>
          <p:cNvPicPr>
            <a:picLocks noChangeAspect="1"/>
          </p:cNvPicPr>
          <p:nvPr/>
        </p:nvPicPr>
        <p:blipFill>
          <a:blip r:embed="rId4"/>
          <a:stretch>
            <a:fillRect/>
          </a:stretch>
        </p:blipFill>
        <p:spPr>
          <a:xfrm>
            <a:off x="7914585" y="2614928"/>
            <a:ext cx="4277411" cy="3199072"/>
          </a:xfrm>
          <a:prstGeom prst="rect">
            <a:avLst/>
          </a:prstGeom>
        </p:spPr>
      </p:pic>
      <p:pic>
        <p:nvPicPr>
          <p:cNvPr id="1026" name="Picture 2" descr="Image result for gucci statistic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108900"/>
            <a:ext cx="5715000" cy="2705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168045" y="1117713"/>
            <a:ext cx="6096000" cy="1754326"/>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Gucci Group N.V is a multi-brand luxury goods company which has a market capitalization of $14.37 billion. Gucci entered into the Indian market through a </a:t>
            </a:r>
            <a:r>
              <a:rPr lang="en-US" dirty="0" smtClean="0">
                <a:solidFill>
                  <a:schemeClr val="bg1"/>
                </a:solidFill>
                <a:latin typeface="Times New Roman" panose="02020603050405020304" pitchFamily="18" charset="0"/>
                <a:cs typeface="Times New Roman" panose="02020603050405020304" pitchFamily="18" charset="0"/>
              </a:rPr>
              <a:t>Joint Venture </a:t>
            </a:r>
            <a:r>
              <a:rPr lang="en-US" dirty="0">
                <a:solidFill>
                  <a:schemeClr val="bg1"/>
                </a:solidFill>
                <a:latin typeface="Times New Roman" panose="02020603050405020304" pitchFamily="18" charset="0"/>
                <a:cs typeface="Times New Roman" panose="02020603050405020304" pitchFamily="18" charset="0"/>
              </a:rPr>
              <a:t>with the </a:t>
            </a:r>
            <a:r>
              <a:rPr lang="en-US" dirty="0" err="1">
                <a:solidFill>
                  <a:schemeClr val="bg1"/>
                </a:solidFill>
                <a:latin typeface="Times New Roman" panose="02020603050405020304" pitchFamily="18" charset="0"/>
                <a:cs typeface="Times New Roman" panose="02020603050405020304" pitchFamily="18" charset="0"/>
              </a:rPr>
              <a:t>Murjani</a:t>
            </a:r>
            <a:r>
              <a:rPr lang="en-US" dirty="0">
                <a:solidFill>
                  <a:schemeClr val="bg1"/>
                </a:solidFill>
                <a:latin typeface="Times New Roman" panose="02020603050405020304" pitchFamily="18" charset="0"/>
                <a:cs typeface="Times New Roman" panose="02020603050405020304" pitchFamily="18" charset="0"/>
              </a:rPr>
              <a:t> Group </a:t>
            </a:r>
            <a:r>
              <a:rPr lang="en-IN" dirty="0">
                <a:solidFill>
                  <a:schemeClr val="bg1"/>
                </a:solidFill>
                <a:latin typeface="Times New Roman" panose="02020603050405020304" pitchFamily="18" charset="0"/>
                <a:cs typeface="Times New Roman" panose="02020603050405020304" pitchFamily="18" charset="0"/>
              </a:rPr>
              <a:t>and opened its boutiques in all Tier 1 cities of India.</a:t>
            </a: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Rectangle 5"/>
          <p:cNvSpPr/>
          <p:nvPr/>
        </p:nvSpPr>
        <p:spPr>
          <a:xfrm>
            <a:off x="113262" y="840224"/>
            <a:ext cx="5273385" cy="1754326"/>
          </a:xfrm>
          <a:prstGeom prst="rect">
            <a:avLst/>
          </a:prstGeom>
        </p:spPr>
        <p:txBody>
          <a:bodyPr wrap="square">
            <a:spAutoFit/>
          </a:bodyPr>
          <a:lstStyle/>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Italian fashion brands are well known in the world.</a:t>
            </a:r>
          </a:p>
          <a:p>
            <a:r>
              <a:rPr lang="en-IN" dirty="0">
                <a:solidFill>
                  <a:schemeClr val="bg1"/>
                </a:solidFill>
                <a:latin typeface="Times New Roman" panose="02020603050405020304" pitchFamily="18" charset="0"/>
                <a:cs typeface="Times New Roman" panose="02020603050405020304" pitchFamily="18" charset="0"/>
              </a:rPr>
              <a:t>Brands like Valentino, Gucci, Armani, Prada, FILA, Diesel are some of the top selling brand in developing countries with huge possibilities of contract manufacturing in developing countries.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5938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p:cNvSpPr/>
          <p:nvPr/>
        </p:nvSpPr>
        <p:spPr>
          <a:xfrm>
            <a:off x="229985" y="471116"/>
            <a:ext cx="6096000" cy="3139321"/>
          </a:xfrm>
          <a:prstGeom prst="rect">
            <a:avLst/>
          </a:prstGeom>
        </p:spPr>
        <p:txBody>
          <a:bodyPr>
            <a:spAutoFit/>
          </a:bodyPr>
          <a:lstStyle/>
          <a:p>
            <a:endParaRPr lang="en-IN"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Fiat India Automobiles Limited is a subsidiary of Fiat </a:t>
            </a:r>
            <a:r>
              <a:rPr lang="en-US" dirty="0" err="1">
                <a:solidFill>
                  <a:schemeClr val="bg1"/>
                </a:solidFill>
                <a:latin typeface="Times New Roman" panose="02020603050405020304" pitchFamily="18" charset="0"/>
                <a:cs typeface="Times New Roman" panose="02020603050405020304" pitchFamily="18" charset="0"/>
              </a:rPr>
              <a:t>SpA</a:t>
            </a:r>
            <a:r>
              <a:rPr lang="en-US" dirty="0">
                <a:solidFill>
                  <a:schemeClr val="bg1"/>
                </a:solidFill>
                <a:latin typeface="Times New Roman" panose="02020603050405020304" pitchFamily="18" charset="0"/>
                <a:cs typeface="Times New Roman" panose="02020603050405020304" pitchFamily="18" charset="0"/>
              </a:rPr>
              <a:t> which has a market capitalization of 5.61 billion euros. The company is Italy's largest automobile manufacturer and is actively involved in designing, producing and selling vehicles.</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rPr>
              <a:t>Fiat brand in India was earlier represented through a joint venture company called Fiat India Automobiles </a:t>
            </a:r>
            <a:r>
              <a:rPr lang="en-US" dirty="0" err="1">
                <a:solidFill>
                  <a:schemeClr val="bg1"/>
                </a:solidFill>
              </a:rPr>
              <a:t>Pvt</a:t>
            </a:r>
            <a:r>
              <a:rPr lang="en-US" dirty="0">
                <a:solidFill>
                  <a:schemeClr val="bg1"/>
                </a:solidFill>
              </a:rPr>
              <a:t> Ltd. Even today the Tata Fiat JV plant operates under the FIAL name, as an independent entity and it produces Fiat &amp; Tata brand cars for FCAIPL (Fiat India NSC) &amp; Tata Motors respectively.</a:t>
            </a:r>
          </a:p>
        </p:txBody>
      </p:sp>
      <p:pic>
        <p:nvPicPr>
          <p:cNvPr id="2050" name="Picture 2" descr="Image result for fiat stat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589" y="872606"/>
            <a:ext cx="5082336" cy="2859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427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Tree>
    <p:extLst>
      <p:ext uri="{BB962C8B-B14F-4D97-AF65-F5344CB8AC3E}">
        <p14:creationId xmlns:p14="http://schemas.microsoft.com/office/powerpoint/2010/main" val="3541739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Tree>
    <p:extLst>
      <p:ext uri="{BB962C8B-B14F-4D97-AF65-F5344CB8AC3E}">
        <p14:creationId xmlns:p14="http://schemas.microsoft.com/office/powerpoint/2010/main" val="2763148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Tree>
    <p:extLst>
      <p:ext uri="{BB962C8B-B14F-4D97-AF65-F5344CB8AC3E}">
        <p14:creationId xmlns:p14="http://schemas.microsoft.com/office/powerpoint/2010/main" val="118181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a:extLst>
              <a:ext uri="{FF2B5EF4-FFF2-40B4-BE49-F238E27FC236}">
                <a16:creationId xmlns:a16="http://schemas.microsoft.com/office/drawing/2014/main" id="{8F91660E-493A-4443-A1E6-19CFDF9FCF86}"/>
              </a:ext>
            </a:extLst>
          </p:cNvPr>
          <p:cNvSpPr/>
          <p:nvPr/>
        </p:nvSpPr>
        <p:spPr>
          <a:xfrm>
            <a:off x="486935" y="190800"/>
            <a:ext cx="3969857" cy="461665"/>
          </a:xfrm>
          <a:prstGeom prst="rect">
            <a:avLst/>
          </a:prstGeom>
        </p:spPr>
        <p:txBody>
          <a:bodyPr wrap="square">
            <a:spAutoFit/>
          </a:bodyPr>
          <a:lstStyle/>
          <a:p>
            <a:r>
              <a:rPr lang="en-I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Geological aspects of Italy:-</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Image result for geological strengths of italy">
            <a:extLst>
              <a:ext uri="{FF2B5EF4-FFF2-40B4-BE49-F238E27FC236}">
                <a16:creationId xmlns:a16="http://schemas.microsoft.com/office/drawing/2014/main" id="{9B125881-B2D0-4EFB-AF0D-C8EE8B594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7388" y="137100"/>
            <a:ext cx="5078985" cy="5676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D0420CD-BD5E-491A-97DB-4EB43EEFD406}"/>
              </a:ext>
            </a:extLst>
          </p:cNvPr>
          <p:cNvSpPr/>
          <p:nvPr/>
        </p:nvSpPr>
        <p:spPr>
          <a:xfrm>
            <a:off x="4695371" y="1121328"/>
            <a:ext cx="1952625" cy="2308324"/>
          </a:xfrm>
          <a:prstGeom prst="rect">
            <a:avLst/>
          </a:prstGeom>
        </p:spPr>
        <p:txBody>
          <a:bodyPr wrap="square">
            <a:spAutoFit/>
          </a:bodyPr>
          <a:lstStyle/>
          <a:p>
            <a:r>
              <a:rPr lang="en-IN" dirty="0">
                <a:solidFill>
                  <a:schemeClr val="bg1"/>
                </a:solidFill>
                <a:latin typeface="Roboto"/>
              </a:rPr>
              <a:t>The Park of Gola </a:t>
            </a:r>
            <a:r>
              <a:rPr lang="en-IN" dirty="0" err="1">
                <a:solidFill>
                  <a:schemeClr val="bg1"/>
                </a:solidFill>
                <a:latin typeface="Roboto"/>
              </a:rPr>
              <a:t>della</a:t>
            </a:r>
            <a:r>
              <a:rPr lang="en-IN" dirty="0">
                <a:solidFill>
                  <a:schemeClr val="bg1"/>
                </a:solidFill>
                <a:latin typeface="Roboto"/>
              </a:rPr>
              <a:t> Rossa and </a:t>
            </a:r>
            <a:r>
              <a:rPr lang="en-IN" dirty="0" err="1">
                <a:solidFill>
                  <a:schemeClr val="bg1"/>
                </a:solidFill>
                <a:latin typeface="Roboto"/>
              </a:rPr>
              <a:t>Frasassi</a:t>
            </a:r>
            <a:endParaRPr lang="en-IN" dirty="0">
              <a:solidFill>
                <a:schemeClr val="bg1"/>
              </a:solidFill>
              <a:latin typeface="Roboto"/>
            </a:endParaRPr>
          </a:p>
          <a:p>
            <a:r>
              <a:rPr lang="en-IN" dirty="0">
                <a:solidFill>
                  <a:schemeClr val="bg1"/>
                </a:solidFill>
              </a:rPr>
              <a:t>(5 in figure 1) </a:t>
            </a:r>
          </a:p>
          <a:p>
            <a:r>
              <a:rPr lang="en-US" dirty="0">
                <a:solidFill>
                  <a:schemeClr val="bg1"/>
                </a:solidFill>
              </a:rPr>
              <a:t>has been considered an economical resource.</a:t>
            </a:r>
            <a:endParaRPr lang="en-IN" dirty="0">
              <a:solidFill>
                <a:schemeClr val="bg1"/>
              </a:solidFill>
            </a:endParaRPr>
          </a:p>
        </p:txBody>
      </p:sp>
      <p:pic>
        <p:nvPicPr>
          <p:cNvPr id="6" name="Picture 4" descr="Image result for geological assets of italy">
            <a:extLst>
              <a:ext uri="{FF2B5EF4-FFF2-40B4-BE49-F238E27FC236}">
                <a16:creationId xmlns:a16="http://schemas.microsoft.com/office/drawing/2014/main" id="{0FDBF8C4-4D7F-4732-A49E-DF2E757F9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52465"/>
            <a:ext cx="4305980" cy="5161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13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Tree>
    <p:extLst>
      <p:ext uri="{BB962C8B-B14F-4D97-AF65-F5344CB8AC3E}">
        <p14:creationId xmlns:p14="http://schemas.microsoft.com/office/powerpoint/2010/main" val="3481102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a:extLst>
              <a:ext uri="{FF2B5EF4-FFF2-40B4-BE49-F238E27FC236}">
                <a16:creationId xmlns:a16="http://schemas.microsoft.com/office/drawing/2014/main" id="{EA5221BB-00AA-4DF3-965E-569BF475D047}"/>
              </a:ext>
            </a:extLst>
          </p:cNvPr>
          <p:cNvSpPr/>
          <p:nvPr/>
        </p:nvSpPr>
        <p:spPr>
          <a:xfrm>
            <a:off x="432952" y="375106"/>
            <a:ext cx="4341253" cy="461665"/>
          </a:xfrm>
          <a:prstGeom prst="rect">
            <a:avLst/>
          </a:prstGeom>
        </p:spPr>
        <p:txBody>
          <a:bodyPr wrap="none">
            <a:spAutoFit/>
          </a:bodyPr>
          <a:lstStyle/>
          <a:p>
            <a:r>
              <a:rPr lang="en-I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Geographical advantages of Italy:</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23DFB4B-7D16-48EC-8CFF-75157CA8E36F}"/>
              </a:ext>
            </a:extLst>
          </p:cNvPr>
          <p:cNvSpPr/>
          <p:nvPr/>
        </p:nvSpPr>
        <p:spPr>
          <a:xfrm>
            <a:off x="2724151" y="4303335"/>
            <a:ext cx="4962523" cy="1477328"/>
          </a:xfrm>
          <a:prstGeom prst="rect">
            <a:avLst/>
          </a:prstGeom>
        </p:spPr>
        <p:txBody>
          <a:bodyPr wrap="square">
            <a:spAutoFit/>
          </a:bodyPr>
          <a:lstStyle/>
          <a:p>
            <a:r>
              <a:rPr lang="en-US" b="1" dirty="0">
                <a:solidFill>
                  <a:srgbClr val="222222"/>
                </a:solidFill>
                <a:latin typeface="Times New Roman" panose="02020603050405020304" pitchFamily="18" charset="0"/>
                <a:cs typeface="Times New Roman" panose="02020603050405020304" pitchFamily="18" charset="0"/>
              </a:rPr>
              <a:t>Italy</a:t>
            </a:r>
            <a:r>
              <a:rPr lang="en-US" dirty="0">
                <a:solidFill>
                  <a:srgbClr val="222222"/>
                </a:solidFill>
                <a:latin typeface="Times New Roman" panose="02020603050405020304" pitchFamily="18" charset="0"/>
                <a:cs typeface="Times New Roman" panose="02020603050405020304" pitchFamily="18" charset="0"/>
              </a:rPr>
              <a:t> has huge contributions to-</a:t>
            </a:r>
          </a:p>
          <a:p>
            <a:r>
              <a:rPr lang="en-US" dirty="0">
                <a:solidFill>
                  <a:srgbClr val="222222"/>
                </a:solidFill>
                <a:latin typeface="Times New Roman" panose="02020603050405020304" pitchFamily="18" charset="0"/>
                <a:cs typeface="Times New Roman" panose="02020603050405020304" pitchFamily="18" charset="0"/>
              </a:rPr>
              <a:t>Worlds of art &amp; Architecture, </a:t>
            </a:r>
          </a:p>
          <a:p>
            <a:r>
              <a:rPr lang="en-US" dirty="0">
                <a:solidFill>
                  <a:srgbClr val="222222"/>
                </a:solidFill>
                <a:latin typeface="Times New Roman" panose="02020603050405020304" pitchFamily="18" charset="0"/>
                <a:cs typeface="Times New Roman" panose="02020603050405020304" pitchFamily="18" charset="0"/>
              </a:rPr>
              <a:t>Fashion &amp; Film</a:t>
            </a:r>
          </a:p>
          <a:p>
            <a:r>
              <a:rPr lang="en-US" dirty="0">
                <a:solidFill>
                  <a:srgbClr val="222222"/>
                </a:solidFill>
                <a:latin typeface="Times New Roman" panose="02020603050405020304" pitchFamily="18" charset="0"/>
                <a:cs typeface="Times New Roman" panose="02020603050405020304" pitchFamily="18" charset="0"/>
              </a:rPr>
              <a:t>Opera &amp; Literature, </a:t>
            </a:r>
          </a:p>
          <a:p>
            <a:r>
              <a:rPr lang="en-US" dirty="0">
                <a:solidFill>
                  <a:srgbClr val="222222"/>
                </a:solidFill>
                <a:latin typeface="Times New Roman" panose="02020603050405020304" pitchFamily="18" charset="0"/>
                <a:cs typeface="Times New Roman" panose="02020603050405020304" pitchFamily="18" charset="0"/>
              </a:rPr>
              <a:t>Design &amp; Numerous of food delicacies.</a:t>
            </a:r>
            <a:endParaRPr lang="en-IN" dirty="0">
              <a:latin typeface="Times New Roman" panose="02020603050405020304" pitchFamily="18" charset="0"/>
              <a:cs typeface="Times New Roman" panose="02020603050405020304" pitchFamily="18" charset="0"/>
            </a:endParaRPr>
          </a:p>
        </p:txBody>
      </p:sp>
      <p:pic>
        <p:nvPicPr>
          <p:cNvPr id="3074" name="Picture 2" descr="Image result for geographical advantages of italy">
            <a:extLst>
              <a:ext uri="{FF2B5EF4-FFF2-40B4-BE49-F238E27FC236}">
                <a16:creationId xmlns:a16="http://schemas.microsoft.com/office/drawing/2014/main" id="{99F6DA2F-B13A-474E-9DDC-5222980C3A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1225" y="195263"/>
            <a:ext cx="5995988" cy="36671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F31F9FB-8054-40A7-B429-6C5F43BF03E8}"/>
              </a:ext>
            </a:extLst>
          </p:cNvPr>
          <p:cNvSpPr/>
          <p:nvPr/>
        </p:nvSpPr>
        <p:spPr>
          <a:xfrm>
            <a:off x="609600" y="1023476"/>
            <a:ext cx="4057650" cy="2862322"/>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The timber river flows from the mountains in center of Italy.</a:t>
            </a:r>
          </a:p>
          <a:p>
            <a:endParaRPr lang="en-US"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Italy is located on the Mediterranean sea</a:t>
            </a:r>
          </a:p>
          <a:p>
            <a:r>
              <a:rPr lang="en-IN" dirty="0">
                <a:solidFill>
                  <a:schemeClr val="bg1"/>
                </a:solidFill>
                <a:latin typeface="Times New Roman" panose="02020603050405020304" pitchFamily="18" charset="0"/>
                <a:cs typeface="Times New Roman" panose="02020603050405020304" pitchFamily="18" charset="0"/>
              </a:rPr>
              <a:t>In t</a:t>
            </a:r>
            <a:r>
              <a:rPr lang="en-US" dirty="0">
                <a:solidFill>
                  <a:schemeClr val="bg1"/>
                </a:solidFill>
                <a:latin typeface="Times New Roman" panose="02020603050405020304" pitchFamily="18" charset="0"/>
                <a:cs typeface="Times New Roman" panose="02020603050405020304" pitchFamily="18" charset="0"/>
              </a:rPr>
              <a:t>he protection of the hills and mountains found in the peninsula.</a:t>
            </a:r>
          </a:p>
          <a:p>
            <a:endParaRPr lang="en-US"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Soil is very fertile (nitrogen, phosphorus, and potassium) advantageous for agriculture.</a:t>
            </a:r>
          </a:p>
        </p:txBody>
      </p:sp>
    </p:spTree>
    <p:extLst>
      <p:ext uri="{BB962C8B-B14F-4D97-AF65-F5344CB8AC3E}">
        <p14:creationId xmlns:p14="http://schemas.microsoft.com/office/powerpoint/2010/main" val="28907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4098" name="Picture 2" descr="Image result for geographical advantages of italy">
            <a:extLst>
              <a:ext uri="{FF2B5EF4-FFF2-40B4-BE49-F238E27FC236}">
                <a16:creationId xmlns:a16="http://schemas.microsoft.com/office/drawing/2014/main" id="{09E9F1C1-0752-4E87-AF3C-6A17B87C29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103" y="453912"/>
            <a:ext cx="4313247" cy="47276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DCCF9BF-EE22-4ECB-9398-FC4D3662203C}"/>
              </a:ext>
            </a:extLst>
          </p:cNvPr>
          <p:cNvSpPr/>
          <p:nvPr/>
        </p:nvSpPr>
        <p:spPr>
          <a:xfrm>
            <a:off x="5257800" y="867460"/>
            <a:ext cx="6096000" cy="2585323"/>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 The major rivers that lie in Italy would be the Po River, the Arno River, and the Tiber River and thus Italy is known for its soil fertility and its diversity of cultural heritage</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As Italy is located in the center of Mediterranean sea, it opens trade and travel with various countries.</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Sea provides them food and also it is easier to locate any enemy coming via sea</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314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3" name="Picture 4" descr="Advantages of learning italian">
            <a:extLst>
              <a:ext uri="{FF2B5EF4-FFF2-40B4-BE49-F238E27FC236}">
                <a16:creationId xmlns:a16="http://schemas.microsoft.com/office/drawing/2014/main" id="{32D50820-A4B0-4F76-BE90-79A9C1507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497" y="0"/>
            <a:ext cx="4762499" cy="619139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511C158-E647-4966-BB46-903F6BBA9FA1}"/>
              </a:ext>
            </a:extLst>
          </p:cNvPr>
          <p:cNvSpPr/>
          <p:nvPr/>
        </p:nvSpPr>
        <p:spPr>
          <a:xfrm>
            <a:off x="238123" y="647849"/>
            <a:ext cx="6858000" cy="2862322"/>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Italy is a volcanically active country</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Three of Italy's volcanoes have erupted in the last hundred years:</a:t>
            </a:r>
          </a:p>
          <a:p>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Mount Etna, on Sicily (continuous activity)</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Stromboli, one of the Aeolian Islands (continuous activity)</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Mount Vesuvius, near Naples (last erupted in 1944); the only active volcano in mainland Europe.</a:t>
            </a:r>
            <a:endParaRPr lang="en-US" b="0" i="0" dirty="0">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758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a:extLst>
              <a:ext uri="{FF2B5EF4-FFF2-40B4-BE49-F238E27FC236}">
                <a16:creationId xmlns:a16="http://schemas.microsoft.com/office/drawing/2014/main" id="{CC25DEC8-CF5B-41C5-A679-31BB2E066D00}"/>
              </a:ext>
            </a:extLst>
          </p:cNvPr>
          <p:cNvSpPr/>
          <p:nvPr/>
        </p:nvSpPr>
        <p:spPr>
          <a:xfrm>
            <a:off x="277016" y="426661"/>
            <a:ext cx="1247457" cy="461665"/>
          </a:xfrm>
          <a:prstGeom prst="rect">
            <a:avLst/>
          </a:prstGeom>
        </p:spPr>
        <p:txBody>
          <a:bodyPr wrap="none">
            <a:spAutoFit/>
          </a:bodyPr>
          <a:lstStyle/>
          <a:p>
            <a:r>
              <a:rPr lang="en-IN" sz="2400" dirty="0">
                <a:solidFill>
                  <a:schemeClr val="bg1"/>
                </a:solidFill>
                <a:latin typeface="Arial" panose="020B0604020202020204" pitchFamily="34" charset="0"/>
                <a:ea typeface="Times New Roman" panose="02020603050405020304" pitchFamily="18" charset="0"/>
              </a:rPr>
              <a:t>Political</a:t>
            </a:r>
            <a:endParaRPr lang="en-IN" sz="2400" dirty="0">
              <a:solidFill>
                <a:schemeClr val="bg1"/>
              </a:solidFill>
            </a:endParaRPr>
          </a:p>
        </p:txBody>
      </p:sp>
      <p:sp>
        <p:nvSpPr>
          <p:cNvPr id="3" name="Rectangle 2">
            <a:extLst>
              <a:ext uri="{FF2B5EF4-FFF2-40B4-BE49-F238E27FC236}">
                <a16:creationId xmlns:a16="http://schemas.microsoft.com/office/drawing/2014/main" id="{0A5711F3-2010-4A64-86C7-3C5E645E7A28}"/>
              </a:ext>
            </a:extLst>
          </p:cNvPr>
          <p:cNvSpPr/>
          <p:nvPr/>
        </p:nvSpPr>
        <p:spPr>
          <a:xfrm>
            <a:off x="277016" y="1111850"/>
            <a:ext cx="6581775" cy="2308324"/>
          </a:xfrm>
          <a:prstGeom prst="rect">
            <a:avLst/>
          </a:prstGeom>
        </p:spPr>
        <p:txBody>
          <a:bodyPr wrap="square">
            <a:spAutoFit/>
          </a:bodyPr>
          <a:lstStyle/>
          <a:p>
            <a:r>
              <a:rPr lang="en-US" b="1" dirty="0">
                <a:solidFill>
                  <a:schemeClr val="bg1"/>
                </a:solidFill>
                <a:latin typeface="arial" panose="020B0604020202020204" pitchFamily="34" charset="0"/>
              </a:rPr>
              <a:t>Italian</a:t>
            </a:r>
            <a:r>
              <a:rPr lang="en-US" dirty="0">
                <a:solidFill>
                  <a:schemeClr val="bg1"/>
                </a:solidFill>
                <a:latin typeface="arial" panose="020B0604020202020204" pitchFamily="34" charset="0"/>
              </a:rPr>
              <a:t> economy remains burdened by </a:t>
            </a:r>
            <a:r>
              <a:rPr lang="en-US" b="1" dirty="0">
                <a:solidFill>
                  <a:schemeClr val="bg1"/>
                </a:solidFill>
                <a:latin typeface="arial" panose="020B0604020202020204" pitchFamily="34" charset="0"/>
              </a:rPr>
              <a:t>political</a:t>
            </a:r>
            <a:r>
              <a:rPr lang="en-US" dirty="0">
                <a:solidFill>
                  <a:schemeClr val="bg1"/>
                </a:solidFill>
                <a:latin typeface="arial" panose="020B0604020202020204" pitchFamily="34" charset="0"/>
              </a:rPr>
              <a:t> interference:-</a:t>
            </a:r>
          </a:p>
          <a:p>
            <a:r>
              <a:rPr lang="en-US" dirty="0">
                <a:solidFill>
                  <a:schemeClr val="bg1"/>
                </a:solidFill>
                <a:latin typeface="arial" panose="020B0604020202020204" pitchFamily="34" charset="0"/>
              </a:rPr>
              <a:t>Bureaucracy, </a:t>
            </a:r>
          </a:p>
          <a:p>
            <a:r>
              <a:rPr lang="en-US" dirty="0">
                <a:solidFill>
                  <a:schemeClr val="bg1"/>
                </a:solidFill>
                <a:latin typeface="arial" panose="020B0604020202020204" pitchFamily="34" charset="0"/>
              </a:rPr>
              <a:t>Corruption, </a:t>
            </a:r>
          </a:p>
          <a:p>
            <a:r>
              <a:rPr lang="en-US" dirty="0">
                <a:solidFill>
                  <a:schemeClr val="bg1"/>
                </a:solidFill>
                <a:latin typeface="arial" panose="020B0604020202020204" pitchFamily="34" charset="0"/>
              </a:rPr>
              <a:t>High levels of taxation, </a:t>
            </a:r>
          </a:p>
          <a:p>
            <a:r>
              <a:rPr lang="en-US" dirty="0">
                <a:solidFill>
                  <a:schemeClr val="bg1"/>
                </a:solidFill>
                <a:latin typeface="arial" panose="020B0604020202020204" pitchFamily="34" charset="0"/>
              </a:rPr>
              <a:t>Rigid labor market, </a:t>
            </a:r>
          </a:p>
          <a:p>
            <a:r>
              <a:rPr lang="en-US" dirty="0">
                <a:solidFill>
                  <a:schemeClr val="bg1"/>
                </a:solidFill>
                <a:latin typeface="arial" panose="020B0604020202020204" pitchFamily="34" charset="0"/>
              </a:rPr>
              <a:t>Ineffective judicial system,</a:t>
            </a:r>
          </a:p>
          <a:p>
            <a:r>
              <a:rPr lang="en-US" dirty="0">
                <a:solidFill>
                  <a:schemeClr val="bg1"/>
                </a:solidFill>
                <a:latin typeface="arial" panose="020B0604020202020204" pitchFamily="34" charset="0"/>
              </a:rPr>
              <a:t>Complex regulatory framework </a:t>
            </a:r>
          </a:p>
          <a:p>
            <a:r>
              <a:rPr lang="en-US" dirty="0">
                <a:solidFill>
                  <a:schemeClr val="bg1"/>
                </a:solidFill>
                <a:latin typeface="arial" panose="020B0604020202020204" pitchFamily="34" charset="0"/>
              </a:rPr>
              <a:t>High cost of conducting </a:t>
            </a:r>
            <a:r>
              <a:rPr lang="en-US" b="1" dirty="0">
                <a:solidFill>
                  <a:schemeClr val="bg1"/>
                </a:solidFill>
                <a:latin typeface="arial" panose="020B0604020202020204" pitchFamily="34" charset="0"/>
              </a:rPr>
              <a:t>business</a:t>
            </a:r>
            <a:r>
              <a:rPr lang="en-US" dirty="0">
                <a:solidFill>
                  <a:schemeClr val="bg1"/>
                </a:solidFill>
                <a:latin typeface="arial" panose="020B0604020202020204" pitchFamily="34" charset="0"/>
              </a:rPr>
              <a:t>.</a:t>
            </a:r>
            <a:endParaRPr lang="en-IN" dirty="0">
              <a:solidFill>
                <a:schemeClr val="bg1"/>
              </a:solidFill>
            </a:endParaRPr>
          </a:p>
        </p:txBody>
      </p:sp>
      <p:pic>
        <p:nvPicPr>
          <p:cNvPr id="1026" name="Picture 2" descr="Image result for political environment of business in italy">
            <a:extLst>
              <a:ext uri="{FF2B5EF4-FFF2-40B4-BE49-F238E27FC236}">
                <a16:creationId xmlns:a16="http://schemas.microsoft.com/office/drawing/2014/main" id="{CC0D25C3-4689-470D-ABBF-318931DD43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0" r="45622" b="56444"/>
          <a:stretch/>
        </p:blipFill>
        <p:spPr bwMode="auto">
          <a:xfrm>
            <a:off x="4084635" y="2891314"/>
            <a:ext cx="4022725" cy="3028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B43984F-E9B9-4A76-85E9-34BDB3F40D12}"/>
              </a:ext>
            </a:extLst>
          </p:cNvPr>
          <p:cNvPicPr>
            <a:picLocks noChangeAspect="1"/>
          </p:cNvPicPr>
          <p:nvPr/>
        </p:nvPicPr>
        <p:blipFill>
          <a:blip r:embed="rId4"/>
          <a:stretch>
            <a:fillRect/>
          </a:stretch>
        </p:blipFill>
        <p:spPr>
          <a:xfrm>
            <a:off x="8185150" y="87600"/>
            <a:ext cx="3867150" cy="3219450"/>
          </a:xfrm>
          <a:prstGeom prst="rect">
            <a:avLst/>
          </a:prstGeom>
        </p:spPr>
      </p:pic>
    </p:spTree>
    <p:extLst>
      <p:ext uri="{BB962C8B-B14F-4D97-AF65-F5344CB8AC3E}">
        <p14:creationId xmlns:p14="http://schemas.microsoft.com/office/powerpoint/2010/main" val="583690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3" name="Rectangle 2">
            <a:extLst>
              <a:ext uri="{FF2B5EF4-FFF2-40B4-BE49-F238E27FC236}">
                <a16:creationId xmlns:a16="http://schemas.microsoft.com/office/drawing/2014/main" id="{BE340EB2-5C50-4CF0-AF35-8F032164B10E}"/>
              </a:ext>
            </a:extLst>
          </p:cNvPr>
          <p:cNvSpPr/>
          <p:nvPr/>
        </p:nvSpPr>
        <p:spPr>
          <a:xfrm>
            <a:off x="153191" y="3562379"/>
            <a:ext cx="3966150" cy="461665"/>
          </a:xfrm>
          <a:prstGeom prst="rect">
            <a:avLst/>
          </a:prstGeom>
        </p:spPr>
        <p:txBody>
          <a:bodyPr wrap="none">
            <a:spAutoFit/>
          </a:bodyPr>
          <a:lstStyle/>
          <a:p>
            <a:r>
              <a:rPr lang="en-IN"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List of prime ministers of Italy</a:t>
            </a:r>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3E89ACB-F5C2-4D36-AAD1-960299861CB6}"/>
              </a:ext>
            </a:extLst>
          </p:cNvPr>
          <p:cNvSpPr/>
          <p:nvPr/>
        </p:nvSpPr>
        <p:spPr>
          <a:xfrm>
            <a:off x="344685" y="4244339"/>
            <a:ext cx="2794355" cy="1200329"/>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Mario Monti, 2011–2013</a:t>
            </a:r>
          </a:p>
          <a:p>
            <a:r>
              <a:rPr lang="en-IN" dirty="0">
                <a:latin typeface="Times New Roman" panose="02020603050405020304" pitchFamily="18" charset="0"/>
                <a:cs typeface="Times New Roman" panose="02020603050405020304" pitchFamily="18" charset="0"/>
              </a:rPr>
              <a:t>Enrico Letta, 2013–2014</a:t>
            </a:r>
          </a:p>
          <a:p>
            <a:r>
              <a:rPr lang="en-IN" dirty="0">
                <a:latin typeface="Times New Roman" panose="02020603050405020304" pitchFamily="18" charset="0"/>
                <a:cs typeface="Times New Roman" panose="02020603050405020304" pitchFamily="18" charset="0"/>
              </a:rPr>
              <a:t>Matteo Renzi, 2014–2016</a:t>
            </a:r>
          </a:p>
          <a:p>
            <a:r>
              <a:rPr lang="en-IN" dirty="0">
                <a:latin typeface="Times New Roman" panose="02020603050405020304" pitchFamily="18" charset="0"/>
                <a:cs typeface="Times New Roman" panose="02020603050405020304" pitchFamily="18" charset="0"/>
              </a:rPr>
              <a:t>Paolo </a:t>
            </a:r>
            <a:r>
              <a:rPr lang="en-IN" dirty="0" err="1">
                <a:latin typeface="Times New Roman" panose="02020603050405020304" pitchFamily="18" charset="0"/>
                <a:cs typeface="Times New Roman" panose="02020603050405020304" pitchFamily="18" charset="0"/>
              </a:rPr>
              <a:t>Gentiloni</a:t>
            </a:r>
            <a:r>
              <a:rPr lang="en-IN" dirty="0">
                <a:latin typeface="Times New Roman" panose="02020603050405020304" pitchFamily="18" charset="0"/>
                <a:cs typeface="Times New Roman" panose="02020603050405020304" pitchFamily="18" charset="0"/>
              </a:rPr>
              <a:t>, 2016–2018</a:t>
            </a:r>
          </a:p>
        </p:txBody>
      </p:sp>
      <p:pic>
        <p:nvPicPr>
          <p:cNvPr id="2050" name="Picture 2">
            <a:extLst>
              <a:ext uri="{FF2B5EF4-FFF2-40B4-BE49-F238E27FC236}">
                <a16:creationId xmlns:a16="http://schemas.microsoft.com/office/drawing/2014/main" id="{BE22701A-C443-4B09-8A0D-3BD78EE49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032" y="2693907"/>
            <a:ext cx="2095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8AE9D66-D951-4234-BD12-A0B6E221C405}"/>
              </a:ext>
            </a:extLst>
          </p:cNvPr>
          <p:cNvSpPr/>
          <p:nvPr/>
        </p:nvSpPr>
        <p:spPr>
          <a:xfrm>
            <a:off x="4322922" y="5736073"/>
            <a:ext cx="4025461"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Giuseppe Conte 2018-till the present date</a:t>
            </a:r>
          </a:p>
        </p:txBody>
      </p:sp>
      <p:sp>
        <p:nvSpPr>
          <p:cNvPr id="5" name="Rectangle 4">
            <a:extLst>
              <a:ext uri="{FF2B5EF4-FFF2-40B4-BE49-F238E27FC236}">
                <a16:creationId xmlns:a16="http://schemas.microsoft.com/office/drawing/2014/main" id="{55248F54-8276-4389-913E-FAB0F924097D}"/>
              </a:ext>
            </a:extLst>
          </p:cNvPr>
          <p:cNvSpPr/>
          <p:nvPr/>
        </p:nvSpPr>
        <p:spPr>
          <a:xfrm>
            <a:off x="344685" y="490002"/>
            <a:ext cx="6599040" cy="923330"/>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Italy is a member country of the EU since January 1, 1958 with-</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Geography- 302,073 km², and Population- 60,795,612 noted on 2015</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0B9E0BC-5280-4FDA-8625-296877B8A190}"/>
              </a:ext>
            </a:extLst>
          </p:cNvPr>
          <p:cNvPicPr>
            <a:picLocks noChangeAspect="1"/>
          </p:cNvPicPr>
          <p:nvPr/>
        </p:nvPicPr>
        <p:blipFill>
          <a:blip r:embed="rId4"/>
          <a:stretch>
            <a:fillRect/>
          </a:stretch>
        </p:blipFill>
        <p:spPr>
          <a:xfrm>
            <a:off x="7464291" y="214104"/>
            <a:ext cx="4501412" cy="3809940"/>
          </a:xfrm>
          <a:prstGeom prst="rect">
            <a:avLst/>
          </a:prstGeom>
        </p:spPr>
      </p:pic>
      <p:sp>
        <p:nvSpPr>
          <p:cNvPr id="9" name="Rectangle 8">
            <a:extLst>
              <a:ext uri="{FF2B5EF4-FFF2-40B4-BE49-F238E27FC236}">
                <a16:creationId xmlns:a16="http://schemas.microsoft.com/office/drawing/2014/main" id="{3C98069A-FD49-498E-B744-1B35699D4CCE}"/>
              </a:ext>
            </a:extLst>
          </p:cNvPr>
          <p:cNvSpPr/>
          <p:nvPr/>
        </p:nvSpPr>
        <p:spPr>
          <a:xfrm>
            <a:off x="8511891" y="4122657"/>
            <a:ext cx="2589170" cy="369332"/>
          </a:xfrm>
          <a:prstGeom prst="rect">
            <a:avLst/>
          </a:prstGeom>
        </p:spPr>
        <p:txBody>
          <a:bodyPr wrap="none">
            <a:spAutoFit/>
          </a:bodyPr>
          <a:lstStyle/>
          <a:p>
            <a:r>
              <a:rPr lang="en-IN" dirty="0">
                <a:latin typeface="Times New Roman" panose="02020603050405020304" pitchFamily="18" charset="0"/>
                <a:cs typeface="Times New Roman" panose="02020603050405020304" pitchFamily="18" charset="0"/>
              </a:rPr>
              <a:t>European members of EU</a:t>
            </a:r>
          </a:p>
        </p:txBody>
      </p:sp>
      <p:sp>
        <p:nvSpPr>
          <p:cNvPr id="7" name="Rectangle 6">
            <a:extLst>
              <a:ext uri="{FF2B5EF4-FFF2-40B4-BE49-F238E27FC236}">
                <a16:creationId xmlns:a16="http://schemas.microsoft.com/office/drawing/2014/main" id="{1993BFEA-0ECE-4770-BFDB-C211955699B6}"/>
              </a:ext>
            </a:extLst>
          </p:cNvPr>
          <p:cNvSpPr/>
          <p:nvPr/>
        </p:nvSpPr>
        <p:spPr>
          <a:xfrm>
            <a:off x="344685" y="1841524"/>
            <a:ext cx="6096000" cy="646331"/>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According to ASEAN, Italy is 14th largest partner in terms of exports, imports, and foreign investments in 2018</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CA67E5F-DC71-4E20-B751-EA6574D6449F}"/>
              </a:ext>
            </a:extLst>
          </p:cNvPr>
          <p:cNvPicPr>
            <a:picLocks noChangeAspect="1"/>
          </p:cNvPicPr>
          <p:nvPr/>
        </p:nvPicPr>
        <p:blipFill>
          <a:blip r:embed="rId5"/>
          <a:stretch>
            <a:fillRect/>
          </a:stretch>
        </p:blipFill>
        <p:spPr>
          <a:xfrm>
            <a:off x="8348383" y="4599739"/>
            <a:ext cx="3083065" cy="1044001"/>
          </a:xfrm>
          <a:prstGeom prst="rect">
            <a:avLst/>
          </a:prstGeom>
        </p:spPr>
      </p:pic>
    </p:spTree>
    <p:extLst>
      <p:ext uri="{BB962C8B-B14F-4D97-AF65-F5344CB8AC3E}">
        <p14:creationId xmlns:p14="http://schemas.microsoft.com/office/powerpoint/2010/main" val="291654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sp>
        <p:nvSpPr>
          <p:cNvPr id="2" name="Rectangle 1">
            <a:extLst>
              <a:ext uri="{FF2B5EF4-FFF2-40B4-BE49-F238E27FC236}">
                <a16:creationId xmlns:a16="http://schemas.microsoft.com/office/drawing/2014/main" id="{B850565D-458A-421A-BB95-9C8F47069E36}"/>
              </a:ext>
            </a:extLst>
          </p:cNvPr>
          <p:cNvSpPr/>
          <p:nvPr/>
        </p:nvSpPr>
        <p:spPr>
          <a:xfrm>
            <a:off x="342200" y="472559"/>
            <a:ext cx="2155911" cy="461665"/>
          </a:xfrm>
          <a:prstGeom prst="rect">
            <a:avLst/>
          </a:prstGeom>
        </p:spPr>
        <p:txBody>
          <a:bodyPr wrap="none">
            <a:spAutoFit/>
          </a:bodyPr>
          <a:lstStyle/>
          <a:p>
            <a:r>
              <a:rPr lang="en-IN" sz="2400" dirty="0" smtClean="0">
                <a:solidFill>
                  <a:schemeClr val="bg1"/>
                </a:solidFill>
                <a:latin typeface="Arial" panose="020B0604020202020204" pitchFamily="34" charset="0"/>
                <a:ea typeface="Times New Roman" panose="02020603050405020304" pitchFamily="18" charset="0"/>
              </a:rPr>
              <a:t>Technological-</a:t>
            </a:r>
            <a:endParaRPr lang="en-IN" sz="2400" dirty="0">
              <a:solidFill>
                <a:schemeClr val="bg1"/>
              </a:solidFill>
            </a:endParaRPr>
          </a:p>
        </p:txBody>
      </p:sp>
      <p:sp>
        <p:nvSpPr>
          <p:cNvPr id="5" name="Rectangle 4">
            <a:extLst>
              <a:ext uri="{FF2B5EF4-FFF2-40B4-BE49-F238E27FC236}">
                <a16:creationId xmlns:a16="http://schemas.microsoft.com/office/drawing/2014/main" id="{6572A0A1-3FD1-47A5-8FF0-9FC0110D4780}"/>
              </a:ext>
            </a:extLst>
          </p:cNvPr>
          <p:cNvSpPr/>
          <p:nvPr/>
        </p:nvSpPr>
        <p:spPr>
          <a:xfrm>
            <a:off x="479149" y="1936425"/>
            <a:ext cx="6096000" cy="646331"/>
          </a:xfrm>
          <a:prstGeom prst="rect">
            <a:avLst/>
          </a:prstGeom>
        </p:spPr>
        <p:txBody>
          <a:bodyPr>
            <a:spAutoFit/>
          </a:bodyPr>
          <a:lstStyle/>
          <a:p>
            <a:r>
              <a:rPr lang="en-US" dirty="0">
                <a:solidFill>
                  <a:schemeClr val="bg1"/>
                </a:solidFill>
                <a:latin typeface="Times New Roman" panose="02020603050405020304" pitchFamily="18" charset="0"/>
                <a:cs typeface="Times New Roman" panose="02020603050405020304" pitchFamily="18" charset="0"/>
              </a:rPr>
              <a:t>Italy is leading in many aspects of the Fourth Industrial Revolution.</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1DDAE55F-2A24-4209-822D-93E928720E39}"/>
              </a:ext>
            </a:extLst>
          </p:cNvPr>
          <p:cNvSpPr/>
          <p:nvPr/>
        </p:nvSpPr>
        <p:spPr>
          <a:xfrm>
            <a:off x="479149" y="2807061"/>
            <a:ext cx="6096000" cy="1200329"/>
          </a:xfrm>
          <a:prstGeom prst="rect">
            <a:avLst/>
          </a:prstGeom>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A European leader in robotics: </a:t>
            </a:r>
            <a:r>
              <a:rPr lang="en-IN" dirty="0" smtClean="0">
                <a:solidFill>
                  <a:schemeClr val="bg1"/>
                </a:solidFill>
                <a:latin typeface="Times New Roman" panose="02020603050405020304" pitchFamily="18" charset="0"/>
                <a:cs typeface="Times New Roman" panose="02020603050405020304" pitchFamily="18" charset="0"/>
              </a:rPr>
              <a:t>Will </a:t>
            </a:r>
            <a:r>
              <a:rPr lang="en-IN" dirty="0">
                <a:solidFill>
                  <a:schemeClr val="bg1"/>
                </a:solidFill>
                <a:latin typeface="Times New Roman" panose="02020603050405020304" pitchFamily="18" charset="0"/>
                <a:cs typeface="Times New Roman" panose="02020603050405020304" pitchFamily="18" charset="0"/>
              </a:rPr>
              <a:t>produce </a:t>
            </a:r>
            <a:r>
              <a:rPr lang="en-US" dirty="0">
                <a:solidFill>
                  <a:schemeClr val="bg1"/>
                </a:solidFill>
                <a:latin typeface="Times New Roman" panose="02020603050405020304" pitchFamily="18" charset="0"/>
                <a:cs typeface="Times New Roman" panose="02020603050405020304" pitchFamily="18" charset="0"/>
              </a:rPr>
              <a:t>8,500 units by the end of 2020 on second place following Germany who </a:t>
            </a:r>
            <a:r>
              <a:rPr lang="en-US" dirty="0">
                <a:latin typeface="Times New Roman" panose="02020603050405020304" pitchFamily="18" charset="0"/>
                <a:cs typeface="Times New Roman" panose="02020603050405020304" pitchFamily="18" charset="0"/>
              </a:rPr>
              <a:t>produces 20,000 robots annually with </a:t>
            </a:r>
            <a:r>
              <a:rPr lang="en-IN" dirty="0">
                <a:latin typeface="Times New Roman" panose="02020603050405020304" pitchFamily="18" charset="0"/>
                <a:cs typeface="Times New Roman" panose="02020603050405020304" pitchFamily="18" charset="0"/>
              </a:rPr>
              <a:t>$9.6 billion in Italian export to US alone</a:t>
            </a:r>
            <a:endParaRPr lang="en-IN" i="0" dirty="0">
              <a:solidFill>
                <a:srgbClr val="000000"/>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336F549-0023-4A62-87ED-A6D8BCA65FBC}"/>
              </a:ext>
            </a:extLst>
          </p:cNvPr>
          <p:cNvSpPr/>
          <p:nvPr/>
        </p:nvSpPr>
        <p:spPr>
          <a:xfrm>
            <a:off x="479149" y="1318640"/>
            <a:ext cx="4701031" cy="369332"/>
          </a:xfrm>
          <a:prstGeom prst="rect">
            <a:avLst/>
          </a:prstGeom>
        </p:spPr>
        <p:txBody>
          <a:bodyPr wrap="none">
            <a:spAutoFit/>
          </a:bodyPr>
          <a:lstStyle/>
          <a:p>
            <a:r>
              <a:rPr lang="en-IN" dirty="0">
                <a:solidFill>
                  <a:schemeClr val="bg1"/>
                </a:solidFill>
                <a:latin typeface="Times New Roman" panose="02020603050405020304" pitchFamily="18" charset="0"/>
                <a:cs typeface="Times New Roman" panose="02020603050405020304" pitchFamily="18" charset="0"/>
              </a:rPr>
              <a:t>Europe’s second-largest manufacturing economy</a:t>
            </a:r>
          </a:p>
        </p:txBody>
      </p:sp>
      <p:pic>
        <p:nvPicPr>
          <p:cNvPr id="2050" name="Picture 2" descr="Image result for italian technological products">
            <a:extLst>
              <a:ext uri="{FF2B5EF4-FFF2-40B4-BE49-F238E27FC236}">
                <a16:creationId xmlns:a16="http://schemas.microsoft.com/office/drawing/2014/main" id="{3BD74B57-B880-4B9B-BC0F-A1E8343877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065" y="174450"/>
            <a:ext cx="4935719" cy="22883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echnology of ital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8995" y="2835414"/>
            <a:ext cx="5025858" cy="260600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12865" y="4379975"/>
            <a:ext cx="6096000" cy="646331"/>
          </a:xfrm>
          <a:prstGeom prst="rect">
            <a:avLst/>
          </a:prstGeom>
        </p:spPr>
        <p:txBody>
          <a:bodyPr>
            <a:spAutoFit/>
          </a:bodyPr>
          <a:lstStyle/>
          <a:p>
            <a:r>
              <a:rPr lang="en-US" dirty="0">
                <a:solidFill>
                  <a:srgbClr val="141414"/>
                </a:solidFill>
                <a:latin typeface="Times New Roman" panose="02020603050405020304" pitchFamily="18" charset="0"/>
                <a:cs typeface="Times New Roman" panose="02020603050405020304" pitchFamily="18" charset="0"/>
              </a:rPr>
              <a:t>The country has gained 10 notches and reached the 45th position in the Networked Readiness Index (NRI),</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584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47BEA49-377F-44DC-8495-8323DBABBF32}"/>
              </a:ext>
            </a:extLst>
          </p:cNvPr>
          <p:cNvPicPr>
            <a:picLocks noChangeAspect="1"/>
          </p:cNvPicPr>
          <p:nvPr/>
        </p:nvPicPr>
        <p:blipFill rotWithShape="1">
          <a:blip r:embed="rId2"/>
          <a:srcRect t="11092" b="813"/>
          <a:stretch/>
        </p:blipFill>
        <p:spPr>
          <a:xfrm rot="10800000" flipV="1">
            <a:off x="0" y="5814000"/>
            <a:ext cx="12191996" cy="1044000"/>
          </a:xfrm>
          <a:prstGeom prst="rect">
            <a:avLst/>
          </a:prstGeom>
        </p:spPr>
      </p:pic>
      <p:pic>
        <p:nvPicPr>
          <p:cNvPr id="3" name="Picture 2" descr="Image result for italian technological products">
            <a:extLst>
              <a:ext uri="{FF2B5EF4-FFF2-40B4-BE49-F238E27FC236}">
                <a16:creationId xmlns:a16="http://schemas.microsoft.com/office/drawing/2014/main" id="{AB9F9251-C7DB-4375-BFC1-A9D5CCB831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04" y="4104907"/>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2A12477-F288-4B89-90BF-34D1F0CF279D}"/>
              </a:ext>
            </a:extLst>
          </p:cNvPr>
          <p:cNvSpPr/>
          <p:nvPr/>
        </p:nvSpPr>
        <p:spPr>
          <a:xfrm>
            <a:off x="4504280" y="260664"/>
            <a:ext cx="6493459" cy="646331"/>
          </a:xfrm>
          <a:prstGeom prst="rect">
            <a:avLst/>
          </a:prstGeom>
        </p:spPr>
        <p:txBody>
          <a:bodyPr wrap="square">
            <a:spAutoFit/>
          </a:bodyPr>
          <a:lstStyle/>
          <a:p>
            <a:r>
              <a:rPr lang="en-IN" dirty="0" err="1">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Startup</a:t>
            </a:r>
            <a:r>
              <a:rPr lang="en-IN"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in Italy – clothing &amp; fashion, furniture, automation technology &amp; mechanics, f</a:t>
            </a:r>
            <a:r>
              <a:rPr lang="en-IN" dirty="0">
                <a:solidFill>
                  <a:schemeClr val="bg1"/>
                </a:solidFill>
                <a:latin typeface="Times New Roman" panose="02020603050405020304" pitchFamily="18" charset="0"/>
                <a:cs typeface="Times New Roman" panose="02020603050405020304" pitchFamily="18" charset="0"/>
              </a:rPr>
              <a:t>ood and wine industry.</a:t>
            </a:r>
          </a:p>
        </p:txBody>
      </p:sp>
      <p:sp>
        <p:nvSpPr>
          <p:cNvPr id="5" name="Rectangle 4">
            <a:extLst>
              <a:ext uri="{FF2B5EF4-FFF2-40B4-BE49-F238E27FC236}">
                <a16:creationId xmlns:a16="http://schemas.microsoft.com/office/drawing/2014/main" id="{2A1EEC1A-063C-4311-8AF0-18F18C77B786}"/>
              </a:ext>
            </a:extLst>
          </p:cNvPr>
          <p:cNvSpPr/>
          <p:nvPr/>
        </p:nvSpPr>
        <p:spPr>
          <a:xfrm>
            <a:off x="4356059" y="1764953"/>
            <a:ext cx="3707288" cy="646331"/>
          </a:xfrm>
          <a:prstGeom prst="rect">
            <a:avLst/>
          </a:prstGeom>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But </a:t>
            </a:r>
            <a:r>
              <a:rPr lang="en-US" dirty="0" smtClean="0">
                <a:solidFill>
                  <a:schemeClr val="bg1"/>
                </a:solidFill>
                <a:latin typeface="Times New Roman" panose="02020603050405020304" pitchFamily="18" charset="0"/>
                <a:cs typeface="Times New Roman" panose="02020603050405020304" pitchFamily="18" charset="0"/>
              </a:rPr>
              <a:t>weaknesses is </a:t>
            </a:r>
            <a:r>
              <a:rPr lang="en-US" dirty="0">
                <a:solidFill>
                  <a:schemeClr val="bg1"/>
                </a:solidFill>
                <a:latin typeface="Times New Roman" panose="02020603050405020304" pitchFamily="18" charset="0"/>
                <a:cs typeface="Times New Roman" panose="02020603050405020304" pitchFamily="18" charset="0"/>
              </a:rPr>
              <a:t>in infrastructure and education </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8102A17-DDB0-493C-8D5E-152BDA2C529B}"/>
              </a:ext>
            </a:extLst>
          </p:cNvPr>
          <p:cNvSpPr/>
          <p:nvPr/>
        </p:nvSpPr>
        <p:spPr>
          <a:xfrm>
            <a:off x="3438215" y="4128028"/>
            <a:ext cx="4944227" cy="923330"/>
          </a:xfrm>
          <a:prstGeom prst="rect">
            <a:avLst/>
          </a:prstGeom>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Robust European tech force- Around </a:t>
            </a:r>
            <a:r>
              <a:rPr lang="en-IN" dirty="0">
                <a:latin typeface="Times New Roman" panose="02020603050405020304" pitchFamily="18" charset="0"/>
                <a:cs typeface="Times New Roman" panose="02020603050405020304" pitchFamily="18" charset="0"/>
              </a:rPr>
              <a:t>5,400 high-tech manufacturing companies, ranking within one of the 4 top countries</a:t>
            </a:r>
            <a:endParaRPr lang="en-IN"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4"/>
          <a:stretch>
            <a:fillRect/>
          </a:stretch>
        </p:blipFill>
        <p:spPr>
          <a:xfrm>
            <a:off x="8212976" y="1775296"/>
            <a:ext cx="3745187" cy="2329611"/>
          </a:xfrm>
          <a:prstGeom prst="rect">
            <a:avLst/>
          </a:prstGeom>
        </p:spPr>
      </p:pic>
      <p:pic>
        <p:nvPicPr>
          <p:cNvPr id="9" name="Picture 8"/>
          <p:cNvPicPr>
            <a:picLocks noChangeAspect="1"/>
          </p:cNvPicPr>
          <p:nvPr/>
        </p:nvPicPr>
        <p:blipFill>
          <a:blip r:embed="rId5"/>
          <a:stretch>
            <a:fillRect/>
          </a:stretch>
        </p:blipFill>
        <p:spPr>
          <a:xfrm>
            <a:off x="171404" y="117965"/>
            <a:ext cx="3752157" cy="2338492"/>
          </a:xfrm>
          <a:prstGeom prst="rect">
            <a:avLst/>
          </a:prstGeom>
        </p:spPr>
      </p:pic>
      <p:sp>
        <p:nvSpPr>
          <p:cNvPr id="10" name="Rectangle 9">
            <a:extLst>
              <a:ext uri="{FF2B5EF4-FFF2-40B4-BE49-F238E27FC236}">
                <a16:creationId xmlns:a16="http://schemas.microsoft.com/office/drawing/2014/main" id="{FF325CC9-F473-4E7B-9D25-B2CF8286F387}"/>
              </a:ext>
            </a:extLst>
          </p:cNvPr>
          <p:cNvSpPr/>
          <p:nvPr/>
        </p:nvSpPr>
        <p:spPr>
          <a:xfrm>
            <a:off x="500262" y="2827301"/>
            <a:ext cx="3664416" cy="646331"/>
          </a:xfrm>
          <a:prstGeom prst="rect">
            <a:avLst/>
          </a:prstGeom>
        </p:spPr>
        <p:txBody>
          <a:bodyPr wrap="square">
            <a:spAutoFit/>
          </a:bodyPr>
          <a:lstStyle/>
          <a:p>
            <a:r>
              <a:rPr lang="en-IN" dirty="0">
                <a:solidFill>
                  <a:srgbClr val="232323"/>
                </a:solidFill>
                <a:latin typeface="Times New Roman" panose="02020603050405020304" pitchFamily="18" charset="0"/>
                <a:cs typeface="Times New Roman" panose="02020603050405020304" pitchFamily="18" charset="0"/>
              </a:rPr>
              <a:t>Italian cars- </a:t>
            </a:r>
            <a:r>
              <a:rPr lang="en-IN" dirty="0">
                <a:latin typeface="Times New Roman" panose="02020603050405020304" pitchFamily="18" charset="0"/>
                <a:cs typeface="Times New Roman" panose="02020603050405020304" pitchFamily="18" charset="0"/>
              </a:rPr>
              <a:t>Ferrari, Lamborghini and Maserati.</a:t>
            </a:r>
          </a:p>
        </p:txBody>
      </p:sp>
    </p:spTree>
    <p:extLst>
      <p:ext uri="{BB962C8B-B14F-4D97-AF65-F5344CB8AC3E}">
        <p14:creationId xmlns:p14="http://schemas.microsoft.com/office/powerpoint/2010/main" val="2299762114"/>
      </p:ext>
    </p:extLst>
  </p:cSld>
  <p:clrMapOvr>
    <a:masterClrMapping/>
  </p:clrMapOvr>
</p:sld>
</file>

<file path=ppt/theme/theme1.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1110</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Kurekar, Utkarsha (Cognizant)</dc:creator>
  <cp:lastModifiedBy>Kurekar, Utkarsha (Cognizant)</cp:lastModifiedBy>
  <cp:revision>124</cp:revision>
  <dcterms:created xsi:type="dcterms:W3CDTF">2020-01-10T15:23:21Z</dcterms:created>
  <dcterms:modified xsi:type="dcterms:W3CDTF">2020-03-06T14:55:30Z</dcterms:modified>
</cp:coreProperties>
</file>