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4" r:id="rId3"/>
    <p:sldId id="283" r:id="rId4"/>
    <p:sldId id="285" r:id="rId5"/>
    <p:sldId id="287" r:id="rId6"/>
    <p:sldId id="288" r:id="rId7"/>
    <p:sldId id="289" r:id="rId8"/>
    <p:sldId id="290" r:id="rId9"/>
    <p:sldId id="292" r:id="rId10"/>
    <p:sldId id="291" r:id="rId11"/>
    <p:sldId id="296" r:id="rId12"/>
    <p:sldId id="295" r:id="rId13"/>
    <p:sldId id="293" r:id="rId14"/>
    <p:sldId id="294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Contribution in GDP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5006-4F74-8993-89A4053D84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5006-4F74-8993-89A4053D84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5006-4F74-8993-89A4053D8481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CF50B8B-9B0F-4A94-BF9C-7C733BBC75D3}" type="CATEGORYNAME">
                      <a:rPr lang="en-US" smtClean="0">
                        <a:solidFill>
                          <a:schemeClr val="bg1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dirty="0">
                        <a:solidFill>
                          <a:schemeClr val="bg1"/>
                        </a:solidFill>
                      </a:rPr>
                      <a:t> 2.1%</a:t>
                    </a:r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006-4F74-8993-89A4053D848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EDC3EAA-DEB7-4D4F-97DC-2AA9C95410B4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aseline="0" dirty="0"/>
                      <a:t>, </a:t>
                    </a:r>
                    <a:fld id="{8AAD3641-E96F-4DAA-9B95-C958F0CBCA6D}" type="VALU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solidFill>
                    <a:schemeClr val="bg1"/>
                  </a:solidFill>
                </a:ln>
                <a:effectLst/>
              </c:sp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006-4F74-8993-89A4053D8481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A5F78F2-64EE-49E9-9D37-3E4667CEED1D}" type="CATEGORYNAME">
                      <a:rPr lang="en-US" smtClean="0">
                        <a:solidFill>
                          <a:schemeClr val="tx1"/>
                        </a:solidFill>
                      </a:rPr>
                      <a:pPr>
                        <a:defRPr sz="1330" b="1" i="0" u="none" strike="noStrike" kern="1200" spc="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dirty="0">
                        <a:solidFill>
                          <a:schemeClr val="tx1"/>
                        </a:solidFill>
                      </a:rPr>
                      <a:t> 73.9%</a:t>
                    </a:r>
                  </a:p>
                </c:rich>
              </c:tx>
              <c:spPr>
                <a:solidFill>
                  <a:schemeClr val="bg1"/>
                </a:solidFill>
                <a:ln>
                  <a:noFill/>
                </a:ln>
                <a:effectLst/>
              </c:sp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006-4F74-8993-89A4053D848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Agriculture</c:v>
                </c:pt>
                <c:pt idx="1">
                  <c:v>Industry</c:v>
                </c:pt>
                <c:pt idx="2">
                  <c:v>Services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2.1000000000000001E-2</c:v>
                </c:pt>
                <c:pt idx="1">
                  <c:v>0.23899999999999999</c:v>
                </c:pt>
                <c:pt idx="2">
                  <c:v>0.73899999999999999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06-4F74-8993-89A4053D848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Export &amp; import (billion $)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496.3</c:v>
                </c:pt>
                <c:pt idx="1">
                  <c:v>432.9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EC-47E3-BA6D-B50EC482F2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Export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2016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454.1</c:v>
                </c:pt>
                <c:pt idx="1">
                  <c:v>389.8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EC-47E3-BA6D-B50EC482F21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480606832"/>
        <c:axId val="486212272"/>
        <c:axId val="0"/>
      </c:bar3DChart>
      <c:catAx>
        <c:axId val="48060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212272"/>
        <c:crosses val="autoZero"/>
        <c:auto val="1"/>
        <c:lblAlgn val="ctr"/>
        <c:lblOffset val="100"/>
        <c:noMultiLvlLbl val="0"/>
      </c:catAx>
      <c:valAx>
        <c:axId val="48621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60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Banks Statistics</a:t>
            </a:r>
            <a:r>
              <a:rPr lang="en-US" sz="1800" b="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Est.(2017) in Billion euros</a:t>
            </a:r>
            <a:endPara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4461455839200132"/>
          <c:y val="5.1800906534404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Unicredit SpA</c:v>
                </c:pt>
                <c:pt idx="1">
                  <c:v>Intesa Sanpaolo</c:v>
                </c:pt>
                <c:pt idx="2">
                  <c:v>Cassa Depositi e Prestiti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19.62</c:v>
                </c:pt>
                <c:pt idx="1">
                  <c:v>18.87</c:v>
                </c:pt>
                <c:pt idx="2">
                  <c:v>1.02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3A-49DB-A144-0E0518B0A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Unicredit SpA</c:v>
                </c:pt>
                <c:pt idx="1">
                  <c:v>Intesa Sanpaolo</c:v>
                </c:pt>
                <c:pt idx="2">
                  <c:v>Cassa Depositi e Prestiti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5.47</c:v>
                </c:pt>
                <c:pt idx="1">
                  <c:v>7.35</c:v>
                </c:pt>
                <c:pt idx="2">
                  <c:v>4.46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3A-49DB-A144-0E0518B0A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050929904"/>
        <c:axId val="2050931568"/>
      </c:barChart>
      <c:catAx>
        <c:axId val="2050929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931568"/>
        <c:crosses val="autoZero"/>
        <c:auto val="1"/>
        <c:lblAlgn val="ctr"/>
        <c:lblOffset val="100"/>
        <c:noMultiLvlLbl val="0"/>
      </c:catAx>
      <c:valAx>
        <c:axId val="205093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9299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/>
        <cx:lvl ptCount="16">
          <cx:pt idx="0">Luxembourg</cx:pt>
          <cx:pt idx="1">Netherlands</cx:pt>
          <cx:pt idx="2">Switzerland</cx:pt>
          <cx:pt idx="3">Germany</cx:pt>
          <cx:pt idx="4">Ireland</cx:pt>
          <cx:pt idx="5">Belgium</cx:pt>
          <cx:pt idx="6">Manufacturing</cx:pt>
          <cx:pt idx="7">Wholesale and retail trade; repair of motor vehicles and motorcycles </cx:pt>
          <cx:pt idx="8">Financial and insurance activities </cx:pt>
          <cx:pt idx="9">Mining and quarrying </cx:pt>
          <cx:pt idx="10">Real estate </cx:pt>
        </cx:lvl>
        <cx:lvl ptCount="16">
          <cx:pt idx="0">Main investing countries</cx:pt>
          <cx:pt idx="1">Main investing countries</cx:pt>
          <cx:pt idx="2">Main investing countries</cx:pt>
          <cx:pt idx="3">Main investing countries</cx:pt>
          <cx:pt idx="4">Main investing countries</cx:pt>
          <cx:pt idx="5">Main investing countries</cx:pt>
          <cx:pt idx="6">Main invested sectors</cx:pt>
          <cx:pt idx="7">Main invested sectors</cx:pt>
          <cx:pt idx="8">Main invested sectors</cx:pt>
          <cx:pt idx="9">Main invested sectors</cx:pt>
          <cx:pt idx="10">Main invested sectors</cx:pt>
        </cx:lvl>
      </cx:strDim>
      <cx:numDim type="size">
        <cx:f>Sheet1!$D$2:$D$17</cx:f>
        <cx:lvl ptCount="16" formatCode="General">
          <cx:pt idx="0">36.799999999999997</cx:pt>
          <cx:pt idx="1">18.800000000000001</cx:pt>
          <cx:pt idx="2">15.6</cx:pt>
          <cx:pt idx="3">12</cx:pt>
          <cx:pt idx="4">8.8000000000000007</cx:pt>
          <cx:pt idx="5">5</cx:pt>
          <cx:pt idx="6">14.4</cx:pt>
          <cx:pt idx="7">16.800000000000001</cx:pt>
          <cx:pt idx="8">12.699999999999999</cx:pt>
          <cx:pt idx="9">10</cx:pt>
          <cx:pt idx="10">5.0999999999999996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0" i="0" u="none" strike="noStrike" baseline="0" dirty="0">
                <a:solidFill>
                  <a:schemeClr val="bg1"/>
                </a:solidFill>
                <a:latin typeface="Calibri" panose="020F0502020204030204"/>
              </a:rPr>
              <a:t>Investment Climate</a:t>
            </a:r>
          </a:p>
        </cx:rich>
      </cx:tx>
    </cx:title>
    <cx:plotArea>
      <cx:plotAreaRegion>
        <cx:series layoutId="treemap" uniqueId="{26C488F3-46ED-46A9-AFD3-7DD6BA5CF2C6}">
          <cx:tx>
            <cx:txData>
              <cx:f>Sheet1!$D$1</cx:f>
              <cx:v>Series1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5">
  <cs:axisTitle>
    <cs:lnRef idx="0"/>
    <cs:fillRef idx="0"/>
    <cs:effectRef idx="0"/>
    <cs:fontRef idx="minor">
      <a:schemeClr val="lt1">
        <a:lumMod val="95000"/>
      </a:schemeClr>
    </cs:fontRef>
    <cs:spPr>
      <a:solidFill>
        <a:schemeClr val="bg1">
          <a:lumMod val="65000"/>
        </a:schemeClr>
      </a:solidFill>
      <a:ln>
        <a:solidFill>
          <a:schemeClr val="tx1"/>
        </a:solidFill>
      </a:ln>
    </cs:spPr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F860-4A3C-4406-AAB5-E30F3E959B8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9B4C-CF93-4996-A778-4E04449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2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F860-4A3C-4406-AAB5-E30F3E959B8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9B4C-CF93-4996-A778-4E04449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F860-4A3C-4406-AAB5-E30F3E959B8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9B4C-CF93-4996-A778-4E04449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F860-4A3C-4406-AAB5-E30F3E959B8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9B4C-CF93-4996-A778-4E04449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8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F860-4A3C-4406-AAB5-E30F3E959B8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9B4C-CF93-4996-A778-4E04449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6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F860-4A3C-4406-AAB5-E30F3E959B8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9B4C-CF93-4996-A778-4E04449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F860-4A3C-4406-AAB5-E30F3E959B8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9B4C-CF93-4996-A778-4E04449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F860-4A3C-4406-AAB5-E30F3E959B8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9B4C-CF93-4996-A778-4E04449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F860-4A3C-4406-AAB5-E30F3E959B8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9B4C-CF93-4996-A778-4E04449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F860-4A3C-4406-AAB5-E30F3E959B8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9B4C-CF93-4996-A778-4E04449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8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F860-4A3C-4406-AAB5-E30F3E959B8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89B4C-CF93-4996-A778-4E04449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9132">
              <a:srgbClr val="A1AEAF">
                <a:alpha val="0"/>
              </a:srgbClr>
            </a:gs>
            <a:gs pos="37728">
              <a:srgbClr val="6A7B7D"/>
            </a:gs>
            <a:gs pos="70000">
              <a:srgbClr val="98A6A7">
                <a:alpha val="57000"/>
              </a:srgbClr>
            </a:gs>
            <a:gs pos="0">
              <a:schemeClr val="accent6">
                <a:lumMod val="67000"/>
              </a:schemeClr>
            </a:gs>
            <a:gs pos="59000">
              <a:schemeClr val="accent6">
                <a:lumMod val="97000"/>
                <a:alpha val="71000"/>
              </a:schemeClr>
            </a:gs>
            <a:gs pos="86000">
              <a:schemeClr val="accent6">
                <a:alpha val="0"/>
                <a:lumMod val="0"/>
                <a:lumOff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2F860-4A3C-4406-AAB5-E30F3E959B8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89B4C-CF93-4996-A778-4E04449C2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9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96939" y="1645920"/>
            <a:ext cx="70491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Utkarsha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Wasudeo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Kurekar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PRN: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19020448107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MBA(E) 19-21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B_Weekend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Subject: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Global, Political and Business Economy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Semester: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Country: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Italy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01" y="1205344"/>
            <a:ext cx="2470438" cy="32939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4145" y="357598"/>
            <a:ext cx="584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No. </a:t>
            </a: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REPORTS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7BEA49-377F-44DC-8495-8323DBABB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92" b="813"/>
          <a:stretch/>
        </p:blipFill>
        <p:spPr>
          <a:xfrm rot="10800000" flipV="1">
            <a:off x="0" y="5814000"/>
            <a:ext cx="12191996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2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8A0B3D-4AF7-4BD2-8915-312D2924C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2" b="813"/>
          <a:stretch/>
        </p:blipFill>
        <p:spPr>
          <a:xfrm rot="10800000" flipV="1">
            <a:off x="0" y="5814000"/>
            <a:ext cx="12191996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C07F-EE86-4176-A5DD-190B6A41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289685"/>
            <a:ext cx="4114801" cy="3813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Italy has a strong industrial sector (19% of GDP in 2017) and diversified export ecosystem.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Skilled workforce &amp; Italian SMEs are very competitive with exports.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 shows like, Expo 2015 that attract buyers from all over the world. Expo 2015 Witnessed 20 million visitors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government is pursuing strategic economic repositioning: the reformist government in 2015-16 has created new opportunities in various sectors and has already begun to withdraw from several low-potential sectors such as energy and telecommunications.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963C9-33A9-4697-8293-33FFB078347F}"/>
              </a:ext>
            </a:extLst>
          </p:cNvPr>
          <p:cNvSpPr/>
          <p:nvPr/>
        </p:nvSpPr>
        <p:spPr>
          <a:xfrm>
            <a:off x="4460241" y="1258907"/>
            <a:ext cx="3246122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Weakness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procedural costs and slow administrative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fragile banking system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Corruption and organized crime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costs are high and productivity has barely increased over the past 15 years.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Impose heavy taxes.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instability, with a divided populist government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F08EB5-379F-4EF3-A820-D8B4A3755DAE}"/>
              </a:ext>
            </a:extLst>
          </p:cNvPr>
          <p:cNvSpPr/>
          <p:nvPr/>
        </p:nvSpPr>
        <p:spPr>
          <a:xfrm>
            <a:off x="7701280" y="1289685"/>
            <a:ext cx="43383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FDI measures of Government: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 credits, including 25% for private investments in R&amp;D 15% for investments in machinery and capital goods.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Patent box – partial tax exemption on income derived from patents.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R&amp;D tax credit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the tax incentives provided to technological start-ups and innovative SMEs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September 2016, the Government launched a three-year industrial plan,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4.0’, aimed at boosting private investment in research and development. The Government also plans to implement tax cuts on investment in 2017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5AE884-4907-417B-A366-764FFCFEF67C}"/>
              </a:ext>
            </a:extLst>
          </p:cNvPr>
          <p:cNvSpPr/>
          <p:nvPr/>
        </p:nvSpPr>
        <p:spPr>
          <a:xfrm>
            <a:off x="243361" y="262033"/>
            <a:ext cx="3918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to Investment Italy: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C1DB54-55D4-421D-876C-B8CDBBF017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" t="5586" r="2846" b="7319"/>
          <a:stretch/>
        </p:blipFill>
        <p:spPr>
          <a:xfrm>
            <a:off x="3996000" y="180000"/>
            <a:ext cx="15120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6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8A0B3D-4AF7-4BD2-8915-312D2924C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2" b="813"/>
          <a:stretch/>
        </p:blipFill>
        <p:spPr>
          <a:xfrm rot="10800000" flipV="1">
            <a:off x="0" y="5814000"/>
            <a:ext cx="12191996" cy="104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38EBD3-C0EB-4EE0-A727-2A353CCE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77" y="265373"/>
            <a:ext cx="5304905" cy="524337"/>
          </a:xfrm>
        </p:spPr>
        <p:txBody>
          <a:bodyPr>
            <a:normAutofit/>
          </a:bodyPr>
          <a:lstStyle/>
          <a:p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Institutions and Banks in Italy:</a:t>
            </a:r>
            <a:endParaRPr lang="en-IN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6F28-0E9A-4C1C-8829-622F3F4C1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853036"/>
            <a:ext cx="6010967" cy="15659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3 types of credit institutions &amp; banks in Italy- </a:t>
            </a:r>
          </a:p>
          <a:p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banks- These are national, chartered, cooperative &amp; private banks.</a:t>
            </a:r>
          </a:p>
          <a:p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Savings bank- Regional basis banks.</a:t>
            </a:r>
          </a:p>
          <a:p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institutions-  On issue of bonds, long term credits.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67276" y="449686"/>
            <a:ext cx="59335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 banks in Italy are: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Unicredit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Founded in 1988, with over 8500 branches.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assets: 836.79 billion euros est.(2017)</a:t>
            </a:r>
          </a:p>
          <a:p>
            <a:endParaRPr lang="en-US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Intesa Sanpaolo-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associated with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million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customers. In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2010, Intesa Sanpaolo was ranked 26th in the Forbes Global 2000 list.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assets: 796.86 billion euros (2017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7276" y="3100483"/>
            <a:ext cx="5829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Cassa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Depositi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Prestiti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in 1870 The Italian Ministry of Economy and Finance owns 83% of this bank’s share capital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assets: 419.55 billion euros (2017)</a:t>
            </a: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65490499"/>
              </p:ext>
            </p:extLst>
          </p:nvPr>
        </p:nvGraphicFramePr>
        <p:xfrm>
          <a:off x="248689" y="2916487"/>
          <a:ext cx="5669279" cy="2696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859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B74E-F05B-4FE8-9F3B-56D7D257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0" y="1804750"/>
            <a:ext cx="3322320" cy="775442"/>
          </a:xfrm>
        </p:spPr>
        <p:txBody>
          <a:bodyPr>
            <a:normAutofit fontScale="90000"/>
          </a:bodyPr>
          <a:lstStyle/>
          <a:p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Italian banks are exposed to the Italian sovereign via BTPs holding (euros 348bn) and loans(euros 267bn)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A0B3D-4AF7-4BD2-8915-312D2924C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2" b="813"/>
          <a:stretch/>
        </p:blipFill>
        <p:spPr>
          <a:xfrm rot="10800000" flipV="1">
            <a:off x="0" y="5814000"/>
            <a:ext cx="12191996" cy="1044000"/>
          </a:xfrm>
          <a:prstGeom prst="rect">
            <a:avLst/>
          </a:prstGeom>
        </p:spPr>
      </p:pic>
      <p:pic>
        <p:nvPicPr>
          <p:cNvPr id="1028" name="Picture 4" descr="Image result for financial institutions of ita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08" y="2697480"/>
            <a:ext cx="4427731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tatic.seekingalpha.com/uploads/2018/5/19/47439673-15267619948883796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9" b="147"/>
          <a:stretch/>
        </p:blipFill>
        <p:spPr bwMode="auto">
          <a:xfrm>
            <a:off x="5532120" y="3278124"/>
            <a:ext cx="609600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43144" y="1922038"/>
            <a:ext cx="3590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Foreigners hold about 37% of the total stock of Italian government securities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708" y="1982462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Holders of Italian debt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3988" y="210214"/>
            <a:ext cx="5412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Italexit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not a solution for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Italy’s financial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US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3988" y="737890"/>
            <a:ext cx="11790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Italexit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not result in exit from the European Union: 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Exiting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Monetary Union would automatically imply exit from the European Union, and thus the Single Market.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compound the negative economic implications and further exacerbate problems.</a:t>
            </a:r>
          </a:p>
        </p:txBody>
      </p:sp>
    </p:spTree>
    <p:extLst>
      <p:ext uri="{BB962C8B-B14F-4D97-AF65-F5344CB8AC3E}">
        <p14:creationId xmlns:p14="http://schemas.microsoft.com/office/powerpoint/2010/main" val="173136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EAFD-2584-4E13-A15C-9160F3EF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671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Dispute settlement:</a:t>
            </a:r>
            <a:b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European Union and certain Member States — Certain Measures Affecting the Renewable Energy Generation Sector</a:t>
            </a:r>
            <a:b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C07F-EE86-4176-A5DD-190B6A41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86" y="1772285"/>
            <a:ext cx="10515600" cy="165671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Complaint was drafted by-China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Respondents-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European Union; Italy; Greece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Agreements cited-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 I, III:1, III:4 and III:5 of the GATT 1994;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			   Articles 3.1(b) and 3.2 of the SCM Agreement; and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			   Articles 2.1 and 2.2 of the TRIMs Agreement</a:t>
            </a:r>
          </a:p>
          <a:p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400CD-B5A0-438D-872F-C50D8295D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2" b="813"/>
          <a:stretch/>
        </p:blipFill>
        <p:spPr>
          <a:xfrm rot="10800000" flipV="1">
            <a:off x="0" y="5814000"/>
            <a:ext cx="12191996" cy="1044000"/>
          </a:xfrm>
          <a:prstGeom prst="rect">
            <a:avLst/>
          </a:prstGeom>
        </p:spPr>
      </p:pic>
      <p:pic>
        <p:nvPicPr>
          <p:cNvPr id="2050" name="Picture 2" descr="Image result for dispute settlement">
            <a:extLst>
              <a:ext uri="{FF2B5EF4-FFF2-40B4-BE49-F238E27FC236}">
                <a16:creationId xmlns:a16="http://schemas.microsoft.com/office/drawing/2014/main" id="{6E2A7419-E917-4011-A8F9-F50303DB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497" y="3527585"/>
            <a:ext cx="4245423" cy="296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ispute settlement">
            <a:extLst>
              <a:ext uri="{FF2B5EF4-FFF2-40B4-BE49-F238E27FC236}">
                <a16:creationId xmlns:a16="http://schemas.microsoft.com/office/drawing/2014/main" id="{16B6D009-F9FA-4CF7-AEEB-5C29D2B8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74" y="3078480"/>
            <a:ext cx="3202053" cy="240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62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4DFED-8EDA-463E-A5EA-6B728368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65225"/>
            <a:ext cx="5450840" cy="410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Anti-Dumping Duties on Light Commercial Vehicles from Germany and Italy</a:t>
            </a:r>
          </a:p>
          <a:p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Complaint was drafted by-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European 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Respondents-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Russian Federation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parties-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China; India; Japan; Korea, Republic of; United States; Brazil; Turkey; Ukraine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Agreements cited-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1, 2.2, 2.3, 2.4, 3.1, 3.2, 3.4, 3.5, 4.1, 6.2, 6.4, 6.5, 6.5.1, 6.8, 6.9, 6.10, 9.2, 9.3, 12.2, 12.2.2, 18.4 and Annex II of the Anti‑Dumping Agreement;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	                    Article VI of the GATT 1994.</a:t>
            </a:r>
          </a:p>
          <a:p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 result for dispute settlement">
            <a:extLst>
              <a:ext uri="{FF2B5EF4-FFF2-40B4-BE49-F238E27FC236}">
                <a16:creationId xmlns:a16="http://schemas.microsoft.com/office/drawing/2014/main" id="{00C787D0-4F0E-4F85-BADC-2D0B7DDB1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4" y="1749584"/>
            <a:ext cx="5257796" cy="335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863D0D-C595-46B3-A60E-C69B068DB8A2}"/>
              </a:ext>
            </a:extLst>
          </p:cNvPr>
          <p:cNvSpPr/>
          <p:nvPr/>
        </p:nvSpPr>
        <p:spPr>
          <a:xfrm>
            <a:off x="170409" y="335448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Dispute settlement: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1519A-D69D-4F04-B165-55882FED9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92" b="813"/>
          <a:stretch/>
        </p:blipFill>
        <p:spPr>
          <a:xfrm rot="10800000" flipV="1">
            <a:off x="0" y="5814000"/>
            <a:ext cx="12191996" cy="1044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C38A87-9816-461B-A2E8-E9EA0A70BB40}"/>
              </a:ext>
            </a:extLst>
          </p:cNvPr>
          <p:cNvSpPr/>
          <p:nvPr/>
        </p:nvSpPr>
        <p:spPr>
          <a:xfrm>
            <a:off x="2796906" y="381614"/>
            <a:ext cx="9058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WTO has one of the most active international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dispute settlement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mechanisms in the world.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03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80776E-94A4-4BC1-ADFB-EF6AB3875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2" b="813"/>
          <a:stretch/>
        </p:blipFill>
        <p:spPr>
          <a:xfrm rot="10800000" flipV="1">
            <a:off x="0" y="5814000"/>
            <a:ext cx="12191996" cy="1044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95800" y="1862201"/>
            <a:ext cx="2974848" cy="17496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Grazie</a:t>
            </a:r>
          </a:p>
          <a:p>
            <a:pPr marL="0" indent="0" algn="ctr">
              <a:buNone/>
            </a:pPr>
            <a:r>
              <a:rPr lang="en-US" sz="3200" b="1" dirty="0" err="1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Buona</a:t>
            </a:r>
            <a:r>
              <a:rPr lang="en-US" sz="3200" b="1" dirty="0" smtClean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giornata</a:t>
            </a:r>
            <a:endParaRPr lang="en-US" sz="3200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8" descr="Image result for smile face"/>
          <p:cNvSpPr>
            <a:spLocks noChangeAspect="1" noChangeArrowheads="1"/>
          </p:cNvSpPr>
          <p:nvPr/>
        </p:nvSpPr>
        <p:spPr bwMode="auto">
          <a:xfrm>
            <a:off x="2295271" y="7882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0" descr="Image result for smile face"/>
          <p:cNvSpPr>
            <a:spLocks noChangeAspect="1" noChangeArrowheads="1"/>
          </p:cNvSpPr>
          <p:nvPr/>
        </p:nvSpPr>
        <p:spPr bwMode="auto">
          <a:xfrm>
            <a:off x="10314559" y="656247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https://i.pinimg.com/736x/b9/f3/15/b9f31565dd0c1997e22aa6186be889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34" y="1862201"/>
            <a:ext cx="1511810" cy="151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7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FA12-9F4A-4D89-BFFB-BCDFC12F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78" y="193856"/>
            <a:ext cx="11353801" cy="132556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 of APEX body for sustainable growth of ITALY-</a:t>
            </a:r>
            <a:b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“National Sustainable Development Strategy 2017/2030” (NSDS) a sustainable growth plan to economic, environmental &amp; social programming. 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200 NGOs contributes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reflect the vision of the 2030 Agenda into the NSDS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01754A-88C3-40E9-B1C5-738CBAF02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6240" y="1519418"/>
            <a:ext cx="6725826" cy="4464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0B9309-E285-42C4-A724-11D0990E8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92" b="813"/>
          <a:stretch/>
        </p:blipFill>
        <p:spPr>
          <a:xfrm rot="10800000" flipV="1">
            <a:off x="0" y="5814000"/>
            <a:ext cx="12191996" cy="104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3F087C-0AB5-4173-A3D7-C5491BD24F94}"/>
              </a:ext>
            </a:extLst>
          </p:cNvPr>
          <p:cNvSpPr/>
          <p:nvPr/>
        </p:nvSpPr>
        <p:spPr>
          <a:xfrm>
            <a:off x="-1" y="1519419"/>
            <a:ext cx="55676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NSDS’s five core areas: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People: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Fight poverty and social exclusion, eliminating territorial gaps,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Planet: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resilient communities and territories, protect landscapes.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Prosperity: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and promote sustainable research and innovation, ensure full employment and high quality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romote a non-violent and inclusive society, ensure legality and justice.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Governance, rights and combat inequalities, environment, climate change and energy for development. </a:t>
            </a:r>
          </a:p>
        </p:txBody>
      </p:sp>
    </p:spTree>
    <p:extLst>
      <p:ext uri="{BB962C8B-B14F-4D97-AF65-F5344CB8AC3E}">
        <p14:creationId xmlns:p14="http://schemas.microsoft.com/office/powerpoint/2010/main" val="147564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09913E-A888-41FB-877E-4AADB471D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2" b="813"/>
          <a:stretch/>
        </p:blipFill>
        <p:spPr>
          <a:xfrm rot="10800000" flipV="1">
            <a:off x="0" y="5814000"/>
            <a:ext cx="12191996" cy="1044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6D4BE4-686E-4C02-9E46-4E86860221F9}"/>
              </a:ext>
            </a:extLst>
          </p:cNvPr>
          <p:cNvSpPr/>
          <p:nvPr/>
        </p:nvSpPr>
        <p:spPr>
          <a:xfrm>
            <a:off x="182881" y="3210295"/>
            <a:ext cx="6353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trade of Italy with South Korea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Bilateral Trade in 2014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 3,473,000,000 US dollars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6,260,000,000 US dollars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Bilateral Investments in 2014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Korea's Investment in Italy 654,000,000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Italy's Investment in South Korea 539,000,000 USD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A98B04-7D4C-4540-88F5-26230A6E14E5}"/>
              </a:ext>
            </a:extLst>
          </p:cNvPr>
          <p:cNvSpPr/>
          <p:nvPr/>
        </p:nvSpPr>
        <p:spPr>
          <a:xfrm>
            <a:off x="4842828" y="1068254"/>
            <a:ext cx="69551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Iran-Italy relations: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2005, Italy was the third largest trading partner of Iran with 7.5% of all exports to Iran,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E6BBD5-4587-425C-871A-C8237B9D657A}"/>
              </a:ext>
            </a:extLst>
          </p:cNvPr>
          <p:cNvSpPr/>
          <p:nvPr/>
        </p:nvSpPr>
        <p:spPr>
          <a:xfrm>
            <a:off x="4842828" y="1991584"/>
            <a:ext cx="7472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Kazakhstan-Italy relations: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2017, the trade between Kazakhstan and Italy amounted to $9.6 billion, which is an increase of 13.5% compared to 2016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7144D-09A0-4DB7-B722-F765554DA17B}"/>
              </a:ext>
            </a:extLst>
          </p:cNvPr>
          <p:cNvSpPr txBox="1"/>
          <p:nvPr/>
        </p:nvSpPr>
        <p:spPr>
          <a:xfrm>
            <a:off x="4832670" y="137448"/>
            <a:ext cx="7081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Italy ranks 50</a:t>
            </a:r>
            <a:r>
              <a:rPr lang="en-US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country in the world in terms of GDP per capita of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$38,200 estimated in 2017.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growth rate is-2.1% per year.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68B958F-A43C-40D0-B53C-E07F90B82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744760"/>
              </p:ext>
            </p:extLst>
          </p:nvPr>
        </p:nvGraphicFramePr>
        <p:xfrm>
          <a:off x="5929626" y="3069124"/>
          <a:ext cx="6353175" cy="3461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F9E18B34-17CF-401E-AD63-0440E8BDE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373631"/>
              </p:ext>
            </p:extLst>
          </p:nvPr>
        </p:nvGraphicFramePr>
        <p:xfrm>
          <a:off x="360045" y="176355"/>
          <a:ext cx="4303395" cy="2659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8985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7FB71F-6F17-413C-8E7A-917D2CF19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2" b="813"/>
          <a:stretch/>
        </p:blipFill>
        <p:spPr>
          <a:xfrm rot="10800000" flipV="1">
            <a:off x="0" y="5814000"/>
            <a:ext cx="12191996" cy="104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E8EAD7-D8D6-4E73-9BBC-B0A35286B1A1}"/>
              </a:ext>
            </a:extLst>
          </p:cNvPr>
          <p:cNvSpPr/>
          <p:nvPr/>
        </p:nvSpPr>
        <p:spPr>
          <a:xfrm>
            <a:off x="3464559" y="224786"/>
            <a:ext cx="499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tax regimes for new resident: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3C0F2-78BD-49D9-81C8-67D68ED8645C}"/>
              </a:ext>
            </a:extLst>
          </p:cNvPr>
          <p:cNvSpPr/>
          <p:nvPr/>
        </p:nvSpPr>
        <p:spPr>
          <a:xfrm>
            <a:off x="193744" y="1048224"/>
            <a:ext cx="3270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Workers and Entrepreneurs;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liable to pay tax on only 30% of their income.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70373-B599-45F7-9D8F-727AE0CC5861}"/>
              </a:ext>
            </a:extLst>
          </p:cNvPr>
          <p:cNvSpPr/>
          <p:nvPr/>
        </p:nvSpPr>
        <p:spPr>
          <a:xfrm>
            <a:off x="3697835" y="988766"/>
            <a:ext cx="3921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Inbound professors and researchers; 9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exemption of their taxable basis on income.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5CBE8-56C2-4563-97B3-B001C868F320}"/>
              </a:ext>
            </a:extLst>
          </p:cNvPr>
          <p:cNvSpPr/>
          <p:nvPr/>
        </p:nvSpPr>
        <p:spPr>
          <a:xfrm>
            <a:off x="193744" y="2379199"/>
            <a:ext cx="48252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net worth individuals and families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allowed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substitutive taxation equal to EUR100,000 on a yearly.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sale of share holdings,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211005-3BA0-448B-AEA8-55A5779A71A6}"/>
              </a:ext>
            </a:extLst>
          </p:cNvPr>
          <p:cNvSpPr/>
          <p:nvPr/>
        </p:nvSpPr>
        <p:spPr>
          <a:xfrm>
            <a:off x="7852519" y="988766"/>
            <a:ext cx="4175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Retired individuals moving to the South of Italy;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granted a 7% flat tax on all foreign-source income produced.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D4671D-194C-4282-85B7-2B0773CDAD5B}"/>
              </a:ext>
            </a:extLst>
          </p:cNvPr>
          <p:cNvSpPr/>
          <p:nvPr/>
        </p:nvSpPr>
        <p:spPr>
          <a:xfrm>
            <a:off x="193745" y="4028752"/>
            <a:ext cx="5160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sportsmen;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thletes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subject to taxation only on the 50% of the income received from the activity performed in Italy for a 5-years period.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92FA8E-2343-4880-AF16-274B9DF9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289" y="2024881"/>
            <a:ext cx="5637989" cy="40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7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686C-DBA7-4CA4-9953-76AD02B7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65" y="223878"/>
            <a:ext cx="4514215" cy="81244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Italian chamber of commerce:-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0B0A0-AA55-40BF-ACE8-BB06C35BC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0944" y="271092"/>
            <a:ext cx="5695950" cy="1952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90925E-6785-4062-AF82-E4F49FA23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92" b="813"/>
          <a:stretch/>
        </p:blipFill>
        <p:spPr>
          <a:xfrm rot="10800000" flipV="1">
            <a:off x="0" y="5814000"/>
            <a:ext cx="12191996" cy="104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EDBEC4-3D77-4BD0-8F65-D2FAD30EB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061" y="2964809"/>
            <a:ext cx="4275138" cy="1367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769C5-79C7-40BE-BFA8-181F580F2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919" y="2357853"/>
            <a:ext cx="2952750" cy="2962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D46EB-0E63-4E13-BD02-E8F54B023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039" y="2397382"/>
            <a:ext cx="2257425" cy="2428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14B5AC-842A-42B1-B55B-657A0CA63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559" y="1007239"/>
            <a:ext cx="5276850" cy="1752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3D3602-E121-478C-BD7F-E0F931BD0405}"/>
              </a:ext>
            </a:extLst>
          </p:cNvPr>
          <p:cNvSpPr/>
          <p:nvPr/>
        </p:nvSpPr>
        <p:spPr>
          <a:xfrm>
            <a:off x="0" y="4688328"/>
            <a:ext cx="1022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Chambers of Commerce, Industry and  Agriculture these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functionally independent public bodies. Within their territorial boundaries they are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functioning of general interest of country for the friendly business system,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principle of subsidiarity pursuant to article 118 of the Constitution.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6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1D33-DE59-4F50-ABA3-E17CFE73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4" y="342900"/>
            <a:ext cx="10515600" cy="681038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Italian Industry:</a:t>
            </a:r>
            <a:b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Confindustria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the Italian employer’s federation and national chamber of commerce, founded in 1910.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B2305-3816-4E3F-85AB-7D787A496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4" y="1472406"/>
            <a:ext cx="3734299" cy="1956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15AF4A-5FB9-49F0-9F75-52DB5A0AC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92" b="813"/>
          <a:stretch/>
        </p:blipFill>
        <p:spPr>
          <a:xfrm rot="10800000" flipV="1">
            <a:off x="0" y="5814000"/>
            <a:ext cx="12191996" cy="104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3B0289-8331-4621-BACE-D74BDF2D8643}"/>
              </a:ext>
            </a:extLst>
          </p:cNvPr>
          <p:cNvSpPr/>
          <p:nvPr/>
        </p:nvSpPr>
        <p:spPr>
          <a:xfrm>
            <a:off x="4381499" y="1700510"/>
            <a:ext cx="76485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1,50,000 companies, accounting for approximately 5,438,513 employees are part of Confindustria. It aims to help in assisting Italy's economic growth.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member of IOE(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International Organisation of Employer) and  ANIMA.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Confindustria is a founding member of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ISTUD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Istituto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Direzionali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9C5DF4-A595-4997-A20C-475081DB4FC4}"/>
              </a:ext>
            </a:extLst>
          </p:cNvPr>
          <p:cNvSpPr/>
          <p:nvPr/>
        </p:nvSpPr>
        <p:spPr>
          <a:xfrm>
            <a:off x="633534" y="3957161"/>
            <a:ext cx="10924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aimed at guaranteeing the central importance of companies, Italy's economic, social and civil development. Confindustria contributes to social well-being and progress, and from this standpoint guarantees increasingly diversified, efficient and modern services.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6ED42A-5B14-49B2-849C-3FB030117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2" b="813"/>
          <a:stretch/>
        </p:blipFill>
        <p:spPr>
          <a:xfrm rot="10800000" flipV="1">
            <a:off x="0" y="5814000"/>
            <a:ext cx="12191996" cy="104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F1CF3-AB89-48B5-A286-82F9B7CC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56667"/>
            <a:ext cx="10515600" cy="64633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Logistics services in ITALY-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C4D0F-8E8B-4FFF-A612-7BC8C20C4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4" y="436042"/>
            <a:ext cx="4190996" cy="4691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9B568-2948-4767-A3FB-FAA3E6BC6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3" y="4784352"/>
            <a:ext cx="2238375" cy="557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F4B483-A2DD-44B1-94AD-04D32AADE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2" y="3400038"/>
            <a:ext cx="2238375" cy="676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74FA9B-7A6D-4F77-ABBF-D06B11CD73C0}"/>
              </a:ext>
            </a:extLst>
          </p:cNvPr>
          <p:cNvSpPr/>
          <p:nvPr/>
        </p:nvSpPr>
        <p:spPr>
          <a:xfrm>
            <a:off x="2757485" y="4660625"/>
            <a:ext cx="5157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1977 Adriatic Air cargo has been working in the international shipment field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BFD02-6779-4CF4-8CB9-C89B0F932CB1}"/>
              </a:ext>
            </a:extLst>
          </p:cNvPr>
          <p:cNvSpPr/>
          <p:nvPr/>
        </p:nvSpPr>
        <p:spPr>
          <a:xfrm>
            <a:off x="2669378" y="3395479"/>
            <a:ext cx="5157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Castanini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established over 40 years ago in Genoa, 480 months professional experience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DD2CE-D56E-44DF-9BF9-B5778715D063}"/>
              </a:ext>
            </a:extLst>
          </p:cNvPr>
          <p:cNvSpPr/>
          <p:nvPr/>
        </p:nvSpPr>
        <p:spPr>
          <a:xfrm>
            <a:off x="304801" y="891613"/>
            <a:ext cx="76104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the competitiveness of  Italian logistics infrastructure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creates a competitive logistics land-use regulation.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Logistics services in Italy facilitates industrial and trade activities, both in the domestic market and in foreign trade, through the development of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infrastructure and logistics services.</a:t>
            </a:r>
          </a:p>
        </p:txBody>
      </p:sp>
    </p:spTree>
    <p:extLst>
      <p:ext uri="{BB962C8B-B14F-4D97-AF65-F5344CB8AC3E}">
        <p14:creationId xmlns:p14="http://schemas.microsoft.com/office/powerpoint/2010/main" val="43575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03EF2D-A7AC-447F-92D2-C642A4EB6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2" b="813"/>
          <a:stretch/>
        </p:blipFill>
        <p:spPr>
          <a:xfrm rot="10800000" flipV="1">
            <a:off x="0" y="5814000"/>
            <a:ext cx="12191996" cy="104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5A3250-14D6-47E1-AD2E-948EABE3C948}"/>
              </a:ext>
            </a:extLst>
          </p:cNvPr>
          <p:cNvSpPr/>
          <p:nvPr/>
        </p:nvSpPr>
        <p:spPr>
          <a:xfrm>
            <a:off x="243361" y="262033"/>
            <a:ext cx="3918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climate: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55F53E-2329-4723-AF4E-05CBBCC45EEA}"/>
              </a:ext>
            </a:extLst>
          </p:cNvPr>
          <p:cNvSpPr/>
          <p:nvPr/>
        </p:nvSpPr>
        <p:spPr>
          <a:xfrm>
            <a:off x="66677" y="989992"/>
            <a:ext cx="51233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the World Investment Report 2019 of UNCTAD, FDI inflows stood at USD 24.3 billion in 2018, up from USD 22 billion in 2017. 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stock are at USD 431 billion, 22.2% of GDP.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B98D6-2215-4FB9-B7C0-55B36E246978}"/>
              </a:ext>
            </a:extLst>
          </p:cNvPr>
          <p:cNvSpPr/>
          <p:nvPr/>
        </p:nvSpPr>
        <p:spPr>
          <a:xfrm>
            <a:off x="95966" y="3591350"/>
            <a:ext cx="53578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Italy comes in less performing countries in Europe,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ratio of around 1% in the period 2013-2018.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investing countries to Italy are France, the US, the United Kingdom and Germany’.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7A7C1979-91B5-4445-9598-FD07B93439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95039965"/>
                  </p:ext>
                </p:extLst>
              </p:nvPr>
            </p:nvGraphicFramePr>
            <p:xfrm>
              <a:off x="5424492" y="53320"/>
              <a:ext cx="6767504" cy="371604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7A7C1979-91B5-4445-9598-FD07B93439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4492" y="53320"/>
                <a:ext cx="6767504" cy="371604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F0D255-3674-486E-9B22-E3E5BD3CF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77443"/>
              </p:ext>
            </p:extLst>
          </p:nvPr>
        </p:nvGraphicFramePr>
        <p:xfrm>
          <a:off x="6085211" y="3883422"/>
          <a:ext cx="5705475" cy="22889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41743">
                  <a:extLst>
                    <a:ext uri="{9D8B030D-6E8A-4147-A177-3AD203B41FA5}">
                      <a16:colId xmlns:a16="http://schemas.microsoft.com/office/drawing/2014/main" val="1165714805"/>
                    </a:ext>
                  </a:extLst>
                </a:gridCol>
                <a:gridCol w="829120">
                  <a:extLst>
                    <a:ext uri="{9D8B030D-6E8A-4147-A177-3AD203B41FA5}">
                      <a16:colId xmlns:a16="http://schemas.microsoft.com/office/drawing/2014/main" val="3189205079"/>
                    </a:ext>
                  </a:extLst>
                </a:gridCol>
                <a:gridCol w="981601">
                  <a:extLst>
                    <a:ext uri="{9D8B030D-6E8A-4147-A177-3AD203B41FA5}">
                      <a16:colId xmlns:a16="http://schemas.microsoft.com/office/drawing/2014/main" val="3713711873"/>
                    </a:ext>
                  </a:extLst>
                </a:gridCol>
                <a:gridCol w="953011">
                  <a:extLst>
                    <a:ext uri="{9D8B030D-6E8A-4147-A177-3AD203B41FA5}">
                      <a16:colId xmlns:a16="http://schemas.microsoft.com/office/drawing/2014/main" val="3430372549"/>
                    </a:ext>
                  </a:extLst>
                </a:gridCol>
              </a:tblGrid>
              <a:tr h="58280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dirty="0">
                          <a:effectLst/>
                        </a:rPr>
                        <a:t>Foreign Direct Investment</a:t>
                      </a:r>
                      <a:endParaRPr lang="en-IN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034" marR="20034" marT="20034" marB="2003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dirty="0">
                          <a:effectLst/>
                        </a:rPr>
                        <a:t>2016</a:t>
                      </a:r>
                      <a:endParaRPr lang="en-IN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034" marR="20034" marT="20034" marB="2003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dirty="0">
                          <a:effectLst/>
                        </a:rPr>
                        <a:t>2017</a:t>
                      </a:r>
                      <a:endParaRPr lang="en-IN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034" marR="20034" marT="20034" marB="2003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dirty="0">
                          <a:effectLst/>
                        </a:rPr>
                        <a:t>2018</a:t>
                      </a:r>
                      <a:endParaRPr lang="en-IN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0034" marR="20034" marT="20034" marB="2003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79669"/>
                  </a:ext>
                </a:extLst>
              </a:tr>
              <a:tr h="31571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FDI Inward Flow (million USD)</a:t>
                      </a:r>
                      <a:endParaRPr lang="en-US" sz="1400" b="1" dirty="0">
                        <a:effectLst/>
                      </a:endParaRPr>
                    </a:p>
                  </a:txBody>
                  <a:tcPr marL="20034" marR="20034" marT="20034" marB="200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28,449</a:t>
                      </a:r>
                    </a:p>
                  </a:txBody>
                  <a:tcPr marL="20034" marR="20034" marT="20034" marB="200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21,969</a:t>
                      </a:r>
                    </a:p>
                  </a:txBody>
                  <a:tcPr marL="20034" marR="20034" marT="20034" marB="200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24,276</a:t>
                      </a:r>
                    </a:p>
                  </a:txBody>
                  <a:tcPr marL="20034" marR="20034" marT="20034" marB="20034"/>
                </a:tc>
                <a:extLst>
                  <a:ext uri="{0D108BD9-81ED-4DB2-BD59-A6C34878D82A}">
                    <a16:rowId xmlns:a16="http://schemas.microsoft.com/office/drawing/2014/main" val="239068284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FDI Stock (million USD)</a:t>
                      </a:r>
                      <a:endParaRPr lang="en-IN" sz="1400" b="1" dirty="0">
                        <a:effectLst/>
                      </a:endParaRPr>
                    </a:p>
                  </a:txBody>
                  <a:tcPr marL="20034" marR="20034" marT="20034" marB="200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352,634</a:t>
                      </a:r>
                    </a:p>
                  </a:txBody>
                  <a:tcPr marL="20034" marR="20034" marT="20034" marB="200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428,022</a:t>
                      </a:r>
                    </a:p>
                  </a:txBody>
                  <a:tcPr marL="20034" marR="20034" marT="20034" marB="200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431,020</a:t>
                      </a:r>
                    </a:p>
                  </a:txBody>
                  <a:tcPr marL="20034" marR="20034" marT="20034" marB="20034"/>
                </a:tc>
                <a:extLst>
                  <a:ext uri="{0D108BD9-81ED-4DB2-BD59-A6C34878D82A}">
                    <a16:rowId xmlns:a16="http://schemas.microsoft.com/office/drawing/2014/main" val="234101459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Number of Greenfield Investments***</a:t>
                      </a:r>
                      <a:endParaRPr lang="en-IN" sz="1400" b="1" dirty="0">
                        <a:effectLst/>
                      </a:endParaRPr>
                    </a:p>
                  </a:txBody>
                  <a:tcPr marL="20034" marR="20034" marT="20034" marB="200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181</a:t>
                      </a:r>
                    </a:p>
                  </a:txBody>
                  <a:tcPr marL="20034" marR="20034" marT="20034" marB="200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201</a:t>
                      </a:r>
                    </a:p>
                  </a:txBody>
                  <a:tcPr marL="20034" marR="20034" marT="20034" marB="200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171</a:t>
                      </a:r>
                    </a:p>
                  </a:txBody>
                  <a:tcPr marL="20034" marR="20034" marT="20034" marB="20034"/>
                </a:tc>
                <a:extLst>
                  <a:ext uri="{0D108BD9-81ED-4DB2-BD59-A6C34878D82A}">
                    <a16:rowId xmlns:a16="http://schemas.microsoft.com/office/drawing/2014/main" val="395496122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FDI Inwards (in % of GFCF****)</a:t>
                      </a:r>
                      <a:endParaRPr lang="en-US" sz="1400" b="1" dirty="0">
                        <a:effectLst/>
                      </a:endParaRPr>
                    </a:p>
                  </a:txBody>
                  <a:tcPr marL="20034" marR="20034" marT="20034" marB="200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9.2</a:t>
                      </a:r>
                    </a:p>
                  </a:txBody>
                  <a:tcPr marL="20034" marR="20034" marT="20034" marB="200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n/a</a:t>
                      </a:r>
                    </a:p>
                  </a:txBody>
                  <a:tcPr marL="20034" marR="20034" marT="20034" marB="200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n/a</a:t>
                      </a:r>
                    </a:p>
                  </a:txBody>
                  <a:tcPr marL="20034" marR="20034" marT="20034" marB="20034"/>
                </a:tc>
                <a:extLst>
                  <a:ext uri="{0D108BD9-81ED-4DB2-BD59-A6C34878D82A}">
                    <a16:rowId xmlns:a16="http://schemas.microsoft.com/office/drawing/2014/main" val="1459641651"/>
                  </a:ext>
                </a:extLst>
              </a:tr>
              <a:tr h="39983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FDI Stock (in % of GDP)</a:t>
                      </a:r>
                      <a:endParaRPr lang="en-US" sz="1400" b="1">
                        <a:effectLst/>
                      </a:endParaRPr>
                    </a:p>
                  </a:txBody>
                  <a:tcPr marL="20034" marR="20034" marT="20034" marB="200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18.7</a:t>
                      </a:r>
                    </a:p>
                  </a:txBody>
                  <a:tcPr marL="20034" marR="20034" marT="20034" marB="200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n/a</a:t>
                      </a:r>
                    </a:p>
                  </a:txBody>
                  <a:tcPr marL="20034" marR="20034" marT="20034" marB="2003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n/a</a:t>
                      </a:r>
                    </a:p>
                  </a:txBody>
                  <a:tcPr marL="20034" marR="20034" marT="20034" marB="20034"/>
                </a:tc>
                <a:extLst>
                  <a:ext uri="{0D108BD9-81ED-4DB2-BD59-A6C34878D82A}">
                    <a16:rowId xmlns:a16="http://schemas.microsoft.com/office/drawing/2014/main" val="429008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2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113306-AFDE-4869-9348-EF463EB7E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92" b="813"/>
          <a:stretch/>
        </p:blipFill>
        <p:spPr>
          <a:xfrm rot="10800000" flipV="1">
            <a:off x="0" y="5814000"/>
            <a:ext cx="12191996" cy="104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8EAFD-2584-4E13-A15C-9160F3EF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39" y="304165"/>
            <a:ext cx="4620341" cy="607219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&amp; Contributions charts: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9A5B3-F05E-4A4D-B929-0C6ED8E3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98805" y="3282651"/>
            <a:ext cx="3774757" cy="2946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54C051-9058-4034-9B80-199B7B6CF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0" y="1861852"/>
            <a:ext cx="3774757" cy="3687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8D5A22-4151-43FE-A002-0557DC40F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078" y="181042"/>
            <a:ext cx="7386317" cy="2864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B23A4-C105-42C2-89EA-ACC5D9D32E1C}"/>
              </a:ext>
            </a:extLst>
          </p:cNvPr>
          <p:cNvSpPr txBox="1"/>
          <p:nvPr/>
        </p:nvSpPr>
        <p:spPr>
          <a:xfrm flipH="1">
            <a:off x="3993196" y="3870708"/>
            <a:ext cx="292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Investment by type of goods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82432-DF1C-433F-BAD1-3B77DE861410}"/>
              </a:ext>
            </a:extLst>
          </p:cNvPr>
          <p:cNvSpPr txBox="1"/>
          <p:nvPr/>
        </p:nvSpPr>
        <p:spPr>
          <a:xfrm flipH="1">
            <a:off x="4838781" y="4669305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Investment growth &amp; contribution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3B540-CAC8-46FD-BF09-61A5EB44A8CE}"/>
              </a:ext>
            </a:extLst>
          </p:cNvPr>
          <p:cNvSpPr txBox="1"/>
          <p:nvPr/>
        </p:nvSpPr>
        <p:spPr>
          <a:xfrm flipH="1">
            <a:off x="823592" y="956562"/>
            <a:ext cx="388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Investment funding in different sectors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5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1524</Words>
  <Application>Microsoft Office PowerPoint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Actions of APEX body for sustainable growth of ITALY-  “National Sustainable Development Strategy 2017/2030” (NSDS) a sustainable growth plan to economic, environmental &amp; social programming. More than 200 NGOs contributes to reflect the vision of the 2030 Agenda into the NSDS</vt:lpstr>
      <vt:lpstr>PowerPoint Presentation</vt:lpstr>
      <vt:lpstr>PowerPoint Presentation</vt:lpstr>
      <vt:lpstr>Italian chamber of commerce:-</vt:lpstr>
      <vt:lpstr>Italian Industry:  Confindustria, is the Italian employer’s federation and national chamber of commerce, founded in 1910.</vt:lpstr>
      <vt:lpstr>Logistics services in ITALY-</vt:lpstr>
      <vt:lpstr>PowerPoint Presentation</vt:lpstr>
      <vt:lpstr>Investment &amp; Contributions charts:</vt:lpstr>
      <vt:lpstr>PowerPoint Presentation</vt:lpstr>
      <vt:lpstr>Financial Institutions and Banks in Italy:</vt:lpstr>
      <vt:lpstr> Italian banks are exposed to the Italian sovereign via BTPs holding (euros 348bn) and loans(euros 267bn)</vt:lpstr>
      <vt:lpstr>Dispute settlement:  1. European Union and certain Member States — Certain Measures Affecting the Renewable Energy Generation Sector 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Kurekar, Utkarsha (Cognizant)</dc:creator>
  <cp:lastModifiedBy>Kurekar, Utkarsha (Cognizant)</cp:lastModifiedBy>
  <cp:revision>96</cp:revision>
  <dcterms:created xsi:type="dcterms:W3CDTF">2020-01-10T15:23:21Z</dcterms:created>
  <dcterms:modified xsi:type="dcterms:W3CDTF">2020-02-11T09:41:13Z</dcterms:modified>
</cp:coreProperties>
</file>