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69" r:id="rId2"/>
    <p:sldId id="262" r:id="rId3"/>
    <p:sldId id="264" r:id="rId4"/>
    <p:sldId id="266" r:id="rId5"/>
    <p:sldId id="267" r:id="rId6"/>
    <p:sldId id="268" r:id="rId7"/>
    <p:sldId id="270" r:id="rId8"/>
    <p:sldId id="272"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1287F-D1AA-4B58-8E07-54DDC8E40FE9}" type="datetimeFigureOut">
              <a:rPr lang="en-IN" smtClean="0"/>
              <a:t>24-06-2025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EBCFF-8E82-49DA-90E8-20129A384231}" type="slidenum">
              <a:rPr lang="en-IN" smtClean="0"/>
              <a:t>‹#›</a:t>
            </a:fld>
            <a:endParaRPr lang="en-IN"/>
          </a:p>
        </p:txBody>
      </p:sp>
    </p:spTree>
    <p:extLst>
      <p:ext uri="{BB962C8B-B14F-4D97-AF65-F5344CB8AC3E}">
        <p14:creationId xmlns:p14="http://schemas.microsoft.com/office/powerpoint/2010/main" val="161905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CFEBCFF-8E82-49DA-90E8-20129A384231}" type="slidenum">
              <a:rPr lang="en-IN" smtClean="0"/>
              <a:t>1</a:t>
            </a:fld>
            <a:endParaRPr lang="en-IN"/>
          </a:p>
        </p:txBody>
      </p:sp>
    </p:spTree>
    <p:extLst>
      <p:ext uri="{BB962C8B-B14F-4D97-AF65-F5344CB8AC3E}">
        <p14:creationId xmlns:p14="http://schemas.microsoft.com/office/powerpoint/2010/main" val="4126699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38214054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959BD2-A2B8-4ADF-9F5D-21FA374966BF}"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254970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494860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628341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4022033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3565575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4232446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F78EB-718A-4536-BB98-829F37FD3809}"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967932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135013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211597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59BD2-A2B8-4ADF-9F5D-21FA374966BF}"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382783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959BD2-A2B8-4ADF-9F5D-21FA374966BF}"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389338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959BD2-A2B8-4ADF-9F5D-21FA374966BF}" type="datetimeFigureOut">
              <a:rPr lang="en-IN" smtClean="0"/>
              <a:t>24-06-2025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80093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959BD2-A2B8-4ADF-9F5D-21FA374966BF}" type="datetimeFigureOut">
              <a:rPr lang="en-IN" smtClean="0"/>
              <a:t>24-06-2025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3014222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B959BD2-A2B8-4ADF-9F5D-21FA374966BF}" type="datetimeFigureOut">
              <a:rPr lang="en-IN" smtClean="0"/>
              <a:t>24-06-2025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50797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959BD2-A2B8-4ADF-9F5D-21FA374966BF}"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323346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959BD2-A2B8-4ADF-9F5D-21FA374966BF}"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3F78EB-718A-4536-BB98-829F37FD3809}" type="slidenum">
              <a:rPr lang="en-IN" smtClean="0"/>
              <a:t>‹#›</a:t>
            </a:fld>
            <a:endParaRPr lang="en-IN"/>
          </a:p>
        </p:txBody>
      </p:sp>
    </p:spTree>
    <p:extLst>
      <p:ext uri="{BB962C8B-B14F-4D97-AF65-F5344CB8AC3E}">
        <p14:creationId xmlns:p14="http://schemas.microsoft.com/office/powerpoint/2010/main" val="119100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959BD2-A2B8-4ADF-9F5D-21FA374966BF}" type="datetimeFigureOut">
              <a:rPr lang="en-IN" smtClean="0"/>
              <a:t>24-06-2025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3F78EB-718A-4536-BB98-829F37FD3809}" type="slidenum">
              <a:rPr lang="en-IN" smtClean="0"/>
              <a:t>‹#›</a:t>
            </a:fld>
            <a:endParaRPr lang="en-IN"/>
          </a:p>
        </p:txBody>
      </p:sp>
    </p:spTree>
    <p:extLst>
      <p:ext uri="{BB962C8B-B14F-4D97-AF65-F5344CB8AC3E}">
        <p14:creationId xmlns:p14="http://schemas.microsoft.com/office/powerpoint/2010/main" val="33755456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D700F-00E7-7B6E-3658-ACA1466E256B}"/>
              </a:ext>
            </a:extLst>
          </p:cNvPr>
          <p:cNvSpPr>
            <a:spLocks noGrp="1"/>
          </p:cNvSpPr>
          <p:nvPr>
            <p:ph type="title"/>
          </p:nvPr>
        </p:nvSpPr>
        <p:spPr>
          <a:xfrm>
            <a:off x="678093" y="5609689"/>
            <a:ext cx="9524145" cy="1104471"/>
          </a:xfrm>
        </p:spPr>
        <p:txBody>
          <a:bodyPr>
            <a:noAutofit/>
          </a:bodyPr>
          <a:lstStyle/>
          <a:p>
            <a:r>
              <a:rPr lang="en-US" sz="1200" b="1" cap="none" dirty="0"/>
              <a:t>Prepared by:</a:t>
            </a:r>
            <a:br>
              <a:rPr lang="en-US" sz="1200" b="1" cap="none" dirty="0"/>
            </a:br>
            <a:r>
              <a:rPr lang="en-US" sz="1200" b="1" cap="none" dirty="0"/>
              <a:t>Name: Utkrisht Jalan </a:t>
            </a:r>
            <a:br>
              <a:rPr lang="en-US" sz="1200" b="1" cap="none" dirty="0"/>
            </a:br>
            <a:r>
              <a:rPr lang="en-US" sz="1200" b="1" cap="none" dirty="0"/>
              <a:t>Designation: Student, Fresher</a:t>
            </a:r>
            <a:br>
              <a:rPr lang="en-US" sz="1200" b="1" cap="none" dirty="0"/>
            </a:br>
            <a:r>
              <a:rPr lang="en-US" sz="1200" b="1" cap="none" dirty="0"/>
              <a:t>Course/class: B-TECH, Semester 7</a:t>
            </a:r>
            <a:br>
              <a:rPr lang="en-US" sz="1200" b="1" cap="none" dirty="0"/>
            </a:br>
            <a:r>
              <a:rPr lang="en-US" sz="1200" b="1" cap="none" dirty="0"/>
              <a:t>Institution: Srm University</a:t>
            </a:r>
            <a:br>
              <a:rPr lang="en-US" sz="1200" b="1" cap="none" dirty="0"/>
            </a:br>
            <a:r>
              <a:rPr lang="en-US" sz="1200" b="1" cap="none" dirty="0"/>
              <a:t>Date: June 24, 2025</a:t>
            </a:r>
            <a:endParaRPr lang="en-IN" sz="1200" b="1" cap="none" dirty="0"/>
          </a:p>
        </p:txBody>
      </p:sp>
      <p:pic>
        <p:nvPicPr>
          <p:cNvPr id="4" name="Picture 3">
            <a:extLst>
              <a:ext uri="{FF2B5EF4-FFF2-40B4-BE49-F238E27FC236}">
                <a16:creationId xmlns:a16="http://schemas.microsoft.com/office/drawing/2014/main" id="{8192D934-D489-C3DB-ED8D-4E5FA62E4E06}"/>
              </a:ext>
            </a:extLst>
          </p:cNvPr>
          <p:cNvPicPr>
            <a:picLocks noChangeAspect="1"/>
          </p:cNvPicPr>
          <p:nvPr/>
        </p:nvPicPr>
        <p:blipFill>
          <a:blip r:embed="rId3"/>
          <a:stretch>
            <a:fillRect/>
          </a:stretch>
        </p:blipFill>
        <p:spPr>
          <a:xfrm>
            <a:off x="554805" y="143839"/>
            <a:ext cx="9780998" cy="5383658"/>
          </a:xfrm>
          <a:prstGeom prst="rect">
            <a:avLst/>
          </a:prstGeom>
        </p:spPr>
      </p:pic>
    </p:spTree>
    <p:extLst>
      <p:ext uri="{BB962C8B-B14F-4D97-AF65-F5344CB8AC3E}">
        <p14:creationId xmlns:p14="http://schemas.microsoft.com/office/powerpoint/2010/main" val="1944529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782-C2D5-11DD-9E46-35B856045A94}"/>
              </a:ext>
            </a:extLst>
          </p:cNvPr>
          <p:cNvSpPr>
            <a:spLocks noGrp="1"/>
          </p:cNvSpPr>
          <p:nvPr>
            <p:ph type="ctrTitle"/>
          </p:nvPr>
        </p:nvSpPr>
        <p:spPr>
          <a:xfrm>
            <a:off x="2260315" y="267128"/>
            <a:ext cx="8899810" cy="1405468"/>
          </a:xfrm>
        </p:spPr>
        <p:txBody>
          <a:bodyPr>
            <a:normAutofit fontScale="90000"/>
          </a:bodyPr>
          <a:lstStyle/>
          <a:p>
            <a:pPr algn="ctr"/>
            <a:r>
              <a:rPr lang="en-US" dirty="0" err="1"/>
              <a:t>Wavecon</a:t>
            </a:r>
            <a:r>
              <a:rPr lang="en-US" dirty="0"/>
              <a:t> Telecom: 5G Launch Dashboard Analysis</a:t>
            </a:r>
            <a:endParaRPr lang="en-IN" sz="1600" dirty="0"/>
          </a:p>
        </p:txBody>
      </p:sp>
      <p:sp>
        <p:nvSpPr>
          <p:cNvPr id="3" name="Subtitle 2">
            <a:extLst>
              <a:ext uri="{FF2B5EF4-FFF2-40B4-BE49-F238E27FC236}">
                <a16:creationId xmlns:a16="http://schemas.microsoft.com/office/drawing/2014/main" id="{96B03E91-5E98-DB39-C764-103D093BAA23}"/>
              </a:ext>
            </a:extLst>
          </p:cNvPr>
          <p:cNvSpPr>
            <a:spLocks noGrp="1"/>
          </p:cNvSpPr>
          <p:nvPr>
            <p:ph type="subTitle" idx="1"/>
          </p:nvPr>
        </p:nvSpPr>
        <p:spPr>
          <a:xfrm>
            <a:off x="2260315" y="1808252"/>
            <a:ext cx="8899810" cy="4972692"/>
          </a:xfrm>
        </p:spPr>
        <p:txBody>
          <a:bodyPr>
            <a:normAutofit/>
          </a:bodyPr>
          <a:lstStyle/>
          <a:p>
            <a:pPr algn="l"/>
            <a:r>
              <a:rPr lang="en-US" sz="1500" b="1" dirty="0"/>
              <a:t>Executive Summary:</a:t>
            </a:r>
          </a:p>
          <a:p>
            <a:pPr algn="l"/>
            <a:r>
              <a:rPr lang="en-US" sz="1500" cap="none" dirty="0"/>
              <a:t>Total revenue: ₹31.9bn</a:t>
            </a:r>
          </a:p>
          <a:p>
            <a:pPr algn="l"/>
            <a:r>
              <a:rPr lang="en-US" sz="1500" cap="none" dirty="0"/>
              <a:t>ARPU (average revenue per user): ₹200.7</a:t>
            </a:r>
          </a:p>
          <a:p>
            <a:pPr algn="l"/>
            <a:r>
              <a:rPr lang="en-US" sz="1500" cap="none" dirty="0"/>
              <a:t>Total active users (TAU): 161.7m</a:t>
            </a:r>
          </a:p>
          <a:p>
            <a:pPr algn="l"/>
            <a:r>
              <a:rPr lang="en-US" sz="1500" cap="none" dirty="0"/>
              <a:t>Total unsubscribed users (</a:t>
            </a:r>
            <a:r>
              <a:rPr lang="en-US" sz="1500" cap="none" dirty="0" err="1"/>
              <a:t>tusu</a:t>
            </a:r>
            <a:r>
              <a:rPr lang="en-US" sz="1500" cap="none" dirty="0"/>
              <a:t>): 12.6m</a:t>
            </a:r>
          </a:p>
          <a:p>
            <a:pPr algn="l"/>
            <a:endParaRPr lang="en-US" sz="1500" cap="none" dirty="0"/>
          </a:p>
          <a:p>
            <a:pPr algn="l"/>
            <a:r>
              <a:rPr lang="en-US" sz="1500" b="1" dirty="0"/>
              <a:t>Impact of 5G Launch on Revenue:</a:t>
            </a:r>
          </a:p>
          <a:p>
            <a:pPr algn="l"/>
            <a:r>
              <a:rPr lang="en-US" sz="1500" cap="none" dirty="0"/>
              <a:t>Before 5G: ₹16.0bn</a:t>
            </a:r>
          </a:p>
          <a:p>
            <a:pPr algn="l"/>
            <a:r>
              <a:rPr lang="en-US" sz="1500" cap="none" dirty="0"/>
              <a:t>After 5G: ₹15.9bn</a:t>
            </a:r>
          </a:p>
          <a:p>
            <a:pPr algn="l"/>
            <a:r>
              <a:rPr lang="en-US" sz="1500" cap="none" dirty="0"/>
              <a:t>Change: -0.50%</a:t>
            </a:r>
          </a:p>
          <a:p>
            <a:pPr algn="l"/>
            <a:endParaRPr lang="en-US" sz="1500" cap="none" dirty="0"/>
          </a:p>
          <a:p>
            <a:pPr algn="l"/>
            <a:r>
              <a:rPr lang="en-US" sz="1500" b="1" dirty="0"/>
              <a:t>Insight:</a:t>
            </a:r>
            <a:br>
              <a:rPr lang="en-US" sz="1500" dirty="0"/>
            </a:br>
            <a:r>
              <a:rPr lang="en-US" sz="1500" cap="none" dirty="0"/>
              <a:t>The launch of 5G has resulted in a slight decrease in overall revenue, with a marginal drop of 0.50% post-launch. This suggests that the anticipated revenue boost from 5G has not yet materialized at the aggregate level 1.</a:t>
            </a:r>
          </a:p>
          <a:p>
            <a:endParaRPr lang="en-IN" sz="1400" dirty="0"/>
          </a:p>
        </p:txBody>
      </p:sp>
      <p:pic>
        <p:nvPicPr>
          <p:cNvPr id="4" name="Picture 3">
            <a:extLst>
              <a:ext uri="{FF2B5EF4-FFF2-40B4-BE49-F238E27FC236}">
                <a16:creationId xmlns:a16="http://schemas.microsoft.com/office/drawing/2014/main" id="{FC29EEEB-F384-9D15-4254-015FAA700474}"/>
              </a:ext>
            </a:extLst>
          </p:cNvPr>
          <p:cNvPicPr>
            <a:picLocks noChangeAspect="1"/>
          </p:cNvPicPr>
          <p:nvPr/>
        </p:nvPicPr>
        <p:blipFill>
          <a:blip r:embed="rId2"/>
          <a:stretch>
            <a:fillRect/>
          </a:stretch>
        </p:blipFill>
        <p:spPr>
          <a:xfrm>
            <a:off x="6096000" y="1808252"/>
            <a:ext cx="5996683" cy="3719245"/>
          </a:xfrm>
          <a:prstGeom prst="rect">
            <a:avLst/>
          </a:prstGeom>
        </p:spPr>
      </p:pic>
    </p:spTree>
    <p:extLst>
      <p:ext uri="{BB962C8B-B14F-4D97-AF65-F5344CB8AC3E}">
        <p14:creationId xmlns:p14="http://schemas.microsoft.com/office/powerpoint/2010/main" val="1123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7E8B6-2B8D-3631-C3E9-FD329BB5B373}"/>
              </a:ext>
            </a:extLst>
          </p:cNvPr>
          <p:cNvSpPr>
            <a:spLocks noGrp="1"/>
          </p:cNvSpPr>
          <p:nvPr>
            <p:ph type="title"/>
          </p:nvPr>
        </p:nvSpPr>
        <p:spPr>
          <a:xfrm>
            <a:off x="694940" y="2943974"/>
            <a:ext cx="9939087" cy="2819400"/>
          </a:xfrm>
        </p:spPr>
        <p:txBody>
          <a:bodyPr>
            <a:noAutofit/>
          </a:bodyPr>
          <a:lstStyle/>
          <a:p>
            <a:r>
              <a:rPr lang="en-US" sz="2000" b="1" dirty="0"/>
              <a:t>Underperforming KPI After 5G Launch:</a:t>
            </a:r>
            <a:br>
              <a:rPr lang="en-US" sz="2000" dirty="0"/>
            </a:br>
            <a:br>
              <a:rPr lang="en-US" sz="2000" dirty="0"/>
            </a:br>
            <a:br>
              <a:rPr lang="en-US" sz="2000" dirty="0"/>
            </a:br>
            <a:r>
              <a:rPr lang="en-US" sz="2000" b="1" dirty="0"/>
              <a:t>Key Underperformer </a:t>
            </a:r>
            <a:r>
              <a:rPr lang="en-US" sz="2000" dirty="0"/>
              <a:t>: </a:t>
            </a:r>
            <a:r>
              <a:rPr lang="en-US" sz="2000" cap="none" dirty="0"/>
              <a:t>Revenue growth.</a:t>
            </a:r>
            <a:br>
              <a:rPr lang="en-US" sz="2000" dirty="0"/>
            </a:br>
            <a:br>
              <a:rPr lang="en-US" sz="2000" dirty="0"/>
            </a:br>
            <a:br>
              <a:rPr lang="en-US" sz="2000" dirty="0"/>
            </a:br>
            <a:r>
              <a:rPr lang="en-US" sz="2000" b="1" dirty="0"/>
              <a:t>Observation </a:t>
            </a:r>
            <a:r>
              <a:rPr lang="en-US" sz="2000" dirty="0"/>
              <a:t>: </a:t>
            </a:r>
            <a:r>
              <a:rPr lang="en-US" sz="2000" cap="none" dirty="0"/>
              <a:t>Despite significant investment in 5G, revenue has declined slightly (-0.50%). This is a critical KPI that is underperforming and requires immediate attention.</a:t>
            </a:r>
            <a:br>
              <a:rPr lang="en-US" sz="2000" cap="none" dirty="0"/>
            </a:br>
            <a:endParaRPr lang="en-IN" sz="2000" dirty="0"/>
          </a:p>
        </p:txBody>
      </p:sp>
      <p:pic>
        <p:nvPicPr>
          <p:cNvPr id="3" name="Picture 2">
            <a:extLst>
              <a:ext uri="{FF2B5EF4-FFF2-40B4-BE49-F238E27FC236}">
                <a16:creationId xmlns:a16="http://schemas.microsoft.com/office/drawing/2014/main" id="{A02BFB1C-AC00-EB07-5B70-9218E894D3D9}"/>
              </a:ext>
            </a:extLst>
          </p:cNvPr>
          <p:cNvPicPr>
            <a:picLocks noChangeAspect="1"/>
          </p:cNvPicPr>
          <p:nvPr/>
        </p:nvPicPr>
        <p:blipFill>
          <a:blip r:embed="rId2"/>
          <a:stretch>
            <a:fillRect/>
          </a:stretch>
        </p:blipFill>
        <p:spPr>
          <a:xfrm>
            <a:off x="5387082" y="387850"/>
            <a:ext cx="6191893" cy="3965824"/>
          </a:xfrm>
          <a:prstGeom prst="rect">
            <a:avLst/>
          </a:prstGeom>
        </p:spPr>
      </p:pic>
    </p:spTree>
    <p:extLst>
      <p:ext uri="{BB962C8B-B14F-4D97-AF65-F5344CB8AC3E}">
        <p14:creationId xmlns:p14="http://schemas.microsoft.com/office/powerpoint/2010/main" val="3639881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6CDEC31-2BCB-F642-F251-A6B52B7D9F93}"/>
              </a:ext>
            </a:extLst>
          </p:cNvPr>
          <p:cNvGraphicFramePr>
            <a:graphicFrameLocks noGrp="1"/>
          </p:cNvGraphicFramePr>
          <p:nvPr>
            <p:extLst>
              <p:ext uri="{D42A27DB-BD31-4B8C-83A1-F6EECF244321}">
                <p14:modId xmlns:p14="http://schemas.microsoft.com/office/powerpoint/2010/main" val="1715807458"/>
              </p:ext>
            </p:extLst>
          </p:nvPr>
        </p:nvGraphicFramePr>
        <p:xfrm>
          <a:off x="4167714" y="1476910"/>
          <a:ext cx="6020656" cy="3904179"/>
        </p:xfrm>
        <a:graphic>
          <a:graphicData uri="http://schemas.openxmlformats.org/drawingml/2006/table">
            <a:tbl>
              <a:tblPr/>
              <a:tblGrid>
                <a:gridCol w="1505164">
                  <a:extLst>
                    <a:ext uri="{9D8B030D-6E8A-4147-A177-3AD203B41FA5}">
                      <a16:colId xmlns:a16="http://schemas.microsoft.com/office/drawing/2014/main" val="314876136"/>
                    </a:ext>
                  </a:extLst>
                </a:gridCol>
                <a:gridCol w="1505164">
                  <a:extLst>
                    <a:ext uri="{9D8B030D-6E8A-4147-A177-3AD203B41FA5}">
                      <a16:colId xmlns:a16="http://schemas.microsoft.com/office/drawing/2014/main" val="159044067"/>
                    </a:ext>
                  </a:extLst>
                </a:gridCol>
                <a:gridCol w="1505164">
                  <a:extLst>
                    <a:ext uri="{9D8B030D-6E8A-4147-A177-3AD203B41FA5}">
                      <a16:colId xmlns:a16="http://schemas.microsoft.com/office/drawing/2014/main" val="2809274915"/>
                    </a:ext>
                  </a:extLst>
                </a:gridCol>
                <a:gridCol w="1505164">
                  <a:extLst>
                    <a:ext uri="{9D8B030D-6E8A-4147-A177-3AD203B41FA5}">
                      <a16:colId xmlns:a16="http://schemas.microsoft.com/office/drawing/2014/main" val="2933832445"/>
                    </a:ext>
                  </a:extLst>
                </a:gridCol>
              </a:tblGrid>
              <a:tr h="426396">
                <a:tc>
                  <a:txBody>
                    <a:bodyPr/>
                    <a:lstStyle/>
                    <a:p>
                      <a:pPr algn="l" fontAlgn="t" latinLnBrk="0"/>
                      <a:r>
                        <a:rPr lang="en-IN" sz="1100" b="0">
                          <a:effectLst/>
                        </a:rPr>
                        <a:t>City</a:t>
                      </a:r>
                    </a:p>
                  </a:txBody>
                  <a:tcPr marL="31140" marR="31140" marT="31140" marB="31140">
                    <a:lnL>
                      <a:noFill/>
                    </a:lnL>
                    <a:lnR>
                      <a:noFill/>
                    </a:lnR>
                    <a:lnT>
                      <a:noFill/>
                    </a:lnT>
                    <a:lnB w="12700" cap="flat" cmpd="sng" algn="ctr">
                      <a:solidFill>
                        <a:srgbClr val="B07D31"/>
                      </a:solidFill>
                      <a:prstDash val="solid"/>
                      <a:round/>
                      <a:headEnd type="none" w="med" len="med"/>
                      <a:tailEnd type="none" w="med" len="med"/>
                    </a:lnB>
                    <a:noFill/>
                  </a:tcPr>
                </a:tc>
                <a:tc>
                  <a:txBody>
                    <a:bodyPr/>
                    <a:lstStyle/>
                    <a:p>
                      <a:pPr algn="l" fontAlgn="t" latinLnBrk="0"/>
                      <a:r>
                        <a:rPr lang="en-IN" sz="1100" b="0">
                          <a:effectLst/>
                        </a:rPr>
                        <a:t>Revenue Before 5G</a:t>
                      </a:r>
                    </a:p>
                  </a:txBody>
                  <a:tcPr marL="31140" marR="31140" marT="31140" marB="31140">
                    <a:lnL>
                      <a:noFill/>
                    </a:lnL>
                    <a:lnR>
                      <a:noFill/>
                    </a:lnR>
                    <a:lnT>
                      <a:noFill/>
                    </a:lnT>
                    <a:lnB w="12700" cap="flat" cmpd="sng" algn="ctr">
                      <a:solidFill>
                        <a:srgbClr val="B07D31"/>
                      </a:solidFill>
                      <a:prstDash val="solid"/>
                      <a:round/>
                      <a:headEnd type="none" w="med" len="med"/>
                      <a:tailEnd type="none" w="med" len="med"/>
                    </a:lnB>
                    <a:noFill/>
                  </a:tcPr>
                </a:tc>
                <a:tc>
                  <a:txBody>
                    <a:bodyPr/>
                    <a:lstStyle/>
                    <a:p>
                      <a:pPr algn="l" fontAlgn="t" latinLnBrk="0"/>
                      <a:r>
                        <a:rPr lang="en-IN" sz="1100" b="0">
                          <a:effectLst/>
                        </a:rPr>
                        <a:t>Revenue After 5G</a:t>
                      </a:r>
                    </a:p>
                  </a:txBody>
                  <a:tcPr marL="31140" marR="31140" marT="31140" marB="31140">
                    <a:lnL>
                      <a:noFill/>
                    </a:lnL>
                    <a:lnR>
                      <a:noFill/>
                    </a:lnR>
                    <a:lnT>
                      <a:noFill/>
                    </a:lnT>
                    <a:lnB w="12700" cap="flat" cmpd="sng" algn="ctr">
                      <a:solidFill>
                        <a:srgbClr val="B07D31"/>
                      </a:solidFill>
                      <a:prstDash val="solid"/>
                      <a:round/>
                      <a:headEnd type="none" w="med" len="med"/>
                      <a:tailEnd type="none" w="med" len="med"/>
                    </a:lnB>
                    <a:noFill/>
                  </a:tcPr>
                </a:tc>
                <a:tc>
                  <a:txBody>
                    <a:bodyPr/>
                    <a:lstStyle/>
                    <a:p>
                      <a:pPr algn="l" fontAlgn="t" latinLnBrk="0"/>
                      <a:r>
                        <a:rPr lang="en-IN" sz="1100" b="0">
                          <a:effectLst/>
                        </a:rPr>
                        <a:t>Change (%)</a:t>
                      </a:r>
                    </a:p>
                  </a:txBody>
                  <a:tcPr marL="31140" marR="31140" marT="31140" marB="31140">
                    <a:lnL>
                      <a:noFill/>
                    </a:lnL>
                    <a:lnR>
                      <a:noFill/>
                    </a:lnR>
                    <a:lnT>
                      <a:noFill/>
                    </a:lnT>
                    <a:lnB w="12700" cap="flat" cmpd="sng" algn="ctr">
                      <a:solidFill>
                        <a:srgbClr val="B07D31"/>
                      </a:solidFill>
                      <a:prstDash val="solid"/>
                      <a:round/>
                      <a:headEnd type="none" w="med" len="med"/>
                      <a:tailEnd type="none" w="med" len="med"/>
                    </a:lnB>
                    <a:noFill/>
                  </a:tcPr>
                </a:tc>
                <a:extLst>
                  <a:ext uri="{0D108BD9-81ED-4DB2-BD59-A6C34878D82A}">
                    <a16:rowId xmlns:a16="http://schemas.microsoft.com/office/drawing/2014/main" val="3434602809"/>
                  </a:ext>
                </a:extLst>
              </a:tr>
              <a:tr h="239847">
                <a:tc>
                  <a:txBody>
                    <a:bodyPr/>
                    <a:lstStyle/>
                    <a:p>
                      <a:pPr fontAlgn="base" latinLnBrk="0"/>
                      <a:r>
                        <a:rPr lang="en-IN" sz="1100">
                          <a:effectLst/>
                        </a:rPr>
                        <a:t>Mumbai</a:t>
                      </a:r>
                    </a:p>
                  </a:txBody>
                  <a:tcPr marL="31140" marR="31140" marT="28026" marB="28026" anchor="ctr">
                    <a:lnL w="12700" cap="flat" cmpd="sng" algn="ctr">
                      <a:solidFill>
                        <a:srgbClr val="B07D31"/>
                      </a:solidFill>
                      <a:prstDash val="solid"/>
                      <a:round/>
                      <a:headEnd type="none" w="med" len="med"/>
                      <a:tailEnd type="none" w="med" len="med"/>
                    </a:lnL>
                    <a:lnR w="12700" cap="flat" cmpd="sng" algn="ctr">
                      <a:solidFill>
                        <a:srgbClr val="B07D31"/>
                      </a:solidFill>
                      <a:prstDash val="solid"/>
                      <a:round/>
                      <a:headEnd type="none" w="med" len="med"/>
                      <a:tailEnd type="none" w="med" len="med"/>
                    </a:lnR>
                    <a:lnT w="12700" cap="flat" cmpd="sng" algn="ctr">
                      <a:solidFill>
                        <a:srgbClr val="B07D31"/>
                      </a:solidFill>
                      <a:prstDash val="solid"/>
                      <a:round/>
                      <a:headEnd type="none" w="med" len="med"/>
                      <a:tailEnd type="none" w="med" len="med"/>
                    </a:lnT>
                    <a:lnB w="12700" cap="flat" cmpd="sng" algn="ctr">
                      <a:solidFill>
                        <a:srgbClr val="709031"/>
                      </a:solidFill>
                      <a:prstDash val="solid"/>
                      <a:round/>
                      <a:headEnd type="none" w="med" len="med"/>
                      <a:tailEnd type="none" w="med" len="med"/>
                    </a:lnB>
                    <a:noFill/>
                  </a:tcPr>
                </a:tc>
                <a:tc>
                  <a:txBody>
                    <a:bodyPr/>
                    <a:lstStyle/>
                    <a:p>
                      <a:pPr fontAlgn="base" latinLnBrk="0"/>
                      <a:r>
                        <a:rPr lang="en-IN" sz="1100">
                          <a:effectLst/>
                        </a:rPr>
                        <a:t>₹2,444M</a:t>
                      </a:r>
                    </a:p>
                  </a:txBody>
                  <a:tcPr marL="31140" marR="31140" marT="28026" marB="28026" anchor="ctr">
                    <a:lnL w="12700" cap="flat" cmpd="sng" algn="ctr">
                      <a:solidFill>
                        <a:srgbClr val="B07D31"/>
                      </a:solidFill>
                      <a:prstDash val="solid"/>
                      <a:round/>
                      <a:headEnd type="none" w="med" len="med"/>
                      <a:tailEnd type="none" w="med" len="med"/>
                    </a:lnL>
                    <a:lnR w="12700" cap="flat" cmpd="sng" algn="ctr">
                      <a:solidFill>
                        <a:srgbClr val="B07D31"/>
                      </a:solidFill>
                      <a:prstDash val="solid"/>
                      <a:round/>
                      <a:headEnd type="none" w="med" len="med"/>
                      <a:tailEnd type="none" w="med" len="med"/>
                    </a:lnR>
                    <a:lnT w="12700" cap="flat" cmpd="sng" algn="ctr">
                      <a:solidFill>
                        <a:srgbClr val="B07D31"/>
                      </a:solidFill>
                      <a:prstDash val="solid"/>
                      <a:round/>
                      <a:headEnd type="none" w="med" len="med"/>
                      <a:tailEnd type="none" w="med" len="med"/>
                    </a:lnT>
                    <a:lnB w="12700" cap="flat" cmpd="sng" algn="ctr">
                      <a:solidFill>
                        <a:srgbClr val="709031"/>
                      </a:solidFill>
                      <a:prstDash val="solid"/>
                      <a:round/>
                      <a:headEnd type="none" w="med" len="med"/>
                      <a:tailEnd type="none" w="med" len="med"/>
                    </a:lnB>
                    <a:noFill/>
                  </a:tcPr>
                </a:tc>
                <a:tc>
                  <a:txBody>
                    <a:bodyPr/>
                    <a:lstStyle/>
                    <a:p>
                      <a:pPr fontAlgn="base" latinLnBrk="0"/>
                      <a:r>
                        <a:rPr lang="en-IN" sz="1100">
                          <a:effectLst/>
                        </a:rPr>
                        <a:t>₹2,452M</a:t>
                      </a:r>
                    </a:p>
                  </a:txBody>
                  <a:tcPr marL="31140" marR="31140" marT="28026" marB="28026" anchor="ctr">
                    <a:lnL w="12700" cap="flat" cmpd="sng" algn="ctr">
                      <a:solidFill>
                        <a:srgbClr val="B07D31"/>
                      </a:solidFill>
                      <a:prstDash val="solid"/>
                      <a:round/>
                      <a:headEnd type="none" w="med" len="med"/>
                      <a:tailEnd type="none" w="med" len="med"/>
                    </a:lnL>
                    <a:lnR w="12700" cap="flat" cmpd="sng" algn="ctr">
                      <a:solidFill>
                        <a:srgbClr val="B07D31"/>
                      </a:solidFill>
                      <a:prstDash val="solid"/>
                      <a:round/>
                      <a:headEnd type="none" w="med" len="med"/>
                      <a:tailEnd type="none" w="med" len="med"/>
                    </a:lnR>
                    <a:lnT w="12700" cap="flat" cmpd="sng" algn="ctr">
                      <a:solidFill>
                        <a:srgbClr val="B07D31"/>
                      </a:solidFill>
                      <a:prstDash val="solid"/>
                      <a:round/>
                      <a:headEnd type="none" w="med" len="med"/>
                      <a:tailEnd type="none" w="med" len="med"/>
                    </a:lnT>
                    <a:lnB w="12700" cap="flat" cmpd="sng" algn="ctr">
                      <a:solidFill>
                        <a:srgbClr val="709031"/>
                      </a:solidFill>
                      <a:prstDash val="solid"/>
                      <a:round/>
                      <a:headEnd type="none" w="med" len="med"/>
                      <a:tailEnd type="none" w="med" len="med"/>
                    </a:lnB>
                    <a:noFill/>
                  </a:tcPr>
                </a:tc>
                <a:tc>
                  <a:txBody>
                    <a:bodyPr/>
                    <a:lstStyle/>
                    <a:p>
                      <a:pPr fontAlgn="base" latinLnBrk="0"/>
                      <a:r>
                        <a:rPr lang="en-IN" sz="1100">
                          <a:effectLst/>
                        </a:rPr>
                        <a:t>+0.31%</a:t>
                      </a:r>
                    </a:p>
                  </a:txBody>
                  <a:tcPr marL="31140" marR="31140" marT="28026" marB="28026" anchor="ctr">
                    <a:lnL w="12700" cap="flat" cmpd="sng" algn="ctr">
                      <a:solidFill>
                        <a:srgbClr val="B07D31"/>
                      </a:solidFill>
                      <a:prstDash val="solid"/>
                      <a:round/>
                      <a:headEnd type="none" w="med" len="med"/>
                      <a:tailEnd type="none" w="med" len="med"/>
                    </a:lnL>
                    <a:lnR w="12700" cap="flat" cmpd="sng" algn="ctr">
                      <a:solidFill>
                        <a:srgbClr val="B07D31"/>
                      </a:solidFill>
                      <a:prstDash val="solid"/>
                      <a:round/>
                      <a:headEnd type="none" w="med" len="med"/>
                      <a:tailEnd type="none" w="med" len="med"/>
                    </a:lnR>
                    <a:lnT w="12700" cap="flat" cmpd="sng" algn="ctr">
                      <a:solidFill>
                        <a:srgbClr val="B07D31"/>
                      </a:solidFill>
                      <a:prstDash val="solid"/>
                      <a:round/>
                      <a:headEnd type="none" w="med" len="med"/>
                      <a:tailEnd type="none" w="med" len="med"/>
                    </a:lnT>
                    <a:lnB w="12700" cap="flat" cmpd="sng" algn="ctr">
                      <a:solidFill>
                        <a:srgbClr val="709031"/>
                      </a:solidFill>
                      <a:prstDash val="solid"/>
                      <a:round/>
                      <a:headEnd type="none" w="med" len="med"/>
                      <a:tailEnd type="none" w="med" len="med"/>
                    </a:lnB>
                    <a:noFill/>
                  </a:tcPr>
                </a:tc>
                <a:extLst>
                  <a:ext uri="{0D108BD9-81ED-4DB2-BD59-A6C34878D82A}">
                    <a16:rowId xmlns:a16="http://schemas.microsoft.com/office/drawing/2014/main" val="1873675811"/>
                  </a:ext>
                </a:extLst>
              </a:tr>
              <a:tr h="239847">
                <a:tc>
                  <a:txBody>
                    <a:bodyPr/>
                    <a:lstStyle/>
                    <a:p>
                      <a:pPr fontAlgn="base" latinLnBrk="0"/>
                      <a:r>
                        <a:rPr lang="en-IN" sz="1100">
                          <a:effectLst/>
                        </a:rPr>
                        <a:t>Delhi</a:t>
                      </a:r>
                    </a:p>
                  </a:txBody>
                  <a:tcPr marL="31140" marR="31140" marT="28026" marB="28026" anchor="ctr">
                    <a:lnL w="12700" cap="flat" cmpd="sng" algn="ctr">
                      <a:solidFill>
                        <a:srgbClr val="709031"/>
                      </a:solidFill>
                      <a:prstDash val="solid"/>
                      <a:round/>
                      <a:headEnd type="none" w="med" len="med"/>
                      <a:tailEnd type="none" w="med" len="med"/>
                    </a:lnL>
                    <a:lnR w="12700" cap="flat" cmpd="sng" algn="ctr">
                      <a:solidFill>
                        <a:srgbClr val="709031"/>
                      </a:solidFill>
                      <a:prstDash val="solid"/>
                      <a:round/>
                      <a:headEnd type="none" w="med" len="med"/>
                      <a:tailEnd type="none" w="med" len="med"/>
                    </a:lnR>
                    <a:lnT w="12700" cap="flat" cmpd="sng" algn="ctr">
                      <a:solidFill>
                        <a:srgbClr val="709031"/>
                      </a:solidFill>
                      <a:prstDash val="solid"/>
                      <a:round/>
                      <a:headEnd type="none" w="med" len="med"/>
                      <a:tailEnd type="none" w="med" len="med"/>
                    </a:lnT>
                    <a:lnB w="12700" cap="flat" cmpd="sng" algn="ctr">
                      <a:solidFill>
                        <a:srgbClr val="709131"/>
                      </a:solidFill>
                      <a:prstDash val="solid"/>
                      <a:round/>
                      <a:headEnd type="none" w="med" len="med"/>
                      <a:tailEnd type="none" w="med" len="med"/>
                    </a:lnB>
                    <a:noFill/>
                  </a:tcPr>
                </a:tc>
                <a:tc>
                  <a:txBody>
                    <a:bodyPr/>
                    <a:lstStyle/>
                    <a:p>
                      <a:pPr fontAlgn="base" latinLnBrk="0"/>
                      <a:r>
                        <a:rPr lang="en-IN" sz="1100">
                          <a:effectLst/>
                        </a:rPr>
                        <a:t>₹1,957M</a:t>
                      </a:r>
                    </a:p>
                  </a:txBody>
                  <a:tcPr marL="31140" marR="31140" marT="28026" marB="28026" anchor="ctr">
                    <a:lnL w="12700" cap="flat" cmpd="sng" algn="ctr">
                      <a:solidFill>
                        <a:srgbClr val="709031"/>
                      </a:solidFill>
                      <a:prstDash val="solid"/>
                      <a:round/>
                      <a:headEnd type="none" w="med" len="med"/>
                      <a:tailEnd type="none" w="med" len="med"/>
                    </a:lnL>
                    <a:lnR w="12700" cap="flat" cmpd="sng" algn="ctr">
                      <a:solidFill>
                        <a:srgbClr val="709031"/>
                      </a:solidFill>
                      <a:prstDash val="solid"/>
                      <a:round/>
                      <a:headEnd type="none" w="med" len="med"/>
                      <a:tailEnd type="none" w="med" len="med"/>
                    </a:lnR>
                    <a:lnT w="12700" cap="flat" cmpd="sng" algn="ctr">
                      <a:solidFill>
                        <a:srgbClr val="709031"/>
                      </a:solidFill>
                      <a:prstDash val="solid"/>
                      <a:round/>
                      <a:headEnd type="none" w="med" len="med"/>
                      <a:tailEnd type="none" w="med" len="med"/>
                    </a:lnT>
                    <a:lnB w="12700" cap="flat" cmpd="sng" algn="ctr">
                      <a:solidFill>
                        <a:srgbClr val="709131"/>
                      </a:solidFill>
                      <a:prstDash val="solid"/>
                      <a:round/>
                      <a:headEnd type="none" w="med" len="med"/>
                      <a:tailEnd type="none" w="med" len="med"/>
                    </a:lnB>
                    <a:noFill/>
                  </a:tcPr>
                </a:tc>
                <a:tc>
                  <a:txBody>
                    <a:bodyPr/>
                    <a:lstStyle/>
                    <a:p>
                      <a:pPr fontAlgn="base" latinLnBrk="0"/>
                      <a:r>
                        <a:rPr lang="en-IN" sz="1100">
                          <a:effectLst/>
                        </a:rPr>
                        <a:t>₹1,911M</a:t>
                      </a:r>
                    </a:p>
                  </a:txBody>
                  <a:tcPr marL="31140" marR="31140" marT="28026" marB="28026" anchor="ctr">
                    <a:lnL w="12700" cap="flat" cmpd="sng" algn="ctr">
                      <a:solidFill>
                        <a:srgbClr val="709031"/>
                      </a:solidFill>
                      <a:prstDash val="solid"/>
                      <a:round/>
                      <a:headEnd type="none" w="med" len="med"/>
                      <a:tailEnd type="none" w="med" len="med"/>
                    </a:lnL>
                    <a:lnR w="12700" cap="flat" cmpd="sng" algn="ctr">
                      <a:solidFill>
                        <a:srgbClr val="709031"/>
                      </a:solidFill>
                      <a:prstDash val="solid"/>
                      <a:round/>
                      <a:headEnd type="none" w="med" len="med"/>
                      <a:tailEnd type="none" w="med" len="med"/>
                    </a:lnR>
                    <a:lnT w="12700" cap="flat" cmpd="sng" algn="ctr">
                      <a:solidFill>
                        <a:srgbClr val="709031"/>
                      </a:solidFill>
                      <a:prstDash val="solid"/>
                      <a:round/>
                      <a:headEnd type="none" w="med" len="med"/>
                      <a:tailEnd type="none" w="med" len="med"/>
                    </a:lnT>
                    <a:lnB w="12700" cap="flat" cmpd="sng" algn="ctr">
                      <a:solidFill>
                        <a:srgbClr val="709131"/>
                      </a:solidFill>
                      <a:prstDash val="solid"/>
                      <a:round/>
                      <a:headEnd type="none" w="med" len="med"/>
                      <a:tailEnd type="none" w="med" len="med"/>
                    </a:lnB>
                    <a:noFill/>
                  </a:tcPr>
                </a:tc>
                <a:tc>
                  <a:txBody>
                    <a:bodyPr/>
                    <a:lstStyle/>
                    <a:p>
                      <a:pPr fontAlgn="base" latinLnBrk="0"/>
                      <a:r>
                        <a:rPr lang="en-IN" sz="1100">
                          <a:effectLst/>
                        </a:rPr>
                        <a:t>-2.38%</a:t>
                      </a:r>
                    </a:p>
                  </a:txBody>
                  <a:tcPr marL="31140" marR="31140" marT="28026" marB="28026" anchor="ctr">
                    <a:lnL w="12700" cap="flat" cmpd="sng" algn="ctr">
                      <a:solidFill>
                        <a:srgbClr val="709031"/>
                      </a:solidFill>
                      <a:prstDash val="solid"/>
                      <a:round/>
                      <a:headEnd type="none" w="med" len="med"/>
                      <a:tailEnd type="none" w="med" len="med"/>
                    </a:lnL>
                    <a:lnR w="12700" cap="flat" cmpd="sng" algn="ctr">
                      <a:solidFill>
                        <a:srgbClr val="709031"/>
                      </a:solidFill>
                      <a:prstDash val="solid"/>
                      <a:round/>
                      <a:headEnd type="none" w="med" len="med"/>
                      <a:tailEnd type="none" w="med" len="med"/>
                    </a:lnR>
                    <a:lnT w="12700" cap="flat" cmpd="sng" algn="ctr">
                      <a:solidFill>
                        <a:srgbClr val="709031"/>
                      </a:solidFill>
                      <a:prstDash val="solid"/>
                      <a:round/>
                      <a:headEnd type="none" w="med" len="med"/>
                      <a:tailEnd type="none" w="med" len="med"/>
                    </a:lnT>
                    <a:lnB w="12700" cap="flat" cmpd="sng" algn="ctr">
                      <a:solidFill>
                        <a:srgbClr val="709131"/>
                      </a:solidFill>
                      <a:prstDash val="solid"/>
                      <a:round/>
                      <a:headEnd type="none" w="med" len="med"/>
                      <a:tailEnd type="none" w="med" len="med"/>
                    </a:lnB>
                    <a:noFill/>
                  </a:tcPr>
                </a:tc>
                <a:extLst>
                  <a:ext uri="{0D108BD9-81ED-4DB2-BD59-A6C34878D82A}">
                    <a16:rowId xmlns:a16="http://schemas.microsoft.com/office/drawing/2014/main" val="3206005982"/>
                  </a:ext>
                </a:extLst>
              </a:tr>
              <a:tr h="239847">
                <a:tc>
                  <a:txBody>
                    <a:bodyPr/>
                    <a:lstStyle/>
                    <a:p>
                      <a:pPr fontAlgn="base" latinLnBrk="0"/>
                      <a:r>
                        <a:rPr lang="en-IN" sz="1100">
                          <a:effectLst/>
                        </a:rPr>
                        <a:t>Kolkata</a:t>
                      </a:r>
                    </a:p>
                  </a:txBody>
                  <a:tcPr marL="31140" marR="31140" marT="28026" marB="28026" anchor="ctr">
                    <a:lnL w="12700" cap="flat" cmpd="sng" algn="ctr">
                      <a:solidFill>
                        <a:srgbClr val="709131"/>
                      </a:solidFill>
                      <a:prstDash val="solid"/>
                      <a:round/>
                      <a:headEnd type="none" w="med" len="med"/>
                      <a:tailEnd type="none" w="med" len="med"/>
                    </a:lnL>
                    <a:lnR w="12700" cap="flat" cmpd="sng" algn="ctr">
                      <a:solidFill>
                        <a:srgbClr val="709131"/>
                      </a:solidFill>
                      <a:prstDash val="solid"/>
                      <a:round/>
                      <a:headEnd type="none" w="med" len="med"/>
                      <a:tailEnd type="none" w="med" len="med"/>
                    </a:lnR>
                    <a:lnT w="12700" cap="flat" cmpd="sng" algn="ctr">
                      <a:solidFill>
                        <a:srgbClr val="709131"/>
                      </a:solidFill>
                      <a:prstDash val="solid"/>
                      <a:round/>
                      <a:headEnd type="none" w="med" len="med"/>
                      <a:tailEnd type="none" w="med" len="med"/>
                    </a:lnT>
                    <a:lnB w="12700" cap="flat" cmpd="sng" algn="ctr">
                      <a:solidFill>
                        <a:srgbClr val="70AE31"/>
                      </a:solidFill>
                      <a:prstDash val="solid"/>
                      <a:round/>
                      <a:headEnd type="none" w="med" len="med"/>
                      <a:tailEnd type="none" w="med" len="med"/>
                    </a:lnB>
                    <a:noFill/>
                  </a:tcPr>
                </a:tc>
                <a:tc>
                  <a:txBody>
                    <a:bodyPr/>
                    <a:lstStyle/>
                    <a:p>
                      <a:pPr fontAlgn="base" latinLnBrk="0"/>
                      <a:r>
                        <a:rPr lang="en-IN" sz="1100">
                          <a:effectLst/>
                        </a:rPr>
                        <a:t>₹1,926M</a:t>
                      </a:r>
                    </a:p>
                  </a:txBody>
                  <a:tcPr marL="31140" marR="31140" marT="28026" marB="28026" anchor="ctr">
                    <a:lnL w="12700" cap="flat" cmpd="sng" algn="ctr">
                      <a:solidFill>
                        <a:srgbClr val="709131"/>
                      </a:solidFill>
                      <a:prstDash val="solid"/>
                      <a:round/>
                      <a:headEnd type="none" w="med" len="med"/>
                      <a:tailEnd type="none" w="med" len="med"/>
                    </a:lnL>
                    <a:lnR w="12700" cap="flat" cmpd="sng" algn="ctr">
                      <a:solidFill>
                        <a:srgbClr val="709131"/>
                      </a:solidFill>
                      <a:prstDash val="solid"/>
                      <a:round/>
                      <a:headEnd type="none" w="med" len="med"/>
                      <a:tailEnd type="none" w="med" len="med"/>
                    </a:lnR>
                    <a:lnT w="12700" cap="flat" cmpd="sng" algn="ctr">
                      <a:solidFill>
                        <a:srgbClr val="709131"/>
                      </a:solidFill>
                      <a:prstDash val="solid"/>
                      <a:round/>
                      <a:headEnd type="none" w="med" len="med"/>
                      <a:tailEnd type="none" w="med" len="med"/>
                    </a:lnT>
                    <a:lnB w="12700" cap="flat" cmpd="sng" algn="ctr">
                      <a:solidFill>
                        <a:srgbClr val="70AE31"/>
                      </a:solidFill>
                      <a:prstDash val="solid"/>
                      <a:round/>
                      <a:headEnd type="none" w="med" len="med"/>
                      <a:tailEnd type="none" w="med" len="med"/>
                    </a:lnB>
                    <a:noFill/>
                  </a:tcPr>
                </a:tc>
                <a:tc>
                  <a:txBody>
                    <a:bodyPr/>
                    <a:lstStyle/>
                    <a:p>
                      <a:pPr fontAlgn="base" latinLnBrk="0"/>
                      <a:r>
                        <a:rPr lang="en-IN" sz="1100">
                          <a:effectLst/>
                        </a:rPr>
                        <a:t>₹1,918M</a:t>
                      </a:r>
                    </a:p>
                  </a:txBody>
                  <a:tcPr marL="31140" marR="31140" marT="28026" marB="28026" anchor="ctr">
                    <a:lnL w="12700" cap="flat" cmpd="sng" algn="ctr">
                      <a:solidFill>
                        <a:srgbClr val="709131"/>
                      </a:solidFill>
                      <a:prstDash val="solid"/>
                      <a:round/>
                      <a:headEnd type="none" w="med" len="med"/>
                      <a:tailEnd type="none" w="med" len="med"/>
                    </a:lnL>
                    <a:lnR w="12700" cap="flat" cmpd="sng" algn="ctr">
                      <a:solidFill>
                        <a:srgbClr val="709131"/>
                      </a:solidFill>
                      <a:prstDash val="solid"/>
                      <a:round/>
                      <a:headEnd type="none" w="med" len="med"/>
                      <a:tailEnd type="none" w="med" len="med"/>
                    </a:lnR>
                    <a:lnT w="12700" cap="flat" cmpd="sng" algn="ctr">
                      <a:solidFill>
                        <a:srgbClr val="709131"/>
                      </a:solidFill>
                      <a:prstDash val="solid"/>
                      <a:round/>
                      <a:headEnd type="none" w="med" len="med"/>
                      <a:tailEnd type="none" w="med" len="med"/>
                    </a:lnT>
                    <a:lnB w="12700" cap="flat" cmpd="sng" algn="ctr">
                      <a:solidFill>
                        <a:srgbClr val="70AE31"/>
                      </a:solidFill>
                      <a:prstDash val="solid"/>
                      <a:round/>
                      <a:headEnd type="none" w="med" len="med"/>
                      <a:tailEnd type="none" w="med" len="med"/>
                    </a:lnB>
                    <a:noFill/>
                  </a:tcPr>
                </a:tc>
                <a:tc>
                  <a:txBody>
                    <a:bodyPr/>
                    <a:lstStyle/>
                    <a:p>
                      <a:pPr fontAlgn="base" latinLnBrk="0"/>
                      <a:r>
                        <a:rPr lang="en-IN" sz="1100">
                          <a:effectLst/>
                        </a:rPr>
                        <a:t>-0.37%</a:t>
                      </a:r>
                    </a:p>
                  </a:txBody>
                  <a:tcPr marL="31140" marR="31140" marT="28026" marB="28026" anchor="ctr">
                    <a:lnL w="12700" cap="flat" cmpd="sng" algn="ctr">
                      <a:solidFill>
                        <a:srgbClr val="709131"/>
                      </a:solidFill>
                      <a:prstDash val="solid"/>
                      <a:round/>
                      <a:headEnd type="none" w="med" len="med"/>
                      <a:tailEnd type="none" w="med" len="med"/>
                    </a:lnL>
                    <a:lnR w="12700" cap="flat" cmpd="sng" algn="ctr">
                      <a:solidFill>
                        <a:srgbClr val="709131"/>
                      </a:solidFill>
                      <a:prstDash val="solid"/>
                      <a:round/>
                      <a:headEnd type="none" w="med" len="med"/>
                      <a:tailEnd type="none" w="med" len="med"/>
                    </a:lnR>
                    <a:lnT w="12700" cap="flat" cmpd="sng" algn="ctr">
                      <a:solidFill>
                        <a:srgbClr val="709131"/>
                      </a:solidFill>
                      <a:prstDash val="solid"/>
                      <a:round/>
                      <a:headEnd type="none" w="med" len="med"/>
                      <a:tailEnd type="none" w="med" len="med"/>
                    </a:lnT>
                    <a:lnB w="12700" cap="flat" cmpd="sng" algn="ctr">
                      <a:solidFill>
                        <a:srgbClr val="70AE31"/>
                      </a:solidFill>
                      <a:prstDash val="solid"/>
                      <a:round/>
                      <a:headEnd type="none" w="med" len="med"/>
                      <a:tailEnd type="none" w="med" len="med"/>
                    </a:lnB>
                    <a:noFill/>
                  </a:tcPr>
                </a:tc>
                <a:extLst>
                  <a:ext uri="{0D108BD9-81ED-4DB2-BD59-A6C34878D82A}">
                    <a16:rowId xmlns:a16="http://schemas.microsoft.com/office/drawing/2014/main" val="2489835016"/>
                  </a:ext>
                </a:extLst>
              </a:tr>
              <a:tr h="239847">
                <a:tc>
                  <a:txBody>
                    <a:bodyPr/>
                    <a:lstStyle/>
                    <a:p>
                      <a:pPr fontAlgn="base" latinLnBrk="0"/>
                      <a:r>
                        <a:rPr lang="en-IN" sz="1100">
                          <a:effectLst/>
                        </a:rPr>
                        <a:t>Bangalore</a:t>
                      </a:r>
                    </a:p>
                  </a:txBody>
                  <a:tcPr marL="31140" marR="31140" marT="28026" marB="28026" anchor="ctr">
                    <a:lnL w="12700" cap="flat" cmpd="sng" algn="ctr">
                      <a:solidFill>
                        <a:srgbClr val="70AE31"/>
                      </a:solidFill>
                      <a:prstDash val="solid"/>
                      <a:round/>
                      <a:headEnd type="none" w="med" len="med"/>
                      <a:tailEnd type="none" w="med" len="med"/>
                    </a:lnL>
                    <a:lnR w="12700" cap="flat" cmpd="sng" algn="ctr">
                      <a:solidFill>
                        <a:srgbClr val="70AE31"/>
                      </a:solidFill>
                      <a:prstDash val="solid"/>
                      <a:round/>
                      <a:headEnd type="none" w="med" len="med"/>
                      <a:tailEnd type="none" w="med" len="med"/>
                    </a:lnR>
                    <a:lnT w="12700" cap="flat" cmpd="sng" algn="ctr">
                      <a:solidFill>
                        <a:srgbClr val="70AE31"/>
                      </a:solidFill>
                      <a:prstDash val="solid"/>
                      <a:round/>
                      <a:headEnd type="none" w="med" len="med"/>
                      <a:tailEnd type="none" w="med" len="med"/>
                    </a:lnT>
                    <a:lnB w="12700" cap="flat" cmpd="sng" algn="ctr">
                      <a:solidFill>
                        <a:srgbClr val="602B1E"/>
                      </a:solidFill>
                      <a:prstDash val="solid"/>
                      <a:round/>
                      <a:headEnd type="none" w="med" len="med"/>
                      <a:tailEnd type="none" w="med" len="med"/>
                    </a:lnB>
                    <a:noFill/>
                  </a:tcPr>
                </a:tc>
                <a:tc>
                  <a:txBody>
                    <a:bodyPr/>
                    <a:lstStyle/>
                    <a:p>
                      <a:pPr fontAlgn="base" latinLnBrk="0"/>
                      <a:r>
                        <a:rPr lang="en-IN" sz="1100">
                          <a:effectLst/>
                        </a:rPr>
                        <a:t>₹1,921M</a:t>
                      </a:r>
                    </a:p>
                  </a:txBody>
                  <a:tcPr marL="31140" marR="31140" marT="28026" marB="28026" anchor="ctr">
                    <a:lnL w="12700" cap="flat" cmpd="sng" algn="ctr">
                      <a:solidFill>
                        <a:srgbClr val="70AE31"/>
                      </a:solidFill>
                      <a:prstDash val="solid"/>
                      <a:round/>
                      <a:headEnd type="none" w="med" len="med"/>
                      <a:tailEnd type="none" w="med" len="med"/>
                    </a:lnL>
                    <a:lnR w="12700" cap="flat" cmpd="sng" algn="ctr">
                      <a:solidFill>
                        <a:srgbClr val="70AE31"/>
                      </a:solidFill>
                      <a:prstDash val="solid"/>
                      <a:round/>
                      <a:headEnd type="none" w="med" len="med"/>
                      <a:tailEnd type="none" w="med" len="med"/>
                    </a:lnR>
                    <a:lnT w="12700" cap="flat" cmpd="sng" algn="ctr">
                      <a:solidFill>
                        <a:srgbClr val="70AE31"/>
                      </a:solidFill>
                      <a:prstDash val="solid"/>
                      <a:round/>
                      <a:headEnd type="none" w="med" len="med"/>
                      <a:tailEnd type="none" w="med" len="med"/>
                    </a:lnT>
                    <a:lnB w="12700" cap="flat" cmpd="sng" algn="ctr">
                      <a:solidFill>
                        <a:srgbClr val="602B1E"/>
                      </a:solidFill>
                      <a:prstDash val="solid"/>
                      <a:round/>
                      <a:headEnd type="none" w="med" len="med"/>
                      <a:tailEnd type="none" w="med" len="med"/>
                    </a:lnB>
                    <a:noFill/>
                  </a:tcPr>
                </a:tc>
                <a:tc>
                  <a:txBody>
                    <a:bodyPr/>
                    <a:lstStyle/>
                    <a:p>
                      <a:pPr fontAlgn="base" latinLnBrk="0"/>
                      <a:r>
                        <a:rPr lang="en-IN" sz="1100">
                          <a:effectLst/>
                        </a:rPr>
                        <a:t>₹1,908M</a:t>
                      </a:r>
                    </a:p>
                  </a:txBody>
                  <a:tcPr marL="31140" marR="31140" marT="28026" marB="28026" anchor="ctr">
                    <a:lnL w="12700" cap="flat" cmpd="sng" algn="ctr">
                      <a:solidFill>
                        <a:srgbClr val="70AE31"/>
                      </a:solidFill>
                      <a:prstDash val="solid"/>
                      <a:round/>
                      <a:headEnd type="none" w="med" len="med"/>
                      <a:tailEnd type="none" w="med" len="med"/>
                    </a:lnL>
                    <a:lnR w="12700" cap="flat" cmpd="sng" algn="ctr">
                      <a:solidFill>
                        <a:srgbClr val="70AE31"/>
                      </a:solidFill>
                      <a:prstDash val="solid"/>
                      <a:round/>
                      <a:headEnd type="none" w="med" len="med"/>
                      <a:tailEnd type="none" w="med" len="med"/>
                    </a:lnR>
                    <a:lnT w="12700" cap="flat" cmpd="sng" algn="ctr">
                      <a:solidFill>
                        <a:srgbClr val="70AE31"/>
                      </a:solidFill>
                      <a:prstDash val="solid"/>
                      <a:round/>
                      <a:headEnd type="none" w="med" len="med"/>
                      <a:tailEnd type="none" w="med" len="med"/>
                    </a:lnT>
                    <a:lnB w="12700" cap="flat" cmpd="sng" algn="ctr">
                      <a:solidFill>
                        <a:srgbClr val="602B1E"/>
                      </a:solidFill>
                      <a:prstDash val="solid"/>
                      <a:round/>
                      <a:headEnd type="none" w="med" len="med"/>
                      <a:tailEnd type="none" w="med" len="med"/>
                    </a:lnB>
                    <a:noFill/>
                  </a:tcPr>
                </a:tc>
                <a:tc>
                  <a:txBody>
                    <a:bodyPr/>
                    <a:lstStyle/>
                    <a:p>
                      <a:pPr fontAlgn="base" latinLnBrk="0"/>
                      <a:r>
                        <a:rPr lang="en-IN" sz="1100">
                          <a:effectLst/>
                        </a:rPr>
                        <a:t>-0.70%</a:t>
                      </a:r>
                    </a:p>
                  </a:txBody>
                  <a:tcPr marL="31140" marR="31140" marT="28026" marB="28026" anchor="ctr">
                    <a:lnL w="12700" cap="flat" cmpd="sng" algn="ctr">
                      <a:solidFill>
                        <a:srgbClr val="70AE31"/>
                      </a:solidFill>
                      <a:prstDash val="solid"/>
                      <a:round/>
                      <a:headEnd type="none" w="med" len="med"/>
                      <a:tailEnd type="none" w="med" len="med"/>
                    </a:lnL>
                    <a:lnR w="12700" cap="flat" cmpd="sng" algn="ctr">
                      <a:solidFill>
                        <a:srgbClr val="70AE31"/>
                      </a:solidFill>
                      <a:prstDash val="solid"/>
                      <a:round/>
                      <a:headEnd type="none" w="med" len="med"/>
                      <a:tailEnd type="none" w="med" len="med"/>
                    </a:lnR>
                    <a:lnT w="12700" cap="flat" cmpd="sng" algn="ctr">
                      <a:solidFill>
                        <a:srgbClr val="70AE31"/>
                      </a:solidFill>
                      <a:prstDash val="solid"/>
                      <a:round/>
                      <a:headEnd type="none" w="med" len="med"/>
                      <a:tailEnd type="none" w="med" len="med"/>
                    </a:lnT>
                    <a:lnB w="12700" cap="flat" cmpd="sng" algn="ctr">
                      <a:solidFill>
                        <a:srgbClr val="602B1E"/>
                      </a:solidFill>
                      <a:prstDash val="solid"/>
                      <a:round/>
                      <a:headEnd type="none" w="med" len="med"/>
                      <a:tailEnd type="none" w="med" len="med"/>
                    </a:lnB>
                    <a:noFill/>
                  </a:tcPr>
                </a:tc>
                <a:extLst>
                  <a:ext uri="{0D108BD9-81ED-4DB2-BD59-A6C34878D82A}">
                    <a16:rowId xmlns:a16="http://schemas.microsoft.com/office/drawing/2014/main" val="1348015086"/>
                  </a:ext>
                </a:extLst>
              </a:tr>
              <a:tr h="239847">
                <a:tc>
                  <a:txBody>
                    <a:bodyPr/>
                    <a:lstStyle/>
                    <a:p>
                      <a:pPr fontAlgn="base" latinLnBrk="0"/>
                      <a:r>
                        <a:rPr lang="en-IN" sz="1100">
                          <a:effectLst/>
                        </a:rPr>
                        <a:t>Chennai</a:t>
                      </a:r>
                    </a:p>
                  </a:txBody>
                  <a:tcPr marL="31140" marR="31140" marT="28026" marB="28026" anchor="ctr">
                    <a:lnL w="12700" cap="flat" cmpd="sng" algn="ctr">
                      <a:solidFill>
                        <a:srgbClr val="602B1E"/>
                      </a:solidFill>
                      <a:prstDash val="solid"/>
                      <a:round/>
                      <a:headEnd type="none" w="med" len="med"/>
                      <a:tailEnd type="none" w="med" len="med"/>
                    </a:lnL>
                    <a:lnR w="12700" cap="flat" cmpd="sng" algn="ctr">
                      <a:solidFill>
                        <a:srgbClr val="602B1E"/>
                      </a:solidFill>
                      <a:prstDash val="solid"/>
                      <a:round/>
                      <a:headEnd type="none" w="med" len="med"/>
                      <a:tailEnd type="none" w="med" len="med"/>
                    </a:lnR>
                    <a:lnT w="12700" cap="flat" cmpd="sng" algn="ctr">
                      <a:solidFill>
                        <a:srgbClr val="602B1E"/>
                      </a:solidFill>
                      <a:prstDash val="solid"/>
                      <a:round/>
                      <a:headEnd type="none" w="med" len="med"/>
                      <a:tailEnd type="none" w="med" len="med"/>
                    </a:lnT>
                    <a:lnB w="12700" cap="flat" cmpd="sng" algn="ctr">
                      <a:solidFill>
                        <a:srgbClr val="E03F1E"/>
                      </a:solidFill>
                      <a:prstDash val="solid"/>
                      <a:round/>
                      <a:headEnd type="none" w="med" len="med"/>
                      <a:tailEnd type="none" w="med" len="med"/>
                    </a:lnB>
                    <a:noFill/>
                  </a:tcPr>
                </a:tc>
                <a:tc>
                  <a:txBody>
                    <a:bodyPr/>
                    <a:lstStyle/>
                    <a:p>
                      <a:pPr fontAlgn="base" latinLnBrk="0"/>
                      <a:r>
                        <a:rPr lang="en-IN" sz="1100">
                          <a:effectLst/>
                        </a:rPr>
                        <a:t>₹1,715M</a:t>
                      </a:r>
                    </a:p>
                  </a:txBody>
                  <a:tcPr marL="31140" marR="31140" marT="28026" marB="28026" anchor="ctr">
                    <a:lnL w="12700" cap="flat" cmpd="sng" algn="ctr">
                      <a:solidFill>
                        <a:srgbClr val="602B1E"/>
                      </a:solidFill>
                      <a:prstDash val="solid"/>
                      <a:round/>
                      <a:headEnd type="none" w="med" len="med"/>
                      <a:tailEnd type="none" w="med" len="med"/>
                    </a:lnL>
                    <a:lnR w="12700" cap="flat" cmpd="sng" algn="ctr">
                      <a:solidFill>
                        <a:srgbClr val="602B1E"/>
                      </a:solidFill>
                      <a:prstDash val="solid"/>
                      <a:round/>
                      <a:headEnd type="none" w="med" len="med"/>
                      <a:tailEnd type="none" w="med" len="med"/>
                    </a:lnR>
                    <a:lnT w="12700" cap="flat" cmpd="sng" algn="ctr">
                      <a:solidFill>
                        <a:srgbClr val="602B1E"/>
                      </a:solidFill>
                      <a:prstDash val="solid"/>
                      <a:round/>
                      <a:headEnd type="none" w="med" len="med"/>
                      <a:tailEnd type="none" w="med" len="med"/>
                    </a:lnT>
                    <a:lnB w="12700" cap="flat" cmpd="sng" algn="ctr">
                      <a:solidFill>
                        <a:srgbClr val="E03F1E"/>
                      </a:solidFill>
                      <a:prstDash val="solid"/>
                      <a:round/>
                      <a:headEnd type="none" w="med" len="med"/>
                      <a:tailEnd type="none" w="med" len="med"/>
                    </a:lnB>
                    <a:noFill/>
                  </a:tcPr>
                </a:tc>
                <a:tc>
                  <a:txBody>
                    <a:bodyPr/>
                    <a:lstStyle/>
                    <a:p>
                      <a:pPr fontAlgn="base" latinLnBrk="0"/>
                      <a:r>
                        <a:rPr lang="en-IN" sz="1100">
                          <a:effectLst/>
                        </a:rPr>
                        <a:t>₹1,701M</a:t>
                      </a:r>
                    </a:p>
                  </a:txBody>
                  <a:tcPr marL="31140" marR="31140" marT="28026" marB="28026" anchor="ctr">
                    <a:lnL w="12700" cap="flat" cmpd="sng" algn="ctr">
                      <a:solidFill>
                        <a:srgbClr val="602B1E"/>
                      </a:solidFill>
                      <a:prstDash val="solid"/>
                      <a:round/>
                      <a:headEnd type="none" w="med" len="med"/>
                      <a:tailEnd type="none" w="med" len="med"/>
                    </a:lnL>
                    <a:lnR w="12700" cap="flat" cmpd="sng" algn="ctr">
                      <a:solidFill>
                        <a:srgbClr val="602B1E"/>
                      </a:solidFill>
                      <a:prstDash val="solid"/>
                      <a:round/>
                      <a:headEnd type="none" w="med" len="med"/>
                      <a:tailEnd type="none" w="med" len="med"/>
                    </a:lnR>
                    <a:lnT w="12700" cap="flat" cmpd="sng" algn="ctr">
                      <a:solidFill>
                        <a:srgbClr val="602B1E"/>
                      </a:solidFill>
                      <a:prstDash val="solid"/>
                      <a:round/>
                      <a:headEnd type="none" w="med" len="med"/>
                      <a:tailEnd type="none" w="med" len="med"/>
                    </a:lnT>
                    <a:lnB w="12700" cap="flat" cmpd="sng" algn="ctr">
                      <a:solidFill>
                        <a:srgbClr val="E03F1E"/>
                      </a:solidFill>
                      <a:prstDash val="solid"/>
                      <a:round/>
                      <a:headEnd type="none" w="med" len="med"/>
                      <a:tailEnd type="none" w="med" len="med"/>
                    </a:lnB>
                    <a:noFill/>
                  </a:tcPr>
                </a:tc>
                <a:tc>
                  <a:txBody>
                    <a:bodyPr/>
                    <a:lstStyle/>
                    <a:p>
                      <a:pPr fontAlgn="base" latinLnBrk="0"/>
                      <a:r>
                        <a:rPr lang="en-IN" sz="1100">
                          <a:effectLst/>
                        </a:rPr>
                        <a:t>-0.82%</a:t>
                      </a:r>
                    </a:p>
                  </a:txBody>
                  <a:tcPr marL="31140" marR="31140" marT="28026" marB="28026" anchor="ctr">
                    <a:lnL w="12700" cap="flat" cmpd="sng" algn="ctr">
                      <a:solidFill>
                        <a:srgbClr val="602B1E"/>
                      </a:solidFill>
                      <a:prstDash val="solid"/>
                      <a:round/>
                      <a:headEnd type="none" w="med" len="med"/>
                      <a:tailEnd type="none" w="med" len="med"/>
                    </a:lnL>
                    <a:lnR w="12700" cap="flat" cmpd="sng" algn="ctr">
                      <a:solidFill>
                        <a:srgbClr val="602B1E"/>
                      </a:solidFill>
                      <a:prstDash val="solid"/>
                      <a:round/>
                      <a:headEnd type="none" w="med" len="med"/>
                      <a:tailEnd type="none" w="med" len="med"/>
                    </a:lnR>
                    <a:lnT w="12700" cap="flat" cmpd="sng" algn="ctr">
                      <a:solidFill>
                        <a:srgbClr val="602B1E"/>
                      </a:solidFill>
                      <a:prstDash val="solid"/>
                      <a:round/>
                      <a:headEnd type="none" w="med" len="med"/>
                      <a:tailEnd type="none" w="med" len="med"/>
                    </a:lnT>
                    <a:lnB w="12700" cap="flat" cmpd="sng" algn="ctr">
                      <a:solidFill>
                        <a:srgbClr val="E03F1E"/>
                      </a:solidFill>
                      <a:prstDash val="solid"/>
                      <a:round/>
                      <a:headEnd type="none" w="med" len="med"/>
                      <a:tailEnd type="none" w="med" len="med"/>
                    </a:lnB>
                    <a:noFill/>
                  </a:tcPr>
                </a:tc>
                <a:extLst>
                  <a:ext uri="{0D108BD9-81ED-4DB2-BD59-A6C34878D82A}">
                    <a16:rowId xmlns:a16="http://schemas.microsoft.com/office/drawing/2014/main" val="1542248683"/>
                  </a:ext>
                </a:extLst>
              </a:tr>
              <a:tr h="239847">
                <a:tc>
                  <a:txBody>
                    <a:bodyPr/>
                    <a:lstStyle/>
                    <a:p>
                      <a:pPr fontAlgn="base" latinLnBrk="0"/>
                      <a:r>
                        <a:rPr lang="en-IN" sz="1100">
                          <a:effectLst/>
                        </a:rPr>
                        <a:t>Pune</a:t>
                      </a:r>
                    </a:p>
                  </a:txBody>
                  <a:tcPr marL="31140" marR="31140" marT="28026" marB="28026" anchor="ctr">
                    <a:lnL w="12700" cap="flat" cmpd="sng" algn="ctr">
                      <a:solidFill>
                        <a:srgbClr val="E03F1E"/>
                      </a:solidFill>
                      <a:prstDash val="solid"/>
                      <a:round/>
                      <a:headEnd type="none" w="med" len="med"/>
                      <a:tailEnd type="none" w="med" len="med"/>
                    </a:lnL>
                    <a:lnR w="12700" cap="flat" cmpd="sng" algn="ctr">
                      <a:solidFill>
                        <a:srgbClr val="E03F1E"/>
                      </a:solidFill>
                      <a:prstDash val="solid"/>
                      <a:round/>
                      <a:headEnd type="none" w="med" len="med"/>
                      <a:tailEnd type="none" w="med" len="med"/>
                    </a:lnR>
                    <a:lnT w="12700" cap="flat" cmpd="sng" algn="ctr">
                      <a:solidFill>
                        <a:srgbClr val="E03F1E"/>
                      </a:solidFill>
                      <a:prstDash val="solid"/>
                      <a:round/>
                      <a:headEnd type="none" w="med" len="med"/>
                      <a:tailEnd type="none" w="med" len="med"/>
                    </a:lnT>
                    <a:lnB w="12700" cap="flat" cmpd="sng" algn="ctr">
                      <a:solidFill>
                        <a:srgbClr val="E00B1E"/>
                      </a:solidFill>
                      <a:prstDash val="solid"/>
                      <a:round/>
                      <a:headEnd type="none" w="med" len="med"/>
                      <a:tailEnd type="none" w="med" len="med"/>
                    </a:lnB>
                    <a:noFill/>
                  </a:tcPr>
                </a:tc>
                <a:tc>
                  <a:txBody>
                    <a:bodyPr/>
                    <a:lstStyle/>
                    <a:p>
                      <a:pPr fontAlgn="base" latinLnBrk="0"/>
                      <a:r>
                        <a:rPr lang="en-IN" sz="1100">
                          <a:effectLst/>
                        </a:rPr>
                        <a:t>₹1,564M</a:t>
                      </a:r>
                    </a:p>
                  </a:txBody>
                  <a:tcPr marL="31140" marR="31140" marT="28026" marB="28026" anchor="ctr">
                    <a:lnL w="12700" cap="flat" cmpd="sng" algn="ctr">
                      <a:solidFill>
                        <a:srgbClr val="E03F1E"/>
                      </a:solidFill>
                      <a:prstDash val="solid"/>
                      <a:round/>
                      <a:headEnd type="none" w="med" len="med"/>
                      <a:tailEnd type="none" w="med" len="med"/>
                    </a:lnL>
                    <a:lnR w="12700" cap="flat" cmpd="sng" algn="ctr">
                      <a:solidFill>
                        <a:srgbClr val="E03F1E"/>
                      </a:solidFill>
                      <a:prstDash val="solid"/>
                      <a:round/>
                      <a:headEnd type="none" w="med" len="med"/>
                      <a:tailEnd type="none" w="med" len="med"/>
                    </a:lnR>
                    <a:lnT w="12700" cap="flat" cmpd="sng" algn="ctr">
                      <a:solidFill>
                        <a:srgbClr val="E03F1E"/>
                      </a:solidFill>
                      <a:prstDash val="solid"/>
                      <a:round/>
                      <a:headEnd type="none" w="med" len="med"/>
                      <a:tailEnd type="none" w="med" len="med"/>
                    </a:lnT>
                    <a:lnB w="12700" cap="flat" cmpd="sng" algn="ctr">
                      <a:solidFill>
                        <a:srgbClr val="E00B1E"/>
                      </a:solidFill>
                      <a:prstDash val="solid"/>
                      <a:round/>
                      <a:headEnd type="none" w="med" len="med"/>
                      <a:tailEnd type="none" w="med" len="med"/>
                    </a:lnB>
                    <a:noFill/>
                  </a:tcPr>
                </a:tc>
                <a:tc>
                  <a:txBody>
                    <a:bodyPr/>
                    <a:lstStyle/>
                    <a:p>
                      <a:pPr fontAlgn="base" latinLnBrk="0"/>
                      <a:r>
                        <a:rPr lang="en-IN" sz="1100">
                          <a:effectLst/>
                        </a:rPr>
                        <a:t>₹1,563M</a:t>
                      </a:r>
                    </a:p>
                  </a:txBody>
                  <a:tcPr marL="31140" marR="31140" marT="28026" marB="28026" anchor="ctr">
                    <a:lnL w="12700" cap="flat" cmpd="sng" algn="ctr">
                      <a:solidFill>
                        <a:srgbClr val="E03F1E"/>
                      </a:solidFill>
                      <a:prstDash val="solid"/>
                      <a:round/>
                      <a:headEnd type="none" w="med" len="med"/>
                      <a:tailEnd type="none" w="med" len="med"/>
                    </a:lnL>
                    <a:lnR w="12700" cap="flat" cmpd="sng" algn="ctr">
                      <a:solidFill>
                        <a:srgbClr val="E03F1E"/>
                      </a:solidFill>
                      <a:prstDash val="solid"/>
                      <a:round/>
                      <a:headEnd type="none" w="med" len="med"/>
                      <a:tailEnd type="none" w="med" len="med"/>
                    </a:lnR>
                    <a:lnT w="12700" cap="flat" cmpd="sng" algn="ctr">
                      <a:solidFill>
                        <a:srgbClr val="E03F1E"/>
                      </a:solidFill>
                      <a:prstDash val="solid"/>
                      <a:round/>
                      <a:headEnd type="none" w="med" len="med"/>
                      <a:tailEnd type="none" w="med" len="med"/>
                    </a:lnT>
                    <a:lnB w="12700" cap="flat" cmpd="sng" algn="ctr">
                      <a:solidFill>
                        <a:srgbClr val="E00B1E"/>
                      </a:solidFill>
                      <a:prstDash val="solid"/>
                      <a:round/>
                      <a:headEnd type="none" w="med" len="med"/>
                      <a:tailEnd type="none" w="med" len="med"/>
                    </a:lnB>
                    <a:noFill/>
                  </a:tcPr>
                </a:tc>
                <a:tc>
                  <a:txBody>
                    <a:bodyPr/>
                    <a:lstStyle/>
                    <a:p>
                      <a:pPr fontAlgn="base" latinLnBrk="0"/>
                      <a:r>
                        <a:rPr lang="en-IN" sz="1100">
                          <a:effectLst/>
                        </a:rPr>
                        <a:t>-0.09%</a:t>
                      </a:r>
                    </a:p>
                  </a:txBody>
                  <a:tcPr marL="31140" marR="31140" marT="28026" marB="28026" anchor="ctr">
                    <a:lnL w="12700" cap="flat" cmpd="sng" algn="ctr">
                      <a:solidFill>
                        <a:srgbClr val="E03F1E"/>
                      </a:solidFill>
                      <a:prstDash val="solid"/>
                      <a:round/>
                      <a:headEnd type="none" w="med" len="med"/>
                      <a:tailEnd type="none" w="med" len="med"/>
                    </a:lnL>
                    <a:lnR w="12700" cap="flat" cmpd="sng" algn="ctr">
                      <a:solidFill>
                        <a:srgbClr val="E03F1E"/>
                      </a:solidFill>
                      <a:prstDash val="solid"/>
                      <a:round/>
                      <a:headEnd type="none" w="med" len="med"/>
                      <a:tailEnd type="none" w="med" len="med"/>
                    </a:lnR>
                    <a:lnT w="12700" cap="flat" cmpd="sng" algn="ctr">
                      <a:solidFill>
                        <a:srgbClr val="E03F1E"/>
                      </a:solidFill>
                      <a:prstDash val="solid"/>
                      <a:round/>
                      <a:headEnd type="none" w="med" len="med"/>
                      <a:tailEnd type="none" w="med" len="med"/>
                    </a:lnT>
                    <a:lnB w="12700" cap="flat" cmpd="sng" algn="ctr">
                      <a:solidFill>
                        <a:srgbClr val="E00B1E"/>
                      </a:solidFill>
                      <a:prstDash val="solid"/>
                      <a:round/>
                      <a:headEnd type="none" w="med" len="med"/>
                      <a:tailEnd type="none" w="med" len="med"/>
                    </a:lnB>
                    <a:noFill/>
                  </a:tcPr>
                </a:tc>
                <a:extLst>
                  <a:ext uri="{0D108BD9-81ED-4DB2-BD59-A6C34878D82A}">
                    <a16:rowId xmlns:a16="http://schemas.microsoft.com/office/drawing/2014/main" val="2604990233"/>
                  </a:ext>
                </a:extLst>
              </a:tr>
              <a:tr h="239847">
                <a:tc>
                  <a:txBody>
                    <a:bodyPr/>
                    <a:lstStyle/>
                    <a:p>
                      <a:pPr fontAlgn="base" latinLnBrk="0"/>
                      <a:r>
                        <a:rPr lang="en-IN" sz="1100">
                          <a:effectLst/>
                        </a:rPr>
                        <a:t>Hyderabad</a:t>
                      </a:r>
                    </a:p>
                  </a:txBody>
                  <a:tcPr marL="31140" marR="31140" marT="28026" marB="28026" anchor="ctr">
                    <a:lnL w="12700" cap="flat" cmpd="sng" algn="ctr">
                      <a:solidFill>
                        <a:srgbClr val="E00B1E"/>
                      </a:solidFill>
                      <a:prstDash val="solid"/>
                      <a:round/>
                      <a:headEnd type="none" w="med" len="med"/>
                      <a:tailEnd type="none" w="med" len="med"/>
                    </a:lnL>
                    <a:lnR w="12700" cap="flat" cmpd="sng" algn="ctr">
                      <a:solidFill>
                        <a:srgbClr val="E00B1E"/>
                      </a:solidFill>
                      <a:prstDash val="solid"/>
                      <a:round/>
                      <a:headEnd type="none" w="med" len="med"/>
                      <a:tailEnd type="none" w="med" len="med"/>
                    </a:lnR>
                    <a:lnT w="12700" cap="flat" cmpd="sng" algn="ctr">
                      <a:solidFill>
                        <a:srgbClr val="E00B1E"/>
                      </a:solidFill>
                      <a:prstDash val="solid"/>
                      <a:round/>
                      <a:headEnd type="none" w="med" len="med"/>
                      <a:tailEnd type="none" w="med" len="med"/>
                    </a:lnT>
                    <a:lnB w="12700" cap="flat" cmpd="sng" algn="ctr">
                      <a:solidFill>
                        <a:srgbClr val="200D1E"/>
                      </a:solidFill>
                      <a:prstDash val="solid"/>
                      <a:round/>
                      <a:headEnd type="none" w="med" len="med"/>
                      <a:tailEnd type="none" w="med" len="med"/>
                    </a:lnB>
                    <a:noFill/>
                  </a:tcPr>
                </a:tc>
                <a:tc>
                  <a:txBody>
                    <a:bodyPr/>
                    <a:lstStyle/>
                    <a:p>
                      <a:pPr fontAlgn="base" latinLnBrk="0"/>
                      <a:r>
                        <a:rPr lang="en-IN" sz="1100">
                          <a:effectLst/>
                        </a:rPr>
                        <a:t>₹1,545M</a:t>
                      </a:r>
                    </a:p>
                  </a:txBody>
                  <a:tcPr marL="31140" marR="31140" marT="28026" marB="28026" anchor="ctr">
                    <a:lnL w="12700" cap="flat" cmpd="sng" algn="ctr">
                      <a:solidFill>
                        <a:srgbClr val="E00B1E"/>
                      </a:solidFill>
                      <a:prstDash val="solid"/>
                      <a:round/>
                      <a:headEnd type="none" w="med" len="med"/>
                      <a:tailEnd type="none" w="med" len="med"/>
                    </a:lnL>
                    <a:lnR w="12700" cap="flat" cmpd="sng" algn="ctr">
                      <a:solidFill>
                        <a:srgbClr val="E00B1E"/>
                      </a:solidFill>
                      <a:prstDash val="solid"/>
                      <a:round/>
                      <a:headEnd type="none" w="med" len="med"/>
                      <a:tailEnd type="none" w="med" len="med"/>
                    </a:lnR>
                    <a:lnT w="12700" cap="flat" cmpd="sng" algn="ctr">
                      <a:solidFill>
                        <a:srgbClr val="E00B1E"/>
                      </a:solidFill>
                      <a:prstDash val="solid"/>
                      <a:round/>
                      <a:headEnd type="none" w="med" len="med"/>
                      <a:tailEnd type="none" w="med" len="med"/>
                    </a:lnT>
                    <a:lnB w="12700" cap="flat" cmpd="sng" algn="ctr">
                      <a:solidFill>
                        <a:srgbClr val="200D1E"/>
                      </a:solidFill>
                      <a:prstDash val="solid"/>
                      <a:round/>
                      <a:headEnd type="none" w="med" len="med"/>
                      <a:tailEnd type="none" w="med" len="med"/>
                    </a:lnB>
                    <a:noFill/>
                  </a:tcPr>
                </a:tc>
                <a:tc>
                  <a:txBody>
                    <a:bodyPr/>
                    <a:lstStyle/>
                    <a:p>
                      <a:pPr fontAlgn="base" latinLnBrk="0"/>
                      <a:r>
                        <a:rPr lang="en-IN" sz="1100">
                          <a:effectLst/>
                        </a:rPr>
                        <a:t>₹1,541M</a:t>
                      </a:r>
                    </a:p>
                  </a:txBody>
                  <a:tcPr marL="31140" marR="31140" marT="28026" marB="28026" anchor="ctr">
                    <a:lnL w="12700" cap="flat" cmpd="sng" algn="ctr">
                      <a:solidFill>
                        <a:srgbClr val="E00B1E"/>
                      </a:solidFill>
                      <a:prstDash val="solid"/>
                      <a:round/>
                      <a:headEnd type="none" w="med" len="med"/>
                      <a:tailEnd type="none" w="med" len="med"/>
                    </a:lnL>
                    <a:lnR w="12700" cap="flat" cmpd="sng" algn="ctr">
                      <a:solidFill>
                        <a:srgbClr val="E00B1E"/>
                      </a:solidFill>
                      <a:prstDash val="solid"/>
                      <a:round/>
                      <a:headEnd type="none" w="med" len="med"/>
                      <a:tailEnd type="none" w="med" len="med"/>
                    </a:lnR>
                    <a:lnT w="12700" cap="flat" cmpd="sng" algn="ctr">
                      <a:solidFill>
                        <a:srgbClr val="E00B1E"/>
                      </a:solidFill>
                      <a:prstDash val="solid"/>
                      <a:round/>
                      <a:headEnd type="none" w="med" len="med"/>
                      <a:tailEnd type="none" w="med" len="med"/>
                    </a:lnT>
                    <a:lnB w="12700" cap="flat" cmpd="sng" algn="ctr">
                      <a:solidFill>
                        <a:srgbClr val="200D1E"/>
                      </a:solidFill>
                      <a:prstDash val="solid"/>
                      <a:round/>
                      <a:headEnd type="none" w="med" len="med"/>
                      <a:tailEnd type="none" w="med" len="med"/>
                    </a:lnB>
                    <a:noFill/>
                  </a:tcPr>
                </a:tc>
                <a:tc>
                  <a:txBody>
                    <a:bodyPr/>
                    <a:lstStyle/>
                    <a:p>
                      <a:pPr fontAlgn="base" latinLnBrk="0"/>
                      <a:r>
                        <a:rPr lang="en-IN" sz="1100">
                          <a:effectLst/>
                        </a:rPr>
                        <a:t>-0.23%</a:t>
                      </a:r>
                    </a:p>
                  </a:txBody>
                  <a:tcPr marL="31140" marR="31140" marT="28026" marB="28026" anchor="ctr">
                    <a:lnL w="12700" cap="flat" cmpd="sng" algn="ctr">
                      <a:solidFill>
                        <a:srgbClr val="E00B1E"/>
                      </a:solidFill>
                      <a:prstDash val="solid"/>
                      <a:round/>
                      <a:headEnd type="none" w="med" len="med"/>
                      <a:tailEnd type="none" w="med" len="med"/>
                    </a:lnL>
                    <a:lnR w="12700" cap="flat" cmpd="sng" algn="ctr">
                      <a:solidFill>
                        <a:srgbClr val="E00B1E"/>
                      </a:solidFill>
                      <a:prstDash val="solid"/>
                      <a:round/>
                      <a:headEnd type="none" w="med" len="med"/>
                      <a:tailEnd type="none" w="med" len="med"/>
                    </a:lnR>
                    <a:lnT w="12700" cap="flat" cmpd="sng" algn="ctr">
                      <a:solidFill>
                        <a:srgbClr val="E00B1E"/>
                      </a:solidFill>
                      <a:prstDash val="solid"/>
                      <a:round/>
                      <a:headEnd type="none" w="med" len="med"/>
                      <a:tailEnd type="none" w="med" len="med"/>
                    </a:lnT>
                    <a:lnB w="12700" cap="flat" cmpd="sng" algn="ctr">
                      <a:solidFill>
                        <a:srgbClr val="200D1E"/>
                      </a:solidFill>
                      <a:prstDash val="solid"/>
                      <a:round/>
                      <a:headEnd type="none" w="med" len="med"/>
                      <a:tailEnd type="none" w="med" len="med"/>
                    </a:lnB>
                    <a:noFill/>
                  </a:tcPr>
                </a:tc>
                <a:extLst>
                  <a:ext uri="{0D108BD9-81ED-4DB2-BD59-A6C34878D82A}">
                    <a16:rowId xmlns:a16="http://schemas.microsoft.com/office/drawing/2014/main" val="3012009795"/>
                  </a:ext>
                </a:extLst>
              </a:tr>
              <a:tr h="419733">
                <a:tc>
                  <a:txBody>
                    <a:bodyPr/>
                    <a:lstStyle/>
                    <a:p>
                      <a:pPr fontAlgn="base" latinLnBrk="0"/>
                      <a:r>
                        <a:rPr lang="en-IN" sz="1100">
                          <a:effectLst/>
                        </a:rPr>
                        <a:t>Ahmedabad</a:t>
                      </a:r>
                    </a:p>
                  </a:txBody>
                  <a:tcPr marL="31140" marR="31140" marT="28026" marB="28026" anchor="ctr">
                    <a:lnL w="12700" cap="flat" cmpd="sng" algn="ctr">
                      <a:solidFill>
                        <a:srgbClr val="200D1E"/>
                      </a:solidFill>
                      <a:prstDash val="solid"/>
                      <a:round/>
                      <a:headEnd type="none" w="med" len="med"/>
                      <a:tailEnd type="none" w="med" len="med"/>
                    </a:lnL>
                    <a:lnR w="12700" cap="flat" cmpd="sng" algn="ctr">
                      <a:solidFill>
                        <a:srgbClr val="200D1E"/>
                      </a:solidFill>
                      <a:prstDash val="solid"/>
                      <a:round/>
                      <a:headEnd type="none" w="med" len="med"/>
                      <a:tailEnd type="none" w="med" len="med"/>
                    </a:lnR>
                    <a:lnT w="12700" cap="flat" cmpd="sng" algn="ctr">
                      <a:solidFill>
                        <a:srgbClr val="200D1E"/>
                      </a:solidFill>
                      <a:prstDash val="solid"/>
                      <a:round/>
                      <a:headEnd type="none" w="med" len="med"/>
                      <a:tailEnd type="none" w="med" len="med"/>
                    </a:lnT>
                    <a:lnB w="12700" cap="flat" cmpd="sng" algn="ctr">
                      <a:solidFill>
                        <a:srgbClr val="1027EA"/>
                      </a:solidFill>
                      <a:prstDash val="solid"/>
                      <a:round/>
                      <a:headEnd type="none" w="med" len="med"/>
                      <a:tailEnd type="none" w="med" len="med"/>
                    </a:lnB>
                    <a:noFill/>
                  </a:tcPr>
                </a:tc>
                <a:tc>
                  <a:txBody>
                    <a:bodyPr/>
                    <a:lstStyle/>
                    <a:p>
                      <a:pPr fontAlgn="base" latinLnBrk="0"/>
                      <a:r>
                        <a:rPr lang="en-IN" sz="1100">
                          <a:effectLst/>
                        </a:rPr>
                        <a:t>₹1,531M</a:t>
                      </a:r>
                    </a:p>
                  </a:txBody>
                  <a:tcPr marL="31140" marR="31140" marT="28026" marB="28026" anchor="ctr">
                    <a:lnL w="12700" cap="flat" cmpd="sng" algn="ctr">
                      <a:solidFill>
                        <a:srgbClr val="200D1E"/>
                      </a:solidFill>
                      <a:prstDash val="solid"/>
                      <a:round/>
                      <a:headEnd type="none" w="med" len="med"/>
                      <a:tailEnd type="none" w="med" len="med"/>
                    </a:lnL>
                    <a:lnR w="12700" cap="flat" cmpd="sng" algn="ctr">
                      <a:solidFill>
                        <a:srgbClr val="200D1E"/>
                      </a:solidFill>
                      <a:prstDash val="solid"/>
                      <a:round/>
                      <a:headEnd type="none" w="med" len="med"/>
                      <a:tailEnd type="none" w="med" len="med"/>
                    </a:lnR>
                    <a:lnT w="12700" cap="flat" cmpd="sng" algn="ctr">
                      <a:solidFill>
                        <a:srgbClr val="200D1E"/>
                      </a:solidFill>
                      <a:prstDash val="solid"/>
                      <a:round/>
                      <a:headEnd type="none" w="med" len="med"/>
                      <a:tailEnd type="none" w="med" len="med"/>
                    </a:lnT>
                    <a:lnB w="12700" cap="flat" cmpd="sng" algn="ctr">
                      <a:solidFill>
                        <a:srgbClr val="1027EA"/>
                      </a:solidFill>
                      <a:prstDash val="solid"/>
                      <a:round/>
                      <a:headEnd type="none" w="med" len="med"/>
                      <a:tailEnd type="none" w="med" len="med"/>
                    </a:lnB>
                    <a:noFill/>
                  </a:tcPr>
                </a:tc>
                <a:tc>
                  <a:txBody>
                    <a:bodyPr/>
                    <a:lstStyle/>
                    <a:p>
                      <a:pPr fontAlgn="base" latinLnBrk="0"/>
                      <a:r>
                        <a:rPr lang="en-IN" sz="1100">
                          <a:effectLst/>
                        </a:rPr>
                        <a:t>₹1,537M</a:t>
                      </a:r>
                    </a:p>
                  </a:txBody>
                  <a:tcPr marL="31140" marR="31140" marT="28026" marB="28026" anchor="ctr">
                    <a:lnL w="12700" cap="flat" cmpd="sng" algn="ctr">
                      <a:solidFill>
                        <a:srgbClr val="200D1E"/>
                      </a:solidFill>
                      <a:prstDash val="solid"/>
                      <a:round/>
                      <a:headEnd type="none" w="med" len="med"/>
                      <a:tailEnd type="none" w="med" len="med"/>
                    </a:lnL>
                    <a:lnR w="12700" cap="flat" cmpd="sng" algn="ctr">
                      <a:solidFill>
                        <a:srgbClr val="200D1E"/>
                      </a:solidFill>
                      <a:prstDash val="solid"/>
                      <a:round/>
                      <a:headEnd type="none" w="med" len="med"/>
                      <a:tailEnd type="none" w="med" len="med"/>
                    </a:lnR>
                    <a:lnT w="12700" cap="flat" cmpd="sng" algn="ctr">
                      <a:solidFill>
                        <a:srgbClr val="200D1E"/>
                      </a:solidFill>
                      <a:prstDash val="solid"/>
                      <a:round/>
                      <a:headEnd type="none" w="med" len="med"/>
                      <a:tailEnd type="none" w="med" len="med"/>
                    </a:lnT>
                    <a:lnB w="12700" cap="flat" cmpd="sng" algn="ctr">
                      <a:solidFill>
                        <a:srgbClr val="1027EA"/>
                      </a:solidFill>
                      <a:prstDash val="solid"/>
                      <a:round/>
                      <a:headEnd type="none" w="med" len="med"/>
                      <a:tailEnd type="none" w="med" len="med"/>
                    </a:lnB>
                    <a:noFill/>
                  </a:tcPr>
                </a:tc>
                <a:tc>
                  <a:txBody>
                    <a:bodyPr/>
                    <a:lstStyle/>
                    <a:p>
                      <a:pPr fontAlgn="base" latinLnBrk="0"/>
                      <a:r>
                        <a:rPr lang="en-IN" sz="1100">
                          <a:effectLst/>
                        </a:rPr>
                        <a:t>+0.39%</a:t>
                      </a:r>
                    </a:p>
                  </a:txBody>
                  <a:tcPr marL="31140" marR="31140" marT="28026" marB="28026" anchor="ctr">
                    <a:lnL w="12700" cap="flat" cmpd="sng" algn="ctr">
                      <a:solidFill>
                        <a:srgbClr val="200D1E"/>
                      </a:solidFill>
                      <a:prstDash val="solid"/>
                      <a:round/>
                      <a:headEnd type="none" w="med" len="med"/>
                      <a:tailEnd type="none" w="med" len="med"/>
                    </a:lnL>
                    <a:lnR w="12700" cap="flat" cmpd="sng" algn="ctr">
                      <a:solidFill>
                        <a:srgbClr val="200D1E"/>
                      </a:solidFill>
                      <a:prstDash val="solid"/>
                      <a:round/>
                      <a:headEnd type="none" w="med" len="med"/>
                      <a:tailEnd type="none" w="med" len="med"/>
                    </a:lnR>
                    <a:lnT w="12700" cap="flat" cmpd="sng" algn="ctr">
                      <a:solidFill>
                        <a:srgbClr val="200D1E"/>
                      </a:solidFill>
                      <a:prstDash val="solid"/>
                      <a:round/>
                      <a:headEnd type="none" w="med" len="med"/>
                      <a:tailEnd type="none" w="med" len="med"/>
                    </a:lnT>
                    <a:lnB w="12700" cap="flat" cmpd="sng" algn="ctr">
                      <a:solidFill>
                        <a:srgbClr val="1027EA"/>
                      </a:solidFill>
                      <a:prstDash val="solid"/>
                      <a:round/>
                      <a:headEnd type="none" w="med" len="med"/>
                      <a:tailEnd type="none" w="med" len="med"/>
                    </a:lnB>
                    <a:noFill/>
                  </a:tcPr>
                </a:tc>
                <a:extLst>
                  <a:ext uri="{0D108BD9-81ED-4DB2-BD59-A6C34878D82A}">
                    <a16:rowId xmlns:a16="http://schemas.microsoft.com/office/drawing/2014/main" val="2923377854"/>
                  </a:ext>
                </a:extLst>
              </a:tr>
              <a:tr h="239847">
                <a:tc>
                  <a:txBody>
                    <a:bodyPr/>
                    <a:lstStyle/>
                    <a:p>
                      <a:pPr fontAlgn="base" latinLnBrk="0"/>
                      <a:r>
                        <a:rPr lang="en-IN" sz="1100">
                          <a:effectLst/>
                        </a:rPr>
                        <a:t>Lucknow</a:t>
                      </a:r>
                    </a:p>
                  </a:txBody>
                  <a:tcPr marL="31140" marR="31140" marT="28026" marB="28026" anchor="ctr">
                    <a:lnL w="12700" cap="flat" cmpd="sng" algn="ctr">
                      <a:solidFill>
                        <a:srgbClr val="1027EA"/>
                      </a:solidFill>
                      <a:prstDash val="solid"/>
                      <a:round/>
                      <a:headEnd type="none" w="med" len="med"/>
                      <a:tailEnd type="none" w="med" len="med"/>
                    </a:lnL>
                    <a:lnR w="12700" cap="flat" cmpd="sng" algn="ctr">
                      <a:solidFill>
                        <a:srgbClr val="1027EA"/>
                      </a:solidFill>
                      <a:prstDash val="solid"/>
                      <a:round/>
                      <a:headEnd type="none" w="med" len="med"/>
                      <a:tailEnd type="none" w="med" len="med"/>
                    </a:lnR>
                    <a:lnT w="12700" cap="flat" cmpd="sng" algn="ctr">
                      <a:solidFill>
                        <a:srgbClr val="1027EA"/>
                      </a:solidFill>
                      <a:prstDash val="solid"/>
                      <a:round/>
                      <a:headEnd type="none" w="med" len="med"/>
                      <a:tailEnd type="none" w="med" len="med"/>
                    </a:lnT>
                    <a:lnB w="12700" cap="flat" cmpd="sng" algn="ctr">
                      <a:solidFill>
                        <a:srgbClr val="D021EA"/>
                      </a:solidFill>
                      <a:prstDash val="solid"/>
                      <a:round/>
                      <a:headEnd type="none" w="med" len="med"/>
                      <a:tailEnd type="none" w="med" len="med"/>
                    </a:lnB>
                    <a:noFill/>
                  </a:tcPr>
                </a:tc>
                <a:tc>
                  <a:txBody>
                    <a:bodyPr/>
                    <a:lstStyle/>
                    <a:p>
                      <a:pPr fontAlgn="base" latinLnBrk="0"/>
                      <a:r>
                        <a:rPr lang="en-IN" sz="1100">
                          <a:effectLst/>
                        </a:rPr>
                        <a:t>₹1,457M</a:t>
                      </a:r>
                    </a:p>
                  </a:txBody>
                  <a:tcPr marL="31140" marR="31140" marT="28026" marB="28026" anchor="ctr">
                    <a:lnL w="12700" cap="flat" cmpd="sng" algn="ctr">
                      <a:solidFill>
                        <a:srgbClr val="1027EA"/>
                      </a:solidFill>
                      <a:prstDash val="solid"/>
                      <a:round/>
                      <a:headEnd type="none" w="med" len="med"/>
                      <a:tailEnd type="none" w="med" len="med"/>
                    </a:lnL>
                    <a:lnR w="12700" cap="flat" cmpd="sng" algn="ctr">
                      <a:solidFill>
                        <a:srgbClr val="1027EA"/>
                      </a:solidFill>
                      <a:prstDash val="solid"/>
                      <a:round/>
                      <a:headEnd type="none" w="med" len="med"/>
                      <a:tailEnd type="none" w="med" len="med"/>
                    </a:lnR>
                    <a:lnT w="12700" cap="flat" cmpd="sng" algn="ctr">
                      <a:solidFill>
                        <a:srgbClr val="1027EA"/>
                      </a:solidFill>
                      <a:prstDash val="solid"/>
                      <a:round/>
                      <a:headEnd type="none" w="med" len="med"/>
                      <a:tailEnd type="none" w="med" len="med"/>
                    </a:lnT>
                    <a:lnB w="12700" cap="flat" cmpd="sng" algn="ctr">
                      <a:solidFill>
                        <a:srgbClr val="D021EA"/>
                      </a:solidFill>
                      <a:prstDash val="solid"/>
                      <a:round/>
                      <a:headEnd type="none" w="med" len="med"/>
                      <a:tailEnd type="none" w="med" len="med"/>
                    </a:lnB>
                    <a:noFill/>
                  </a:tcPr>
                </a:tc>
                <a:tc>
                  <a:txBody>
                    <a:bodyPr/>
                    <a:lstStyle/>
                    <a:p>
                      <a:pPr fontAlgn="base" latinLnBrk="0"/>
                      <a:r>
                        <a:rPr lang="en-IN" sz="1100">
                          <a:effectLst/>
                        </a:rPr>
                        <a:t>₹1,455M</a:t>
                      </a:r>
                    </a:p>
                  </a:txBody>
                  <a:tcPr marL="31140" marR="31140" marT="28026" marB="28026" anchor="ctr">
                    <a:lnL w="12700" cap="flat" cmpd="sng" algn="ctr">
                      <a:solidFill>
                        <a:srgbClr val="1027EA"/>
                      </a:solidFill>
                      <a:prstDash val="solid"/>
                      <a:round/>
                      <a:headEnd type="none" w="med" len="med"/>
                      <a:tailEnd type="none" w="med" len="med"/>
                    </a:lnL>
                    <a:lnR w="12700" cap="flat" cmpd="sng" algn="ctr">
                      <a:solidFill>
                        <a:srgbClr val="1027EA"/>
                      </a:solidFill>
                      <a:prstDash val="solid"/>
                      <a:round/>
                      <a:headEnd type="none" w="med" len="med"/>
                      <a:tailEnd type="none" w="med" len="med"/>
                    </a:lnR>
                    <a:lnT w="12700" cap="flat" cmpd="sng" algn="ctr">
                      <a:solidFill>
                        <a:srgbClr val="1027EA"/>
                      </a:solidFill>
                      <a:prstDash val="solid"/>
                      <a:round/>
                      <a:headEnd type="none" w="med" len="med"/>
                      <a:tailEnd type="none" w="med" len="med"/>
                    </a:lnT>
                    <a:lnB w="12700" cap="flat" cmpd="sng" algn="ctr">
                      <a:solidFill>
                        <a:srgbClr val="D021EA"/>
                      </a:solidFill>
                      <a:prstDash val="solid"/>
                      <a:round/>
                      <a:headEnd type="none" w="med" len="med"/>
                      <a:tailEnd type="none" w="med" len="med"/>
                    </a:lnB>
                    <a:noFill/>
                  </a:tcPr>
                </a:tc>
                <a:tc>
                  <a:txBody>
                    <a:bodyPr/>
                    <a:lstStyle/>
                    <a:p>
                      <a:pPr fontAlgn="base" latinLnBrk="0"/>
                      <a:r>
                        <a:rPr lang="en-IN" sz="1100">
                          <a:effectLst/>
                        </a:rPr>
                        <a:t>-0.14%</a:t>
                      </a:r>
                    </a:p>
                  </a:txBody>
                  <a:tcPr marL="31140" marR="31140" marT="28026" marB="28026" anchor="ctr">
                    <a:lnL w="12700" cap="flat" cmpd="sng" algn="ctr">
                      <a:solidFill>
                        <a:srgbClr val="1027EA"/>
                      </a:solidFill>
                      <a:prstDash val="solid"/>
                      <a:round/>
                      <a:headEnd type="none" w="med" len="med"/>
                      <a:tailEnd type="none" w="med" len="med"/>
                    </a:lnL>
                    <a:lnR w="12700" cap="flat" cmpd="sng" algn="ctr">
                      <a:solidFill>
                        <a:srgbClr val="1027EA"/>
                      </a:solidFill>
                      <a:prstDash val="solid"/>
                      <a:round/>
                      <a:headEnd type="none" w="med" len="med"/>
                      <a:tailEnd type="none" w="med" len="med"/>
                    </a:lnR>
                    <a:lnT w="12700" cap="flat" cmpd="sng" algn="ctr">
                      <a:solidFill>
                        <a:srgbClr val="1027EA"/>
                      </a:solidFill>
                      <a:prstDash val="solid"/>
                      <a:round/>
                      <a:headEnd type="none" w="med" len="med"/>
                      <a:tailEnd type="none" w="med" len="med"/>
                    </a:lnT>
                    <a:lnB w="12700" cap="flat" cmpd="sng" algn="ctr">
                      <a:solidFill>
                        <a:srgbClr val="D021EA"/>
                      </a:solidFill>
                      <a:prstDash val="solid"/>
                      <a:round/>
                      <a:headEnd type="none" w="med" len="med"/>
                      <a:tailEnd type="none" w="med" len="med"/>
                    </a:lnB>
                    <a:noFill/>
                  </a:tcPr>
                </a:tc>
                <a:extLst>
                  <a:ext uri="{0D108BD9-81ED-4DB2-BD59-A6C34878D82A}">
                    <a16:rowId xmlns:a16="http://schemas.microsoft.com/office/drawing/2014/main" val="1873160368"/>
                  </a:ext>
                </a:extLst>
              </a:tr>
              <a:tr h="239847">
                <a:tc>
                  <a:txBody>
                    <a:bodyPr/>
                    <a:lstStyle/>
                    <a:p>
                      <a:pPr fontAlgn="base" latinLnBrk="0"/>
                      <a:r>
                        <a:rPr lang="en-IN" sz="1100">
                          <a:effectLst/>
                        </a:rPr>
                        <a:t>Patna</a:t>
                      </a:r>
                    </a:p>
                  </a:txBody>
                  <a:tcPr marL="31140" marR="31140" marT="28026" marB="28026" anchor="ctr">
                    <a:lnL w="12700" cap="flat" cmpd="sng" algn="ctr">
                      <a:solidFill>
                        <a:srgbClr val="D021EA"/>
                      </a:solidFill>
                      <a:prstDash val="solid"/>
                      <a:round/>
                      <a:headEnd type="none" w="med" len="med"/>
                      <a:tailEnd type="none" w="med" len="med"/>
                    </a:lnL>
                    <a:lnR w="12700" cap="flat" cmpd="sng" algn="ctr">
                      <a:solidFill>
                        <a:srgbClr val="D021EA"/>
                      </a:solidFill>
                      <a:prstDash val="solid"/>
                      <a:round/>
                      <a:headEnd type="none" w="med" len="med"/>
                      <a:tailEnd type="none" w="med" len="med"/>
                    </a:lnR>
                    <a:lnT w="12700" cap="flat" cmpd="sng" algn="ctr">
                      <a:solidFill>
                        <a:srgbClr val="D021EA"/>
                      </a:solidFill>
                      <a:prstDash val="solid"/>
                      <a:round/>
                      <a:headEnd type="none" w="med" len="med"/>
                      <a:tailEnd type="none" w="med" len="med"/>
                    </a:lnT>
                    <a:lnB w="12700" cap="flat" cmpd="sng" algn="ctr">
                      <a:solidFill>
                        <a:srgbClr val="9030EA"/>
                      </a:solidFill>
                      <a:prstDash val="solid"/>
                      <a:round/>
                      <a:headEnd type="none" w="med" len="med"/>
                      <a:tailEnd type="none" w="med" len="med"/>
                    </a:lnB>
                    <a:noFill/>
                  </a:tcPr>
                </a:tc>
                <a:tc>
                  <a:txBody>
                    <a:bodyPr/>
                    <a:lstStyle/>
                    <a:p>
                      <a:pPr fontAlgn="base" latinLnBrk="0"/>
                      <a:r>
                        <a:rPr lang="en-IN" sz="1100">
                          <a:effectLst/>
                        </a:rPr>
                        <a:t>₹1,188M</a:t>
                      </a:r>
                    </a:p>
                  </a:txBody>
                  <a:tcPr marL="31140" marR="31140" marT="28026" marB="28026" anchor="ctr">
                    <a:lnL w="12700" cap="flat" cmpd="sng" algn="ctr">
                      <a:solidFill>
                        <a:srgbClr val="D021EA"/>
                      </a:solidFill>
                      <a:prstDash val="solid"/>
                      <a:round/>
                      <a:headEnd type="none" w="med" len="med"/>
                      <a:tailEnd type="none" w="med" len="med"/>
                    </a:lnL>
                    <a:lnR w="12700" cap="flat" cmpd="sng" algn="ctr">
                      <a:solidFill>
                        <a:srgbClr val="D021EA"/>
                      </a:solidFill>
                      <a:prstDash val="solid"/>
                      <a:round/>
                      <a:headEnd type="none" w="med" len="med"/>
                      <a:tailEnd type="none" w="med" len="med"/>
                    </a:lnR>
                    <a:lnT w="12700" cap="flat" cmpd="sng" algn="ctr">
                      <a:solidFill>
                        <a:srgbClr val="D021EA"/>
                      </a:solidFill>
                      <a:prstDash val="solid"/>
                      <a:round/>
                      <a:headEnd type="none" w="med" len="med"/>
                      <a:tailEnd type="none" w="med" len="med"/>
                    </a:lnT>
                    <a:lnB w="12700" cap="flat" cmpd="sng" algn="ctr">
                      <a:solidFill>
                        <a:srgbClr val="9030EA"/>
                      </a:solidFill>
                      <a:prstDash val="solid"/>
                      <a:round/>
                      <a:headEnd type="none" w="med" len="med"/>
                      <a:tailEnd type="none" w="med" len="med"/>
                    </a:lnB>
                    <a:noFill/>
                  </a:tcPr>
                </a:tc>
                <a:tc>
                  <a:txBody>
                    <a:bodyPr/>
                    <a:lstStyle/>
                    <a:p>
                      <a:pPr fontAlgn="base" latinLnBrk="0"/>
                      <a:r>
                        <a:rPr lang="en-IN" sz="1100">
                          <a:effectLst/>
                        </a:rPr>
                        <a:t>₹1,186M</a:t>
                      </a:r>
                    </a:p>
                  </a:txBody>
                  <a:tcPr marL="31140" marR="31140" marT="28026" marB="28026" anchor="ctr">
                    <a:lnL w="12700" cap="flat" cmpd="sng" algn="ctr">
                      <a:solidFill>
                        <a:srgbClr val="D021EA"/>
                      </a:solidFill>
                      <a:prstDash val="solid"/>
                      <a:round/>
                      <a:headEnd type="none" w="med" len="med"/>
                      <a:tailEnd type="none" w="med" len="med"/>
                    </a:lnL>
                    <a:lnR w="12700" cap="flat" cmpd="sng" algn="ctr">
                      <a:solidFill>
                        <a:srgbClr val="D021EA"/>
                      </a:solidFill>
                      <a:prstDash val="solid"/>
                      <a:round/>
                      <a:headEnd type="none" w="med" len="med"/>
                      <a:tailEnd type="none" w="med" len="med"/>
                    </a:lnR>
                    <a:lnT w="12700" cap="flat" cmpd="sng" algn="ctr">
                      <a:solidFill>
                        <a:srgbClr val="D021EA"/>
                      </a:solidFill>
                      <a:prstDash val="solid"/>
                      <a:round/>
                      <a:headEnd type="none" w="med" len="med"/>
                      <a:tailEnd type="none" w="med" len="med"/>
                    </a:lnT>
                    <a:lnB w="12700" cap="flat" cmpd="sng" algn="ctr">
                      <a:solidFill>
                        <a:srgbClr val="9030EA"/>
                      </a:solidFill>
                      <a:prstDash val="solid"/>
                      <a:round/>
                      <a:headEnd type="none" w="med" len="med"/>
                      <a:tailEnd type="none" w="med" len="med"/>
                    </a:lnB>
                    <a:noFill/>
                  </a:tcPr>
                </a:tc>
                <a:tc>
                  <a:txBody>
                    <a:bodyPr/>
                    <a:lstStyle/>
                    <a:p>
                      <a:pPr fontAlgn="base" latinLnBrk="0"/>
                      <a:r>
                        <a:rPr lang="en-IN" sz="1100">
                          <a:effectLst/>
                        </a:rPr>
                        <a:t>-0.17%</a:t>
                      </a:r>
                    </a:p>
                  </a:txBody>
                  <a:tcPr marL="31140" marR="31140" marT="28026" marB="28026" anchor="ctr">
                    <a:lnL w="12700" cap="flat" cmpd="sng" algn="ctr">
                      <a:solidFill>
                        <a:srgbClr val="D021EA"/>
                      </a:solidFill>
                      <a:prstDash val="solid"/>
                      <a:round/>
                      <a:headEnd type="none" w="med" len="med"/>
                      <a:tailEnd type="none" w="med" len="med"/>
                    </a:lnL>
                    <a:lnR w="12700" cap="flat" cmpd="sng" algn="ctr">
                      <a:solidFill>
                        <a:srgbClr val="D021EA"/>
                      </a:solidFill>
                      <a:prstDash val="solid"/>
                      <a:round/>
                      <a:headEnd type="none" w="med" len="med"/>
                      <a:tailEnd type="none" w="med" len="med"/>
                    </a:lnR>
                    <a:lnT w="12700" cap="flat" cmpd="sng" algn="ctr">
                      <a:solidFill>
                        <a:srgbClr val="D021EA"/>
                      </a:solidFill>
                      <a:prstDash val="solid"/>
                      <a:round/>
                      <a:headEnd type="none" w="med" len="med"/>
                      <a:tailEnd type="none" w="med" len="med"/>
                    </a:lnT>
                    <a:lnB w="12700" cap="flat" cmpd="sng" algn="ctr">
                      <a:solidFill>
                        <a:srgbClr val="9030EA"/>
                      </a:solidFill>
                      <a:prstDash val="solid"/>
                      <a:round/>
                      <a:headEnd type="none" w="med" len="med"/>
                      <a:tailEnd type="none" w="med" len="med"/>
                    </a:lnB>
                    <a:noFill/>
                  </a:tcPr>
                </a:tc>
                <a:extLst>
                  <a:ext uri="{0D108BD9-81ED-4DB2-BD59-A6C34878D82A}">
                    <a16:rowId xmlns:a16="http://schemas.microsoft.com/office/drawing/2014/main" val="4026935596"/>
                  </a:ext>
                </a:extLst>
              </a:tr>
              <a:tr h="419733">
                <a:tc>
                  <a:txBody>
                    <a:bodyPr/>
                    <a:lstStyle/>
                    <a:p>
                      <a:pPr fontAlgn="base" latinLnBrk="0"/>
                      <a:r>
                        <a:rPr lang="en-IN" sz="1100">
                          <a:effectLst/>
                        </a:rPr>
                        <a:t>Coimbatore</a:t>
                      </a:r>
                    </a:p>
                  </a:txBody>
                  <a:tcPr marL="31140" marR="31140" marT="28026" marB="28026" anchor="ctr">
                    <a:lnL w="12700" cap="flat" cmpd="sng" algn="ctr">
                      <a:solidFill>
                        <a:srgbClr val="9030EA"/>
                      </a:solidFill>
                      <a:prstDash val="solid"/>
                      <a:round/>
                      <a:headEnd type="none" w="med" len="med"/>
                      <a:tailEnd type="none" w="med" len="med"/>
                    </a:lnL>
                    <a:lnR w="12700" cap="flat" cmpd="sng" algn="ctr">
                      <a:solidFill>
                        <a:srgbClr val="9030EA"/>
                      </a:solidFill>
                      <a:prstDash val="solid"/>
                      <a:round/>
                      <a:headEnd type="none" w="med" len="med"/>
                      <a:tailEnd type="none" w="med" len="med"/>
                    </a:lnR>
                    <a:lnT w="12700" cap="flat" cmpd="sng" algn="ctr">
                      <a:solidFill>
                        <a:srgbClr val="9030EA"/>
                      </a:solidFill>
                      <a:prstDash val="solid"/>
                      <a:round/>
                      <a:headEnd type="none" w="med" len="med"/>
                      <a:tailEnd type="none" w="med" len="med"/>
                    </a:lnT>
                    <a:lnB w="12700" cap="flat" cmpd="sng" algn="ctr">
                      <a:solidFill>
                        <a:srgbClr val="D0C3E9"/>
                      </a:solidFill>
                      <a:prstDash val="solid"/>
                      <a:round/>
                      <a:headEnd type="none" w="med" len="med"/>
                      <a:tailEnd type="none" w="med" len="med"/>
                    </a:lnB>
                    <a:noFill/>
                  </a:tcPr>
                </a:tc>
                <a:tc>
                  <a:txBody>
                    <a:bodyPr/>
                    <a:lstStyle/>
                    <a:p>
                      <a:pPr fontAlgn="base" latinLnBrk="0"/>
                      <a:r>
                        <a:rPr lang="en-IN" sz="1100">
                          <a:effectLst/>
                        </a:rPr>
                        <a:t>₹457M</a:t>
                      </a:r>
                    </a:p>
                  </a:txBody>
                  <a:tcPr marL="31140" marR="31140" marT="28026" marB="28026" anchor="ctr">
                    <a:lnL w="12700" cap="flat" cmpd="sng" algn="ctr">
                      <a:solidFill>
                        <a:srgbClr val="9030EA"/>
                      </a:solidFill>
                      <a:prstDash val="solid"/>
                      <a:round/>
                      <a:headEnd type="none" w="med" len="med"/>
                      <a:tailEnd type="none" w="med" len="med"/>
                    </a:lnL>
                    <a:lnR w="12700" cap="flat" cmpd="sng" algn="ctr">
                      <a:solidFill>
                        <a:srgbClr val="9030EA"/>
                      </a:solidFill>
                      <a:prstDash val="solid"/>
                      <a:round/>
                      <a:headEnd type="none" w="med" len="med"/>
                      <a:tailEnd type="none" w="med" len="med"/>
                    </a:lnR>
                    <a:lnT w="12700" cap="flat" cmpd="sng" algn="ctr">
                      <a:solidFill>
                        <a:srgbClr val="9030EA"/>
                      </a:solidFill>
                      <a:prstDash val="solid"/>
                      <a:round/>
                      <a:headEnd type="none" w="med" len="med"/>
                      <a:tailEnd type="none" w="med" len="med"/>
                    </a:lnT>
                    <a:lnB w="12700" cap="flat" cmpd="sng" algn="ctr">
                      <a:solidFill>
                        <a:srgbClr val="D0C3E9"/>
                      </a:solidFill>
                      <a:prstDash val="solid"/>
                      <a:round/>
                      <a:headEnd type="none" w="med" len="med"/>
                      <a:tailEnd type="none" w="med" len="med"/>
                    </a:lnB>
                    <a:noFill/>
                  </a:tcPr>
                </a:tc>
                <a:tc>
                  <a:txBody>
                    <a:bodyPr/>
                    <a:lstStyle/>
                    <a:p>
                      <a:pPr fontAlgn="base" latinLnBrk="0"/>
                      <a:r>
                        <a:rPr lang="en-IN" sz="1100">
                          <a:effectLst/>
                        </a:rPr>
                        <a:t>₹457M</a:t>
                      </a:r>
                    </a:p>
                  </a:txBody>
                  <a:tcPr marL="31140" marR="31140" marT="28026" marB="28026" anchor="ctr">
                    <a:lnL w="12700" cap="flat" cmpd="sng" algn="ctr">
                      <a:solidFill>
                        <a:srgbClr val="9030EA"/>
                      </a:solidFill>
                      <a:prstDash val="solid"/>
                      <a:round/>
                      <a:headEnd type="none" w="med" len="med"/>
                      <a:tailEnd type="none" w="med" len="med"/>
                    </a:lnL>
                    <a:lnR w="12700" cap="flat" cmpd="sng" algn="ctr">
                      <a:solidFill>
                        <a:srgbClr val="9030EA"/>
                      </a:solidFill>
                      <a:prstDash val="solid"/>
                      <a:round/>
                      <a:headEnd type="none" w="med" len="med"/>
                      <a:tailEnd type="none" w="med" len="med"/>
                    </a:lnR>
                    <a:lnT w="12700" cap="flat" cmpd="sng" algn="ctr">
                      <a:solidFill>
                        <a:srgbClr val="9030EA"/>
                      </a:solidFill>
                      <a:prstDash val="solid"/>
                      <a:round/>
                      <a:headEnd type="none" w="med" len="med"/>
                      <a:tailEnd type="none" w="med" len="med"/>
                    </a:lnT>
                    <a:lnB w="12700" cap="flat" cmpd="sng" algn="ctr">
                      <a:solidFill>
                        <a:srgbClr val="D0C3E9"/>
                      </a:solidFill>
                      <a:prstDash val="solid"/>
                      <a:round/>
                      <a:headEnd type="none" w="med" len="med"/>
                      <a:tailEnd type="none" w="med" len="med"/>
                    </a:lnB>
                    <a:noFill/>
                  </a:tcPr>
                </a:tc>
                <a:tc>
                  <a:txBody>
                    <a:bodyPr/>
                    <a:lstStyle/>
                    <a:p>
                      <a:pPr fontAlgn="base" latinLnBrk="0"/>
                      <a:r>
                        <a:rPr lang="en-IN" sz="1100">
                          <a:effectLst/>
                        </a:rPr>
                        <a:t>0.00%</a:t>
                      </a:r>
                    </a:p>
                  </a:txBody>
                  <a:tcPr marL="31140" marR="31140" marT="28026" marB="28026" anchor="ctr">
                    <a:lnL w="12700" cap="flat" cmpd="sng" algn="ctr">
                      <a:solidFill>
                        <a:srgbClr val="9030EA"/>
                      </a:solidFill>
                      <a:prstDash val="solid"/>
                      <a:round/>
                      <a:headEnd type="none" w="med" len="med"/>
                      <a:tailEnd type="none" w="med" len="med"/>
                    </a:lnL>
                    <a:lnR w="12700" cap="flat" cmpd="sng" algn="ctr">
                      <a:solidFill>
                        <a:srgbClr val="9030EA"/>
                      </a:solidFill>
                      <a:prstDash val="solid"/>
                      <a:round/>
                      <a:headEnd type="none" w="med" len="med"/>
                      <a:tailEnd type="none" w="med" len="med"/>
                    </a:lnR>
                    <a:lnT w="12700" cap="flat" cmpd="sng" algn="ctr">
                      <a:solidFill>
                        <a:srgbClr val="9030EA"/>
                      </a:solidFill>
                      <a:prstDash val="solid"/>
                      <a:round/>
                      <a:headEnd type="none" w="med" len="med"/>
                      <a:tailEnd type="none" w="med" len="med"/>
                    </a:lnT>
                    <a:lnB w="12700" cap="flat" cmpd="sng" algn="ctr">
                      <a:solidFill>
                        <a:srgbClr val="D0C3E9"/>
                      </a:solidFill>
                      <a:prstDash val="solid"/>
                      <a:round/>
                      <a:headEnd type="none" w="med" len="med"/>
                      <a:tailEnd type="none" w="med" len="med"/>
                    </a:lnB>
                    <a:noFill/>
                  </a:tcPr>
                </a:tc>
                <a:extLst>
                  <a:ext uri="{0D108BD9-81ED-4DB2-BD59-A6C34878D82A}">
                    <a16:rowId xmlns:a16="http://schemas.microsoft.com/office/drawing/2014/main" val="2042149984"/>
                  </a:ext>
                </a:extLst>
              </a:tr>
              <a:tr h="239847">
                <a:tc>
                  <a:txBody>
                    <a:bodyPr/>
                    <a:lstStyle/>
                    <a:p>
                      <a:pPr fontAlgn="base" latinLnBrk="0"/>
                      <a:r>
                        <a:rPr lang="en-IN" sz="1100">
                          <a:effectLst/>
                        </a:rPr>
                        <a:t>Chandigarh</a:t>
                      </a:r>
                    </a:p>
                  </a:txBody>
                  <a:tcPr marL="31140" marR="31140" marT="28026" marB="28026" anchor="ctr">
                    <a:lnL w="12700" cap="flat" cmpd="sng" algn="ctr">
                      <a:solidFill>
                        <a:srgbClr val="D0C3E9"/>
                      </a:solidFill>
                      <a:prstDash val="solid"/>
                      <a:round/>
                      <a:headEnd type="none" w="med" len="med"/>
                      <a:tailEnd type="none" w="med" len="med"/>
                    </a:lnL>
                    <a:lnR w="12700" cap="flat" cmpd="sng" algn="ctr">
                      <a:solidFill>
                        <a:srgbClr val="D0C3E9"/>
                      </a:solidFill>
                      <a:prstDash val="solid"/>
                      <a:round/>
                      <a:headEnd type="none" w="med" len="med"/>
                      <a:tailEnd type="none" w="med" len="med"/>
                    </a:lnR>
                    <a:lnT w="12700" cap="flat" cmpd="sng" algn="ctr">
                      <a:solidFill>
                        <a:srgbClr val="D0C3E9"/>
                      </a:solidFill>
                      <a:prstDash val="solid"/>
                      <a:round/>
                      <a:headEnd type="none" w="med" len="med"/>
                      <a:tailEnd type="none" w="med" len="med"/>
                    </a:lnT>
                    <a:lnB w="12700" cap="flat" cmpd="sng" algn="ctr">
                      <a:solidFill>
                        <a:srgbClr val="C032A7"/>
                      </a:solidFill>
                      <a:prstDash val="solid"/>
                      <a:round/>
                      <a:headEnd type="none" w="med" len="med"/>
                      <a:tailEnd type="none" w="med" len="med"/>
                    </a:lnB>
                    <a:noFill/>
                  </a:tcPr>
                </a:tc>
                <a:tc>
                  <a:txBody>
                    <a:bodyPr/>
                    <a:lstStyle/>
                    <a:p>
                      <a:pPr fontAlgn="base" latinLnBrk="0"/>
                      <a:r>
                        <a:rPr lang="en-IN" sz="1100">
                          <a:effectLst/>
                        </a:rPr>
                        <a:t>₹315M</a:t>
                      </a:r>
                    </a:p>
                  </a:txBody>
                  <a:tcPr marL="31140" marR="31140" marT="28026" marB="28026" anchor="ctr">
                    <a:lnL w="12700" cap="flat" cmpd="sng" algn="ctr">
                      <a:solidFill>
                        <a:srgbClr val="D0C3E9"/>
                      </a:solidFill>
                      <a:prstDash val="solid"/>
                      <a:round/>
                      <a:headEnd type="none" w="med" len="med"/>
                      <a:tailEnd type="none" w="med" len="med"/>
                    </a:lnL>
                    <a:lnR w="12700" cap="flat" cmpd="sng" algn="ctr">
                      <a:solidFill>
                        <a:srgbClr val="D0C3E9"/>
                      </a:solidFill>
                      <a:prstDash val="solid"/>
                      <a:round/>
                      <a:headEnd type="none" w="med" len="med"/>
                      <a:tailEnd type="none" w="med" len="med"/>
                    </a:lnR>
                    <a:lnT w="12700" cap="flat" cmpd="sng" algn="ctr">
                      <a:solidFill>
                        <a:srgbClr val="D0C3E9"/>
                      </a:solidFill>
                      <a:prstDash val="solid"/>
                      <a:round/>
                      <a:headEnd type="none" w="med" len="med"/>
                      <a:tailEnd type="none" w="med" len="med"/>
                    </a:lnT>
                    <a:lnB w="12700" cap="flat" cmpd="sng" algn="ctr">
                      <a:solidFill>
                        <a:srgbClr val="C032A7"/>
                      </a:solidFill>
                      <a:prstDash val="solid"/>
                      <a:round/>
                      <a:headEnd type="none" w="med" len="med"/>
                      <a:tailEnd type="none" w="med" len="med"/>
                    </a:lnB>
                    <a:noFill/>
                  </a:tcPr>
                </a:tc>
                <a:tc>
                  <a:txBody>
                    <a:bodyPr/>
                    <a:lstStyle/>
                    <a:p>
                      <a:pPr fontAlgn="base" latinLnBrk="0"/>
                      <a:r>
                        <a:rPr lang="en-IN" sz="1100">
                          <a:effectLst/>
                        </a:rPr>
                        <a:t>₹315M</a:t>
                      </a:r>
                    </a:p>
                  </a:txBody>
                  <a:tcPr marL="31140" marR="31140" marT="28026" marB="28026" anchor="ctr">
                    <a:lnL w="12700" cap="flat" cmpd="sng" algn="ctr">
                      <a:solidFill>
                        <a:srgbClr val="D0C3E9"/>
                      </a:solidFill>
                      <a:prstDash val="solid"/>
                      <a:round/>
                      <a:headEnd type="none" w="med" len="med"/>
                      <a:tailEnd type="none" w="med" len="med"/>
                    </a:lnL>
                    <a:lnR w="12700" cap="flat" cmpd="sng" algn="ctr">
                      <a:solidFill>
                        <a:srgbClr val="D0C3E9"/>
                      </a:solidFill>
                      <a:prstDash val="solid"/>
                      <a:round/>
                      <a:headEnd type="none" w="med" len="med"/>
                      <a:tailEnd type="none" w="med" len="med"/>
                    </a:lnR>
                    <a:lnT w="12700" cap="flat" cmpd="sng" algn="ctr">
                      <a:solidFill>
                        <a:srgbClr val="D0C3E9"/>
                      </a:solidFill>
                      <a:prstDash val="solid"/>
                      <a:round/>
                      <a:headEnd type="none" w="med" len="med"/>
                      <a:tailEnd type="none" w="med" len="med"/>
                    </a:lnT>
                    <a:lnB w="12700" cap="flat" cmpd="sng" algn="ctr">
                      <a:solidFill>
                        <a:srgbClr val="C032A7"/>
                      </a:solidFill>
                      <a:prstDash val="solid"/>
                      <a:round/>
                      <a:headEnd type="none" w="med" len="med"/>
                      <a:tailEnd type="none" w="med" len="med"/>
                    </a:lnB>
                    <a:noFill/>
                  </a:tcPr>
                </a:tc>
                <a:tc>
                  <a:txBody>
                    <a:bodyPr/>
                    <a:lstStyle/>
                    <a:p>
                      <a:pPr fontAlgn="base" latinLnBrk="0"/>
                      <a:r>
                        <a:rPr lang="en-IN" sz="1100">
                          <a:effectLst/>
                        </a:rPr>
                        <a:t>0.00%</a:t>
                      </a:r>
                    </a:p>
                  </a:txBody>
                  <a:tcPr marL="31140" marR="31140" marT="28026" marB="28026" anchor="ctr">
                    <a:lnL w="12700" cap="flat" cmpd="sng" algn="ctr">
                      <a:solidFill>
                        <a:srgbClr val="D0C3E9"/>
                      </a:solidFill>
                      <a:prstDash val="solid"/>
                      <a:round/>
                      <a:headEnd type="none" w="med" len="med"/>
                      <a:tailEnd type="none" w="med" len="med"/>
                    </a:lnL>
                    <a:lnR w="12700" cap="flat" cmpd="sng" algn="ctr">
                      <a:solidFill>
                        <a:srgbClr val="D0C3E9"/>
                      </a:solidFill>
                      <a:prstDash val="solid"/>
                      <a:round/>
                      <a:headEnd type="none" w="med" len="med"/>
                      <a:tailEnd type="none" w="med" len="med"/>
                    </a:lnR>
                    <a:lnT w="12700" cap="flat" cmpd="sng" algn="ctr">
                      <a:solidFill>
                        <a:srgbClr val="D0C3E9"/>
                      </a:solidFill>
                      <a:prstDash val="solid"/>
                      <a:round/>
                      <a:headEnd type="none" w="med" len="med"/>
                      <a:tailEnd type="none" w="med" len="med"/>
                    </a:lnT>
                    <a:lnB w="12700" cap="flat" cmpd="sng" algn="ctr">
                      <a:solidFill>
                        <a:srgbClr val="C032A7"/>
                      </a:solidFill>
                      <a:prstDash val="solid"/>
                      <a:round/>
                      <a:headEnd type="none" w="med" len="med"/>
                      <a:tailEnd type="none" w="med" len="med"/>
                    </a:lnB>
                    <a:noFill/>
                  </a:tcPr>
                </a:tc>
                <a:extLst>
                  <a:ext uri="{0D108BD9-81ED-4DB2-BD59-A6C34878D82A}">
                    <a16:rowId xmlns:a16="http://schemas.microsoft.com/office/drawing/2014/main" val="913040216"/>
                  </a:ext>
                </a:extLst>
              </a:tr>
              <a:tr h="239847">
                <a:tc>
                  <a:txBody>
                    <a:bodyPr/>
                    <a:lstStyle/>
                    <a:p>
                      <a:pPr fontAlgn="base" latinLnBrk="0"/>
                      <a:r>
                        <a:rPr lang="en-IN" sz="1100">
                          <a:effectLst/>
                        </a:rPr>
                        <a:t>Raipur</a:t>
                      </a:r>
                    </a:p>
                  </a:txBody>
                  <a:tcPr marL="31140" marR="31140" marT="28026" marB="28026" anchor="ctr">
                    <a:lnL w="12700" cap="flat" cmpd="sng" algn="ctr">
                      <a:solidFill>
                        <a:srgbClr val="C032A7"/>
                      </a:solidFill>
                      <a:prstDash val="solid"/>
                      <a:round/>
                      <a:headEnd type="none" w="med" len="med"/>
                      <a:tailEnd type="none" w="med" len="med"/>
                    </a:lnL>
                    <a:lnR w="12700" cap="flat" cmpd="sng" algn="ctr">
                      <a:solidFill>
                        <a:srgbClr val="C032A7"/>
                      </a:solidFill>
                      <a:prstDash val="solid"/>
                      <a:round/>
                      <a:headEnd type="none" w="med" len="med"/>
                      <a:tailEnd type="none" w="med" len="med"/>
                    </a:lnR>
                    <a:lnT w="12700" cap="flat" cmpd="sng" algn="ctr">
                      <a:solidFill>
                        <a:srgbClr val="C032A7"/>
                      </a:solidFill>
                      <a:prstDash val="solid"/>
                      <a:round/>
                      <a:headEnd type="none" w="med" len="med"/>
                      <a:tailEnd type="none" w="med" len="med"/>
                    </a:lnT>
                    <a:lnB w="12700" cap="flat" cmpd="sng" algn="ctr">
                      <a:solidFill>
                        <a:srgbClr val="C032A7"/>
                      </a:solidFill>
                      <a:prstDash val="solid"/>
                      <a:round/>
                      <a:headEnd type="none" w="med" len="med"/>
                      <a:tailEnd type="none" w="med" len="med"/>
                    </a:lnB>
                    <a:noFill/>
                  </a:tcPr>
                </a:tc>
                <a:tc>
                  <a:txBody>
                    <a:bodyPr/>
                    <a:lstStyle/>
                    <a:p>
                      <a:pPr fontAlgn="base" latinLnBrk="0"/>
                      <a:r>
                        <a:rPr lang="en-IN" sz="1100">
                          <a:effectLst/>
                        </a:rPr>
                        <a:t>₹175M</a:t>
                      </a:r>
                    </a:p>
                  </a:txBody>
                  <a:tcPr marL="31140" marR="31140" marT="28026" marB="28026" anchor="ctr">
                    <a:lnL w="12700" cap="flat" cmpd="sng" algn="ctr">
                      <a:solidFill>
                        <a:srgbClr val="C032A7"/>
                      </a:solidFill>
                      <a:prstDash val="solid"/>
                      <a:round/>
                      <a:headEnd type="none" w="med" len="med"/>
                      <a:tailEnd type="none" w="med" len="med"/>
                    </a:lnL>
                    <a:lnR w="12700" cap="flat" cmpd="sng" algn="ctr">
                      <a:solidFill>
                        <a:srgbClr val="C032A7"/>
                      </a:solidFill>
                      <a:prstDash val="solid"/>
                      <a:round/>
                      <a:headEnd type="none" w="med" len="med"/>
                      <a:tailEnd type="none" w="med" len="med"/>
                    </a:lnR>
                    <a:lnT w="12700" cap="flat" cmpd="sng" algn="ctr">
                      <a:solidFill>
                        <a:srgbClr val="C032A7"/>
                      </a:solidFill>
                      <a:prstDash val="solid"/>
                      <a:round/>
                      <a:headEnd type="none" w="med" len="med"/>
                      <a:tailEnd type="none" w="med" len="med"/>
                    </a:lnT>
                    <a:lnB w="12700" cap="flat" cmpd="sng" algn="ctr">
                      <a:solidFill>
                        <a:srgbClr val="C032A7"/>
                      </a:solidFill>
                      <a:prstDash val="solid"/>
                      <a:round/>
                      <a:headEnd type="none" w="med" len="med"/>
                      <a:tailEnd type="none" w="med" len="med"/>
                    </a:lnB>
                    <a:noFill/>
                  </a:tcPr>
                </a:tc>
                <a:tc>
                  <a:txBody>
                    <a:bodyPr/>
                    <a:lstStyle/>
                    <a:p>
                      <a:pPr fontAlgn="base" latinLnBrk="0"/>
                      <a:r>
                        <a:rPr lang="en-IN" sz="1100">
                          <a:effectLst/>
                        </a:rPr>
                        <a:t>₹175M</a:t>
                      </a:r>
                    </a:p>
                  </a:txBody>
                  <a:tcPr marL="31140" marR="31140" marT="28026" marB="28026" anchor="ctr">
                    <a:lnL w="12700" cap="flat" cmpd="sng" algn="ctr">
                      <a:solidFill>
                        <a:srgbClr val="C032A7"/>
                      </a:solidFill>
                      <a:prstDash val="solid"/>
                      <a:round/>
                      <a:headEnd type="none" w="med" len="med"/>
                      <a:tailEnd type="none" w="med" len="med"/>
                    </a:lnL>
                    <a:lnR w="12700" cap="flat" cmpd="sng" algn="ctr">
                      <a:solidFill>
                        <a:srgbClr val="C032A7"/>
                      </a:solidFill>
                      <a:prstDash val="solid"/>
                      <a:round/>
                      <a:headEnd type="none" w="med" len="med"/>
                      <a:tailEnd type="none" w="med" len="med"/>
                    </a:lnR>
                    <a:lnT w="12700" cap="flat" cmpd="sng" algn="ctr">
                      <a:solidFill>
                        <a:srgbClr val="C032A7"/>
                      </a:solidFill>
                      <a:prstDash val="solid"/>
                      <a:round/>
                      <a:headEnd type="none" w="med" len="med"/>
                      <a:tailEnd type="none" w="med" len="med"/>
                    </a:lnT>
                    <a:lnB w="12700" cap="flat" cmpd="sng" algn="ctr">
                      <a:solidFill>
                        <a:srgbClr val="C032A7"/>
                      </a:solidFill>
                      <a:prstDash val="solid"/>
                      <a:round/>
                      <a:headEnd type="none" w="med" len="med"/>
                      <a:tailEnd type="none" w="med" len="med"/>
                    </a:lnB>
                    <a:noFill/>
                  </a:tcPr>
                </a:tc>
                <a:tc>
                  <a:txBody>
                    <a:bodyPr/>
                    <a:lstStyle/>
                    <a:p>
                      <a:pPr fontAlgn="base" latinLnBrk="0"/>
                      <a:r>
                        <a:rPr lang="en-IN" sz="1100" dirty="0">
                          <a:effectLst/>
                        </a:rPr>
                        <a:t>+0.15%</a:t>
                      </a:r>
                    </a:p>
                  </a:txBody>
                  <a:tcPr marL="31140" marR="31140" marT="28026" marB="28026" anchor="ctr">
                    <a:lnL w="12700" cap="flat" cmpd="sng" algn="ctr">
                      <a:solidFill>
                        <a:srgbClr val="C032A7"/>
                      </a:solidFill>
                      <a:prstDash val="solid"/>
                      <a:round/>
                      <a:headEnd type="none" w="med" len="med"/>
                      <a:tailEnd type="none" w="med" len="med"/>
                    </a:lnL>
                    <a:lnR w="12700" cap="flat" cmpd="sng" algn="ctr">
                      <a:solidFill>
                        <a:srgbClr val="C032A7"/>
                      </a:solidFill>
                      <a:prstDash val="solid"/>
                      <a:round/>
                      <a:headEnd type="none" w="med" len="med"/>
                      <a:tailEnd type="none" w="med" len="med"/>
                    </a:lnR>
                    <a:lnT w="12700" cap="flat" cmpd="sng" algn="ctr">
                      <a:solidFill>
                        <a:srgbClr val="C032A7"/>
                      </a:solidFill>
                      <a:prstDash val="solid"/>
                      <a:round/>
                      <a:headEnd type="none" w="med" len="med"/>
                      <a:tailEnd type="none" w="med" len="med"/>
                    </a:lnT>
                    <a:lnB w="12700" cap="flat" cmpd="sng" algn="ctr">
                      <a:solidFill>
                        <a:srgbClr val="C032A7"/>
                      </a:solidFill>
                      <a:prstDash val="solid"/>
                      <a:round/>
                      <a:headEnd type="none" w="med" len="med"/>
                      <a:tailEnd type="none" w="med" len="med"/>
                    </a:lnB>
                    <a:noFill/>
                  </a:tcPr>
                </a:tc>
                <a:extLst>
                  <a:ext uri="{0D108BD9-81ED-4DB2-BD59-A6C34878D82A}">
                    <a16:rowId xmlns:a16="http://schemas.microsoft.com/office/drawing/2014/main" val="2125503681"/>
                  </a:ext>
                </a:extLst>
              </a:tr>
            </a:tbl>
          </a:graphicData>
        </a:graphic>
      </p:graphicFrame>
      <p:sp>
        <p:nvSpPr>
          <p:cNvPr id="5" name="Rectangle 1">
            <a:extLst>
              <a:ext uri="{FF2B5EF4-FFF2-40B4-BE49-F238E27FC236}">
                <a16:creationId xmlns:a16="http://schemas.microsoft.com/office/drawing/2014/main" id="{A9C985C6-C781-7399-720E-9F442FEF0C97}"/>
              </a:ext>
            </a:extLst>
          </p:cNvPr>
          <p:cNvSpPr>
            <a:spLocks noGrp="1" noChangeArrowheads="1"/>
          </p:cNvSpPr>
          <p:nvPr>
            <p:ph type="title"/>
          </p:nvPr>
        </p:nvSpPr>
        <p:spPr bwMode="auto">
          <a:xfrm>
            <a:off x="4185348" y="645913"/>
            <a:ext cx="600302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r>
              <a:rPr lang="en-US" altLang="en-US" sz="1800" b="1" cap="none" dirty="0">
                <a:ln>
                  <a:noFill/>
                </a:ln>
                <a:latin typeface="fkGroteskNeue"/>
              </a:rPr>
              <a:t>City-Level Revenue Performance Post-5G:</a:t>
            </a:r>
            <a:br>
              <a:rPr lang="en-US" altLang="en-US" sz="1800" b="1" cap="none" dirty="0">
                <a:ln>
                  <a:noFill/>
                </a:ln>
                <a:latin typeface="fkGroteskNeue"/>
              </a:rPr>
            </a:b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 Placeholder 7">
            <a:extLst>
              <a:ext uri="{FF2B5EF4-FFF2-40B4-BE49-F238E27FC236}">
                <a16:creationId xmlns:a16="http://schemas.microsoft.com/office/drawing/2014/main" id="{B213E49B-5CA9-12B6-BF0D-3ED9F974C85D}"/>
              </a:ext>
            </a:extLst>
          </p:cNvPr>
          <p:cNvSpPr>
            <a:spLocks noGrp="1"/>
          </p:cNvSpPr>
          <p:nvPr>
            <p:ph type="body" idx="1"/>
          </p:nvPr>
        </p:nvSpPr>
        <p:spPr>
          <a:xfrm>
            <a:off x="1146902" y="1826232"/>
            <a:ext cx="2866489" cy="3904179"/>
          </a:xfrm>
        </p:spPr>
        <p:txBody>
          <a:bodyPr>
            <a:normAutofit fontScale="92500" lnSpcReduction="10000"/>
          </a:bodyPr>
          <a:lstStyle/>
          <a:p>
            <a:pPr algn="ctr"/>
            <a:r>
              <a:rPr lang="en-US" sz="1800" b="1" dirty="0"/>
              <a:t>Top Performing Cities Post-5G:</a:t>
            </a:r>
          </a:p>
          <a:p>
            <a:r>
              <a:rPr lang="en-US" sz="1800" cap="none" dirty="0"/>
              <a:t>Ahmedabad: +0.39%</a:t>
            </a:r>
          </a:p>
          <a:p>
            <a:r>
              <a:rPr lang="en-US" sz="1800" cap="none" dirty="0"/>
              <a:t>Mumbai: +0.31%</a:t>
            </a:r>
          </a:p>
          <a:p>
            <a:r>
              <a:rPr lang="en-US" sz="1800" cap="none" dirty="0"/>
              <a:t>Raipur: +0.15%</a:t>
            </a:r>
          </a:p>
          <a:p>
            <a:endParaRPr lang="en-US" sz="1800" dirty="0"/>
          </a:p>
          <a:p>
            <a:pPr algn="ctr"/>
            <a:r>
              <a:rPr lang="en-IN" sz="1800" b="1" dirty="0"/>
              <a:t>Underperforming Cities Post-5G:</a:t>
            </a:r>
          </a:p>
          <a:p>
            <a:r>
              <a:rPr lang="en-IN" sz="1800" cap="none" dirty="0"/>
              <a:t>Delhi: -2.38%</a:t>
            </a:r>
          </a:p>
          <a:p>
            <a:r>
              <a:rPr lang="en-IN" sz="1800" cap="none" dirty="0"/>
              <a:t>Chennai: -0.82%</a:t>
            </a:r>
          </a:p>
          <a:p>
            <a:r>
              <a:rPr lang="en-IN" sz="1800" cap="none" dirty="0"/>
              <a:t>Bangalore: -0.70%</a:t>
            </a:r>
          </a:p>
          <a:p>
            <a:endParaRPr lang="en-US" dirty="0"/>
          </a:p>
          <a:p>
            <a:endParaRPr lang="en-IN" dirty="0"/>
          </a:p>
        </p:txBody>
      </p:sp>
    </p:spTree>
    <p:extLst>
      <p:ext uri="{BB962C8B-B14F-4D97-AF65-F5344CB8AC3E}">
        <p14:creationId xmlns:p14="http://schemas.microsoft.com/office/powerpoint/2010/main" val="191453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EC99-D034-BB10-CE96-FB477DB1005F}"/>
              </a:ext>
            </a:extLst>
          </p:cNvPr>
          <p:cNvSpPr>
            <a:spLocks noGrp="1"/>
          </p:cNvSpPr>
          <p:nvPr>
            <p:ph type="title"/>
          </p:nvPr>
        </p:nvSpPr>
        <p:spPr>
          <a:xfrm>
            <a:off x="685801" y="609600"/>
            <a:ext cx="10131425" cy="6130247"/>
          </a:xfrm>
        </p:spPr>
        <p:txBody>
          <a:bodyPr>
            <a:normAutofit/>
          </a:bodyPr>
          <a:lstStyle/>
          <a:p>
            <a:r>
              <a:rPr lang="en-US" sz="2000" b="1" dirty="0"/>
              <a:t>Plans Most and Least Affected by 5G Launch:</a:t>
            </a:r>
            <a:br>
              <a:rPr lang="en-US" sz="2000" b="1" dirty="0"/>
            </a:br>
            <a:br>
              <a:rPr lang="en-US" sz="2000" b="1" dirty="0"/>
            </a:br>
            <a:r>
              <a:rPr lang="en-US" sz="2000" b="1" dirty="0"/>
              <a:t>Most Affected (Negative Impact):</a:t>
            </a:r>
            <a:br>
              <a:rPr lang="en-US" sz="2000" dirty="0"/>
            </a:br>
            <a:br>
              <a:rPr lang="en-US" sz="2000" dirty="0"/>
            </a:br>
            <a:r>
              <a:rPr lang="en-US" sz="2000" cap="none" dirty="0"/>
              <a:t>Delhi: largest revenue drop (-2.38%)</a:t>
            </a:r>
            <a:br>
              <a:rPr lang="en-US" sz="2000" cap="none" dirty="0"/>
            </a:br>
            <a:r>
              <a:rPr lang="en-US" sz="2000" cap="none" dirty="0"/>
              <a:t>Chennai &amp; Bangalore: notable declines (-0.82% and -0.70% respectively)</a:t>
            </a:r>
            <a:br>
              <a:rPr lang="en-US" sz="2000" dirty="0"/>
            </a:br>
            <a:br>
              <a:rPr lang="en-US" sz="2000" dirty="0"/>
            </a:br>
            <a:r>
              <a:rPr lang="en-US" sz="2000" b="1" dirty="0"/>
              <a:t>Least Affected/Improved:</a:t>
            </a:r>
            <a:br>
              <a:rPr lang="en-US" sz="2000" b="1" dirty="0"/>
            </a:br>
            <a:br>
              <a:rPr lang="en-US" sz="2000" b="1" dirty="0"/>
            </a:br>
            <a:r>
              <a:rPr lang="en-US" sz="2000" cap="none" dirty="0"/>
              <a:t>Ahmedabad &amp; Mumbai: small but positive revenue growth (+0.39% and +0.31% respectively)</a:t>
            </a:r>
            <a:br>
              <a:rPr lang="en-US" sz="2000" cap="none" dirty="0"/>
            </a:br>
            <a:r>
              <a:rPr lang="en-US" sz="2000" cap="none" dirty="0"/>
              <a:t>Coimbatore &amp; Chandigarh: no change, indicating stability</a:t>
            </a:r>
            <a:br>
              <a:rPr lang="en-US" sz="2000" dirty="0"/>
            </a:br>
            <a:br>
              <a:rPr lang="en-US" sz="2000" dirty="0"/>
            </a:br>
            <a:r>
              <a:rPr lang="en-US" sz="2000" b="1" dirty="0"/>
              <a:t>Recommendation:</a:t>
            </a:r>
            <a:br>
              <a:rPr lang="en-US" sz="2000" b="1" dirty="0"/>
            </a:br>
            <a:br>
              <a:rPr lang="en-US" sz="2000" dirty="0"/>
            </a:br>
            <a:r>
              <a:rPr lang="en-US" sz="2000" cap="none" dirty="0"/>
              <a:t>Continue: plans in Ahmedabad, Mumbai, and stable cities.</a:t>
            </a:r>
            <a:br>
              <a:rPr lang="en-US" sz="2000" cap="none" dirty="0"/>
            </a:br>
            <a:r>
              <a:rPr lang="en-US" sz="2000" cap="none" dirty="0"/>
              <a:t>Review/discontinue: plans in Delhi, Chennai, and Bangalore due to significant revenue drops.</a:t>
            </a:r>
            <a:br>
              <a:rPr lang="en-US" sz="2000" dirty="0"/>
            </a:br>
            <a:endParaRPr lang="en-IN" sz="2000" dirty="0"/>
          </a:p>
        </p:txBody>
      </p:sp>
    </p:spTree>
    <p:extLst>
      <p:ext uri="{BB962C8B-B14F-4D97-AF65-F5344CB8AC3E}">
        <p14:creationId xmlns:p14="http://schemas.microsoft.com/office/powerpoint/2010/main" val="21918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B30D-EBEF-EB9F-1377-F784AFE4AF01}"/>
              </a:ext>
            </a:extLst>
          </p:cNvPr>
          <p:cNvSpPr>
            <a:spLocks noGrp="1"/>
          </p:cNvSpPr>
          <p:nvPr>
            <p:ph type="title"/>
          </p:nvPr>
        </p:nvSpPr>
        <p:spPr>
          <a:xfrm>
            <a:off x="1030287" y="1237180"/>
            <a:ext cx="10131425" cy="4383640"/>
          </a:xfrm>
        </p:spPr>
        <p:txBody>
          <a:bodyPr>
            <a:normAutofit/>
          </a:bodyPr>
          <a:lstStyle/>
          <a:p>
            <a:r>
              <a:rPr lang="en-US" sz="2000" b="1" dirty="0"/>
              <a:t>Discontinued or At-Risk Plans Post-5G:</a:t>
            </a:r>
            <a:br>
              <a:rPr lang="en-US" sz="2000" dirty="0"/>
            </a:br>
            <a:br>
              <a:rPr lang="en-US" sz="2000" dirty="0"/>
            </a:br>
            <a:br>
              <a:rPr lang="en-US" sz="2000" dirty="0"/>
            </a:br>
            <a:r>
              <a:rPr lang="en-US" sz="2000" cap="none" dirty="0"/>
              <a:t>No city shows a revenue drop to zero, indicating no plan has been fully discontinued.</a:t>
            </a:r>
            <a:br>
              <a:rPr lang="en-US" sz="2000" cap="none" dirty="0"/>
            </a:br>
            <a:r>
              <a:rPr lang="en-US" sz="2000" cap="none" dirty="0"/>
              <a:t>However, cities with significant negative change (Delhi, Chennai, Bangalore) are at risk and require strategic review</a:t>
            </a:r>
            <a:r>
              <a:rPr lang="en-US" sz="2000" dirty="0"/>
              <a:t>.</a:t>
            </a:r>
            <a:br>
              <a:rPr lang="en-US" sz="2000" dirty="0"/>
            </a:br>
            <a:br>
              <a:rPr lang="en-US" sz="2000" dirty="0"/>
            </a:br>
            <a:br>
              <a:rPr lang="en-US" sz="2000" dirty="0"/>
            </a:br>
            <a:r>
              <a:rPr lang="en-US" sz="2000" b="1" dirty="0"/>
              <a:t>Reason for Underperformance:</a:t>
            </a:r>
            <a:br>
              <a:rPr lang="en-US" sz="2000" b="1" dirty="0"/>
            </a:br>
            <a:br>
              <a:rPr lang="en-US" sz="2000" cap="none" dirty="0"/>
            </a:br>
            <a:r>
              <a:rPr lang="en-US" sz="2000" cap="none" dirty="0"/>
              <a:t>Possible factors: market saturation, customer churn, pricing mismatch, or inadequate 5G value proposition in these regions.</a:t>
            </a:r>
            <a:br>
              <a:rPr lang="en-US" sz="2000" dirty="0"/>
            </a:br>
            <a:endParaRPr lang="en-IN" sz="2000" dirty="0"/>
          </a:p>
        </p:txBody>
      </p:sp>
    </p:spTree>
    <p:extLst>
      <p:ext uri="{BB962C8B-B14F-4D97-AF65-F5344CB8AC3E}">
        <p14:creationId xmlns:p14="http://schemas.microsoft.com/office/powerpoint/2010/main" val="2204451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7D23-7DA6-BB39-4CD6-DCFD5C7FD6BC}"/>
              </a:ext>
            </a:extLst>
          </p:cNvPr>
          <p:cNvSpPr>
            <a:spLocks noGrp="1"/>
          </p:cNvSpPr>
          <p:nvPr>
            <p:ph type="title"/>
          </p:nvPr>
        </p:nvSpPr>
        <p:spPr>
          <a:xfrm>
            <a:off x="1353192" y="846761"/>
            <a:ext cx="9485615" cy="5760378"/>
          </a:xfrm>
        </p:spPr>
        <p:txBody>
          <a:bodyPr>
            <a:normAutofit fontScale="90000"/>
          </a:bodyPr>
          <a:lstStyle/>
          <a:p>
            <a:r>
              <a:rPr lang="en-US" sz="2200" b="1" dirty="0"/>
              <a:t>Recommendations:</a:t>
            </a:r>
            <a:br>
              <a:rPr lang="en-US" sz="2200" b="1" dirty="0"/>
            </a:br>
            <a:br>
              <a:rPr lang="en-US" sz="2200" b="1" dirty="0"/>
            </a:br>
            <a:r>
              <a:rPr lang="en-US" sz="2200" b="1" dirty="0"/>
              <a:t>Monthly Trend:</a:t>
            </a:r>
            <a:br>
              <a:rPr lang="en-US" sz="2200" b="1" dirty="0"/>
            </a:br>
            <a:br>
              <a:rPr lang="en-US" sz="2200" dirty="0"/>
            </a:br>
            <a:r>
              <a:rPr lang="en-US" sz="2200" cap="none" dirty="0"/>
              <a:t>Revenue peaked in February/march and then declined, indicating a post-launch dip in momentum.</a:t>
            </a:r>
            <a:br>
              <a:rPr lang="en-US" sz="2200" cap="none" dirty="0"/>
            </a:br>
            <a:br>
              <a:rPr lang="en-US" sz="2200" dirty="0"/>
            </a:br>
            <a:r>
              <a:rPr lang="en-US" sz="2200" b="1" dirty="0"/>
              <a:t>Churn Risk:</a:t>
            </a:r>
            <a:br>
              <a:rPr lang="en-US" sz="2200" b="1" dirty="0"/>
            </a:br>
            <a:br>
              <a:rPr lang="en-US" sz="2200" dirty="0"/>
            </a:br>
            <a:r>
              <a:rPr lang="en-US" sz="2200" cap="none" dirty="0"/>
              <a:t>High number of unsubscribed users (12.6M) suggests possible dissatisfaction or migration to competitors post-5g.</a:t>
            </a:r>
            <a:br>
              <a:rPr lang="en-US" sz="2200" cap="none" dirty="0"/>
            </a:br>
            <a:br>
              <a:rPr lang="en-US" sz="2200" dirty="0"/>
            </a:br>
            <a:r>
              <a:rPr lang="en-US" sz="2200" b="1" dirty="0"/>
              <a:t>Action Points:</a:t>
            </a:r>
            <a:br>
              <a:rPr lang="en-US" sz="2200" dirty="0"/>
            </a:br>
            <a:br>
              <a:rPr lang="en-US" sz="2200" dirty="0"/>
            </a:br>
            <a:r>
              <a:rPr lang="en-US" sz="2200" cap="none" dirty="0"/>
              <a:t>Deep-dive into underperforming cities to identify root causes (pricing, network issues, customer perception).</a:t>
            </a:r>
            <a:br>
              <a:rPr lang="en-US" sz="2200" cap="none" dirty="0"/>
            </a:br>
            <a:r>
              <a:rPr lang="en-US" sz="2200" cap="none" dirty="0"/>
              <a:t>Enhance 5G marketing and customer education in lagging markets.</a:t>
            </a:r>
            <a:br>
              <a:rPr lang="en-US" sz="2200" cap="none" dirty="0"/>
            </a:br>
            <a:r>
              <a:rPr lang="en-US" sz="2200" cap="none" dirty="0"/>
              <a:t>Consider targeted offers or revised pricing in cities with negative growth.</a:t>
            </a:r>
            <a:br>
              <a:rPr lang="en-US" sz="2200" cap="none" dirty="0"/>
            </a:br>
            <a:r>
              <a:rPr lang="en-US" sz="2200" cap="none" dirty="0"/>
              <a:t>Monitor churn closely and implement retention strategies.</a:t>
            </a:r>
            <a:br>
              <a:rPr lang="en-US" cap="none" dirty="0"/>
            </a:br>
            <a:endParaRPr lang="en-IN" dirty="0"/>
          </a:p>
        </p:txBody>
      </p:sp>
    </p:spTree>
    <p:extLst>
      <p:ext uri="{BB962C8B-B14F-4D97-AF65-F5344CB8AC3E}">
        <p14:creationId xmlns:p14="http://schemas.microsoft.com/office/powerpoint/2010/main" val="178301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CC2A-E306-DE43-CFF8-7B7521AA867B}"/>
              </a:ext>
            </a:extLst>
          </p:cNvPr>
          <p:cNvSpPr>
            <a:spLocks noGrp="1"/>
          </p:cNvSpPr>
          <p:nvPr>
            <p:ph type="title"/>
          </p:nvPr>
        </p:nvSpPr>
        <p:spPr/>
        <p:txBody>
          <a:bodyPr/>
          <a:lstStyle/>
          <a:p>
            <a:pPr algn="ctr"/>
            <a:r>
              <a:rPr lang="en-US" b="1" dirty="0"/>
              <a:t>Summary Table: City Revenue Change Post-5G</a:t>
            </a:r>
            <a:br>
              <a:rPr lang="en-US" dirty="0"/>
            </a:br>
            <a:endParaRPr lang="en-IN" dirty="0"/>
          </a:p>
        </p:txBody>
      </p:sp>
      <p:graphicFrame>
        <p:nvGraphicFramePr>
          <p:cNvPr id="3" name="Table 2">
            <a:extLst>
              <a:ext uri="{FF2B5EF4-FFF2-40B4-BE49-F238E27FC236}">
                <a16:creationId xmlns:a16="http://schemas.microsoft.com/office/drawing/2014/main" id="{1E4CCC19-874A-ECDB-8BE7-4AE73CCDBEAA}"/>
              </a:ext>
            </a:extLst>
          </p:cNvPr>
          <p:cNvGraphicFramePr>
            <a:graphicFrameLocks noGrp="1"/>
          </p:cNvGraphicFramePr>
          <p:nvPr>
            <p:extLst>
              <p:ext uri="{D42A27DB-BD31-4B8C-83A1-F6EECF244321}">
                <p14:modId xmlns:p14="http://schemas.microsoft.com/office/powerpoint/2010/main" val="569011259"/>
              </p:ext>
            </p:extLst>
          </p:nvPr>
        </p:nvGraphicFramePr>
        <p:xfrm>
          <a:off x="2351070" y="1946330"/>
          <a:ext cx="7489860" cy="4197620"/>
        </p:xfrm>
        <a:graphic>
          <a:graphicData uri="http://schemas.openxmlformats.org/drawingml/2006/table">
            <a:tbl>
              <a:tblPr/>
              <a:tblGrid>
                <a:gridCol w="2496620">
                  <a:extLst>
                    <a:ext uri="{9D8B030D-6E8A-4147-A177-3AD203B41FA5}">
                      <a16:colId xmlns:a16="http://schemas.microsoft.com/office/drawing/2014/main" val="1765108721"/>
                    </a:ext>
                  </a:extLst>
                </a:gridCol>
                <a:gridCol w="2496620">
                  <a:extLst>
                    <a:ext uri="{9D8B030D-6E8A-4147-A177-3AD203B41FA5}">
                      <a16:colId xmlns:a16="http://schemas.microsoft.com/office/drawing/2014/main" val="841448128"/>
                    </a:ext>
                  </a:extLst>
                </a:gridCol>
                <a:gridCol w="2496620">
                  <a:extLst>
                    <a:ext uri="{9D8B030D-6E8A-4147-A177-3AD203B41FA5}">
                      <a16:colId xmlns:a16="http://schemas.microsoft.com/office/drawing/2014/main" val="263000191"/>
                    </a:ext>
                  </a:extLst>
                </a:gridCol>
              </a:tblGrid>
              <a:tr h="265037">
                <a:tc>
                  <a:txBody>
                    <a:bodyPr/>
                    <a:lstStyle/>
                    <a:p>
                      <a:pPr algn="l" fontAlgn="t" latinLnBrk="0"/>
                      <a:r>
                        <a:rPr lang="en-IN" sz="1100" b="0">
                          <a:effectLst/>
                        </a:rPr>
                        <a:t>City</a:t>
                      </a:r>
                    </a:p>
                  </a:txBody>
                  <a:tcPr marL="31140" marR="31140" marT="31140" marB="31140">
                    <a:lnL>
                      <a:noFill/>
                    </a:lnL>
                    <a:lnR>
                      <a:noFill/>
                    </a:lnR>
                    <a:lnT>
                      <a:noFill/>
                    </a:lnT>
                    <a:lnB w="12700" cap="flat" cmpd="sng" algn="ctr">
                      <a:solidFill>
                        <a:srgbClr val="30B905"/>
                      </a:solidFill>
                      <a:prstDash val="solid"/>
                      <a:round/>
                      <a:headEnd type="none" w="med" len="med"/>
                      <a:tailEnd type="none" w="med" len="med"/>
                    </a:lnB>
                    <a:noFill/>
                  </a:tcPr>
                </a:tc>
                <a:tc>
                  <a:txBody>
                    <a:bodyPr/>
                    <a:lstStyle/>
                    <a:p>
                      <a:pPr algn="l" fontAlgn="t" latinLnBrk="0"/>
                      <a:r>
                        <a:rPr lang="en-IN" sz="1100" b="0">
                          <a:effectLst/>
                        </a:rPr>
                        <a:t>Change (%)</a:t>
                      </a:r>
                    </a:p>
                  </a:txBody>
                  <a:tcPr marL="31140" marR="31140" marT="31140" marB="31140">
                    <a:lnL>
                      <a:noFill/>
                    </a:lnL>
                    <a:lnR>
                      <a:noFill/>
                    </a:lnR>
                    <a:lnT>
                      <a:noFill/>
                    </a:lnT>
                    <a:lnB w="12700" cap="flat" cmpd="sng" algn="ctr">
                      <a:solidFill>
                        <a:srgbClr val="30B905"/>
                      </a:solidFill>
                      <a:prstDash val="solid"/>
                      <a:round/>
                      <a:headEnd type="none" w="med" len="med"/>
                      <a:tailEnd type="none" w="med" len="med"/>
                    </a:lnB>
                    <a:noFill/>
                  </a:tcPr>
                </a:tc>
                <a:tc>
                  <a:txBody>
                    <a:bodyPr/>
                    <a:lstStyle/>
                    <a:p>
                      <a:pPr algn="l" fontAlgn="t" latinLnBrk="0"/>
                      <a:r>
                        <a:rPr lang="en-IN" sz="1100" b="0">
                          <a:effectLst/>
                        </a:rPr>
                        <a:t>Action</a:t>
                      </a:r>
                    </a:p>
                  </a:txBody>
                  <a:tcPr marL="31140" marR="31140" marT="31140" marB="31140">
                    <a:lnL>
                      <a:noFill/>
                    </a:lnL>
                    <a:lnR>
                      <a:noFill/>
                    </a:lnR>
                    <a:lnT>
                      <a:noFill/>
                    </a:lnT>
                    <a:lnB w="12700" cap="flat" cmpd="sng" algn="ctr">
                      <a:solidFill>
                        <a:srgbClr val="30B905"/>
                      </a:solidFill>
                      <a:prstDash val="solid"/>
                      <a:round/>
                      <a:headEnd type="none" w="med" len="med"/>
                      <a:tailEnd type="none" w="med" len="med"/>
                    </a:lnB>
                    <a:noFill/>
                  </a:tcPr>
                </a:tc>
                <a:extLst>
                  <a:ext uri="{0D108BD9-81ED-4DB2-BD59-A6C34878D82A}">
                    <a16:rowId xmlns:a16="http://schemas.microsoft.com/office/drawing/2014/main" val="1138630181"/>
                  </a:ext>
                </a:extLst>
              </a:tr>
              <a:tr h="257874">
                <a:tc>
                  <a:txBody>
                    <a:bodyPr/>
                    <a:lstStyle/>
                    <a:p>
                      <a:pPr fontAlgn="base" latinLnBrk="0"/>
                      <a:r>
                        <a:rPr lang="en-IN" sz="1100">
                          <a:effectLst/>
                        </a:rPr>
                        <a:t>Ahmedabad</a:t>
                      </a:r>
                    </a:p>
                  </a:txBody>
                  <a:tcPr marL="31140" marR="31140" marT="28026" marB="28026" anchor="ctr">
                    <a:lnL w="12700" cap="flat" cmpd="sng" algn="ctr">
                      <a:solidFill>
                        <a:srgbClr val="30B905"/>
                      </a:solidFill>
                      <a:prstDash val="solid"/>
                      <a:round/>
                      <a:headEnd type="none" w="med" len="med"/>
                      <a:tailEnd type="none" w="med" len="med"/>
                    </a:lnL>
                    <a:lnR w="12700" cap="flat" cmpd="sng" algn="ctr">
                      <a:solidFill>
                        <a:srgbClr val="30B905"/>
                      </a:solidFill>
                      <a:prstDash val="solid"/>
                      <a:round/>
                      <a:headEnd type="none" w="med" len="med"/>
                      <a:tailEnd type="none" w="med" len="med"/>
                    </a:lnR>
                    <a:lnT w="12700" cap="flat" cmpd="sng" algn="ctr">
                      <a:solidFill>
                        <a:srgbClr val="30B905"/>
                      </a:solidFill>
                      <a:prstDash val="solid"/>
                      <a:round/>
                      <a:headEnd type="none" w="med" len="med"/>
                      <a:tailEnd type="none" w="med" len="med"/>
                    </a:lnT>
                    <a:lnB w="12700" cap="flat" cmpd="sng" algn="ctr">
                      <a:solidFill>
                        <a:srgbClr val="F0CD05"/>
                      </a:solidFill>
                      <a:prstDash val="solid"/>
                      <a:round/>
                      <a:headEnd type="none" w="med" len="med"/>
                      <a:tailEnd type="none" w="med" len="med"/>
                    </a:lnB>
                    <a:noFill/>
                  </a:tcPr>
                </a:tc>
                <a:tc>
                  <a:txBody>
                    <a:bodyPr/>
                    <a:lstStyle/>
                    <a:p>
                      <a:pPr fontAlgn="base" latinLnBrk="0"/>
                      <a:r>
                        <a:rPr lang="en-IN" sz="1100">
                          <a:effectLst/>
                        </a:rPr>
                        <a:t>+0.39%</a:t>
                      </a:r>
                    </a:p>
                  </a:txBody>
                  <a:tcPr marL="31140" marR="31140" marT="28026" marB="28026" anchor="ctr">
                    <a:lnL w="12700" cap="flat" cmpd="sng" algn="ctr">
                      <a:solidFill>
                        <a:srgbClr val="30B905"/>
                      </a:solidFill>
                      <a:prstDash val="solid"/>
                      <a:round/>
                      <a:headEnd type="none" w="med" len="med"/>
                      <a:tailEnd type="none" w="med" len="med"/>
                    </a:lnL>
                    <a:lnR w="12700" cap="flat" cmpd="sng" algn="ctr">
                      <a:solidFill>
                        <a:srgbClr val="30B905"/>
                      </a:solidFill>
                      <a:prstDash val="solid"/>
                      <a:round/>
                      <a:headEnd type="none" w="med" len="med"/>
                      <a:tailEnd type="none" w="med" len="med"/>
                    </a:lnR>
                    <a:lnT w="12700" cap="flat" cmpd="sng" algn="ctr">
                      <a:solidFill>
                        <a:srgbClr val="30B905"/>
                      </a:solidFill>
                      <a:prstDash val="solid"/>
                      <a:round/>
                      <a:headEnd type="none" w="med" len="med"/>
                      <a:tailEnd type="none" w="med" len="med"/>
                    </a:lnT>
                    <a:lnB w="12700" cap="flat" cmpd="sng" algn="ctr">
                      <a:solidFill>
                        <a:srgbClr val="F0CD05"/>
                      </a:solidFill>
                      <a:prstDash val="solid"/>
                      <a:round/>
                      <a:headEnd type="none" w="med" len="med"/>
                      <a:tailEnd type="none" w="med" len="med"/>
                    </a:lnB>
                    <a:noFill/>
                  </a:tcPr>
                </a:tc>
                <a:tc>
                  <a:txBody>
                    <a:bodyPr/>
                    <a:lstStyle/>
                    <a:p>
                      <a:pPr fontAlgn="base" latinLnBrk="0"/>
                      <a:r>
                        <a:rPr lang="en-IN" sz="1100">
                          <a:effectLst/>
                        </a:rPr>
                        <a:t>Continue</a:t>
                      </a:r>
                    </a:p>
                  </a:txBody>
                  <a:tcPr marL="31140" marR="31140" marT="28026" marB="28026" anchor="ctr">
                    <a:lnL w="12700" cap="flat" cmpd="sng" algn="ctr">
                      <a:solidFill>
                        <a:srgbClr val="30B905"/>
                      </a:solidFill>
                      <a:prstDash val="solid"/>
                      <a:round/>
                      <a:headEnd type="none" w="med" len="med"/>
                      <a:tailEnd type="none" w="med" len="med"/>
                    </a:lnL>
                    <a:lnR w="12700" cap="flat" cmpd="sng" algn="ctr">
                      <a:solidFill>
                        <a:srgbClr val="30B905"/>
                      </a:solidFill>
                      <a:prstDash val="solid"/>
                      <a:round/>
                      <a:headEnd type="none" w="med" len="med"/>
                      <a:tailEnd type="none" w="med" len="med"/>
                    </a:lnR>
                    <a:lnT w="12700" cap="flat" cmpd="sng" algn="ctr">
                      <a:solidFill>
                        <a:srgbClr val="30B905"/>
                      </a:solidFill>
                      <a:prstDash val="solid"/>
                      <a:round/>
                      <a:headEnd type="none" w="med" len="med"/>
                      <a:tailEnd type="none" w="med" len="med"/>
                    </a:lnT>
                    <a:lnB w="12700" cap="flat" cmpd="sng" algn="ctr">
                      <a:solidFill>
                        <a:srgbClr val="F0CD05"/>
                      </a:solidFill>
                      <a:prstDash val="solid"/>
                      <a:round/>
                      <a:headEnd type="none" w="med" len="med"/>
                      <a:tailEnd type="none" w="med" len="med"/>
                    </a:lnB>
                    <a:noFill/>
                  </a:tcPr>
                </a:tc>
                <a:extLst>
                  <a:ext uri="{0D108BD9-81ED-4DB2-BD59-A6C34878D82A}">
                    <a16:rowId xmlns:a16="http://schemas.microsoft.com/office/drawing/2014/main" val="1890922632"/>
                  </a:ext>
                </a:extLst>
              </a:tr>
              <a:tr h="257874">
                <a:tc>
                  <a:txBody>
                    <a:bodyPr/>
                    <a:lstStyle/>
                    <a:p>
                      <a:pPr fontAlgn="base" latinLnBrk="0"/>
                      <a:r>
                        <a:rPr lang="en-IN" sz="1100">
                          <a:effectLst/>
                        </a:rPr>
                        <a:t>Mumbai</a:t>
                      </a:r>
                    </a:p>
                  </a:txBody>
                  <a:tcPr marL="31140" marR="31140" marT="28026" marB="28026" anchor="ctr">
                    <a:lnL w="12700" cap="flat" cmpd="sng" algn="ctr">
                      <a:solidFill>
                        <a:srgbClr val="F0CD05"/>
                      </a:solidFill>
                      <a:prstDash val="solid"/>
                      <a:round/>
                      <a:headEnd type="none" w="med" len="med"/>
                      <a:tailEnd type="none" w="med" len="med"/>
                    </a:lnL>
                    <a:lnR w="12700" cap="flat" cmpd="sng" algn="ctr">
                      <a:solidFill>
                        <a:srgbClr val="F0CD05"/>
                      </a:solidFill>
                      <a:prstDash val="solid"/>
                      <a:round/>
                      <a:headEnd type="none" w="med" len="med"/>
                      <a:tailEnd type="none" w="med" len="med"/>
                    </a:lnR>
                    <a:lnT w="12700" cap="flat" cmpd="sng" algn="ctr">
                      <a:solidFill>
                        <a:srgbClr val="F0CD05"/>
                      </a:solidFill>
                      <a:prstDash val="solid"/>
                      <a:round/>
                      <a:headEnd type="none" w="med" len="med"/>
                      <a:tailEnd type="none" w="med" len="med"/>
                    </a:lnT>
                    <a:lnB w="12700" cap="flat" cmpd="sng" algn="ctr">
                      <a:solidFill>
                        <a:srgbClr val="70C905"/>
                      </a:solidFill>
                      <a:prstDash val="solid"/>
                      <a:round/>
                      <a:headEnd type="none" w="med" len="med"/>
                      <a:tailEnd type="none" w="med" len="med"/>
                    </a:lnB>
                    <a:noFill/>
                  </a:tcPr>
                </a:tc>
                <a:tc>
                  <a:txBody>
                    <a:bodyPr/>
                    <a:lstStyle/>
                    <a:p>
                      <a:pPr fontAlgn="base" latinLnBrk="0"/>
                      <a:r>
                        <a:rPr lang="en-IN" sz="1100">
                          <a:effectLst/>
                        </a:rPr>
                        <a:t>+0.31%</a:t>
                      </a:r>
                    </a:p>
                  </a:txBody>
                  <a:tcPr marL="31140" marR="31140" marT="28026" marB="28026" anchor="ctr">
                    <a:lnL w="12700" cap="flat" cmpd="sng" algn="ctr">
                      <a:solidFill>
                        <a:srgbClr val="F0CD05"/>
                      </a:solidFill>
                      <a:prstDash val="solid"/>
                      <a:round/>
                      <a:headEnd type="none" w="med" len="med"/>
                      <a:tailEnd type="none" w="med" len="med"/>
                    </a:lnL>
                    <a:lnR w="12700" cap="flat" cmpd="sng" algn="ctr">
                      <a:solidFill>
                        <a:srgbClr val="F0CD05"/>
                      </a:solidFill>
                      <a:prstDash val="solid"/>
                      <a:round/>
                      <a:headEnd type="none" w="med" len="med"/>
                      <a:tailEnd type="none" w="med" len="med"/>
                    </a:lnR>
                    <a:lnT w="12700" cap="flat" cmpd="sng" algn="ctr">
                      <a:solidFill>
                        <a:srgbClr val="F0CD05"/>
                      </a:solidFill>
                      <a:prstDash val="solid"/>
                      <a:round/>
                      <a:headEnd type="none" w="med" len="med"/>
                      <a:tailEnd type="none" w="med" len="med"/>
                    </a:lnT>
                    <a:lnB w="12700" cap="flat" cmpd="sng" algn="ctr">
                      <a:solidFill>
                        <a:srgbClr val="70C905"/>
                      </a:solidFill>
                      <a:prstDash val="solid"/>
                      <a:round/>
                      <a:headEnd type="none" w="med" len="med"/>
                      <a:tailEnd type="none" w="med" len="med"/>
                    </a:lnB>
                    <a:noFill/>
                  </a:tcPr>
                </a:tc>
                <a:tc>
                  <a:txBody>
                    <a:bodyPr/>
                    <a:lstStyle/>
                    <a:p>
                      <a:pPr fontAlgn="base" latinLnBrk="0"/>
                      <a:r>
                        <a:rPr lang="en-IN" sz="1100">
                          <a:effectLst/>
                        </a:rPr>
                        <a:t>Continue</a:t>
                      </a:r>
                    </a:p>
                  </a:txBody>
                  <a:tcPr marL="31140" marR="31140" marT="28026" marB="28026" anchor="ctr">
                    <a:lnL w="12700" cap="flat" cmpd="sng" algn="ctr">
                      <a:solidFill>
                        <a:srgbClr val="F0CD05"/>
                      </a:solidFill>
                      <a:prstDash val="solid"/>
                      <a:round/>
                      <a:headEnd type="none" w="med" len="med"/>
                      <a:tailEnd type="none" w="med" len="med"/>
                    </a:lnL>
                    <a:lnR w="12700" cap="flat" cmpd="sng" algn="ctr">
                      <a:solidFill>
                        <a:srgbClr val="F0CD05"/>
                      </a:solidFill>
                      <a:prstDash val="solid"/>
                      <a:round/>
                      <a:headEnd type="none" w="med" len="med"/>
                      <a:tailEnd type="none" w="med" len="med"/>
                    </a:lnR>
                    <a:lnT w="12700" cap="flat" cmpd="sng" algn="ctr">
                      <a:solidFill>
                        <a:srgbClr val="F0CD05"/>
                      </a:solidFill>
                      <a:prstDash val="solid"/>
                      <a:round/>
                      <a:headEnd type="none" w="med" len="med"/>
                      <a:tailEnd type="none" w="med" len="med"/>
                    </a:lnT>
                    <a:lnB w="12700" cap="flat" cmpd="sng" algn="ctr">
                      <a:solidFill>
                        <a:srgbClr val="70C905"/>
                      </a:solidFill>
                      <a:prstDash val="solid"/>
                      <a:round/>
                      <a:headEnd type="none" w="med" len="med"/>
                      <a:tailEnd type="none" w="med" len="med"/>
                    </a:lnB>
                    <a:noFill/>
                  </a:tcPr>
                </a:tc>
                <a:extLst>
                  <a:ext uri="{0D108BD9-81ED-4DB2-BD59-A6C34878D82A}">
                    <a16:rowId xmlns:a16="http://schemas.microsoft.com/office/drawing/2014/main" val="1492832530"/>
                  </a:ext>
                </a:extLst>
              </a:tr>
              <a:tr h="257874">
                <a:tc>
                  <a:txBody>
                    <a:bodyPr/>
                    <a:lstStyle/>
                    <a:p>
                      <a:pPr fontAlgn="base" latinLnBrk="0"/>
                      <a:r>
                        <a:rPr lang="en-IN" sz="1100">
                          <a:effectLst/>
                        </a:rPr>
                        <a:t>Raipur</a:t>
                      </a:r>
                    </a:p>
                  </a:txBody>
                  <a:tcPr marL="31140" marR="31140" marT="28026" marB="28026" anchor="ctr">
                    <a:lnL w="12700" cap="flat" cmpd="sng" algn="ctr">
                      <a:solidFill>
                        <a:srgbClr val="70C905"/>
                      </a:solidFill>
                      <a:prstDash val="solid"/>
                      <a:round/>
                      <a:headEnd type="none" w="med" len="med"/>
                      <a:tailEnd type="none" w="med" len="med"/>
                    </a:lnL>
                    <a:lnR w="12700" cap="flat" cmpd="sng" algn="ctr">
                      <a:solidFill>
                        <a:srgbClr val="70C905"/>
                      </a:solidFill>
                      <a:prstDash val="solid"/>
                      <a:round/>
                      <a:headEnd type="none" w="med" len="med"/>
                      <a:tailEnd type="none" w="med" len="med"/>
                    </a:lnR>
                    <a:lnT w="12700" cap="flat" cmpd="sng" algn="ctr">
                      <a:solidFill>
                        <a:srgbClr val="70C905"/>
                      </a:solidFill>
                      <a:prstDash val="solid"/>
                      <a:round/>
                      <a:headEnd type="none" w="med" len="med"/>
                      <a:tailEnd type="none" w="med" len="med"/>
                    </a:lnT>
                    <a:lnB w="12700" cap="flat" cmpd="sng" algn="ctr">
                      <a:solidFill>
                        <a:srgbClr val="F0CF05"/>
                      </a:solidFill>
                      <a:prstDash val="solid"/>
                      <a:round/>
                      <a:headEnd type="none" w="med" len="med"/>
                      <a:tailEnd type="none" w="med" len="med"/>
                    </a:lnB>
                    <a:noFill/>
                  </a:tcPr>
                </a:tc>
                <a:tc>
                  <a:txBody>
                    <a:bodyPr/>
                    <a:lstStyle/>
                    <a:p>
                      <a:pPr fontAlgn="base" latinLnBrk="0"/>
                      <a:r>
                        <a:rPr lang="en-IN" sz="1100">
                          <a:effectLst/>
                        </a:rPr>
                        <a:t>+0.15%</a:t>
                      </a:r>
                    </a:p>
                  </a:txBody>
                  <a:tcPr marL="31140" marR="31140" marT="28026" marB="28026" anchor="ctr">
                    <a:lnL w="12700" cap="flat" cmpd="sng" algn="ctr">
                      <a:solidFill>
                        <a:srgbClr val="70C905"/>
                      </a:solidFill>
                      <a:prstDash val="solid"/>
                      <a:round/>
                      <a:headEnd type="none" w="med" len="med"/>
                      <a:tailEnd type="none" w="med" len="med"/>
                    </a:lnL>
                    <a:lnR w="12700" cap="flat" cmpd="sng" algn="ctr">
                      <a:solidFill>
                        <a:srgbClr val="70C905"/>
                      </a:solidFill>
                      <a:prstDash val="solid"/>
                      <a:round/>
                      <a:headEnd type="none" w="med" len="med"/>
                      <a:tailEnd type="none" w="med" len="med"/>
                    </a:lnR>
                    <a:lnT w="12700" cap="flat" cmpd="sng" algn="ctr">
                      <a:solidFill>
                        <a:srgbClr val="70C905"/>
                      </a:solidFill>
                      <a:prstDash val="solid"/>
                      <a:round/>
                      <a:headEnd type="none" w="med" len="med"/>
                      <a:tailEnd type="none" w="med" len="med"/>
                    </a:lnT>
                    <a:lnB w="12700" cap="flat" cmpd="sng" algn="ctr">
                      <a:solidFill>
                        <a:srgbClr val="F0CF05"/>
                      </a:solidFill>
                      <a:prstDash val="solid"/>
                      <a:round/>
                      <a:headEnd type="none" w="med" len="med"/>
                      <a:tailEnd type="none" w="med" len="med"/>
                    </a:lnB>
                    <a:noFill/>
                  </a:tcPr>
                </a:tc>
                <a:tc>
                  <a:txBody>
                    <a:bodyPr/>
                    <a:lstStyle/>
                    <a:p>
                      <a:pPr fontAlgn="base" latinLnBrk="0"/>
                      <a:r>
                        <a:rPr lang="en-IN" sz="1100">
                          <a:effectLst/>
                        </a:rPr>
                        <a:t>Continue</a:t>
                      </a:r>
                    </a:p>
                  </a:txBody>
                  <a:tcPr marL="31140" marR="31140" marT="28026" marB="28026" anchor="ctr">
                    <a:lnL w="12700" cap="flat" cmpd="sng" algn="ctr">
                      <a:solidFill>
                        <a:srgbClr val="70C905"/>
                      </a:solidFill>
                      <a:prstDash val="solid"/>
                      <a:round/>
                      <a:headEnd type="none" w="med" len="med"/>
                      <a:tailEnd type="none" w="med" len="med"/>
                    </a:lnL>
                    <a:lnR w="12700" cap="flat" cmpd="sng" algn="ctr">
                      <a:solidFill>
                        <a:srgbClr val="70C905"/>
                      </a:solidFill>
                      <a:prstDash val="solid"/>
                      <a:round/>
                      <a:headEnd type="none" w="med" len="med"/>
                      <a:tailEnd type="none" w="med" len="med"/>
                    </a:lnR>
                    <a:lnT w="12700" cap="flat" cmpd="sng" algn="ctr">
                      <a:solidFill>
                        <a:srgbClr val="70C905"/>
                      </a:solidFill>
                      <a:prstDash val="solid"/>
                      <a:round/>
                      <a:headEnd type="none" w="med" len="med"/>
                      <a:tailEnd type="none" w="med" len="med"/>
                    </a:lnT>
                    <a:lnB w="12700" cap="flat" cmpd="sng" algn="ctr">
                      <a:solidFill>
                        <a:srgbClr val="F0CF05"/>
                      </a:solidFill>
                      <a:prstDash val="solid"/>
                      <a:round/>
                      <a:headEnd type="none" w="med" len="med"/>
                      <a:tailEnd type="none" w="med" len="med"/>
                    </a:lnB>
                    <a:noFill/>
                  </a:tcPr>
                </a:tc>
                <a:extLst>
                  <a:ext uri="{0D108BD9-81ED-4DB2-BD59-A6C34878D82A}">
                    <a16:rowId xmlns:a16="http://schemas.microsoft.com/office/drawing/2014/main" val="1533845730"/>
                  </a:ext>
                </a:extLst>
              </a:tr>
              <a:tr h="257874">
                <a:tc>
                  <a:txBody>
                    <a:bodyPr/>
                    <a:lstStyle/>
                    <a:p>
                      <a:pPr fontAlgn="base" latinLnBrk="0"/>
                      <a:r>
                        <a:rPr lang="en-IN" sz="1100">
                          <a:effectLst/>
                        </a:rPr>
                        <a:t>Coimbatore</a:t>
                      </a:r>
                    </a:p>
                  </a:txBody>
                  <a:tcPr marL="31140" marR="31140" marT="28026" marB="28026" anchor="ctr">
                    <a:lnL w="12700" cap="flat" cmpd="sng" algn="ctr">
                      <a:solidFill>
                        <a:srgbClr val="F0CF05"/>
                      </a:solidFill>
                      <a:prstDash val="solid"/>
                      <a:round/>
                      <a:headEnd type="none" w="med" len="med"/>
                      <a:tailEnd type="none" w="med" len="med"/>
                    </a:lnL>
                    <a:lnR w="12700" cap="flat" cmpd="sng" algn="ctr">
                      <a:solidFill>
                        <a:srgbClr val="F0CF05"/>
                      </a:solidFill>
                      <a:prstDash val="solid"/>
                      <a:round/>
                      <a:headEnd type="none" w="med" len="med"/>
                      <a:tailEnd type="none" w="med" len="med"/>
                    </a:lnR>
                    <a:lnT w="12700" cap="flat" cmpd="sng" algn="ctr">
                      <a:solidFill>
                        <a:srgbClr val="F0CF05"/>
                      </a:solidFill>
                      <a:prstDash val="solid"/>
                      <a:round/>
                      <a:headEnd type="none" w="med" len="med"/>
                      <a:tailEnd type="none" w="med" len="med"/>
                    </a:lnT>
                    <a:lnB w="12700" cap="flat" cmpd="sng" algn="ctr">
                      <a:solidFill>
                        <a:srgbClr val="F0E505"/>
                      </a:solidFill>
                      <a:prstDash val="solid"/>
                      <a:round/>
                      <a:headEnd type="none" w="med" len="med"/>
                      <a:tailEnd type="none" w="med" len="med"/>
                    </a:lnB>
                    <a:noFill/>
                  </a:tcPr>
                </a:tc>
                <a:tc>
                  <a:txBody>
                    <a:bodyPr/>
                    <a:lstStyle/>
                    <a:p>
                      <a:pPr fontAlgn="base" latinLnBrk="0"/>
                      <a:r>
                        <a:rPr lang="en-IN" sz="1100">
                          <a:effectLst/>
                        </a:rPr>
                        <a:t>0.00%</a:t>
                      </a:r>
                    </a:p>
                  </a:txBody>
                  <a:tcPr marL="31140" marR="31140" marT="28026" marB="28026" anchor="ctr">
                    <a:lnL w="12700" cap="flat" cmpd="sng" algn="ctr">
                      <a:solidFill>
                        <a:srgbClr val="F0CF05"/>
                      </a:solidFill>
                      <a:prstDash val="solid"/>
                      <a:round/>
                      <a:headEnd type="none" w="med" len="med"/>
                      <a:tailEnd type="none" w="med" len="med"/>
                    </a:lnL>
                    <a:lnR w="12700" cap="flat" cmpd="sng" algn="ctr">
                      <a:solidFill>
                        <a:srgbClr val="F0CF05"/>
                      </a:solidFill>
                      <a:prstDash val="solid"/>
                      <a:round/>
                      <a:headEnd type="none" w="med" len="med"/>
                      <a:tailEnd type="none" w="med" len="med"/>
                    </a:lnR>
                    <a:lnT w="12700" cap="flat" cmpd="sng" algn="ctr">
                      <a:solidFill>
                        <a:srgbClr val="F0CF05"/>
                      </a:solidFill>
                      <a:prstDash val="solid"/>
                      <a:round/>
                      <a:headEnd type="none" w="med" len="med"/>
                      <a:tailEnd type="none" w="med" len="med"/>
                    </a:lnT>
                    <a:lnB w="12700" cap="flat" cmpd="sng" algn="ctr">
                      <a:solidFill>
                        <a:srgbClr val="F0E505"/>
                      </a:solidFill>
                      <a:prstDash val="solid"/>
                      <a:round/>
                      <a:headEnd type="none" w="med" len="med"/>
                      <a:tailEnd type="none" w="med" len="med"/>
                    </a:lnB>
                    <a:noFill/>
                  </a:tcPr>
                </a:tc>
                <a:tc>
                  <a:txBody>
                    <a:bodyPr/>
                    <a:lstStyle/>
                    <a:p>
                      <a:pPr fontAlgn="base" latinLnBrk="0"/>
                      <a:r>
                        <a:rPr lang="en-IN" sz="1100">
                          <a:effectLst/>
                        </a:rPr>
                        <a:t>Stable</a:t>
                      </a:r>
                    </a:p>
                  </a:txBody>
                  <a:tcPr marL="31140" marR="31140" marT="28026" marB="28026" anchor="ctr">
                    <a:lnL w="12700" cap="flat" cmpd="sng" algn="ctr">
                      <a:solidFill>
                        <a:srgbClr val="F0CF05"/>
                      </a:solidFill>
                      <a:prstDash val="solid"/>
                      <a:round/>
                      <a:headEnd type="none" w="med" len="med"/>
                      <a:tailEnd type="none" w="med" len="med"/>
                    </a:lnL>
                    <a:lnR w="12700" cap="flat" cmpd="sng" algn="ctr">
                      <a:solidFill>
                        <a:srgbClr val="F0CF05"/>
                      </a:solidFill>
                      <a:prstDash val="solid"/>
                      <a:round/>
                      <a:headEnd type="none" w="med" len="med"/>
                      <a:tailEnd type="none" w="med" len="med"/>
                    </a:lnR>
                    <a:lnT w="12700" cap="flat" cmpd="sng" algn="ctr">
                      <a:solidFill>
                        <a:srgbClr val="F0CF05"/>
                      </a:solidFill>
                      <a:prstDash val="solid"/>
                      <a:round/>
                      <a:headEnd type="none" w="med" len="med"/>
                      <a:tailEnd type="none" w="med" len="med"/>
                    </a:lnT>
                    <a:lnB w="12700" cap="flat" cmpd="sng" algn="ctr">
                      <a:solidFill>
                        <a:srgbClr val="F0E505"/>
                      </a:solidFill>
                      <a:prstDash val="solid"/>
                      <a:round/>
                      <a:headEnd type="none" w="med" len="med"/>
                      <a:tailEnd type="none" w="med" len="med"/>
                    </a:lnB>
                    <a:noFill/>
                  </a:tcPr>
                </a:tc>
                <a:extLst>
                  <a:ext uri="{0D108BD9-81ED-4DB2-BD59-A6C34878D82A}">
                    <a16:rowId xmlns:a16="http://schemas.microsoft.com/office/drawing/2014/main" val="3092263559"/>
                  </a:ext>
                </a:extLst>
              </a:tr>
              <a:tr h="257874">
                <a:tc>
                  <a:txBody>
                    <a:bodyPr/>
                    <a:lstStyle/>
                    <a:p>
                      <a:pPr fontAlgn="base" latinLnBrk="0"/>
                      <a:r>
                        <a:rPr lang="en-IN" sz="1100">
                          <a:effectLst/>
                        </a:rPr>
                        <a:t>Chandigarh</a:t>
                      </a:r>
                    </a:p>
                  </a:txBody>
                  <a:tcPr marL="31140" marR="31140" marT="28026" marB="28026" anchor="ctr">
                    <a:lnL w="12700" cap="flat" cmpd="sng" algn="ctr">
                      <a:solidFill>
                        <a:srgbClr val="F0E505"/>
                      </a:solidFill>
                      <a:prstDash val="solid"/>
                      <a:round/>
                      <a:headEnd type="none" w="med" len="med"/>
                      <a:tailEnd type="none" w="med" len="med"/>
                    </a:lnL>
                    <a:lnR w="12700" cap="flat" cmpd="sng" algn="ctr">
                      <a:solidFill>
                        <a:srgbClr val="F0E505"/>
                      </a:solidFill>
                      <a:prstDash val="solid"/>
                      <a:round/>
                      <a:headEnd type="none" w="med" len="med"/>
                      <a:tailEnd type="none" w="med" len="med"/>
                    </a:lnR>
                    <a:lnT w="12700" cap="flat" cmpd="sng" algn="ctr">
                      <a:solidFill>
                        <a:srgbClr val="F0E505"/>
                      </a:solidFill>
                      <a:prstDash val="solid"/>
                      <a:round/>
                      <a:headEnd type="none" w="med" len="med"/>
                      <a:tailEnd type="none" w="med" len="med"/>
                    </a:lnT>
                    <a:lnB w="12700" cap="flat" cmpd="sng" algn="ctr">
                      <a:solidFill>
                        <a:srgbClr val="70E205"/>
                      </a:solidFill>
                      <a:prstDash val="solid"/>
                      <a:round/>
                      <a:headEnd type="none" w="med" len="med"/>
                      <a:tailEnd type="none" w="med" len="med"/>
                    </a:lnB>
                    <a:noFill/>
                  </a:tcPr>
                </a:tc>
                <a:tc>
                  <a:txBody>
                    <a:bodyPr/>
                    <a:lstStyle/>
                    <a:p>
                      <a:pPr fontAlgn="base" latinLnBrk="0"/>
                      <a:r>
                        <a:rPr lang="en-IN" sz="1100">
                          <a:effectLst/>
                        </a:rPr>
                        <a:t>0.00%</a:t>
                      </a:r>
                    </a:p>
                  </a:txBody>
                  <a:tcPr marL="31140" marR="31140" marT="28026" marB="28026" anchor="ctr">
                    <a:lnL w="12700" cap="flat" cmpd="sng" algn="ctr">
                      <a:solidFill>
                        <a:srgbClr val="F0E505"/>
                      </a:solidFill>
                      <a:prstDash val="solid"/>
                      <a:round/>
                      <a:headEnd type="none" w="med" len="med"/>
                      <a:tailEnd type="none" w="med" len="med"/>
                    </a:lnL>
                    <a:lnR w="12700" cap="flat" cmpd="sng" algn="ctr">
                      <a:solidFill>
                        <a:srgbClr val="F0E505"/>
                      </a:solidFill>
                      <a:prstDash val="solid"/>
                      <a:round/>
                      <a:headEnd type="none" w="med" len="med"/>
                      <a:tailEnd type="none" w="med" len="med"/>
                    </a:lnR>
                    <a:lnT w="12700" cap="flat" cmpd="sng" algn="ctr">
                      <a:solidFill>
                        <a:srgbClr val="F0E505"/>
                      </a:solidFill>
                      <a:prstDash val="solid"/>
                      <a:round/>
                      <a:headEnd type="none" w="med" len="med"/>
                      <a:tailEnd type="none" w="med" len="med"/>
                    </a:lnT>
                    <a:lnB w="12700" cap="flat" cmpd="sng" algn="ctr">
                      <a:solidFill>
                        <a:srgbClr val="70E205"/>
                      </a:solidFill>
                      <a:prstDash val="solid"/>
                      <a:round/>
                      <a:headEnd type="none" w="med" len="med"/>
                      <a:tailEnd type="none" w="med" len="med"/>
                    </a:lnB>
                    <a:noFill/>
                  </a:tcPr>
                </a:tc>
                <a:tc>
                  <a:txBody>
                    <a:bodyPr/>
                    <a:lstStyle/>
                    <a:p>
                      <a:pPr fontAlgn="base" latinLnBrk="0"/>
                      <a:r>
                        <a:rPr lang="en-IN" sz="1100">
                          <a:effectLst/>
                        </a:rPr>
                        <a:t>Stable</a:t>
                      </a:r>
                    </a:p>
                  </a:txBody>
                  <a:tcPr marL="31140" marR="31140" marT="28026" marB="28026" anchor="ctr">
                    <a:lnL w="12700" cap="flat" cmpd="sng" algn="ctr">
                      <a:solidFill>
                        <a:srgbClr val="F0E505"/>
                      </a:solidFill>
                      <a:prstDash val="solid"/>
                      <a:round/>
                      <a:headEnd type="none" w="med" len="med"/>
                      <a:tailEnd type="none" w="med" len="med"/>
                    </a:lnL>
                    <a:lnR w="12700" cap="flat" cmpd="sng" algn="ctr">
                      <a:solidFill>
                        <a:srgbClr val="F0E505"/>
                      </a:solidFill>
                      <a:prstDash val="solid"/>
                      <a:round/>
                      <a:headEnd type="none" w="med" len="med"/>
                      <a:tailEnd type="none" w="med" len="med"/>
                    </a:lnR>
                    <a:lnT w="12700" cap="flat" cmpd="sng" algn="ctr">
                      <a:solidFill>
                        <a:srgbClr val="F0E505"/>
                      </a:solidFill>
                      <a:prstDash val="solid"/>
                      <a:round/>
                      <a:headEnd type="none" w="med" len="med"/>
                      <a:tailEnd type="none" w="med" len="med"/>
                    </a:lnT>
                    <a:lnB w="12700" cap="flat" cmpd="sng" algn="ctr">
                      <a:solidFill>
                        <a:srgbClr val="70E205"/>
                      </a:solidFill>
                      <a:prstDash val="solid"/>
                      <a:round/>
                      <a:headEnd type="none" w="med" len="med"/>
                      <a:tailEnd type="none" w="med" len="med"/>
                    </a:lnB>
                    <a:noFill/>
                  </a:tcPr>
                </a:tc>
                <a:extLst>
                  <a:ext uri="{0D108BD9-81ED-4DB2-BD59-A6C34878D82A}">
                    <a16:rowId xmlns:a16="http://schemas.microsoft.com/office/drawing/2014/main" val="4017887791"/>
                  </a:ext>
                </a:extLst>
              </a:tr>
              <a:tr h="257874">
                <a:tc>
                  <a:txBody>
                    <a:bodyPr/>
                    <a:lstStyle/>
                    <a:p>
                      <a:pPr fontAlgn="base" latinLnBrk="0"/>
                      <a:r>
                        <a:rPr lang="en-IN" sz="1100">
                          <a:effectLst/>
                        </a:rPr>
                        <a:t>Pune</a:t>
                      </a:r>
                    </a:p>
                  </a:txBody>
                  <a:tcPr marL="31140" marR="31140" marT="28026" marB="28026" anchor="ctr">
                    <a:lnL w="12700" cap="flat" cmpd="sng" algn="ctr">
                      <a:solidFill>
                        <a:srgbClr val="70E205"/>
                      </a:solidFill>
                      <a:prstDash val="solid"/>
                      <a:round/>
                      <a:headEnd type="none" w="med" len="med"/>
                      <a:tailEnd type="none" w="med" len="med"/>
                    </a:lnL>
                    <a:lnR w="12700" cap="flat" cmpd="sng" algn="ctr">
                      <a:solidFill>
                        <a:srgbClr val="70E205"/>
                      </a:solidFill>
                      <a:prstDash val="solid"/>
                      <a:round/>
                      <a:headEnd type="none" w="med" len="med"/>
                      <a:tailEnd type="none" w="med" len="med"/>
                    </a:lnR>
                    <a:lnT w="12700" cap="flat" cmpd="sng" algn="ctr">
                      <a:solidFill>
                        <a:srgbClr val="70E205"/>
                      </a:solidFill>
                      <a:prstDash val="solid"/>
                      <a:round/>
                      <a:headEnd type="none" w="med" len="med"/>
                      <a:tailEnd type="none" w="med" len="med"/>
                    </a:lnT>
                    <a:lnB w="12700" cap="flat" cmpd="sng" algn="ctr">
                      <a:solidFill>
                        <a:srgbClr val="70E305"/>
                      </a:solidFill>
                      <a:prstDash val="solid"/>
                      <a:round/>
                      <a:headEnd type="none" w="med" len="med"/>
                      <a:tailEnd type="none" w="med" len="med"/>
                    </a:lnB>
                    <a:noFill/>
                  </a:tcPr>
                </a:tc>
                <a:tc>
                  <a:txBody>
                    <a:bodyPr/>
                    <a:lstStyle/>
                    <a:p>
                      <a:pPr fontAlgn="base" latinLnBrk="0"/>
                      <a:r>
                        <a:rPr lang="en-IN" sz="1100">
                          <a:effectLst/>
                        </a:rPr>
                        <a:t>-0.09%</a:t>
                      </a:r>
                    </a:p>
                  </a:txBody>
                  <a:tcPr marL="31140" marR="31140" marT="28026" marB="28026" anchor="ctr">
                    <a:lnL w="12700" cap="flat" cmpd="sng" algn="ctr">
                      <a:solidFill>
                        <a:srgbClr val="70E205"/>
                      </a:solidFill>
                      <a:prstDash val="solid"/>
                      <a:round/>
                      <a:headEnd type="none" w="med" len="med"/>
                      <a:tailEnd type="none" w="med" len="med"/>
                    </a:lnL>
                    <a:lnR w="12700" cap="flat" cmpd="sng" algn="ctr">
                      <a:solidFill>
                        <a:srgbClr val="70E205"/>
                      </a:solidFill>
                      <a:prstDash val="solid"/>
                      <a:round/>
                      <a:headEnd type="none" w="med" len="med"/>
                      <a:tailEnd type="none" w="med" len="med"/>
                    </a:lnR>
                    <a:lnT w="12700" cap="flat" cmpd="sng" algn="ctr">
                      <a:solidFill>
                        <a:srgbClr val="70E205"/>
                      </a:solidFill>
                      <a:prstDash val="solid"/>
                      <a:round/>
                      <a:headEnd type="none" w="med" len="med"/>
                      <a:tailEnd type="none" w="med" len="med"/>
                    </a:lnT>
                    <a:lnB w="12700" cap="flat" cmpd="sng" algn="ctr">
                      <a:solidFill>
                        <a:srgbClr val="70E305"/>
                      </a:solidFill>
                      <a:prstDash val="solid"/>
                      <a:round/>
                      <a:headEnd type="none" w="med" len="med"/>
                      <a:tailEnd type="none" w="med" len="med"/>
                    </a:lnB>
                    <a:noFill/>
                  </a:tcPr>
                </a:tc>
                <a:tc>
                  <a:txBody>
                    <a:bodyPr/>
                    <a:lstStyle/>
                    <a:p>
                      <a:pPr fontAlgn="base" latinLnBrk="0"/>
                      <a:r>
                        <a:rPr lang="en-IN" sz="1100">
                          <a:effectLst/>
                        </a:rPr>
                        <a:t>Monitor</a:t>
                      </a:r>
                    </a:p>
                  </a:txBody>
                  <a:tcPr marL="31140" marR="31140" marT="28026" marB="28026" anchor="ctr">
                    <a:lnL w="12700" cap="flat" cmpd="sng" algn="ctr">
                      <a:solidFill>
                        <a:srgbClr val="70E205"/>
                      </a:solidFill>
                      <a:prstDash val="solid"/>
                      <a:round/>
                      <a:headEnd type="none" w="med" len="med"/>
                      <a:tailEnd type="none" w="med" len="med"/>
                    </a:lnL>
                    <a:lnR w="12700" cap="flat" cmpd="sng" algn="ctr">
                      <a:solidFill>
                        <a:srgbClr val="70E205"/>
                      </a:solidFill>
                      <a:prstDash val="solid"/>
                      <a:round/>
                      <a:headEnd type="none" w="med" len="med"/>
                      <a:tailEnd type="none" w="med" len="med"/>
                    </a:lnR>
                    <a:lnT w="12700" cap="flat" cmpd="sng" algn="ctr">
                      <a:solidFill>
                        <a:srgbClr val="70E205"/>
                      </a:solidFill>
                      <a:prstDash val="solid"/>
                      <a:round/>
                      <a:headEnd type="none" w="med" len="med"/>
                      <a:tailEnd type="none" w="med" len="med"/>
                    </a:lnT>
                    <a:lnB w="12700" cap="flat" cmpd="sng" algn="ctr">
                      <a:solidFill>
                        <a:srgbClr val="70E305"/>
                      </a:solidFill>
                      <a:prstDash val="solid"/>
                      <a:round/>
                      <a:headEnd type="none" w="med" len="med"/>
                      <a:tailEnd type="none" w="med" len="med"/>
                    </a:lnB>
                    <a:noFill/>
                  </a:tcPr>
                </a:tc>
                <a:extLst>
                  <a:ext uri="{0D108BD9-81ED-4DB2-BD59-A6C34878D82A}">
                    <a16:rowId xmlns:a16="http://schemas.microsoft.com/office/drawing/2014/main" val="1006049212"/>
                  </a:ext>
                </a:extLst>
              </a:tr>
              <a:tr h="257874">
                <a:tc>
                  <a:txBody>
                    <a:bodyPr/>
                    <a:lstStyle/>
                    <a:p>
                      <a:pPr fontAlgn="base" latinLnBrk="0"/>
                      <a:r>
                        <a:rPr lang="en-IN" sz="1100">
                          <a:effectLst/>
                        </a:rPr>
                        <a:t>Hyderabad</a:t>
                      </a:r>
                    </a:p>
                  </a:txBody>
                  <a:tcPr marL="31140" marR="31140" marT="28026" marB="28026" anchor="ctr">
                    <a:lnL w="12700" cap="flat" cmpd="sng" algn="ctr">
                      <a:solidFill>
                        <a:srgbClr val="70E305"/>
                      </a:solidFill>
                      <a:prstDash val="solid"/>
                      <a:round/>
                      <a:headEnd type="none" w="med" len="med"/>
                      <a:tailEnd type="none" w="med" len="med"/>
                    </a:lnL>
                    <a:lnR w="12700" cap="flat" cmpd="sng" algn="ctr">
                      <a:solidFill>
                        <a:srgbClr val="70E305"/>
                      </a:solidFill>
                      <a:prstDash val="solid"/>
                      <a:round/>
                      <a:headEnd type="none" w="med" len="med"/>
                      <a:tailEnd type="none" w="med" len="med"/>
                    </a:lnR>
                    <a:lnT w="12700" cap="flat" cmpd="sng" algn="ctr">
                      <a:solidFill>
                        <a:srgbClr val="70E305"/>
                      </a:solidFill>
                      <a:prstDash val="solid"/>
                      <a:round/>
                      <a:headEnd type="none" w="med" len="med"/>
                      <a:tailEnd type="none" w="med" len="med"/>
                    </a:lnT>
                    <a:lnB w="12700" cap="flat" cmpd="sng" algn="ctr">
                      <a:solidFill>
                        <a:srgbClr val="F0F505"/>
                      </a:solidFill>
                      <a:prstDash val="solid"/>
                      <a:round/>
                      <a:headEnd type="none" w="med" len="med"/>
                      <a:tailEnd type="none" w="med" len="med"/>
                    </a:lnB>
                    <a:noFill/>
                  </a:tcPr>
                </a:tc>
                <a:tc>
                  <a:txBody>
                    <a:bodyPr/>
                    <a:lstStyle/>
                    <a:p>
                      <a:pPr fontAlgn="base" latinLnBrk="0"/>
                      <a:r>
                        <a:rPr lang="en-IN" sz="1100">
                          <a:effectLst/>
                        </a:rPr>
                        <a:t>-0.23%</a:t>
                      </a:r>
                    </a:p>
                  </a:txBody>
                  <a:tcPr marL="31140" marR="31140" marT="28026" marB="28026" anchor="ctr">
                    <a:lnL w="12700" cap="flat" cmpd="sng" algn="ctr">
                      <a:solidFill>
                        <a:srgbClr val="70E305"/>
                      </a:solidFill>
                      <a:prstDash val="solid"/>
                      <a:round/>
                      <a:headEnd type="none" w="med" len="med"/>
                      <a:tailEnd type="none" w="med" len="med"/>
                    </a:lnL>
                    <a:lnR w="12700" cap="flat" cmpd="sng" algn="ctr">
                      <a:solidFill>
                        <a:srgbClr val="70E305"/>
                      </a:solidFill>
                      <a:prstDash val="solid"/>
                      <a:round/>
                      <a:headEnd type="none" w="med" len="med"/>
                      <a:tailEnd type="none" w="med" len="med"/>
                    </a:lnR>
                    <a:lnT w="12700" cap="flat" cmpd="sng" algn="ctr">
                      <a:solidFill>
                        <a:srgbClr val="70E305"/>
                      </a:solidFill>
                      <a:prstDash val="solid"/>
                      <a:round/>
                      <a:headEnd type="none" w="med" len="med"/>
                      <a:tailEnd type="none" w="med" len="med"/>
                    </a:lnT>
                    <a:lnB w="12700" cap="flat" cmpd="sng" algn="ctr">
                      <a:solidFill>
                        <a:srgbClr val="F0F505"/>
                      </a:solidFill>
                      <a:prstDash val="solid"/>
                      <a:round/>
                      <a:headEnd type="none" w="med" len="med"/>
                      <a:tailEnd type="none" w="med" len="med"/>
                    </a:lnB>
                    <a:noFill/>
                  </a:tcPr>
                </a:tc>
                <a:tc>
                  <a:txBody>
                    <a:bodyPr/>
                    <a:lstStyle/>
                    <a:p>
                      <a:pPr fontAlgn="base" latinLnBrk="0"/>
                      <a:r>
                        <a:rPr lang="en-IN" sz="1100">
                          <a:effectLst/>
                        </a:rPr>
                        <a:t>Monitor</a:t>
                      </a:r>
                    </a:p>
                  </a:txBody>
                  <a:tcPr marL="31140" marR="31140" marT="28026" marB="28026" anchor="ctr">
                    <a:lnL w="12700" cap="flat" cmpd="sng" algn="ctr">
                      <a:solidFill>
                        <a:srgbClr val="70E305"/>
                      </a:solidFill>
                      <a:prstDash val="solid"/>
                      <a:round/>
                      <a:headEnd type="none" w="med" len="med"/>
                      <a:tailEnd type="none" w="med" len="med"/>
                    </a:lnL>
                    <a:lnR w="12700" cap="flat" cmpd="sng" algn="ctr">
                      <a:solidFill>
                        <a:srgbClr val="70E305"/>
                      </a:solidFill>
                      <a:prstDash val="solid"/>
                      <a:round/>
                      <a:headEnd type="none" w="med" len="med"/>
                      <a:tailEnd type="none" w="med" len="med"/>
                    </a:lnR>
                    <a:lnT w="12700" cap="flat" cmpd="sng" algn="ctr">
                      <a:solidFill>
                        <a:srgbClr val="70E305"/>
                      </a:solidFill>
                      <a:prstDash val="solid"/>
                      <a:round/>
                      <a:headEnd type="none" w="med" len="med"/>
                      <a:tailEnd type="none" w="med" len="med"/>
                    </a:lnT>
                    <a:lnB w="12700" cap="flat" cmpd="sng" algn="ctr">
                      <a:solidFill>
                        <a:srgbClr val="F0F505"/>
                      </a:solidFill>
                      <a:prstDash val="solid"/>
                      <a:round/>
                      <a:headEnd type="none" w="med" len="med"/>
                      <a:tailEnd type="none" w="med" len="med"/>
                    </a:lnB>
                    <a:noFill/>
                  </a:tcPr>
                </a:tc>
                <a:extLst>
                  <a:ext uri="{0D108BD9-81ED-4DB2-BD59-A6C34878D82A}">
                    <a16:rowId xmlns:a16="http://schemas.microsoft.com/office/drawing/2014/main" val="2206539457"/>
                  </a:ext>
                </a:extLst>
              </a:tr>
              <a:tr h="257874">
                <a:tc>
                  <a:txBody>
                    <a:bodyPr/>
                    <a:lstStyle/>
                    <a:p>
                      <a:pPr fontAlgn="base" latinLnBrk="0"/>
                      <a:r>
                        <a:rPr lang="en-IN" sz="1100">
                          <a:effectLst/>
                        </a:rPr>
                        <a:t>Lucknow</a:t>
                      </a:r>
                    </a:p>
                  </a:txBody>
                  <a:tcPr marL="31140" marR="31140" marT="28026" marB="28026" anchor="ctr">
                    <a:lnL w="12700" cap="flat" cmpd="sng" algn="ctr">
                      <a:solidFill>
                        <a:srgbClr val="F0F505"/>
                      </a:solidFill>
                      <a:prstDash val="solid"/>
                      <a:round/>
                      <a:headEnd type="none" w="med" len="med"/>
                      <a:tailEnd type="none" w="med" len="med"/>
                    </a:lnL>
                    <a:lnR w="12700" cap="flat" cmpd="sng" algn="ctr">
                      <a:solidFill>
                        <a:srgbClr val="F0F505"/>
                      </a:solidFill>
                      <a:prstDash val="solid"/>
                      <a:round/>
                      <a:headEnd type="none" w="med" len="med"/>
                      <a:tailEnd type="none" w="med" len="med"/>
                    </a:lnR>
                    <a:lnT w="12700" cap="flat" cmpd="sng" algn="ctr">
                      <a:solidFill>
                        <a:srgbClr val="F0F505"/>
                      </a:solidFill>
                      <a:prstDash val="solid"/>
                      <a:round/>
                      <a:headEnd type="none" w="med" len="med"/>
                      <a:tailEnd type="none" w="med" len="med"/>
                    </a:lnT>
                    <a:lnB w="12700" cap="flat" cmpd="sng" algn="ctr">
                      <a:solidFill>
                        <a:srgbClr val="F00E06"/>
                      </a:solidFill>
                      <a:prstDash val="solid"/>
                      <a:round/>
                      <a:headEnd type="none" w="med" len="med"/>
                      <a:tailEnd type="none" w="med" len="med"/>
                    </a:lnB>
                    <a:noFill/>
                  </a:tcPr>
                </a:tc>
                <a:tc>
                  <a:txBody>
                    <a:bodyPr/>
                    <a:lstStyle/>
                    <a:p>
                      <a:pPr fontAlgn="base" latinLnBrk="0"/>
                      <a:r>
                        <a:rPr lang="en-IN" sz="1100">
                          <a:effectLst/>
                        </a:rPr>
                        <a:t>-0.14%</a:t>
                      </a:r>
                    </a:p>
                  </a:txBody>
                  <a:tcPr marL="31140" marR="31140" marT="28026" marB="28026" anchor="ctr">
                    <a:lnL w="12700" cap="flat" cmpd="sng" algn="ctr">
                      <a:solidFill>
                        <a:srgbClr val="F0F505"/>
                      </a:solidFill>
                      <a:prstDash val="solid"/>
                      <a:round/>
                      <a:headEnd type="none" w="med" len="med"/>
                      <a:tailEnd type="none" w="med" len="med"/>
                    </a:lnL>
                    <a:lnR w="12700" cap="flat" cmpd="sng" algn="ctr">
                      <a:solidFill>
                        <a:srgbClr val="F0F505"/>
                      </a:solidFill>
                      <a:prstDash val="solid"/>
                      <a:round/>
                      <a:headEnd type="none" w="med" len="med"/>
                      <a:tailEnd type="none" w="med" len="med"/>
                    </a:lnR>
                    <a:lnT w="12700" cap="flat" cmpd="sng" algn="ctr">
                      <a:solidFill>
                        <a:srgbClr val="F0F505"/>
                      </a:solidFill>
                      <a:prstDash val="solid"/>
                      <a:round/>
                      <a:headEnd type="none" w="med" len="med"/>
                      <a:tailEnd type="none" w="med" len="med"/>
                    </a:lnT>
                    <a:lnB w="12700" cap="flat" cmpd="sng" algn="ctr">
                      <a:solidFill>
                        <a:srgbClr val="F00E06"/>
                      </a:solidFill>
                      <a:prstDash val="solid"/>
                      <a:round/>
                      <a:headEnd type="none" w="med" len="med"/>
                      <a:tailEnd type="none" w="med" len="med"/>
                    </a:lnB>
                    <a:noFill/>
                  </a:tcPr>
                </a:tc>
                <a:tc>
                  <a:txBody>
                    <a:bodyPr/>
                    <a:lstStyle/>
                    <a:p>
                      <a:pPr fontAlgn="base" latinLnBrk="0"/>
                      <a:r>
                        <a:rPr lang="en-IN" sz="1100">
                          <a:effectLst/>
                        </a:rPr>
                        <a:t>Monitor</a:t>
                      </a:r>
                    </a:p>
                  </a:txBody>
                  <a:tcPr marL="31140" marR="31140" marT="28026" marB="28026" anchor="ctr">
                    <a:lnL w="12700" cap="flat" cmpd="sng" algn="ctr">
                      <a:solidFill>
                        <a:srgbClr val="F0F505"/>
                      </a:solidFill>
                      <a:prstDash val="solid"/>
                      <a:round/>
                      <a:headEnd type="none" w="med" len="med"/>
                      <a:tailEnd type="none" w="med" len="med"/>
                    </a:lnL>
                    <a:lnR w="12700" cap="flat" cmpd="sng" algn="ctr">
                      <a:solidFill>
                        <a:srgbClr val="F0F505"/>
                      </a:solidFill>
                      <a:prstDash val="solid"/>
                      <a:round/>
                      <a:headEnd type="none" w="med" len="med"/>
                      <a:tailEnd type="none" w="med" len="med"/>
                    </a:lnR>
                    <a:lnT w="12700" cap="flat" cmpd="sng" algn="ctr">
                      <a:solidFill>
                        <a:srgbClr val="F0F505"/>
                      </a:solidFill>
                      <a:prstDash val="solid"/>
                      <a:round/>
                      <a:headEnd type="none" w="med" len="med"/>
                      <a:tailEnd type="none" w="med" len="med"/>
                    </a:lnT>
                    <a:lnB w="12700" cap="flat" cmpd="sng" algn="ctr">
                      <a:solidFill>
                        <a:srgbClr val="F00E06"/>
                      </a:solidFill>
                      <a:prstDash val="solid"/>
                      <a:round/>
                      <a:headEnd type="none" w="med" len="med"/>
                      <a:tailEnd type="none" w="med" len="med"/>
                    </a:lnB>
                    <a:noFill/>
                  </a:tcPr>
                </a:tc>
                <a:extLst>
                  <a:ext uri="{0D108BD9-81ED-4DB2-BD59-A6C34878D82A}">
                    <a16:rowId xmlns:a16="http://schemas.microsoft.com/office/drawing/2014/main" val="224855360"/>
                  </a:ext>
                </a:extLst>
              </a:tr>
              <a:tr h="257874">
                <a:tc>
                  <a:txBody>
                    <a:bodyPr/>
                    <a:lstStyle/>
                    <a:p>
                      <a:pPr fontAlgn="base" latinLnBrk="0"/>
                      <a:r>
                        <a:rPr lang="en-IN" sz="1100">
                          <a:effectLst/>
                        </a:rPr>
                        <a:t>Patna</a:t>
                      </a:r>
                    </a:p>
                  </a:txBody>
                  <a:tcPr marL="31140" marR="31140" marT="28026" marB="28026" anchor="ctr">
                    <a:lnL w="12700" cap="flat" cmpd="sng" algn="ctr">
                      <a:solidFill>
                        <a:srgbClr val="F00E06"/>
                      </a:solidFill>
                      <a:prstDash val="solid"/>
                      <a:round/>
                      <a:headEnd type="none" w="med" len="med"/>
                      <a:tailEnd type="none" w="med" len="med"/>
                    </a:lnL>
                    <a:lnR w="12700" cap="flat" cmpd="sng" algn="ctr">
                      <a:solidFill>
                        <a:srgbClr val="F00E06"/>
                      </a:solidFill>
                      <a:prstDash val="solid"/>
                      <a:round/>
                      <a:headEnd type="none" w="med" len="med"/>
                      <a:tailEnd type="none" w="med" len="med"/>
                    </a:lnR>
                    <a:lnT w="12700" cap="flat" cmpd="sng" algn="ctr">
                      <a:solidFill>
                        <a:srgbClr val="F00E06"/>
                      </a:solidFill>
                      <a:prstDash val="solid"/>
                      <a:round/>
                      <a:headEnd type="none" w="med" len="med"/>
                      <a:tailEnd type="none" w="med" len="med"/>
                    </a:lnT>
                    <a:lnB w="12700" cap="flat" cmpd="sng" algn="ctr">
                      <a:solidFill>
                        <a:srgbClr val="F00E06"/>
                      </a:solidFill>
                      <a:prstDash val="solid"/>
                      <a:round/>
                      <a:headEnd type="none" w="med" len="med"/>
                      <a:tailEnd type="none" w="med" len="med"/>
                    </a:lnB>
                    <a:noFill/>
                  </a:tcPr>
                </a:tc>
                <a:tc>
                  <a:txBody>
                    <a:bodyPr/>
                    <a:lstStyle/>
                    <a:p>
                      <a:pPr fontAlgn="base" latinLnBrk="0"/>
                      <a:r>
                        <a:rPr lang="en-IN" sz="1100">
                          <a:effectLst/>
                        </a:rPr>
                        <a:t>-0.17%</a:t>
                      </a:r>
                    </a:p>
                  </a:txBody>
                  <a:tcPr marL="31140" marR="31140" marT="28026" marB="28026" anchor="ctr">
                    <a:lnL w="12700" cap="flat" cmpd="sng" algn="ctr">
                      <a:solidFill>
                        <a:srgbClr val="F00E06"/>
                      </a:solidFill>
                      <a:prstDash val="solid"/>
                      <a:round/>
                      <a:headEnd type="none" w="med" len="med"/>
                      <a:tailEnd type="none" w="med" len="med"/>
                    </a:lnL>
                    <a:lnR w="12700" cap="flat" cmpd="sng" algn="ctr">
                      <a:solidFill>
                        <a:srgbClr val="F00E06"/>
                      </a:solidFill>
                      <a:prstDash val="solid"/>
                      <a:round/>
                      <a:headEnd type="none" w="med" len="med"/>
                      <a:tailEnd type="none" w="med" len="med"/>
                    </a:lnR>
                    <a:lnT w="12700" cap="flat" cmpd="sng" algn="ctr">
                      <a:solidFill>
                        <a:srgbClr val="F00E06"/>
                      </a:solidFill>
                      <a:prstDash val="solid"/>
                      <a:round/>
                      <a:headEnd type="none" w="med" len="med"/>
                      <a:tailEnd type="none" w="med" len="med"/>
                    </a:lnT>
                    <a:lnB w="12700" cap="flat" cmpd="sng" algn="ctr">
                      <a:solidFill>
                        <a:srgbClr val="F00E06"/>
                      </a:solidFill>
                      <a:prstDash val="solid"/>
                      <a:round/>
                      <a:headEnd type="none" w="med" len="med"/>
                      <a:tailEnd type="none" w="med" len="med"/>
                    </a:lnB>
                    <a:noFill/>
                  </a:tcPr>
                </a:tc>
                <a:tc>
                  <a:txBody>
                    <a:bodyPr/>
                    <a:lstStyle/>
                    <a:p>
                      <a:pPr fontAlgn="base" latinLnBrk="0"/>
                      <a:r>
                        <a:rPr lang="en-IN" sz="1100">
                          <a:effectLst/>
                        </a:rPr>
                        <a:t>Monitor</a:t>
                      </a:r>
                    </a:p>
                  </a:txBody>
                  <a:tcPr marL="31140" marR="31140" marT="28026" marB="28026" anchor="ctr">
                    <a:lnL w="12700" cap="flat" cmpd="sng" algn="ctr">
                      <a:solidFill>
                        <a:srgbClr val="F00E06"/>
                      </a:solidFill>
                      <a:prstDash val="solid"/>
                      <a:round/>
                      <a:headEnd type="none" w="med" len="med"/>
                      <a:tailEnd type="none" w="med" len="med"/>
                    </a:lnL>
                    <a:lnR w="12700" cap="flat" cmpd="sng" algn="ctr">
                      <a:solidFill>
                        <a:srgbClr val="F00E06"/>
                      </a:solidFill>
                      <a:prstDash val="solid"/>
                      <a:round/>
                      <a:headEnd type="none" w="med" len="med"/>
                      <a:tailEnd type="none" w="med" len="med"/>
                    </a:lnR>
                    <a:lnT w="12700" cap="flat" cmpd="sng" algn="ctr">
                      <a:solidFill>
                        <a:srgbClr val="F00E06"/>
                      </a:solidFill>
                      <a:prstDash val="solid"/>
                      <a:round/>
                      <a:headEnd type="none" w="med" len="med"/>
                      <a:tailEnd type="none" w="med" len="med"/>
                    </a:lnT>
                    <a:lnB w="12700" cap="flat" cmpd="sng" algn="ctr">
                      <a:solidFill>
                        <a:srgbClr val="F00E06"/>
                      </a:solidFill>
                      <a:prstDash val="solid"/>
                      <a:round/>
                      <a:headEnd type="none" w="med" len="med"/>
                      <a:tailEnd type="none" w="med" len="med"/>
                    </a:lnB>
                    <a:noFill/>
                  </a:tcPr>
                </a:tc>
                <a:extLst>
                  <a:ext uri="{0D108BD9-81ED-4DB2-BD59-A6C34878D82A}">
                    <a16:rowId xmlns:a16="http://schemas.microsoft.com/office/drawing/2014/main" val="2384925684"/>
                  </a:ext>
                </a:extLst>
              </a:tr>
              <a:tr h="257874">
                <a:tc>
                  <a:txBody>
                    <a:bodyPr/>
                    <a:lstStyle/>
                    <a:p>
                      <a:pPr fontAlgn="base" latinLnBrk="0"/>
                      <a:r>
                        <a:rPr lang="en-IN" sz="1100">
                          <a:effectLst/>
                        </a:rPr>
                        <a:t>Kolkata</a:t>
                      </a:r>
                    </a:p>
                  </a:txBody>
                  <a:tcPr marL="31140" marR="31140" marT="28026" marB="28026" anchor="ctr">
                    <a:lnL w="12700" cap="flat" cmpd="sng" algn="ctr">
                      <a:solidFill>
                        <a:srgbClr val="F00E06"/>
                      </a:solidFill>
                      <a:prstDash val="solid"/>
                      <a:round/>
                      <a:headEnd type="none" w="med" len="med"/>
                      <a:tailEnd type="none" w="med" len="med"/>
                    </a:lnL>
                    <a:lnR w="12700" cap="flat" cmpd="sng" algn="ctr">
                      <a:solidFill>
                        <a:srgbClr val="F00E06"/>
                      </a:solidFill>
                      <a:prstDash val="solid"/>
                      <a:round/>
                      <a:headEnd type="none" w="med" len="med"/>
                      <a:tailEnd type="none" w="med" len="med"/>
                    </a:lnR>
                    <a:lnT w="12700" cap="flat" cmpd="sng" algn="ctr">
                      <a:solidFill>
                        <a:srgbClr val="F00E06"/>
                      </a:solidFill>
                      <a:prstDash val="solid"/>
                      <a:round/>
                      <a:headEnd type="none" w="med" len="med"/>
                      <a:tailEnd type="none" w="med" len="med"/>
                    </a:lnT>
                    <a:lnB w="12700" cap="flat" cmpd="sng" algn="ctr">
                      <a:solidFill>
                        <a:srgbClr val="B01206"/>
                      </a:solidFill>
                      <a:prstDash val="solid"/>
                      <a:round/>
                      <a:headEnd type="none" w="med" len="med"/>
                      <a:tailEnd type="none" w="med" len="med"/>
                    </a:lnB>
                    <a:noFill/>
                  </a:tcPr>
                </a:tc>
                <a:tc>
                  <a:txBody>
                    <a:bodyPr/>
                    <a:lstStyle/>
                    <a:p>
                      <a:pPr fontAlgn="base" latinLnBrk="0"/>
                      <a:r>
                        <a:rPr lang="en-IN" sz="1100">
                          <a:effectLst/>
                        </a:rPr>
                        <a:t>-0.37%</a:t>
                      </a:r>
                    </a:p>
                  </a:txBody>
                  <a:tcPr marL="31140" marR="31140" marT="28026" marB="28026" anchor="ctr">
                    <a:lnL w="12700" cap="flat" cmpd="sng" algn="ctr">
                      <a:solidFill>
                        <a:srgbClr val="F00E06"/>
                      </a:solidFill>
                      <a:prstDash val="solid"/>
                      <a:round/>
                      <a:headEnd type="none" w="med" len="med"/>
                      <a:tailEnd type="none" w="med" len="med"/>
                    </a:lnL>
                    <a:lnR w="12700" cap="flat" cmpd="sng" algn="ctr">
                      <a:solidFill>
                        <a:srgbClr val="F00E06"/>
                      </a:solidFill>
                      <a:prstDash val="solid"/>
                      <a:round/>
                      <a:headEnd type="none" w="med" len="med"/>
                      <a:tailEnd type="none" w="med" len="med"/>
                    </a:lnR>
                    <a:lnT w="12700" cap="flat" cmpd="sng" algn="ctr">
                      <a:solidFill>
                        <a:srgbClr val="F00E06"/>
                      </a:solidFill>
                      <a:prstDash val="solid"/>
                      <a:round/>
                      <a:headEnd type="none" w="med" len="med"/>
                      <a:tailEnd type="none" w="med" len="med"/>
                    </a:lnT>
                    <a:lnB w="12700" cap="flat" cmpd="sng" algn="ctr">
                      <a:solidFill>
                        <a:srgbClr val="B01206"/>
                      </a:solidFill>
                      <a:prstDash val="solid"/>
                      <a:round/>
                      <a:headEnd type="none" w="med" len="med"/>
                      <a:tailEnd type="none" w="med" len="med"/>
                    </a:lnB>
                    <a:noFill/>
                  </a:tcPr>
                </a:tc>
                <a:tc>
                  <a:txBody>
                    <a:bodyPr/>
                    <a:lstStyle/>
                    <a:p>
                      <a:pPr fontAlgn="base" latinLnBrk="0"/>
                      <a:r>
                        <a:rPr lang="en-IN" sz="1100">
                          <a:effectLst/>
                        </a:rPr>
                        <a:t>Review</a:t>
                      </a:r>
                    </a:p>
                  </a:txBody>
                  <a:tcPr marL="31140" marR="31140" marT="28026" marB="28026" anchor="ctr">
                    <a:lnL w="12700" cap="flat" cmpd="sng" algn="ctr">
                      <a:solidFill>
                        <a:srgbClr val="F00E06"/>
                      </a:solidFill>
                      <a:prstDash val="solid"/>
                      <a:round/>
                      <a:headEnd type="none" w="med" len="med"/>
                      <a:tailEnd type="none" w="med" len="med"/>
                    </a:lnL>
                    <a:lnR w="12700" cap="flat" cmpd="sng" algn="ctr">
                      <a:solidFill>
                        <a:srgbClr val="F00E06"/>
                      </a:solidFill>
                      <a:prstDash val="solid"/>
                      <a:round/>
                      <a:headEnd type="none" w="med" len="med"/>
                      <a:tailEnd type="none" w="med" len="med"/>
                    </a:lnR>
                    <a:lnT w="12700" cap="flat" cmpd="sng" algn="ctr">
                      <a:solidFill>
                        <a:srgbClr val="F00E06"/>
                      </a:solidFill>
                      <a:prstDash val="solid"/>
                      <a:round/>
                      <a:headEnd type="none" w="med" len="med"/>
                      <a:tailEnd type="none" w="med" len="med"/>
                    </a:lnT>
                    <a:lnB w="12700" cap="flat" cmpd="sng" algn="ctr">
                      <a:solidFill>
                        <a:srgbClr val="B01206"/>
                      </a:solidFill>
                      <a:prstDash val="solid"/>
                      <a:round/>
                      <a:headEnd type="none" w="med" len="med"/>
                      <a:tailEnd type="none" w="med" len="med"/>
                    </a:lnB>
                    <a:noFill/>
                  </a:tcPr>
                </a:tc>
                <a:extLst>
                  <a:ext uri="{0D108BD9-81ED-4DB2-BD59-A6C34878D82A}">
                    <a16:rowId xmlns:a16="http://schemas.microsoft.com/office/drawing/2014/main" val="3472771249"/>
                  </a:ext>
                </a:extLst>
              </a:tr>
              <a:tr h="451281">
                <a:tc>
                  <a:txBody>
                    <a:bodyPr/>
                    <a:lstStyle/>
                    <a:p>
                      <a:pPr fontAlgn="base" latinLnBrk="0"/>
                      <a:r>
                        <a:rPr lang="en-IN" sz="1100">
                          <a:effectLst/>
                        </a:rPr>
                        <a:t>Bangalore</a:t>
                      </a:r>
                    </a:p>
                  </a:txBody>
                  <a:tcPr marL="31140" marR="31140" marT="28026" marB="28026" anchor="ctr">
                    <a:lnL w="12700" cap="flat" cmpd="sng" algn="ctr">
                      <a:solidFill>
                        <a:srgbClr val="B01206"/>
                      </a:solidFill>
                      <a:prstDash val="solid"/>
                      <a:round/>
                      <a:headEnd type="none" w="med" len="med"/>
                      <a:tailEnd type="none" w="med" len="med"/>
                    </a:lnL>
                    <a:lnR w="12700" cap="flat" cmpd="sng" algn="ctr">
                      <a:solidFill>
                        <a:srgbClr val="B01206"/>
                      </a:solidFill>
                      <a:prstDash val="solid"/>
                      <a:round/>
                      <a:headEnd type="none" w="med" len="med"/>
                      <a:tailEnd type="none" w="med" len="med"/>
                    </a:lnR>
                    <a:lnT w="12700" cap="flat" cmpd="sng" algn="ctr">
                      <a:solidFill>
                        <a:srgbClr val="B01206"/>
                      </a:solidFill>
                      <a:prstDash val="solid"/>
                      <a:round/>
                      <a:headEnd type="none" w="med" len="med"/>
                      <a:tailEnd type="none" w="med" len="med"/>
                    </a:lnT>
                    <a:lnB w="12700" cap="flat" cmpd="sng" algn="ctr">
                      <a:solidFill>
                        <a:srgbClr val="702D06"/>
                      </a:solidFill>
                      <a:prstDash val="solid"/>
                      <a:round/>
                      <a:headEnd type="none" w="med" len="med"/>
                      <a:tailEnd type="none" w="med" len="med"/>
                    </a:lnB>
                    <a:noFill/>
                  </a:tcPr>
                </a:tc>
                <a:tc>
                  <a:txBody>
                    <a:bodyPr/>
                    <a:lstStyle/>
                    <a:p>
                      <a:pPr fontAlgn="base" latinLnBrk="0"/>
                      <a:r>
                        <a:rPr lang="en-IN" sz="1100" dirty="0">
                          <a:effectLst/>
                        </a:rPr>
                        <a:t>-0.70%</a:t>
                      </a:r>
                    </a:p>
                  </a:txBody>
                  <a:tcPr marL="31140" marR="31140" marT="28026" marB="28026" anchor="ctr">
                    <a:lnL w="12700" cap="flat" cmpd="sng" algn="ctr">
                      <a:solidFill>
                        <a:srgbClr val="B01206"/>
                      </a:solidFill>
                      <a:prstDash val="solid"/>
                      <a:round/>
                      <a:headEnd type="none" w="med" len="med"/>
                      <a:tailEnd type="none" w="med" len="med"/>
                    </a:lnL>
                    <a:lnR w="12700" cap="flat" cmpd="sng" algn="ctr">
                      <a:solidFill>
                        <a:srgbClr val="B01206"/>
                      </a:solidFill>
                      <a:prstDash val="solid"/>
                      <a:round/>
                      <a:headEnd type="none" w="med" len="med"/>
                      <a:tailEnd type="none" w="med" len="med"/>
                    </a:lnR>
                    <a:lnT w="12700" cap="flat" cmpd="sng" algn="ctr">
                      <a:solidFill>
                        <a:srgbClr val="B01206"/>
                      </a:solidFill>
                      <a:prstDash val="solid"/>
                      <a:round/>
                      <a:headEnd type="none" w="med" len="med"/>
                      <a:tailEnd type="none" w="med" len="med"/>
                    </a:lnT>
                    <a:lnB w="12700" cap="flat" cmpd="sng" algn="ctr">
                      <a:solidFill>
                        <a:srgbClr val="702D06"/>
                      </a:solidFill>
                      <a:prstDash val="solid"/>
                      <a:round/>
                      <a:headEnd type="none" w="med" len="med"/>
                      <a:tailEnd type="none" w="med" len="med"/>
                    </a:lnB>
                    <a:noFill/>
                  </a:tcPr>
                </a:tc>
                <a:tc>
                  <a:txBody>
                    <a:bodyPr/>
                    <a:lstStyle/>
                    <a:p>
                      <a:pPr fontAlgn="base" latinLnBrk="0"/>
                      <a:r>
                        <a:rPr lang="en-IN" sz="1100">
                          <a:effectLst/>
                        </a:rPr>
                        <a:t>Review/Discontinue</a:t>
                      </a:r>
                    </a:p>
                  </a:txBody>
                  <a:tcPr marL="31140" marR="31140" marT="28026" marB="28026" anchor="ctr">
                    <a:lnL w="12700" cap="flat" cmpd="sng" algn="ctr">
                      <a:solidFill>
                        <a:srgbClr val="B01206"/>
                      </a:solidFill>
                      <a:prstDash val="solid"/>
                      <a:round/>
                      <a:headEnd type="none" w="med" len="med"/>
                      <a:tailEnd type="none" w="med" len="med"/>
                    </a:lnL>
                    <a:lnR w="12700" cap="flat" cmpd="sng" algn="ctr">
                      <a:solidFill>
                        <a:srgbClr val="B01206"/>
                      </a:solidFill>
                      <a:prstDash val="solid"/>
                      <a:round/>
                      <a:headEnd type="none" w="med" len="med"/>
                      <a:tailEnd type="none" w="med" len="med"/>
                    </a:lnR>
                    <a:lnT w="12700" cap="flat" cmpd="sng" algn="ctr">
                      <a:solidFill>
                        <a:srgbClr val="B01206"/>
                      </a:solidFill>
                      <a:prstDash val="solid"/>
                      <a:round/>
                      <a:headEnd type="none" w="med" len="med"/>
                      <a:tailEnd type="none" w="med" len="med"/>
                    </a:lnT>
                    <a:lnB w="12700" cap="flat" cmpd="sng" algn="ctr">
                      <a:solidFill>
                        <a:srgbClr val="702D06"/>
                      </a:solidFill>
                      <a:prstDash val="solid"/>
                      <a:round/>
                      <a:headEnd type="none" w="med" len="med"/>
                      <a:tailEnd type="none" w="med" len="med"/>
                    </a:lnB>
                    <a:noFill/>
                  </a:tcPr>
                </a:tc>
                <a:extLst>
                  <a:ext uri="{0D108BD9-81ED-4DB2-BD59-A6C34878D82A}">
                    <a16:rowId xmlns:a16="http://schemas.microsoft.com/office/drawing/2014/main" val="2794728342"/>
                  </a:ext>
                </a:extLst>
              </a:tr>
              <a:tr h="451281">
                <a:tc>
                  <a:txBody>
                    <a:bodyPr/>
                    <a:lstStyle/>
                    <a:p>
                      <a:pPr fontAlgn="base" latinLnBrk="0"/>
                      <a:r>
                        <a:rPr lang="en-IN" sz="1100">
                          <a:effectLst/>
                        </a:rPr>
                        <a:t>Chennai</a:t>
                      </a:r>
                    </a:p>
                  </a:txBody>
                  <a:tcPr marL="31140" marR="31140" marT="28026" marB="28026" anchor="ctr">
                    <a:lnL w="12700" cap="flat" cmpd="sng" algn="ctr">
                      <a:solidFill>
                        <a:srgbClr val="702D06"/>
                      </a:solidFill>
                      <a:prstDash val="solid"/>
                      <a:round/>
                      <a:headEnd type="none" w="med" len="med"/>
                      <a:tailEnd type="none" w="med" len="med"/>
                    </a:lnL>
                    <a:lnR w="12700" cap="flat" cmpd="sng" algn="ctr">
                      <a:solidFill>
                        <a:srgbClr val="702D06"/>
                      </a:solidFill>
                      <a:prstDash val="solid"/>
                      <a:round/>
                      <a:headEnd type="none" w="med" len="med"/>
                      <a:tailEnd type="none" w="med" len="med"/>
                    </a:lnR>
                    <a:lnT w="12700" cap="flat" cmpd="sng" algn="ctr">
                      <a:solidFill>
                        <a:srgbClr val="702D06"/>
                      </a:solidFill>
                      <a:prstDash val="solid"/>
                      <a:round/>
                      <a:headEnd type="none" w="med" len="med"/>
                      <a:tailEnd type="none" w="med" len="med"/>
                    </a:lnT>
                    <a:lnB w="12700" cap="flat" cmpd="sng" algn="ctr">
                      <a:solidFill>
                        <a:srgbClr val="F02706"/>
                      </a:solidFill>
                      <a:prstDash val="solid"/>
                      <a:round/>
                      <a:headEnd type="none" w="med" len="med"/>
                      <a:tailEnd type="none" w="med" len="med"/>
                    </a:lnB>
                    <a:noFill/>
                  </a:tcPr>
                </a:tc>
                <a:tc>
                  <a:txBody>
                    <a:bodyPr/>
                    <a:lstStyle/>
                    <a:p>
                      <a:pPr fontAlgn="base" latinLnBrk="0"/>
                      <a:r>
                        <a:rPr lang="en-IN" sz="1100">
                          <a:effectLst/>
                        </a:rPr>
                        <a:t>-0.82%</a:t>
                      </a:r>
                    </a:p>
                  </a:txBody>
                  <a:tcPr marL="31140" marR="31140" marT="28026" marB="28026" anchor="ctr">
                    <a:lnL w="12700" cap="flat" cmpd="sng" algn="ctr">
                      <a:solidFill>
                        <a:srgbClr val="702D06"/>
                      </a:solidFill>
                      <a:prstDash val="solid"/>
                      <a:round/>
                      <a:headEnd type="none" w="med" len="med"/>
                      <a:tailEnd type="none" w="med" len="med"/>
                    </a:lnL>
                    <a:lnR w="12700" cap="flat" cmpd="sng" algn="ctr">
                      <a:solidFill>
                        <a:srgbClr val="702D06"/>
                      </a:solidFill>
                      <a:prstDash val="solid"/>
                      <a:round/>
                      <a:headEnd type="none" w="med" len="med"/>
                      <a:tailEnd type="none" w="med" len="med"/>
                    </a:lnR>
                    <a:lnT w="12700" cap="flat" cmpd="sng" algn="ctr">
                      <a:solidFill>
                        <a:srgbClr val="702D06"/>
                      </a:solidFill>
                      <a:prstDash val="solid"/>
                      <a:round/>
                      <a:headEnd type="none" w="med" len="med"/>
                      <a:tailEnd type="none" w="med" len="med"/>
                    </a:lnT>
                    <a:lnB w="12700" cap="flat" cmpd="sng" algn="ctr">
                      <a:solidFill>
                        <a:srgbClr val="F02706"/>
                      </a:solidFill>
                      <a:prstDash val="solid"/>
                      <a:round/>
                      <a:headEnd type="none" w="med" len="med"/>
                      <a:tailEnd type="none" w="med" len="med"/>
                    </a:lnB>
                    <a:noFill/>
                  </a:tcPr>
                </a:tc>
                <a:tc>
                  <a:txBody>
                    <a:bodyPr/>
                    <a:lstStyle/>
                    <a:p>
                      <a:pPr fontAlgn="base" latinLnBrk="0"/>
                      <a:r>
                        <a:rPr lang="en-IN" sz="1100">
                          <a:effectLst/>
                        </a:rPr>
                        <a:t>Review/Discontinue</a:t>
                      </a:r>
                    </a:p>
                  </a:txBody>
                  <a:tcPr marL="31140" marR="31140" marT="28026" marB="28026" anchor="ctr">
                    <a:lnL w="12700" cap="flat" cmpd="sng" algn="ctr">
                      <a:solidFill>
                        <a:srgbClr val="702D06"/>
                      </a:solidFill>
                      <a:prstDash val="solid"/>
                      <a:round/>
                      <a:headEnd type="none" w="med" len="med"/>
                      <a:tailEnd type="none" w="med" len="med"/>
                    </a:lnL>
                    <a:lnR w="12700" cap="flat" cmpd="sng" algn="ctr">
                      <a:solidFill>
                        <a:srgbClr val="702D06"/>
                      </a:solidFill>
                      <a:prstDash val="solid"/>
                      <a:round/>
                      <a:headEnd type="none" w="med" len="med"/>
                      <a:tailEnd type="none" w="med" len="med"/>
                    </a:lnR>
                    <a:lnT w="12700" cap="flat" cmpd="sng" algn="ctr">
                      <a:solidFill>
                        <a:srgbClr val="702D06"/>
                      </a:solidFill>
                      <a:prstDash val="solid"/>
                      <a:round/>
                      <a:headEnd type="none" w="med" len="med"/>
                      <a:tailEnd type="none" w="med" len="med"/>
                    </a:lnT>
                    <a:lnB w="12700" cap="flat" cmpd="sng" algn="ctr">
                      <a:solidFill>
                        <a:srgbClr val="F02706"/>
                      </a:solidFill>
                      <a:prstDash val="solid"/>
                      <a:round/>
                      <a:headEnd type="none" w="med" len="med"/>
                      <a:tailEnd type="none" w="med" len="med"/>
                    </a:lnB>
                    <a:noFill/>
                  </a:tcPr>
                </a:tc>
                <a:extLst>
                  <a:ext uri="{0D108BD9-81ED-4DB2-BD59-A6C34878D82A}">
                    <a16:rowId xmlns:a16="http://schemas.microsoft.com/office/drawing/2014/main" val="4250475947"/>
                  </a:ext>
                </a:extLst>
              </a:tr>
              <a:tr h="451281">
                <a:tc>
                  <a:txBody>
                    <a:bodyPr/>
                    <a:lstStyle/>
                    <a:p>
                      <a:pPr fontAlgn="base" latinLnBrk="0"/>
                      <a:r>
                        <a:rPr lang="en-IN" sz="1100">
                          <a:effectLst/>
                        </a:rPr>
                        <a:t>Delhi</a:t>
                      </a:r>
                    </a:p>
                  </a:txBody>
                  <a:tcPr marL="31140" marR="31140" marT="28026" marB="28026" anchor="ctr">
                    <a:lnL w="12700" cap="flat" cmpd="sng" algn="ctr">
                      <a:solidFill>
                        <a:srgbClr val="F02706"/>
                      </a:solidFill>
                      <a:prstDash val="solid"/>
                      <a:round/>
                      <a:headEnd type="none" w="med" len="med"/>
                      <a:tailEnd type="none" w="med" len="med"/>
                    </a:lnL>
                    <a:lnR w="12700" cap="flat" cmpd="sng" algn="ctr">
                      <a:solidFill>
                        <a:srgbClr val="F02706"/>
                      </a:solidFill>
                      <a:prstDash val="solid"/>
                      <a:round/>
                      <a:headEnd type="none" w="med" len="med"/>
                      <a:tailEnd type="none" w="med" len="med"/>
                    </a:lnR>
                    <a:lnT w="12700" cap="flat" cmpd="sng" algn="ctr">
                      <a:solidFill>
                        <a:srgbClr val="F02706"/>
                      </a:solidFill>
                      <a:prstDash val="solid"/>
                      <a:round/>
                      <a:headEnd type="none" w="med" len="med"/>
                      <a:tailEnd type="none" w="med" len="med"/>
                    </a:lnT>
                    <a:lnB w="12700" cap="flat" cmpd="sng" algn="ctr">
                      <a:solidFill>
                        <a:srgbClr val="F02706"/>
                      </a:solidFill>
                      <a:prstDash val="solid"/>
                      <a:round/>
                      <a:headEnd type="none" w="med" len="med"/>
                      <a:tailEnd type="none" w="med" len="med"/>
                    </a:lnB>
                    <a:noFill/>
                  </a:tcPr>
                </a:tc>
                <a:tc>
                  <a:txBody>
                    <a:bodyPr/>
                    <a:lstStyle/>
                    <a:p>
                      <a:pPr fontAlgn="base" latinLnBrk="0"/>
                      <a:r>
                        <a:rPr lang="en-IN" sz="1100">
                          <a:effectLst/>
                        </a:rPr>
                        <a:t>-2.38%</a:t>
                      </a:r>
                    </a:p>
                  </a:txBody>
                  <a:tcPr marL="31140" marR="31140" marT="28026" marB="28026" anchor="ctr">
                    <a:lnL w="12700" cap="flat" cmpd="sng" algn="ctr">
                      <a:solidFill>
                        <a:srgbClr val="F02706"/>
                      </a:solidFill>
                      <a:prstDash val="solid"/>
                      <a:round/>
                      <a:headEnd type="none" w="med" len="med"/>
                      <a:tailEnd type="none" w="med" len="med"/>
                    </a:lnL>
                    <a:lnR w="12700" cap="flat" cmpd="sng" algn="ctr">
                      <a:solidFill>
                        <a:srgbClr val="F02706"/>
                      </a:solidFill>
                      <a:prstDash val="solid"/>
                      <a:round/>
                      <a:headEnd type="none" w="med" len="med"/>
                      <a:tailEnd type="none" w="med" len="med"/>
                    </a:lnR>
                    <a:lnT w="12700" cap="flat" cmpd="sng" algn="ctr">
                      <a:solidFill>
                        <a:srgbClr val="F02706"/>
                      </a:solidFill>
                      <a:prstDash val="solid"/>
                      <a:round/>
                      <a:headEnd type="none" w="med" len="med"/>
                      <a:tailEnd type="none" w="med" len="med"/>
                    </a:lnT>
                    <a:lnB w="12700" cap="flat" cmpd="sng" algn="ctr">
                      <a:solidFill>
                        <a:srgbClr val="F02706"/>
                      </a:solidFill>
                      <a:prstDash val="solid"/>
                      <a:round/>
                      <a:headEnd type="none" w="med" len="med"/>
                      <a:tailEnd type="none" w="med" len="med"/>
                    </a:lnB>
                    <a:noFill/>
                  </a:tcPr>
                </a:tc>
                <a:tc>
                  <a:txBody>
                    <a:bodyPr/>
                    <a:lstStyle/>
                    <a:p>
                      <a:pPr fontAlgn="base" latinLnBrk="0"/>
                      <a:r>
                        <a:rPr lang="en-IN" sz="1100" dirty="0">
                          <a:effectLst/>
                        </a:rPr>
                        <a:t>Review/Discontinue</a:t>
                      </a:r>
                    </a:p>
                  </a:txBody>
                  <a:tcPr marL="31140" marR="31140" marT="28026" marB="28026" anchor="ctr">
                    <a:lnL w="12700" cap="flat" cmpd="sng" algn="ctr">
                      <a:solidFill>
                        <a:srgbClr val="F02706"/>
                      </a:solidFill>
                      <a:prstDash val="solid"/>
                      <a:round/>
                      <a:headEnd type="none" w="med" len="med"/>
                      <a:tailEnd type="none" w="med" len="med"/>
                    </a:lnL>
                    <a:lnR w="12700" cap="flat" cmpd="sng" algn="ctr">
                      <a:solidFill>
                        <a:srgbClr val="F02706"/>
                      </a:solidFill>
                      <a:prstDash val="solid"/>
                      <a:round/>
                      <a:headEnd type="none" w="med" len="med"/>
                      <a:tailEnd type="none" w="med" len="med"/>
                    </a:lnR>
                    <a:lnT w="12700" cap="flat" cmpd="sng" algn="ctr">
                      <a:solidFill>
                        <a:srgbClr val="F02706"/>
                      </a:solidFill>
                      <a:prstDash val="solid"/>
                      <a:round/>
                      <a:headEnd type="none" w="med" len="med"/>
                      <a:tailEnd type="none" w="med" len="med"/>
                    </a:lnT>
                    <a:lnB w="12700" cap="flat" cmpd="sng" algn="ctr">
                      <a:solidFill>
                        <a:srgbClr val="F02706"/>
                      </a:solidFill>
                      <a:prstDash val="solid"/>
                      <a:round/>
                      <a:headEnd type="none" w="med" len="med"/>
                      <a:tailEnd type="none" w="med" len="med"/>
                    </a:lnB>
                    <a:noFill/>
                  </a:tcPr>
                </a:tc>
                <a:extLst>
                  <a:ext uri="{0D108BD9-81ED-4DB2-BD59-A6C34878D82A}">
                    <a16:rowId xmlns:a16="http://schemas.microsoft.com/office/drawing/2014/main" val="2664132580"/>
                  </a:ext>
                </a:extLst>
              </a:tr>
            </a:tbl>
          </a:graphicData>
        </a:graphic>
      </p:graphicFrame>
    </p:spTree>
    <p:extLst>
      <p:ext uri="{BB962C8B-B14F-4D97-AF65-F5344CB8AC3E}">
        <p14:creationId xmlns:p14="http://schemas.microsoft.com/office/powerpoint/2010/main" val="97738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2AB26-15B0-A8DC-E78B-4BD356935937}"/>
              </a:ext>
            </a:extLst>
          </p:cNvPr>
          <p:cNvSpPr>
            <a:spLocks noGrp="1"/>
          </p:cNvSpPr>
          <p:nvPr>
            <p:ph type="title"/>
          </p:nvPr>
        </p:nvSpPr>
        <p:spPr>
          <a:xfrm>
            <a:off x="685801" y="729464"/>
            <a:ext cx="10131425" cy="3873357"/>
          </a:xfrm>
        </p:spPr>
        <p:txBody>
          <a:bodyPr>
            <a:normAutofit/>
          </a:bodyPr>
          <a:lstStyle/>
          <a:p>
            <a:r>
              <a:rPr lang="en-US" sz="2000" b="1" dirty="0"/>
              <a:t>Conclusion:</a:t>
            </a:r>
            <a:br>
              <a:rPr lang="en-US" sz="2000" dirty="0"/>
            </a:br>
            <a:br>
              <a:rPr lang="en-US" sz="2000" dirty="0"/>
            </a:br>
            <a:r>
              <a:rPr lang="en-US" sz="2000" cap="none" dirty="0"/>
              <a:t>The 5G launch has not led to the expected revenue growth and has, in fact, resulted in a slight decline.</a:t>
            </a:r>
            <a:br>
              <a:rPr lang="en-US" sz="2000" cap="none" dirty="0"/>
            </a:br>
            <a:r>
              <a:rPr lang="en-US" sz="2000" cap="none" dirty="0"/>
              <a:t>Revenue performance varies significantly by city, with some areas showing resilience and others notable declines.</a:t>
            </a:r>
            <a:br>
              <a:rPr lang="en-US" sz="2000" cap="none" dirty="0"/>
            </a:br>
            <a:r>
              <a:rPr lang="en-US" sz="2000" cap="none" dirty="0"/>
              <a:t>No plan has been fully discontinued, but several are underperforming and should be reviewed for possible discontinuation or restructuring.</a:t>
            </a:r>
            <a:br>
              <a:rPr lang="en-US" sz="2000" cap="none" dirty="0"/>
            </a:br>
            <a:r>
              <a:rPr lang="en-US" sz="2000" cap="none" dirty="0"/>
              <a:t>Immediate focus should be on addressing underperformance in key cities and reducing churn to maximize the benefits of 5G rollout</a:t>
            </a:r>
            <a:br>
              <a:rPr lang="en-US" dirty="0"/>
            </a:br>
            <a:endParaRPr lang="en-IN" dirty="0"/>
          </a:p>
        </p:txBody>
      </p:sp>
      <p:sp>
        <p:nvSpPr>
          <p:cNvPr id="3" name="Content Placeholder 2">
            <a:extLst>
              <a:ext uri="{FF2B5EF4-FFF2-40B4-BE49-F238E27FC236}">
                <a16:creationId xmlns:a16="http://schemas.microsoft.com/office/drawing/2014/main" id="{CD01E899-E7F0-859F-58BF-25BEE3859F1D}"/>
              </a:ext>
            </a:extLst>
          </p:cNvPr>
          <p:cNvSpPr>
            <a:spLocks noGrp="1"/>
          </p:cNvSpPr>
          <p:nvPr>
            <p:ph idx="1"/>
          </p:nvPr>
        </p:nvSpPr>
        <p:spPr>
          <a:xfrm>
            <a:off x="685801" y="4602821"/>
            <a:ext cx="10131425" cy="1643867"/>
          </a:xfrm>
        </p:spPr>
        <p:txBody>
          <a:bodyPr>
            <a:normAutofit/>
          </a:bodyPr>
          <a:lstStyle/>
          <a:p>
            <a:pPr marL="0" indent="0" algn="ctr">
              <a:buNone/>
            </a:pPr>
            <a:r>
              <a:rPr lang="en-US" sz="2000" b="1" u="sng" dirty="0"/>
              <a:t>All insights are based on the dashboard data which is given in the first slide for reference.</a:t>
            </a:r>
            <a:endParaRPr lang="en-IN" sz="2000" b="1" u="sng" dirty="0"/>
          </a:p>
        </p:txBody>
      </p:sp>
    </p:spTree>
    <p:extLst>
      <p:ext uri="{BB962C8B-B14F-4D97-AF65-F5344CB8AC3E}">
        <p14:creationId xmlns:p14="http://schemas.microsoft.com/office/powerpoint/2010/main" val="1169607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56</TotalTime>
  <Words>838</Words>
  <Application>Microsoft Office PowerPoint</Application>
  <PresentationFormat>Widescreen</PresentationFormat>
  <Paragraphs>130</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fkGroteskNeue</vt:lpstr>
      <vt:lpstr>Celestial</vt:lpstr>
      <vt:lpstr>Prepared by: Name: Utkrisht Jalan  Designation: Student, Fresher Course/class: B-TECH, Semester 7 Institution: Srm University Date: June 24, 2025</vt:lpstr>
      <vt:lpstr>Wavecon Telecom: 5G Launch Dashboard Analysis</vt:lpstr>
      <vt:lpstr>Underperforming KPI After 5G Launch:   Key Underperformer : Revenue growth.   Observation : Despite significant investment in 5G, revenue has declined slightly (-0.50%). This is a critical KPI that is underperforming and requires immediate attention. </vt:lpstr>
      <vt:lpstr>City-Level Revenue Performance Post-5G:  </vt:lpstr>
      <vt:lpstr>Plans Most and Least Affected by 5G Launch:  Most Affected (Negative Impact):  Delhi: largest revenue drop (-2.38%) Chennai &amp; Bangalore: notable declines (-0.82% and -0.70% respectively)  Least Affected/Improved:  Ahmedabad &amp; Mumbai: small but positive revenue growth (+0.39% and +0.31% respectively) Coimbatore &amp; Chandigarh: no change, indicating stability  Recommendation:  Continue: plans in Ahmedabad, Mumbai, and stable cities. Review/discontinue: plans in Delhi, Chennai, and Bangalore due to significant revenue drops. </vt:lpstr>
      <vt:lpstr>Discontinued or At-Risk Plans Post-5G:   No city shows a revenue drop to zero, indicating no plan has been fully discontinued. However, cities with significant negative change (Delhi, Chennai, Bangalore) are at risk and require strategic review.   Reason for Underperformance:  Possible factors: market saturation, customer churn, pricing mismatch, or inadequate 5G value proposition in these regions. </vt:lpstr>
      <vt:lpstr>Recommendations:  Monthly Trend:  Revenue peaked in February/march and then declined, indicating a post-launch dip in momentum.  Churn Risk:  High number of unsubscribed users (12.6M) suggests possible dissatisfaction or migration to competitors post-5g.  Action Points:  Deep-dive into underperforming cities to identify root causes (pricing, network issues, customer perception). Enhance 5G marketing and customer education in lagging markets. Consider targeted offers or revised pricing in cities with negative growth. Monitor churn closely and implement retention strategies. </vt:lpstr>
      <vt:lpstr>Summary Table: City Revenue Change Post-5G </vt:lpstr>
      <vt:lpstr>Conclusion:  The 5G launch has not led to the expected revenue growth and has, in fact, resulted in a slight decline. Revenue performance varies significantly by city, with some areas showing resilience and others notable declines. No plan has been fully discontinued, but several are underperforming and should be reviewed for possible discontinuation or restructuring. Immediate focus should be on addressing underperformance in key cities and reducing churn to maximize the benefits of 5G rollout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UTKRISHT JALAN (RA2211003010755)</dc:creator>
  <cp:lastModifiedBy>UTKRISHT JALAN (RA2211003010755)</cp:lastModifiedBy>
  <cp:revision>5</cp:revision>
  <dcterms:created xsi:type="dcterms:W3CDTF">2025-06-23T17:31:11Z</dcterms:created>
  <dcterms:modified xsi:type="dcterms:W3CDTF">2025-06-24T06:02:18Z</dcterms:modified>
</cp:coreProperties>
</file>