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332" r:id="rId7"/>
    <p:sldId id="350" r:id="rId8"/>
    <p:sldId id="258" r:id="rId9"/>
    <p:sldId id="345" r:id="rId10"/>
    <p:sldId id="354" r:id="rId11"/>
    <p:sldId id="351" r:id="rId12"/>
    <p:sldId id="352" r:id="rId13"/>
    <p:sldId id="346" r:id="rId14"/>
    <p:sldId id="349" r:id="rId15"/>
    <p:sldId id="347" r:id="rId16"/>
    <p:sldId id="348" r:id="rId17"/>
    <p:sldId id="26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EBFD6"/>
    <a:srgbClr val="00991D"/>
    <a:srgbClr val="40C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5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9B7C2595-7717-472A-9B8F-72D6EAABEAB4}"/>
              </a:ext>
            </a:extLst>
          </p:cNvPr>
          <p:cNvSpPr/>
          <p:nvPr userDrawn="1"/>
        </p:nvSpPr>
        <p:spPr>
          <a:xfrm>
            <a:off x="1503534" y="-733938"/>
            <a:ext cx="5861304" cy="8120159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2E2499-65A3-4557-ACDD-F321B942C3F5}"/>
              </a:ext>
            </a:extLst>
          </p:cNvPr>
          <p:cNvSpPr/>
          <p:nvPr userDrawn="1"/>
        </p:nvSpPr>
        <p:spPr>
          <a:xfrm>
            <a:off x="10849226" y="-28260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212B630-A951-4A18-B597-A201BB146A62}"/>
              </a:ext>
            </a:extLst>
          </p:cNvPr>
          <p:cNvSpPr/>
          <p:nvPr userDrawn="1"/>
        </p:nvSpPr>
        <p:spPr>
          <a:xfrm>
            <a:off x="0" y="-733939"/>
            <a:ext cx="7180643" cy="8120160"/>
          </a:xfrm>
          <a:custGeom>
            <a:avLst/>
            <a:gdLst>
              <a:gd name="connsiteX0" fmla="*/ 4249991 w 7180643"/>
              <a:gd name="connsiteY0" fmla="*/ 0 h 8120160"/>
              <a:gd name="connsiteX1" fmla="*/ 7180643 w 7180643"/>
              <a:gd name="connsiteY1" fmla="*/ 4060080 h 8120160"/>
              <a:gd name="connsiteX2" fmla="*/ 4249991 w 7180643"/>
              <a:gd name="connsiteY2" fmla="*/ 8120160 h 8120160"/>
              <a:gd name="connsiteX3" fmla="*/ 2853069 w 7180643"/>
              <a:gd name="connsiteY3" fmla="*/ 7630131 h 8120160"/>
              <a:gd name="connsiteX4" fmla="*/ 2807689 w 7180643"/>
              <a:gd name="connsiteY4" fmla="*/ 7591937 h 8120160"/>
              <a:gd name="connsiteX5" fmla="*/ 0 w 7180643"/>
              <a:gd name="connsiteY5" fmla="*/ 7591937 h 8120160"/>
              <a:gd name="connsiteX6" fmla="*/ 0 w 7180643"/>
              <a:gd name="connsiteY6" fmla="*/ 733937 h 8120160"/>
              <a:gd name="connsiteX7" fmla="*/ 2572305 w 7180643"/>
              <a:gd name="connsiteY7" fmla="*/ 733937 h 8120160"/>
              <a:gd name="connsiteX8" fmla="*/ 2611436 w 7180643"/>
              <a:gd name="connsiteY8" fmla="*/ 693398 h 8120160"/>
              <a:gd name="connsiteX9" fmla="*/ 4249991 w 7180643"/>
              <a:gd name="connsiteY9" fmla="*/ 0 h 81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80643" h="8120160">
                <a:moveTo>
                  <a:pt x="4249991" y="0"/>
                </a:moveTo>
                <a:cubicBezTo>
                  <a:pt x="5868545" y="0"/>
                  <a:pt x="7180643" y="1817760"/>
                  <a:pt x="7180643" y="4060080"/>
                </a:cubicBezTo>
                <a:cubicBezTo>
                  <a:pt x="7180643" y="6302400"/>
                  <a:pt x="5868545" y="8120160"/>
                  <a:pt x="4249991" y="8120160"/>
                </a:cubicBezTo>
                <a:cubicBezTo>
                  <a:pt x="3744193" y="8120160"/>
                  <a:pt x="3268322" y="7942645"/>
                  <a:pt x="2853069" y="7630131"/>
                </a:cubicBezTo>
                <a:lnTo>
                  <a:pt x="2807689" y="7591937"/>
                </a:lnTo>
                <a:lnTo>
                  <a:pt x="0" y="7591937"/>
                </a:lnTo>
                <a:lnTo>
                  <a:pt x="0" y="733937"/>
                </a:lnTo>
                <a:lnTo>
                  <a:pt x="2572305" y="733937"/>
                </a:lnTo>
                <a:lnTo>
                  <a:pt x="2611436" y="693398"/>
                </a:lnTo>
                <a:cubicBezTo>
                  <a:pt x="3079171" y="255623"/>
                  <a:pt x="3643033" y="0"/>
                  <a:pt x="4249991" y="0"/>
                </a:cubicBezTo>
                <a:close/>
              </a:path>
            </a:pathLst>
          </a:cu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24559632-23B8-4C48-83F4-6E4177D05D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97" y="6298872"/>
            <a:ext cx="567812" cy="386112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8085DEC1-DDB5-4A1F-813D-329E232A60D6}"/>
              </a:ext>
            </a:extLst>
          </p:cNvPr>
          <p:cNvGrpSpPr/>
          <p:nvPr userDrawn="1"/>
        </p:nvGrpSpPr>
        <p:grpSpPr>
          <a:xfrm>
            <a:off x="8185984" y="2103764"/>
            <a:ext cx="3189822" cy="2444753"/>
            <a:chOff x="8029477" y="2105554"/>
            <a:chExt cx="3189822" cy="2444753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28F4F638-F7CD-40AA-BE40-86F3BFCB23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9478" y="2105554"/>
              <a:ext cx="3189821" cy="1967748"/>
            </a:xfrm>
            <a:prstGeom prst="rect">
              <a:avLst/>
            </a:prstGeom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FA63CA96-2108-49FF-9FD1-1A1BD4FA45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1" t="56660" r="764" b="12241"/>
            <a:stretch/>
          </p:blipFill>
          <p:spPr>
            <a:xfrm>
              <a:off x="8029477" y="4233099"/>
              <a:ext cx="3189822" cy="31720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AFB28-94F0-467E-97E6-3848286A9965}"/>
              </a:ext>
            </a:extLst>
          </p:cNvPr>
          <p:cNvSpPr/>
          <p:nvPr userDrawn="1"/>
        </p:nvSpPr>
        <p:spPr>
          <a:xfrm>
            <a:off x="7364838" y="6279822"/>
            <a:ext cx="4603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E368669-3AC1-4DF1-8F5F-441D3466744F}"/>
              </a:ext>
            </a:extLst>
          </p:cNvPr>
          <p:cNvSpPr/>
          <p:nvPr userDrawn="1"/>
        </p:nvSpPr>
        <p:spPr>
          <a:xfrm>
            <a:off x="10990556" y="-276566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37F7A6-3665-458A-BB4B-B1F047BFE0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6863" y="1071678"/>
            <a:ext cx="5655627" cy="1658322"/>
          </a:xfrm>
        </p:spPr>
        <p:txBody>
          <a:bodyPr anchor="b">
            <a:norm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3DC98F-ADC6-48CC-868C-E2591E46AF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7193" y="3562032"/>
            <a:ext cx="3274706" cy="222429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EVENT      NAME ORGANISATION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06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0B4CB1-B120-408F-A783-39E41244F493}"/>
              </a:ext>
            </a:extLst>
          </p:cNvPr>
          <p:cNvSpPr/>
          <p:nvPr userDrawn="1"/>
        </p:nvSpPr>
        <p:spPr>
          <a:xfrm>
            <a:off x="0" y="0"/>
            <a:ext cx="8593584" cy="6858000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67F373B-B4E0-4D6A-B32A-74A1956C2F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8783" y="330228"/>
            <a:ext cx="1732586" cy="1068804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626F04F8-3867-46F5-ABE0-375CE1860D38}"/>
              </a:ext>
            </a:extLst>
          </p:cNvPr>
          <p:cNvSpPr>
            <a:spLocks noChangeAspect="1"/>
          </p:cNvSpPr>
          <p:nvPr userDrawn="1"/>
        </p:nvSpPr>
        <p:spPr>
          <a:xfrm>
            <a:off x="-495475" y="-506591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B973DB4-7AE4-45E6-9B8E-1448E1929F5A}"/>
              </a:ext>
            </a:extLst>
          </p:cNvPr>
          <p:cNvSpPr>
            <a:spLocks noChangeAspect="1"/>
          </p:cNvSpPr>
          <p:nvPr userDrawn="1"/>
        </p:nvSpPr>
        <p:spPr>
          <a:xfrm>
            <a:off x="-218785" y="-213064"/>
            <a:ext cx="1346250" cy="135772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9A543-7CDB-4B27-91E1-83D7BB4A42F9}"/>
              </a:ext>
            </a:extLst>
          </p:cNvPr>
          <p:cNvSpPr/>
          <p:nvPr userDrawn="1"/>
        </p:nvSpPr>
        <p:spPr>
          <a:xfrm flipV="1">
            <a:off x="8593584" y="6675120"/>
            <a:ext cx="2432556" cy="48616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5C8B6E5-77E1-46DD-B0FA-86D6FABA6186}"/>
              </a:ext>
            </a:extLst>
          </p:cNvPr>
          <p:cNvSpPr/>
          <p:nvPr userDrawn="1"/>
        </p:nvSpPr>
        <p:spPr>
          <a:xfrm>
            <a:off x="11085076" y="5715861"/>
            <a:ext cx="1349504" cy="1349504"/>
          </a:xfrm>
          <a:prstGeom prst="ellipse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32797A4-C49E-4BA8-9D6A-7CDC10733191}"/>
              </a:ext>
            </a:extLst>
          </p:cNvPr>
          <p:cNvSpPr/>
          <p:nvPr userDrawn="1"/>
        </p:nvSpPr>
        <p:spPr>
          <a:xfrm rot="447595">
            <a:off x="10956967" y="560331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68C04E-F376-4E73-8D0F-75BBB694A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020" y="1727994"/>
            <a:ext cx="4219544" cy="1133475"/>
          </a:xfrm>
        </p:spPr>
        <p:txBody>
          <a:bodyPr anchor="b">
            <a:normAutofit/>
          </a:bodyPr>
          <a:lstStyle>
            <a:lvl1pPr algn="ctr">
              <a:defRPr sz="36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Part </a:t>
            </a:r>
            <a:r>
              <a:rPr lang="fr-FR" dirty="0" err="1"/>
              <a:t>n°x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EBD9C-5667-426A-A6E9-56BC80FBA69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79983" y="3437585"/>
            <a:ext cx="3633618" cy="70162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6D26FA9F-D0B8-4904-816F-0C8CFC42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8709" y="6025488"/>
            <a:ext cx="48725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51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E718F5-CE47-4314-827A-9CA4317A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326783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E6DD2-1A65-4BC6-87DC-303F3A14403B}"/>
              </a:ext>
            </a:extLst>
          </p:cNvPr>
          <p:cNvSpPr/>
          <p:nvPr userDrawn="1"/>
        </p:nvSpPr>
        <p:spPr>
          <a:xfrm>
            <a:off x="0" y="342083"/>
            <a:ext cx="10652227" cy="716132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4AD13B27-3614-41CA-B2CD-88C95CAFAA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3631" y="388289"/>
            <a:ext cx="1011079" cy="6237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C2E2EE-26E1-4D16-A131-8487EFA5E1B7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147D52-842D-473D-B822-CF5CCE487E81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9A06AF6-1D0C-423C-B1BE-58FDABFFE5A0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42966B9-27E1-421E-85D6-4B974D3BE945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-266749" y="-464584"/>
            <a:ext cx="1098095" cy="1098095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276C7A3-EF93-435B-9161-49B8F3068B69}"/>
              </a:ext>
            </a:extLst>
          </p:cNvPr>
          <p:cNvSpPr>
            <a:spLocks noChangeAspect="1"/>
          </p:cNvSpPr>
          <p:nvPr userDrawn="1"/>
        </p:nvSpPr>
        <p:spPr>
          <a:xfrm>
            <a:off x="-738969" y="-514042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A89958-725C-40F8-8B1B-449BBBA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5"/>
            <a:ext cx="9672961" cy="514411"/>
          </a:xfrm>
        </p:spPr>
        <p:txBody>
          <a:bodyPr>
            <a:normAutofit/>
          </a:bodyPr>
          <a:lstStyle>
            <a:lvl1pPr>
              <a:defRPr lang="fr-FR" sz="2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C0EBC-6EFB-4774-94A6-B7DA4E55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872" y="6104586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5F3CD-3A1F-4698-B736-1998CEC4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868"/>
            <a:ext cx="10515600" cy="78123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EEA3978-35AB-46C0-BF3A-E00CF5EB62A1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EFADE-A59F-419F-AFB1-481973B2A726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A87D5B2-03B6-46EC-8EF8-8ACF7D2E0F8D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5E44F6D-1131-4329-BE77-4CABD009D2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6FCE4CE1-0DDB-4D2D-90A9-D19D30A9BE4B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5F37E03-64B0-4E1A-9577-02AA2D3AF099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141DC13-049B-4765-91FF-EFDFCEDD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3605" y="6162447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541330C-8F4B-4DC6-A67E-2C2AC573F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705843"/>
            <a:ext cx="10515600" cy="44566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409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5F3CD-3A1F-4698-B736-1998CEC4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300"/>
            <a:ext cx="10515600" cy="781235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6541330C-8F4B-4DC6-A67E-2C2AC573F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92275"/>
            <a:ext cx="10515600" cy="44566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7815A72-1ECC-4A84-A4CA-A346AE836C42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640691" y="6223287"/>
            <a:ext cx="690955" cy="690955"/>
          </a:xfrm>
          <a:prstGeom prst="ellipse">
            <a:avLst/>
          </a:prstGeom>
          <a:noFill/>
          <a:ln w="3810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97CFA3-D332-42D1-9F63-26E3443381C2}"/>
              </a:ext>
            </a:extLst>
          </p:cNvPr>
          <p:cNvSpPr>
            <a:spLocks noChangeAspect="1"/>
          </p:cNvSpPr>
          <p:nvPr userDrawn="1"/>
        </p:nvSpPr>
        <p:spPr>
          <a:xfrm rot="161190">
            <a:off x="-134883" y="-121014"/>
            <a:ext cx="1008000" cy="1008000"/>
          </a:xfrm>
          <a:prstGeom prst="ellipse">
            <a:avLst/>
          </a:prstGeom>
          <a:noFill/>
          <a:ln w="57150">
            <a:solidFill>
              <a:srgbClr val="40C3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7">
            <a:extLst>
              <a:ext uri="{FF2B5EF4-FFF2-40B4-BE49-F238E27FC236}">
                <a16:creationId xmlns:a16="http://schemas.microsoft.com/office/drawing/2014/main" id="{24B696A5-923E-4DD4-97A6-8B5E9CBF04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50333" y="255172"/>
            <a:ext cx="1011079" cy="623718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D3786095-22AB-47BB-93C7-1BDAF2C60E5F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729991" y="6320728"/>
            <a:ext cx="592247" cy="592247"/>
          </a:xfrm>
          <a:prstGeom prst="ellipse">
            <a:avLst/>
          </a:prstGeom>
          <a:solidFill>
            <a:srgbClr val="3EBFD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A867D3C-C3C6-4D2D-9E6A-A0087DA54BE1}"/>
              </a:ext>
            </a:extLst>
          </p:cNvPr>
          <p:cNvSpPr/>
          <p:nvPr userDrawn="1"/>
        </p:nvSpPr>
        <p:spPr>
          <a:xfrm rot="161190">
            <a:off x="-152739" y="-128154"/>
            <a:ext cx="900000" cy="900000"/>
          </a:xfrm>
          <a:prstGeom prst="ellipse">
            <a:avLst/>
          </a:prstGeom>
          <a:solidFill>
            <a:srgbClr val="00991D"/>
          </a:solidFill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141DC13-049B-4765-91FF-EFDFCEDD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500" y="6378223"/>
            <a:ext cx="5201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60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91151-E287-48AF-B33C-F5E3C0CE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869"/>
            <a:ext cx="10515600" cy="62371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60457-C77A-4F83-82B9-FA464E4C8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0906"/>
            <a:ext cx="5181600" cy="456371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A2DA1C-071A-4BB7-AB19-5261AA3C0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10906"/>
            <a:ext cx="5181600" cy="45637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F8B8AA8-69E1-4850-BB9D-E18AAFE90B6B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C2D3C-3A9E-4DE3-9F28-60B82DA7F020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DD578C-D76F-46FD-A09A-49EBBAD64E82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7A33B98B-926D-4FF6-92AC-838464075C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BE008D22-6FFD-47AD-837E-6D527B0C337D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D4BDB1-886F-480C-9D0D-22E2D720FFD0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A57272-B554-4F94-B8FC-40BEECA8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492" y="6194315"/>
            <a:ext cx="5052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93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DAEFC-46D1-4EA2-A429-47DC7BD7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515600" cy="730389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39968B1E-916B-4552-BA2B-6DB627638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722266"/>
            <a:ext cx="4932000" cy="353947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9CBE83-8FEE-49FF-8A57-70B6B42359C3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BBA98-277F-4453-8E86-981C9D61AABD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4EB3C9-27DB-498B-B31B-C807B7146E99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BB93D56D-2D2D-4E39-985F-A40D22195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F094F9FD-D88C-4E69-8C0B-DE1AFBF34216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E3866E0-887D-4C3E-A1CA-9F6B506459F9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487D82-7C40-46F6-A5D9-DA799A6F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1071" y="6194315"/>
            <a:ext cx="4737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8F6FE9E6-3107-4A8E-B97A-22CD5E7DB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379867"/>
            <a:ext cx="9982200" cy="10940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41D24579-655C-44A0-8B20-BF1E940E94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88400" y="1721612"/>
            <a:ext cx="4932000" cy="3540125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952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20768-8248-40CA-80CA-9A552F8E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972116"/>
            <a:ext cx="3932237" cy="923971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14870A-2E77-467F-B3E0-CB7B596F9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6414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0B2932-FBCF-4193-B7D8-887925AFA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084" y="2241310"/>
            <a:ext cx="3932237" cy="3937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9D975-EF07-4B03-9A01-437F362BCF6B}"/>
              </a:ext>
            </a:extLst>
          </p:cNvPr>
          <p:cNvSpPr/>
          <p:nvPr userDrawn="1"/>
        </p:nvSpPr>
        <p:spPr>
          <a:xfrm>
            <a:off x="-152879" y="2031676"/>
            <a:ext cx="4924904" cy="83197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790434-CBEA-40F6-B9ED-43D463DE5DED}"/>
              </a:ext>
            </a:extLst>
          </p:cNvPr>
          <p:cNvSpPr/>
          <p:nvPr userDrawn="1"/>
        </p:nvSpPr>
        <p:spPr>
          <a:xfrm rot="447595">
            <a:off x="-446156" y="3477027"/>
            <a:ext cx="892314" cy="917282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2A0A3C-E460-4B69-8032-3C4BAE9B1A68}"/>
              </a:ext>
            </a:extLst>
          </p:cNvPr>
          <p:cNvSpPr/>
          <p:nvPr userDrawn="1"/>
        </p:nvSpPr>
        <p:spPr>
          <a:xfrm flipV="1">
            <a:off x="0" y="6627527"/>
            <a:ext cx="11080197" cy="45719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6603A45-D4D6-4FAE-B2D6-2AC29993F13D}"/>
              </a:ext>
            </a:extLst>
          </p:cNvPr>
          <p:cNvSpPr/>
          <p:nvPr userDrawn="1"/>
        </p:nvSpPr>
        <p:spPr>
          <a:xfrm rot="161190">
            <a:off x="-783522" y="2448739"/>
            <a:ext cx="1489968" cy="14899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1EAACDCF-C384-4C4F-85DC-D770E8928A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3700" y="184150"/>
            <a:ext cx="1011079" cy="623718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F51A7A-5CBC-4508-9221-BF9105919F97}"/>
              </a:ext>
            </a:extLst>
          </p:cNvPr>
          <p:cNvSpPr/>
          <p:nvPr userDrawn="1"/>
        </p:nvSpPr>
        <p:spPr>
          <a:xfrm rot="447595">
            <a:off x="11014117" y="5631894"/>
            <a:ext cx="1489968" cy="1489968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127379A-828C-4044-98A3-061B25BA53D4}"/>
              </a:ext>
            </a:extLst>
          </p:cNvPr>
          <p:cNvSpPr/>
          <p:nvPr userDrawn="1"/>
        </p:nvSpPr>
        <p:spPr>
          <a:xfrm rot="447595">
            <a:off x="11144335" y="5759034"/>
            <a:ext cx="1349504" cy="1349504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74C671-939B-4C87-9813-D06E847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8146" y="6124638"/>
            <a:ext cx="5141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3CA754-A55E-413D-A6F6-65F5045077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90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E464CC-771C-4E99-A5FD-5CDC94C9FACD}"/>
              </a:ext>
            </a:extLst>
          </p:cNvPr>
          <p:cNvSpPr/>
          <p:nvPr userDrawn="1"/>
        </p:nvSpPr>
        <p:spPr>
          <a:xfrm>
            <a:off x="0" y="0"/>
            <a:ext cx="12192000" cy="6207979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1DF26152-0BC2-43E6-8786-388FCF369E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3" y="6341748"/>
            <a:ext cx="567812" cy="386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A8C4D0-C49F-4733-B026-688954C2F7B8}"/>
              </a:ext>
            </a:extLst>
          </p:cNvPr>
          <p:cNvSpPr/>
          <p:nvPr userDrawn="1"/>
        </p:nvSpPr>
        <p:spPr>
          <a:xfrm>
            <a:off x="814768" y="6413524"/>
            <a:ext cx="112915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lang="fr-F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B12F15-6298-43B6-8860-F5F55E624791}"/>
              </a:ext>
            </a:extLst>
          </p:cNvPr>
          <p:cNvSpPr txBox="1">
            <a:spLocks/>
          </p:cNvSpPr>
          <p:nvPr userDrawn="1"/>
        </p:nvSpPr>
        <p:spPr>
          <a:xfrm>
            <a:off x="5248120" y="2988713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www.leap-re.eu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AC89DA-4ED1-4E70-809B-51FF6125C0A6}"/>
              </a:ext>
            </a:extLst>
          </p:cNvPr>
          <p:cNvSpPr txBox="1">
            <a:spLocks/>
          </p:cNvSpPr>
          <p:nvPr userDrawn="1"/>
        </p:nvSpPr>
        <p:spPr>
          <a:xfrm>
            <a:off x="5248120" y="3926161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contact@leap-re.eu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A6F78DF-9D01-4E6F-94A4-932D0EA526B2}"/>
              </a:ext>
            </a:extLst>
          </p:cNvPr>
          <p:cNvSpPr txBox="1">
            <a:spLocks/>
          </p:cNvSpPr>
          <p:nvPr userDrawn="1"/>
        </p:nvSpPr>
        <p:spPr>
          <a:xfrm>
            <a:off x="5248120" y="4920759"/>
            <a:ext cx="3257705" cy="44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@</a:t>
            </a:r>
            <a:r>
              <a:rPr lang="en-GB" dirty="0" err="1"/>
              <a:t>leapRE_EU</a:t>
            </a:r>
            <a:endParaRPr lang="en-GB" dirty="0"/>
          </a:p>
        </p:txBody>
      </p:sp>
      <p:pic>
        <p:nvPicPr>
          <p:cNvPr id="11" name="Image 10" descr="Une image contenant clipart&#10;&#10;Description générée automatiquement">
            <a:extLst>
              <a:ext uri="{FF2B5EF4-FFF2-40B4-BE49-F238E27FC236}">
                <a16:creationId xmlns:a16="http://schemas.microsoft.com/office/drawing/2014/main" id="{70743B68-E78E-4488-AAB1-4C476F62E9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39" y="4920759"/>
            <a:ext cx="525589" cy="5255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4791B9-3FCE-41AF-96FC-9CAAF7201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48" y="3848133"/>
            <a:ext cx="604935" cy="6049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6DE4B4E-3B45-49F2-BEFB-F4DB22B96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648" y="2919638"/>
            <a:ext cx="604935" cy="604935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7962E686-F4F8-41BA-A4E3-F8D79387C22E}"/>
              </a:ext>
            </a:extLst>
          </p:cNvPr>
          <p:cNvSpPr>
            <a:spLocks noChangeAspect="1"/>
          </p:cNvSpPr>
          <p:nvPr userDrawn="1"/>
        </p:nvSpPr>
        <p:spPr>
          <a:xfrm rot="161190">
            <a:off x="-480890" y="-570729"/>
            <a:ext cx="1977468" cy="1977468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F3690F0-FCC0-40C7-995C-58AB7F8CA1C7}"/>
              </a:ext>
            </a:extLst>
          </p:cNvPr>
          <p:cNvSpPr>
            <a:spLocks noChangeAspect="1"/>
          </p:cNvSpPr>
          <p:nvPr userDrawn="1"/>
        </p:nvSpPr>
        <p:spPr>
          <a:xfrm rot="447595">
            <a:off x="11419014" y="5789700"/>
            <a:ext cx="1098095" cy="1098095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670B89-6975-4662-9154-2389D4DA01CA}"/>
              </a:ext>
            </a:extLst>
          </p:cNvPr>
          <p:cNvSpPr>
            <a:spLocks noChangeAspect="1"/>
          </p:cNvSpPr>
          <p:nvPr userDrawn="1"/>
        </p:nvSpPr>
        <p:spPr>
          <a:xfrm>
            <a:off x="-744985" y="746889"/>
            <a:ext cx="1489968" cy="148996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3860EB-2363-4A44-9FD7-B34782F1350A}"/>
              </a:ext>
            </a:extLst>
          </p:cNvPr>
          <p:cNvSpPr txBox="1"/>
          <p:nvPr userDrawn="1"/>
        </p:nvSpPr>
        <p:spPr>
          <a:xfrm>
            <a:off x="4252912" y="974147"/>
            <a:ext cx="368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A49115E-4164-445F-A631-8F8A71EC03E1}"/>
              </a:ext>
            </a:extLst>
          </p:cNvPr>
          <p:cNvSpPr txBox="1"/>
          <p:nvPr userDrawn="1"/>
        </p:nvSpPr>
        <p:spPr>
          <a:xfrm>
            <a:off x="2895599" y="1877593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noProof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CONTACT US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328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0E722B-4761-4A69-BC4C-DF14000D8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41E92C-D797-4667-B80F-0BB45961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C2215-6074-4638-8CC6-1C8FE51D6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DFFB-3ACB-4D74-8D7F-8E2F1D09B9CC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A40DC-9783-44F2-AB6C-6EA5F9C15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4E092-A6DA-4F77-890A-0704FED2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CA754-A55E-413D-A6F6-65F504507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6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3" r:id="rId4"/>
    <p:sldLayoutId id="2147483665" r:id="rId5"/>
    <p:sldLayoutId id="2147483652" r:id="rId6"/>
    <p:sldLayoutId id="2147483654" r:id="rId7"/>
    <p:sldLayoutId id="2147483657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65000"/>
              <a:lumOff val="3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rgbClr val="00991D"/>
        </a:buClr>
        <a:buFont typeface="Arial" panose="020B0604020202020204" pitchFamily="34" charset="0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91D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91D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91D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991D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E8118-E6DE-4F0E-B3DE-9C40D3D9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25" y="330925"/>
            <a:ext cx="6334896" cy="1860330"/>
          </a:xfrm>
        </p:spPr>
        <p:txBody>
          <a:bodyPr>
            <a:normAutofit fontScale="90000"/>
          </a:bodyPr>
          <a:lstStyle/>
          <a:p>
            <a:r>
              <a:rPr lang="fr-FR" dirty="0"/>
              <a:t>LEAP-RE </a:t>
            </a:r>
            <a:br>
              <a:rPr lang="fr-FR" dirty="0"/>
            </a:br>
            <a:r>
              <a:rPr lang="fr-FR" dirty="0"/>
              <a:t>Kick-OFF MEETING</a:t>
            </a:r>
            <a:br>
              <a:rPr lang="fr-FR" dirty="0"/>
            </a:br>
            <a:r>
              <a:rPr lang="fr-FR" sz="3200" b="0" dirty="0"/>
              <a:t>23-24 March 2021</a:t>
            </a:r>
            <a:endParaRPr lang="en-US" b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E6075A-4F1E-412D-8530-A622D079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102" y="2947842"/>
            <a:ext cx="4121586" cy="2528793"/>
          </a:xfrm>
        </p:spPr>
        <p:txBody>
          <a:bodyPr>
            <a:normAutofit/>
          </a:bodyPr>
          <a:lstStyle/>
          <a:p>
            <a:r>
              <a:rPr lang="fr-FR" sz="3600" b="1" dirty="0"/>
              <a:t>Work Package </a:t>
            </a:r>
            <a:r>
              <a:rPr lang="de-DE" sz="3600" b="1" dirty="0"/>
              <a:t>5</a:t>
            </a:r>
            <a:endParaRPr lang="fr-FR" sz="3600" b="1" dirty="0"/>
          </a:p>
          <a:p>
            <a:r>
              <a:rPr lang="fr-FR" sz="3600" b="1" dirty="0"/>
              <a:t>Long-</a:t>
            </a:r>
            <a:r>
              <a:rPr lang="fr-FR" sz="3600" b="1" dirty="0" err="1"/>
              <a:t>term</a:t>
            </a:r>
            <a:r>
              <a:rPr lang="fr-FR" sz="3600" b="1" dirty="0"/>
              <a:t> Perspective</a:t>
            </a:r>
          </a:p>
        </p:txBody>
      </p:sp>
    </p:spTree>
    <p:extLst>
      <p:ext uri="{BB962C8B-B14F-4D97-AF65-F5344CB8AC3E}">
        <p14:creationId xmlns:p14="http://schemas.microsoft.com/office/powerpoint/2010/main" val="45407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A66B879-DA20-4B59-9A3C-44EFD79E7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326861"/>
            <a:ext cx="10717401" cy="4920321"/>
          </a:xfrm>
        </p:spPr>
        <p:txBody>
          <a:bodyPr wrap="square">
            <a:spAutoFit/>
          </a:bodyPr>
          <a:lstStyle/>
          <a:p>
            <a:r>
              <a:rPr lang="en-GB" sz="1600" b="1" dirty="0"/>
              <a:t>Input from other WPs:</a:t>
            </a:r>
          </a:p>
          <a:p>
            <a:r>
              <a:rPr lang="en-GB" sz="1600" b="1" dirty="0"/>
              <a:t>T5.1</a:t>
            </a:r>
            <a:r>
              <a:rPr lang="en-GB" sz="1600" dirty="0"/>
              <a:t>: WP1, WP2, WP3, WP4 in the field of MEL (plan and activities) as well as for </a:t>
            </a:r>
            <a:r>
              <a:rPr lang="en-US" sz="1600" dirty="0"/>
              <a:t>the design of a long-term MEL mechanism.</a:t>
            </a:r>
            <a:endParaRPr lang="en-GB" sz="1600" dirty="0"/>
          </a:p>
          <a:p>
            <a:r>
              <a:rPr lang="en-GB" sz="1600" b="1" dirty="0"/>
              <a:t>T5.2</a:t>
            </a:r>
            <a:r>
              <a:rPr lang="en-GB" sz="1600" dirty="0"/>
              <a:t>: Information from WP4 about their short &amp; mid-term activities and network actors towards the design of long-term knowledge management and communication mechanism, principles and network of actors. MEL related input from other WPs will be channelled through T5.1.</a:t>
            </a:r>
          </a:p>
          <a:p>
            <a:r>
              <a:rPr lang="en-GB" sz="1600" b="1" dirty="0"/>
              <a:t>T5.3</a:t>
            </a:r>
            <a:r>
              <a:rPr lang="en-GB" sz="1600" dirty="0"/>
              <a:t>: </a:t>
            </a:r>
            <a:r>
              <a:rPr lang="en-US" sz="1600" dirty="0"/>
              <a:t>Closest Interaction with WP4 and African European research institutions</a:t>
            </a:r>
            <a:r>
              <a:rPr lang="en-GB" sz="1600" dirty="0"/>
              <a:t> </a:t>
            </a:r>
          </a:p>
          <a:p>
            <a:r>
              <a:rPr lang="en-US" sz="1600" b="1" dirty="0"/>
              <a:t>T5.4</a:t>
            </a:r>
            <a:r>
              <a:rPr lang="en-US" sz="1600" dirty="0"/>
              <a:t>: Information from other WPs about the basic needs in the Platform regarding knowledge management and communication as well as about the MEL approach will be channeled through T5.1 and T5.2</a:t>
            </a:r>
            <a:endParaRPr lang="en-GB" sz="1600" dirty="0"/>
          </a:p>
          <a:p>
            <a:endParaRPr lang="en-GB" sz="1600" b="1" dirty="0"/>
          </a:p>
          <a:p>
            <a:r>
              <a:rPr lang="en-GB" sz="1600" b="1" dirty="0"/>
              <a:t>Output for other WP:</a:t>
            </a:r>
          </a:p>
          <a:p>
            <a:r>
              <a:rPr lang="en-US" sz="1600" b="1" dirty="0"/>
              <a:t>T5.1</a:t>
            </a:r>
            <a:r>
              <a:rPr lang="en-US" sz="1600" dirty="0"/>
              <a:t>: </a:t>
            </a:r>
            <a:r>
              <a:rPr lang="en-GB" sz="1600" dirty="0"/>
              <a:t>WP1, WP2, WP3, WP4 </a:t>
            </a:r>
            <a:r>
              <a:rPr lang="en-US" sz="1600" dirty="0"/>
              <a:t>in the field of MEL for the MEL plan and activities as well as for the design of a long-term MEL mechanism</a:t>
            </a:r>
            <a:endParaRPr lang="en-GB" sz="1600" dirty="0"/>
          </a:p>
          <a:p>
            <a:r>
              <a:rPr lang="en-US" sz="1600" b="1" dirty="0"/>
              <a:t>T5.2</a:t>
            </a:r>
            <a:r>
              <a:rPr lang="en-US" sz="1600" dirty="0"/>
              <a:t>: </a:t>
            </a:r>
            <a:r>
              <a:rPr lang="en-GB" sz="1600" dirty="0"/>
              <a:t>Contacts to new network actors, information about basic needs expressed in round tables</a:t>
            </a:r>
            <a:endParaRPr lang="en-US" sz="1600" dirty="0"/>
          </a:p>
          <a:p>
            <a:r>
              <a:rPr lang="en-US" sz="1600" b="1" dirty="0"/>
              <a:t>T5.3</a:t>
            </a:r>
            <a:r>
              <a:rPr lang="en-US" sz="1600" dirty="0"/>
              <a:t>: Identified projects and teams to consolidate AU-EU partnership</a:t>
            </a:r>
          </a:p>
          <a:p>
            <a:r>
              <a:rPr lang="en-US" sz="1600" b="1" dirty="0"/>
              <a:t>T5.4</a:t>
            </a:r>
            <a:r>
              <a:rPr lang="en-US" sz="1600" dirty="0"/>
              <a:t>: Meta-governance and coordination model to feed WP6 process towards the AU-EU Platform on 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9BA95B8-05E4-4856-B659-3FD3C2ED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 5: Interactions with other WP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6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7DDBA8-9A52-438C-BF34-DFF666883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326783" cy="2599686"/>
          </a:xfr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i="1" dirty="0"/>
              <a:t>T5.1</a:t>
            </a:r>
            <a:r>
              <a:rPr lang="en-GB" sz="1800" i="1" dirty="0"/>
              <a:t>: None, except contributions to the Detailed </a:t>
            </a:r>
            <a:r>
              <a:rPr lang="en-GB" sz="1800" i="1" dirty="0" err="1"/>
              <a:t>WorkPlan</a:t>
            </a:r>
            <a:r>
              <a:rPr lang="en-GB" sz="1800" i="1" dirty="0"/>
              <a:t> (DWP)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i="1" dirty="0"/>
              <a:t>T5.2</a:t>
            </a:r>
            <a:r>
              <a:rPr lang="en-GB" sz="1800" i="1" dirty="0"/>
              <a:t>: </a:t>
            </a:r>
            <a:r>
              <a:rPr lang="en-US" sz="1800" i="1" dirty="0"/>
              <a:t>None, except contributions to the Detailed </a:t>
            </a:r>
            <a:r>
              <a:rPr lang="en-US" sz="1800" i="1" dirty="0" err="1"/>
              <a:t>WorkPlan</a:t>
            </a:r>
            <a:r>
              <a:rPr lang="en-US" sz="1800" i="1" dirty="0"/>
              <a:t> (DWP)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i="1" dirty="0"/>
              <a:t>T5.3</a:t>
            </a:r>
            <a:r>
              <a:rPr lang="en-GB" sz="1800" i="1" dirty="0"/>
              <a:t>: 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sz="1800" i="1" dirty="0"/>
              <a:t>Keyword identification for the bibliometric analysis, query comparison to measure the validity of the expected input data. 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sz="1800" i="1" dirty="0"/>
              <a:t>Benchmarking AU-EU R&amp;I in RE, </a:t>
            </a:r>
            <a:r>
              <a:rPr lang="en-US" sz="1800" i="1" dirty="0" err="1"/>
              <a:t>Scientometric</a:t>
            </a:r>
            <a:r>
              <a:rPr lang="en-US" sz="1800" i="1" dirty="0"/>
              <a:t> analysis of high ranked publications of African researchers in RE, Mapping and </a:t>
            </a:r>
            <a:r>
              <a:rPr lang="en-US" sz="1800" i="1" dirty="0" err="1"/>
              <a:t>visualising</a:t>
            </a:r>
            <a:r>
              <a:rPr lang="en-US" sz="1800" i="1" dirty="0"/>
              <a:t> results of networks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i="1" dirty="0"/>
              <a:t>T5.4</a:t>
            </a:r>
            <a:r>
              <a:rPr lang="en-GB" sz="1800" i="1" dirty="0"/>
              <a:t>: </a:t>
            </a:r>
            <a:r>
              <a:rPr lang="en-US" sz="1800" i="1" dirty="0"/>
              <a:t>None, except contributions to the Detailed </a:t>
            </a:r>
            <a:r>
              <a:rPr lang="en-US" sz="1800" i="1" dirty="0" err="1"/>
              <a:t>WorkPlan</a:t>
            </a:r>
            <a:r>
              <a:rPr lang="en-US" sz="1800" i="1" dirty="0"/>
              <a:t> (DWP)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BD75F1C-7FE8-4D56-B905-3EF4F76A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5"/>
            <a:ext cx="9944100" cy="566093"/>
          </a:xfrm>
        </p:spPr>
        <p:txBody>
          <a:bodyPr>
            <a:normAutofit/>
          </a:bodyPr>
          <a:lstStyle/>
          <a:p>
            <a:r>
              <a:rPr lang="en-GB" dirty="0"/>
              <a:t>WP 5: Actions done in the first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2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5057E1-6E13-4159-A7E1-D5DB492F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958527" cy="2977225"/>
          </a:xfrm>
        </p:spPr>
        <p:txBody>
          <a:bodyPr wrap="square">
            <a:spAutoFit/>
          </a:bodyPr>
          <a:lstStyle/>
          <a:p>
            <a:r>
              <a:rPr lang="en-GB" sz="1800" b="1" dirty="0"/>
              <a:t>Actions list to be launch/implement in the first 6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T5.1</a:t>
            </a:r>
            <a:r>
              <a:rPr lang="en-GB" sz="1800" dirty="0"/>
              <a:t>: MEL Plan/ </a:t>
            </a:r>
            <a:r>
              <a:rPr lang="en-GB" sz="1800" b="1" dirty="0"/>
              <a:t>Sep. 2021 </a:t>
            </a:r>
            <a:r>
              <a:rPr lang="en-GB" sz="1800" dirty="0"/>
              <a:t>| Anne W. Wambugu SU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T5.2</a:t>
            </a:r>
            <a:r>
              <a:rPr lang="en-GB" sz="1800" dirty="0"/>
              <a:t>: </a:t>
            </a:r>
            <a:r>
              <a:rPr lang="en-US" sz="1800" dirty="0"/>
              <a:t>Draft concepts of 4 round tables | </a:t>
            </a:r>
            <a:r>
              <a:rPr lang="en-US" sz="1800" b="1" dirty="0"/>
              <a:t>Apr. 2021 </a:t>
            </a:r>
            <a:r>
              <a:rPr lang="en-US" sz="1800" dirty="0"/>
              <a:t>| Erick Tambo (PAUWES) &amp; Stefan A. Haffner (DLR)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T5.3</a:t>
            </a:r>
            <a:r>
              <a:rPr lang="en-GB" sz="1800" dirty="0"/>
              <a:t>: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GB" sz="1800" spc="-1" dirty="0">
                <a:solidFill>
                  <a:srgbClr val="262626"/>
                </a:solidFill>
                <a:latin typeface="Arial"/>
              </a:rPr>
              <a:t>(</a:t>
            </a:r>
            <a:r>
              <a:rPr lang="en-GB" sz="1800" spc="-1" dirty="0" err="1">
                <a:solidFill>
                  <a:srgbClr val="262626"/>
                </a:solidFill>
                <a:latin typeface="Arial"/>
              </a:rPr>
              <a:t>i</a:t>
            </a:r>
            <a:r>
              <a:rPr lang="en-GB" sz="1800" spc="-1" dirty="0">
                <a:solidFill>
                  <a:srgbClr val="262626"/>
                </a:solidFill>
                <a:latin typeface="Arial"/>
              </a:rPr>
              <a:t>) </a:t>
            </a:r>
            <a:r>
              <a:rPr lang="en-GB" sz="1800" spc="-1" dirty="0" err="1">
                <a:solidFill>
                  <a:srgbClr val="262626"/>
                </a:solidFill>
                <a:latin typeface="Arial"/>
              </a:rPr>
              <a:t>Bechmarking</a:t>
            </a:r>
            <a:r>
              <a:rPr lang="en-GB" sz="1800" spc="-1" dirty="0">
                <a:solidFill>
                  <a:srgbClr val="262626"/>
                </a:solidFill>
                <a:latin typeface="Arial"/>
              </a:rPr>
              <a:t> / </a:t>
            </a:r>
            <a:r>
              <a:rPr lang="en-GB" sz="1800" b="1" dirty="0"/>
              <a:t>Sep. 2021 </a:t>
            </a:r>
            <a:r>
              <a:rPr lang="en-GB" sz="1800" spc="-1" dirty="0">
                <a:solidFill>
                  <a:srgbClr val="262626"/>
                </a:solidFill>
                <a:latin typeface="Arial"/>
              </a:rPr>
              <a:t>(ii) Bibliometric Research / </a:t>
            </a:r>
            <a:r>
              <a:rPr lang="en-GB" sz="1800" b="1" dirty="0"/>
              <a:t>Mar. 2021 </a:t>
            </a:r>
            <a:r>
              <a:rPr lang="en-GB" sz="1800" spc="-1" dirty="0">
                <a:solidFill>
                  <a:srgbClr val="262626"/>
                </a:solidFill>
                <a:latin typeface="Arial"/>
              </a:rPr>
              <a:t>/ ZSI-Team (Elke Dall, Dietmar Lampert, Utku Demir)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US" sz="1800" spc="-1" dirty="0">
                <a:solidFill>
                  <a:srgbClr val="262626"/>
                </a:solidFill>
                <a:latin typeface="Arial"/>
              </a:rPr>
              <a:t>Mapping of AU-EU R&amp;I capacities / </a:t>
            </a:r>
            <a:r>
              <a:rPr lang="en-US" sz="1800" b="1" dirty="0"/>
              <a:t>Mar. 2022 </a:t>
            </a:r>
            <a:r>
              <a:rPr lang="en-US" sz="1800" spc="-1" dirty="0">
                <a:solidFill>
                  <a:srgbClr val="262626"/>
                </a:solidFill>
                <a:latin typeface="Arial"/>
              </a:rPr>
              <a:t>/ Mokhtar Sellami (MESRS) Elke Dall (ZSI)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T5.4</a:t>
            </a:r>
            <a:r>
              <a:rPr lang="en-GB" sz="1800" dirty="0"/>
              <a:t>: Draft </a:t>
            </a:r>
            <a:r>
              <a:rPr lang="de-DE" sz="1800" dirty="0"/>
              <a:t>D5.10 ‚</a:t>
            </a:r>
            <a:r>
              <a:rPr lang="en-US" sz="1800" dirty="0"/>
              <a:t>Strategy guidelines and plan for the design of the long-term partnership’ </a:t>
            </a:r>
            <a:r>
              <a:rPr lang="en-GB" sz="1800" dirty="0"/>
              <a:t>| </a:t>
            </a:r>
            <a:r>
              <a:rPr lang="en-GB" sz="1800" b="1" dirty="0"/>
              <a:t>Jul. 2021 </a:t>
            </a:r>
            <a:r>
              <a:rPr lang="en-GB" sz="1800" dirty="0"/>
              <a:t>| Erick Tambo (PAUWES) &amp; Stefan A. Haffner (DLR)</a:t>
            </a:r>
            <a:endParaRPr lang="en-US" sz="1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8E87D26-A590-4496-83E4-37657223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WP 5: Actions to be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3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FA09FF0-790C-4959-B6FB-49528F46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assessment and Contingency plan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any risk associated to the implementation of the work to be carried out / add a contingency action / feel free to use a 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C235D9E-6454-424D-A43D-DA2B9A10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 5: Risk assessment </a:t>
            </a:r>
            <a:endParaRPr lang="en-US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76450676-846A-4750-88CD-7B23B5B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18321"/>
              </p:ext>
            </p:extLst>
          </p:nvPr>
        </p:nvGraphicFramePr>
        <p:xfrm>
          <a:off x="996147" y="2948516"/>
          <a:ext cx="9357066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559">
                  <a:extLst>
                    <a:ext uri="{9D8B030D-6E8A-4147-A177-3AD203B41FA5}">
                      <a16:colId xmlns:a16="http://schemas.microsoft.com/office/drawing/2014/main" val="2919634094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1272433063"/>
                    </a:ext>
                  </a:extLst>
                </a:gridCol>
                <a:gridCol w="4820575">
                  <a:extLst>
                    <a:ext uri="{9D8B030D-6E8A-4147-A177-3AD203B41FA5}">
                      <a16:colId xmlns:a16="http://schemas.microsoft.com/office/drawing/2014/main" val="335078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if occurs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Preventive / Contingency 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3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Involvements of European research institutions in participating to train African capacities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Sensibilization, rely on the partner institutions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Lack of response and attention in the AU-EU HLPD and relevant ministries of the member states to the WP5 process and its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Constant contact with the HLPD Bureau and the ministries / project management agencies involved in LEAP-RE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8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8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2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20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59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F02F67-5E65-46A7-AC4A-A5ACE47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Long-</a:t>
            </a:r>
            <a:r>
              <a:rPr lang="fr-FR" dirty="0" err="1"/>
              <a:t>term</a:t>
            </a:r>
            <a:r>
              <a:rPr lang="fr-FR" dirty="0"/>
              <a:t> Perspective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A68D49-CB26-4B65-ABD4-A5484548B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89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003066-9A8C-4AD8-A31F-3B12ECD1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Duration</a:t>
            </a:r>
            <a:r>
              <a:rPr lang="en-GB" dirty="0"/>
              <a:t>: M3 (Dec. 2020) – M63 (Dec. 2025)</a:t>
            </a:r>
          </a:p>
          <a:p>
            <a:r>
              <a:rPr lang="en-GB" b="1" dirty="0"/>
              <a:t>21 Partners involved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A5D4222-BBA4-4596-864C-376FD44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 5: Introduction 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4B65C8-D069-4352-8D16-FAC25D9AE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5" t="6877" r="57694" b="72845"/>
          <a:stretch/>
        </p:blipFill>
        <p:spPr>
          <a:xfrm>
            <a:off x="726744" y="2398749"/>
            <a:ext cx="10423609" cy="29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1003066-9A8C-4AD8-A31F-3B12ECD1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326783" cy="3361946"/>
          </a:xfrm>
        </p:spPr>
        <p:txBody>
          <a:bodyPr>
            <a:spAutoFit/>
          </a:bodyPr>
          <a:lstStyle/>
          <a:p>
            <a:r>
              <a:rPr lang="en-GB" sz="1800" b="1" dirty="0"/>
              <a:t>Main WP objectives</a:t>
            </a:r>
            <a:r>
              <a:rPr lang="en-GB" sz="1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Developing the long-term perspective for the AU-EU partnership in RE 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Monitoring, Evaluation &amp; Learning (MEL)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MEL process with Pillar 1, Pillar 2 and Pillar 3 activities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Dialogues with policymakers and other stakeholders for research uptake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A Strategies for RE research-capacity in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Strategy guidelines and plan for the design of the long-term partnership</a:t>
            </a:r>
            <a:endParaRPr lang="en-US" sz="1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A5D4222-BBA4-4596-864C-376FD441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 5: 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7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73C5AAF-D6C7-4E67-85F3-1AD07DB0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07" y="1263564"/>
            <a:ext cx="9488128" cy="3226524"/>
          </a:xfrm>
        </p:spPr>
        <p:txBody>
          <a:bodyPr>
            <a:spAutoFit/>
          </a:bodyPr>
          <a:lstStyle/>
          <a:p>
            <a:r>
              <a:rPr lang="en-GB" sz="1800" b="1" dirty="0"/>
              <a:t>Main WP expected results: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Baseline study | Theoretical framework development | MEL Plan | Monitoring | Evaluation | Learning</a:t>
            </a:r>
          </a:p>
          <a:p>
            <a:pPr lvl="1"/>
            <a:r>
              <a:rPr lang="en-GB" sz="1800" i="1" dirty="0">
                <a:solidFill>
                  <a:schemeClr val="tx1"/>
                </a:solidFill>
              </a:rPr>
              <a:t>Analysis about R&amp;I capacities in Africa</a:t>
            </a:r>
          </a:p>
          <a:p>
            <a:pPr lvl="1"/>
            <a:r>
              <a:rPr lang="en-GB" sz="1800" i="1" dirty="0">
                <a:solidFill>
                  <a:schemeClr val="tx1"/>
                </a:solidFill>
              </a:rPr>
              <a:t>Twinning &amp; Teaming &amp; Pooling activities</a:t>
            </a:r>
          </a:p>
          <a:p>
            <a:pPr lvl="1"/>
            <a:r>
              <a:rPr lang="en-US" sz="1800" i="1" dirty="0">
                <a:solidFill>
                  <a:schemeClr val="tx1"/>
                </a:solidFill>
              </a:rPr>
              <a:t>List of new LEAP-RE community members</a:t>
            </a:r>
            <a:endParaRPr lang="en-GB" sz="1800" i="1" dirty="0">
              <a:solidFill>
                <a:schemeClr val="tx1"/>
              </a:solidFill>
            </a:endParaRPr>
          </a:p>
          <a:p>
            <a:pPr lvl="1"/>
            <a:r>
              <a:rPr lang="en-US" sz="1800" i="1" dirty="0">
                <a:solidFill>
                  <a:schemeClr val="tx1"/>
                </a:solidFill>
              </a:rPr>
              <a:t>Strategy guidelines and a plan for the design of the long-term partnership</a:t>
            </a:r>
            <a:endParaRPr lang="en-GB" sz="1800" i="1" dirty="0">
              <a:solidFill>
                <a:schemeClr val="tx1"/>
              </a:solidFill>
            </a:endParaRPr>
          </a:p>
          <a:p>
            <a:endParaRPr lang="fr-FR" sz="1800" dirty="0"/>
          </a:p>
          <a:p>
            <a:r>
              <a:rPr lang="en-GB" sz="1800" b="1" dirty="0"/>
              <a:t>Main WP milestones:</a:t>
            </a:r>
          </a:p>
          <a:p>
            <a:pPr lvl="1"/>
            <a:r>
              <a:rPr lang="en-GB" sz="1800" i="1" dirty="0">
                <a:solidFill>
                  <a:schemeClr val="tx1"/>
                </a:solidFill>
              </a:rPr>
              <a:t>M55: Launch of the future partnership in M58 (Jul. 2025)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D73030-159C-48B1-94A9-A7A68895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5"/>
            <a:ext cx="9672961" cy="460495"/>
          </a:xfrm>
        </p:spPr>
        <p:txBody>
          <a:bodyPr>
            <a:normAutofit fontScale="90000"/>
          </a:bodyPr>
          <a:lstStyle/>
          <a:p>
            <a:r>
              <a:rPr lang="en-GB" dirty="0"/>
              <a:t>WP 5: Milestones and outcomes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783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9E773DD-3353-4B47-92D7-A9172535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326783" cy="3621504"/>
          </a:xfrm>
        </p:spPr>
        <p:txBody>
          <a:bodyPr>
            <a:spAutoFit/>
          </a:bodyPr>
          <a:lstStyle/>
          <a:p>
            <a:r>
              <a:rPr lang="en-GB" sz="1800" b="1" dirty="0"/>
              <a:t>Task 5.1: </a:t>
            </a:r>
            <a:r>
              <a:rPr lang="en-US" sz="1800" b="1" dirty="0">
                <a:solidFill>
                  <a:srgbClr val="008000"/>
                </a:solidFill>
              </a:rPr>
              <a:t>M&amp;E Concept and Impact Assessment</a:t>
            </a:r>
            <a:endParaRPr lang="en-GB" sz="1800" b="1" dirty="0">
              <a:solidFill>
                <a:srgbClr val="008000"/>
              </a:solidFill>
            </a:endParaRPr>
          </a:p>
          <a:p>
            <a:r>
              <a:rPr lang="en-GB" sz="1800" b="1" dirty="0"/>
              <a:t>Leaders and contributing partners: </a:t>
            </a:r>
            <a:r>
              <a:rPr lang="en-GB" sz="1400" dirty="0"/>
              <a:t>Ms Elena SIMION (UEFISCDI) | Ms Anne W. Wambugu &amp; Ms Hope N Njoroge (SU) | Mr Stefan A. Haffner (DLR) | Mr </a:t>
            </a:r>
            <a:r>
              <a:rPr lang="en-GB" sz="1400" dirty="0" err="1"/>
              <a:t>Abdellatif</a:t>
            </a:r>
            <a:r>
              <a:rPr lang="en-GB" sz="1400" dirty="0"/>
              <a:t> </a:t>
            </a:r>
            <a:r>
              <a:rPr lang="en-GB" sz="1400" dirty="0" err="1"/>
              <a:t>Zerga</a:t>
            </a:r>
            <a:r>
              <a:rPr lang="en-GB" sz="1400" dirty="0"/>
              <a:t> &amp; Mr Erick Tambo (PAUWES) | Mr </a:t>
            </a:r>
            <a:r>
              <a:rPr lang="en-GB" sz="1400" dirty="0" err="1"/>
              <a:t>Mokthar</a:t>
            </a:r>
            <a:r>
              <a:rPr lang="en-GB" sz="1400" dirty="0"/>
              <a:t> Sellami &amp; Mr </a:t>
            </a:r>
            <a:r>
              <a:rPr lang="en-GB" sz="1400" dirty="0" err="1"/>
              <a:t>Belarbi</a:t>
            </a:r>
            <a:r>
              <a:rPr lang="en-GB" sz="1400" dirty="0"/>
              <a:t> </a:t>
            </a:r>
            <a:r>
              <a:rPr lang="en-GB" sz="1400" dirty="0" err="1"/>
              <a:t>Yacine</a:t>
            </a:r>
            <a:r>
              <a:rPr lang="en-GB" sz="1400" dirty="0"/>
              <a:t> &amp; Ms Souami </a:t>
            </a:r>
            <a:r>
              <a:rPr lang="en-GB" sz="1400" dirty="0" err="1"/>
              <a:t>Feriel</a:t>
            </a:r>
            <a:r>
              <a:rPr lang="en-GB" sz="1400" dirty="0"/>
              <a:t> (MESRS) | Ms Elke Dall &amp; Mr Dietmar Lampert &amp; Mr Utku Demir (ZSI)</a:t>
            </a:r>
          </a:p>
          <a:p>
            <a:r>
              <a:rPr lang="en-GB" sz="1800" b="1" dirty="0"/>
              <a:t>Duration: </a:t>
            </a:r>
            <a:r>
              <a:rPr lang="en-GB" sz="1800" dirty="0"/>
              <a:t>(</a:t>
            </a:r>
            <a:r>
              <a:rPr lang="en-US" sz="1800" dirty="0"/>
              <a:t>M3 (Dec. 2020) - M63 (Dec. 2025)</a:t>
            </a:r>
            <a:r>
              <a:rPr lang="en-GB" sz="18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Main Activities: </a:t>
            </a:r>
            <a:r>
              <a:rPr lang="en-GB" sz="1800" dirty="0"/>
              <a:t>Monitoring, Evaluation and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Methodology </a:t>
            </a:r>
            <a:r>
              <a:rPr lang="en-GB" sz="1800" dirty="0"/>
              <a:t>: Baseline study | Theoretical framework development | MEL Plan | Monitoring | Evaluation |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Expected results</a:t>
            </a:r>
            <a:r>
              <a:rPr lang="en-GB" sz="1800" dirty="0"/>
              <a:t>: MEL Plan and MEL Reports for all three Pillars of the project</a:t>
            </a:r>
          </a:p>
          <a:p>
            <a:r>
              <a:rPr lang="en-GB" sz="1800" b="1" dirty="0"/>
              <a:t>Deliverables: </a:t>
            </a:r>
          </a:p>
          <a:p>
            <a:endParaRPr lang="en-GB" sz="1800" b="1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26ED0F-6076-4CF0-B137-E65A4969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 5: Task 5.1</a:t>
            </a:r>
            <a:endParaRPr lang="en-US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D978DF3-875D-4957-84CC-7E073A85F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74197"/>
              </p:ext>
            </p:extLst>
          </p:nvPr>
        </p:nvGraphicFramePr>
        <p:xfrm>
          <a:off x="2440036" y="4414007"/>
          <a:ext cx="8220722" cy="148385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94803">
                  <a:extLst>
                    <a:ext uri="{9D8B030D-6E8A-4147-A177-3AD203B41FA5}">
                      <a16:colId xmlns:a16="http://schemas.microsoft.com/office/drawing/2014/main" val="1064143432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3119459365"/>
                    </a:ext>
                  </a:extLst>
                </a:gridCol>
                <a:gridCol w="2620241">
                  <a:extLst>
                    <a:ext uri="{9D8B030D-6E8A-4147-A177-3AD203B41FA5}">
                      <a16:colId xmlns:a16="http://schemas.microsoft.com/office/drawing/2014/main" val="1601165847"/>
                    </a:ext>
                  </a:extLst>
                </a:gridCol>
                <a:gridCol w="1889615">
                  <a:extLst>
                    <a:ext uri="{9D8B030D-6E8A-4147-A177-3AD203B41FA5}">
                      <a16:colId xmlns:a16="http://schemas.microsoft.com/office/drawing/2014/main" val="304954454"/>
                    </a:ext>
                  </a:extLst>
                </a:gridCol>
                <a:gridCol w="2370339">
                  <a:extLst>
                    <a:ext uri="{9D8B030D-6E8A-4147-A177-3AD203B41FA5}">
                      <a16:colId xmlns:a16="http://schemas.microsoft.com/office/drawing/2014/main" val="4126833358"/>
                    </a:ext>
                  </a:extLst>
                </a:gridCol>
              </a:tblGrid>
              <a:tr h="33393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Year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Title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Due Date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Responsible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97532"/>
                  </a:ext>
                </a:extLst>
              </a:tr>
              <a:tr h="4282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Theory of Change, M&amp;E Approach and MEL Plan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M9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Jun. 2021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 – </a:t>
                      </a: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Anne W. Wambugu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67553"/>
                  </a:ext>
                </a:extLst>
              </a:tr>
              <a:tr h="402613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2025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D5.2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 on Monitoring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M53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Feb. 2025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 - 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Anne W. Wambugu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97852"/>
                  </a:ext>
                </a:extLst>
              </a:tr>
              <a:tr h="30084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D5.3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 on Evaluation and Learning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M61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Oct. 2025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UEFISCDI - Elena SIMION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26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80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9E773DD-3353-4B47-92D7-A9172535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326783" cy="4386842"/>
          </a:xfrm>
        </p:spPr>
        <p:txBody>
          <a:bodyPr>
            <a:spAutoFit/>
          </a:bodyPr>
          <a:lstStyle/>
          <a:p>
            <a:r>
              <a:rPr lang="en-GB" sz="1800" b="1" dirty="0"/>
              <a:t>Task 5.2: </a:t>
            </a:r>
            <a:r>
              <a:rPr lang="en-US" sz="1800" b="1" dirty="0">
                <a:solidFill>
                  <a:srgbClr val="008000"/>
                </a:solidFill>
              </a:rPr>
              <a:t>Dialogue with Policymakers and other Stakeholders for Research Uptake</a:t>
            </a:r>
            <a:endParaRPr lang="en-GB" sz="1800" b="1" dirty="0">
              <a:solidFill>
                <a:srgbClr val="008000"/>
              </a:solidFill>
            </a:endParaRPr>
          </a:p>
          <a:p>
            <a:r>
              <a:rPr lang="en-GB" sz="1800" b="1" dirty="0"/>
              <a:t>Leaders and contributing partners: </a:t>
            </a:r>
            <a:r>
              <a:rPr lang="en-GB" sz="1400" dirty="0"/>
              <a:t>Mr </a:t>
            </a:r>
            <a:r>
              <a:rPr lang="en-GB" sz="1400" dirty="0" err="1"/>
              <a:t>Abdellatif</a:t>
            </a:r>
            <a:r>
              <a:rPr lang="en-GB" sz="1400" dirty="0"/>
              <a:t> </a:t>
            </a:r>
            <a:r>
              <a:rPr lang="en-GB" sz="1400" dirty="0" err="1"/>
              <a:t>Zerga</a:t>
            </a:r>
            <a:r>
              <a:rPr lang="en-GB" sz="1400" dirty="0"/>
              <a:t> &amp; Mr Erick Tambo (PAUWES) | Mr Stefan A. Haffner (DLR) | Mr </a:t>
            </a:r>
            <a:r>
              <a:rPr lang="en-GB" sz="1400" dirty="0" err="1"/>
              <a:t>Mokthar</a:t>
            </a:r>
            <a:r>
              <a:rPr lang="en-GB" sz="1400" dirty="0"/>
              <a:t> Sellami &amp; Mr </a:t>
            </a:r>
            <a:r>
              <a:rPr lang="en-GB" sz="1400" dirty="0" err="1"/>
              <a:t>Belarbi</a:t>
            </a:r>
            <a:r>
              <a:rPr lang="en-GB" sz="1400" dirty="0"/>
              <a:t> </a:t>
            </a:r>
            <a:r>
              <a:rPr lang="en-GB" sz="1400" dirty="0" err="1"/>
              <a:t>Yacine</a:t>
            </a:r>
            <a:r>
              <a:rPr lang="en-GB" sz="1400" dirty="0"/>
              <a:t> &amp; Ms Souami </a:t>
            </a:r>
            <a:r>
              <a:rPr lang="en-GB" sz="1400" dirty="0" err="1"/>
              <a:t>Feriel</a:t>
            </a:r>
            <a:r>
              <a:rPr lang="en-GB" sz="1400" dirty="0"/>
              <a:t> (MESRS) | Ms </a:t>
            </a:r>
            <a:r>
              <a:rPr lang="en-GB" sz="1400" dirty="0" err="1"/>
              <a:t>Emanuela</a:t>
            </a:r>
            <a:r>
              <a:rPr lang="en-GB" sz="1400" dirty="0"/>
              <a:t> Colombo &amp; Mr Riccardo </a:t>
            </a:r>
            <a:r>
              <a:rPr lang="en-GB" sz="1400" dirty="0" err="1"/>
              <a:t>Mereu</a:t>
            </a:r>
            <a:r>
              <a:rPr lang="en-GB" sz="1400" dirty="0"/>
              <a:t> (POLIMI) | Ms Niclette </a:t>
            </a:r>
            <a:r>
              <a:rPr lang="en-GB" sz="1400" dirty="0" err="1"/>
              <a:t>Bukasa</a:t>
            </a:r>
            <a:r>
              <a:rPr lang="en-GB" sz="1400" dirty="0"/>
              <a:t> </a:t>
            </a:r>
            <a:r>
              <a:rPr lang="en-GB" sz="1400" dirty="0" err="1"/>
              <a:t>Kampata</a:t>
            </a:r>
            <a:r>
              <a:rPr lang="en-GB" sz="1400" dirty="0"/>
              <a:t> (LGI)</a:t>
            </a:r>
          </a:p>
          <a:p>
            <a:r>
              <a:rPr lang="en-GB" sz="1800" b="1" dirty="0"/>
              <a:t>Duration: </a:t>
            </a:r>
            <a:r>
              <a:rPr lang="en-GB" sz="1800" dirty="0"/>
              <a:t>(</a:t>
            </a:r>
            <a:r>
              <a:rPr lang="en-US" sz="1800" dirty="0"/>
              <a:t>M3 (Dec. 2020) - M63 (Dec. 2025)</a:t>
            </a:r>
            <a:r>
              <a:rPr lang="en-GB" sz="18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Main Activities: </a:t>
            </a:r>
            <a:r>
              <a:rPr lang="en-GB" sz="1800" dirty="0"/>
              <a:t>Institutional dialogues with policy makers and other stakeholders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Methodology:</a:t>
            </a:r>
            <a:r>
              <a:rPr lang="en-GB" sz="1800" dirty="0"/>
              <a:t> (Virtual) Round table discussions:</a:t>
            </a:r>
          </a:p>
          <a:p>
            <a:pPr marL="457200" lvl="1" indent="0">
              <a:buNone/>
            </a:pPr>
            <a:r>
              <a:rPr lang="en-US" sz="1400" b="1" dirty="0"/>
              <a:t>1) </a:t>
            </a:r>
            <a:r>
              <a:rPr lang="en-US" sz="1400" dirty="0"/>
              <a:t>“Theory of Change and Impact Pathway in Multi-lateral </a:t>
            </a:r>
            <a:r>
              <a:rPr lang="en-US" sz="1400" dirty="0" err="1"/>
              <a:t>Cooperations</a:t>
            </a:r>
            <a:r>
              <a:rPr lang="en-US" sz="1400" dirty="0"/>
              <a:t>?”</a:t>
            </a:r>
          </a:p>
          <a:p>
            <a:pPr marL="457200" lvl="1" indent="0">
              <a:buNone/>
            </a:pPr>
            <a:r>
              <a:rPr lang="en-US" sz="1400" b="1" dirty="0"/>
              <a:t>2) </a:t>
            </a:r>
            <a:r>
              <a:rPr lang="en-US" sz="1400" dirty="0"/>
              <a:t>“Monitoring, Evaluation and Learning in an AU-EU Knowledge Management and Communication Framework”, </a:t>
            </a:r>
          </a:p>
          <a:p>
            <a:pPr marL="457200" lvl="1" indent="0">
              <a:buNone/>
            </a:pPr>
            <a:r>
              <a:rPr lang="en-US" sz="1400" b="1" dirty="0"/>
              <a:t>3) </a:t>
            </a:r>
            <a:r>
              <a:rPr lang="en-US" sz="1400" dirty="0"/>
              <a:t>“Coordinated Communication in the Stakeholder’s Network Labyrinth”</a:t>
            </a:r>
          </a:p>
          <a:p>
            <a:pPr marL="457200" lvl="1" indent="0">
              <a:buNone/>
            </a:pPr>
            <a:r>
              <a:rPr lang="en-US" sz="1400" b="1" dirty="0"/>
              <a:t>4) </a:t>
            </a:r>
            <a:r>
              <a:rPr lang="en-US" sz="1400" dirty="0"/>
              <a:t>“AU-EU Knowledge Hubs System”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Expected results</a:t>
            </a:r>
            <a:r>
              <a:rPr lang="en-GB" sz="1800" dirty="0"/>
              <a:t>: Contributions to the ‘S</a:t>
            </a:r>
            <a:r>
              <a:rPr lang="en-US" sz="1800" dirty="0" err="1"/>
              <a:t>trategy</a:t>
            </a:r>
            <a:r>
              <a:rPr lang="en-US" sz="1800" dirty="0"/>
              <a:t> guidelines and plan for the design of the long-term partnership’</a:t>
            </a:r>
          </a:p>
          <a:p>
            <a:r>
              <a:rPr lang="en-GB" sz="1800" b="1" dirty="0"/>
              <a:t>Deliverables: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26ED0F-6076-4CF0-B137-E65A4969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 5: Task 5.2</a:t>
            </a:r>
            <a:endParaRPr lang="en-US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9EDE969-F973-4083-8841-F6937C23B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65800"/>
              </p:ext>
            </p:extLst>
          </p:nvPr>
        </p:nvGraphicFramePr>
        <p:xfrm>
          <a:off x="2418756" y="5383674"/>
          <a:ext cx="8571396" cy="149504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38569">
                  <a:extLst>
                    <a:ext uri="{9D8B030D-6E8A-4147-A177-3AD203B41FA5}">
                      <a16:colId xmlns:a16="http://schemas.microsoft.com/office/drawing/2014/main" val="1064143432"/>
                    </a:ext>
                  </a:extLst>
                </a:gridCol>
                <a:gridCol w="706406">
                  <a:extLst>
                    <a:ext uri="{9D8B030D-6E8A-4147-A177-3AD203B41FA5}">
                      <a16:colId xmlns:a16="http://schemas.microsoft.com/office/drawing/2014/main" val="3119459365"/>
                    </a:ext>
                  </a:extLst>
                </a:gridCol>
                <a:gridCol w="4057095">
                  <a:extLst>
                    <a:ext uri="{9D8B030D-6E8A-4147-A177-3AD203B41FA5}">
                      <a16:colId xmlns:a16="http://schemas.microsoft.com/office/drawing/2014/main" val="1601165847"/>
                    </a:ext>
                  </a:extLst>
                </a:gridCol>
                <a:gridCol w="1358283">
                  <a:extLst>
                    <a:ext uri="{9D8B030D-6E8A-4147-A177-3AD203B41FA5}">
                      <a16:colId xmlns:a16="http://schemas.microsoft.com/office/drawing/2014/main" val="304954454"/>
                    </a:ext>
                  </a:extLst>
                </a:gridCol>
                <a:gridCol w="1811043">
                  <a:extLst>
                    <a:ext uri="{9D8B030D-6E8A-4147-A177-3AD203B41FA5}">
                      <a16:colId xmlns:a16="http://schemas.microsoft.com/office/drawing/2014/main" val="4126833358"/>
                    </a:ext>
                  </a:extLst>
                </a:gridCol>
              </a:tblGrid>
              <a:tr h="42400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Year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Title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Due Date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Responsible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97532"/>
                  </a:ext>
                </a:extLst>
              </a:tr>
              <a:tr h="61299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2024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D5.5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briefs based on Pillar 1 and Pillar 2 results for dialogue with external policy and stakeholder partner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M40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Jan. 2024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PAUWES – Erick Tambo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747071"/>
                  </a:ext>
                </a:extLst>
              </a:tr>
              <a:tr h="45804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D5.4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Proceedings of round tables for research uptake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M43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Apr. 2024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PAUWES – Erick Tambo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0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65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9E773DD-3353-4B47-92D7-A9172535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496071" cy="4480201"/>
          </a:xfrm>
        </p:spPr>
        <p:txBody>
          <a:bodyPr wrap="square">
            <a:spAutoFit/>
          </a:bodyPr>
          <a:lstStyle/>
          <a:p>
            <a:r>
              <a:rPr lang="en-GB" sz="1800" b="1" dirty="0"/>
              <a:t>Task 5.3: </a:t>
            </a:r>
            <a:r>
              <a:rPr lang="en-US" sz="1800" b="1" dirty="0">
                <a:solidFill>
                  <a:srgbClr val="008000"/>
                </a:solidFill>
              </a:rPr>
              <a:t>Strategy for RE research-capacity in Africa </a:t>
            </a:r>
            <a:endParaRPr lang="en-GB" sz="1800" b="1" dirty="0">
              <a:solidFill>
                <a:srgbClr val="008000"/>
              </a:solidFill>
            </a:endParaRPr>
          </a:p>
          <a:p>
            <a:r>
              <a:rPr lang="en-GB" sz="1800" b="1" dirty="0"/>
              <a:t>Leaders and contributing partners: </a:t>
            </a:r>
            <a:r>
              <a:rPr lang="en-GB" sz="1400" dirty="0"/>
              <a:t>Mr </a:t>
            </a:r>
            <a:r>
              <a:rPr lang="en-GB" sz="1400" dirty="0" err="1"/>
              <a:t>Mokthar</a:t>
            </a:r>
            <a:r>
              <a:rPr lang="en-GB" sz="1400" dirty="0"/>
              <a:t> Sellami &amp; Mr </a:t>
            </a:r>
            <a:r>
              <a:rPr lang="en-GB" sz="1400" dirty="0" err="1"/>
              <a:t>Belarbi</a:t>
            </a:r>
            <a:r>
              <a:rPr lang="en-GB" sz="1400" dirty="0"/>
              <a:t> </a:t>
            </a:r>
            <a:r>
              <a:rPr lang="en-GB" sz="1400" dirty="0" err="1"/>
              <a:t>Yacine</a:t>
            </a:r>
            <a:r>
              <a:rPr lang="en-GB" sz="1400" dirty="0"/>
              <a:t> &amp; Ms Souami </a:t>
            </a:r>
            <a:r>
              <a:rPr lang="en-GB" sz="1400" dirty="0" err="1"/>
              <a:t>Feriel</a:t>
            </a:r>
            <a:r>
              <a:rPr lang="en-GB" sz="1400" dirty="0"/>
              <a:t> (MESRS) | Ms Elke Dall &amp; Mr Dietmar Lampert &amp; Mr Utku Demir (ZSI) | Ms Tinyiko </a:t>
            </a:r>
            <a:r>
              <a:rPr lang="en-GB" sz="1400" dirty="0" err="1"/>
              <a:t>Ntshongwana</a:t>
            </a:r>
            <a:r>
              <a:rPr lang="en-GB" sz="1400" dirty="0"/>
              <a:t> &amp; Ms Refilwe Mashigo (DSI) | Ms Anne W. Wambugu&amp; Ms Hope N Njoroge | Strathmore University (SU)</a:t>
            </a:r>
          </a:p>
          <a:p>
            <a:r>
              <a:rPr lang="en-GB" sz="1800" b="1" dirty="0"/>
              <a:t>Duration: </a:t>
            </a:r>
            <a:r>
              <a:rPr lang="en-GB" sz="1800" dirty="0"/>
              <a:t>(</a:t>
            </a:r>
            <a:r>
              <a:rPr lang="en-US" sz="1800" dirty="0"/>
              <a:t>M3 (Dec. 2020) - M63 (Dec. 2025)</a:t>
            </a:r>
            <a:r>
              <a:rPr lang="en-GB" sz="18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Main activities: </a:t>
            </a:r>
            <a:r>
              <a:rPr lang="en-US" sz="1800" dirty="0"/>
              <a:t>Analysis, mapping &amp; visualization of networks, evaluation &amp; Strengthening EU-AU R&amp;I capacities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Methodology / suggested approach</a:t>
            </a:r>
            <a:r>
              <a:rPr lang="en-GB" sz="1800" dirty="0"/>
              <a:t>: 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GB" sz="1800" dirty="0"/>
              <a:t>Benchmarking, bibliometric analysis, questionnaire prep. </a:t>
            </a:r>
          </a:p>
          <a:p>
            <a:pPr marL="1028700" lvl="1" indent="-342900">
              <a:buFont typeface="Courier New" panose="02070309020205020404" pitchFamily="49" charset="0"/>
              <a:buChar char="o"/>
            </a:pPr>
            <a:r>
              <a:rPr lang="en-GB" sz="1800" dirty="0"/>
              <a:t>Strengthening EU-AU R&amp;I capacities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Task expected results</a:t>
            </a:r>
            <a:r>
              <a:rPr lang="en-GB" sz="1800" dirty="0"/>
              <a:t>: </a:t>
            </a:r>
            <a:r>
              <a:rPr lang="en-US" sz="1800" dirty="0"/>
              <a:t>Report on RE-related R&amp;I capacities, excellence </a:t>
            </a:r>
            <a:r>
              <a:rPr lang="en-US" sz="1800" dirty="0" err="1"/>
              <a:t>centres</a:t>
            </a:r>
            <a:r>
              <a:rPr lang="en-US" sz="1800" dirty="0"/>
              <a:t> in Africa as well as research co-operation and institutional networks with other regions &amp; Building AU-EU R&amp;I Networks</a:t>
            </a:r>
            <a:endParaRPr lang="en-GB" sz="1800" dirty="0"/>
          </a:p>
          <a:p>
            <a:r>
              <a:rPr lang="en-GB" sz="1800" b="1" dirty="0"/>
              <a:t>Deliverables:</a:t>
            </a:r>
            <a:endParaRPr lang="en-US" sz="18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26ED0F-6076-4CF0-B137-E65A4969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 5: Task 5.3</a:t>
            </a:r>
            <a:endParaRPr lang="en-US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C6E25D9-A0F0-494B-9F05-BF36B3345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93095"/>
              </p:ext>
            </p:extLst>
          </p:nvPr>
        </p:nvGraphicFramePr>
        <p:xfrm>
          <a:off x="2528816" y="5523120"/>
          <a:ext cx="7431932" cy="13400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85162">
                  <a:extLst>
                    <a:ext uri="{9D8B030D-6E8A-4147-A177-3AD203B41FA5}">
                      <a16:colId xmlns:a16="http://schemas.microsoft.com/office/drawing/2014/main" val="1064143432"/>
                    </a:ext>
                  </a:extLst>
                </a:gridCol>
                <a:gridCol w="778630">
                  <a:extLst>
                    <a:ext uri="{9D8B030D-6E8A-4147-A177-3AD203B41FA5}">
                      <a16:colId xmlns:a16="http://schemas.microsoft.com/office/drawing/2014/main" val="3119459365"/>
                    </a:ext>
                  </a:extLst>
                </a:gridCol>
                <a:gridCol w="2239589">
                  <a:extLst>
                    <a:ext uri="{9D8B030D-6E8A-4147-A177-3AD203B41FA5}">
                      <a16:colId xmlns:a16="http://schemas.microsoft.com/office/drawing/2014/main" val="1601165847"/>
                    </a:ext>
                  </a:extLst>
                </a:gridCol>
                <a:gridCol w="1387879">
                  <a:extLst>
                    <a:ext uri="{9D8B030D-6E8A-4147-A177-3AD203B41FA5}">
                      <a16:colId xmlns:a16="http://schemas.microsoft.com/office/drawing/2014/main" val="304954454"/>
                    </a:ext>
                  </a:extLst>
                </a:gridCol>
                <a:gridCol w="2240672">
                  <a:extLst>
                    <a:ext uri="{9D8B030D-6E8A-4147-A177-3AD203B41FA5}">
                      <a16:colId xmlns:a16="http://schemas.microsoft.com/office/drawing/2014/main" val="4126833358"/>
                    </a:ext>
                  </a:extLst>
                </a:gridCol>
              </a:tblGrid>
              <a:tr h="42400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Year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Title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Due Date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Responsible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97532"/>
                  </a:ext>
                </a:extLst>
              </a:tr>
              <a:tr h="458046"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D5.8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 on the analysis about R&amp;I capacities in Africa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M15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Dec. 2021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MESRS –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Mokthar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Sellami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93309"/>
                  </a:ext>
                </a:extLst>
              </a:tr>
              <a:tr h="458046"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2025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D5.9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 about Twinning &amp; Teaming &amp; Pooling activities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M58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Jul. 2025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MESRS – </a:t>
                      </a:r>
                      <a:r>
                        <a:rPr lang="en-US" sz="14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Mokthar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Sellami</a:t>
                      </a: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74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9E773DD-3353-4B47-92D7-A9172535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70" y="1486664"/>
            <a:ext cx="10326783" cy="3354765"/>
          </a:xfrm>
        </p:spPr>
        <p:txBody>
          <a:bodyPr>
            <a:spAutoFit/>
          </a:bodyPr>
          <a:lstStyle/>
          <a:p>
            <a:r>
              <a:rPr lang="en-GB" sz="1800" b="1" dirty="0"/>
              <a:t>Task 5.4: </a:t>
            </a:r>
            <a:r>
              <a:rPr lang="en-US" sz="1800" b="1" dirty="0">
                <a:solidFill>
                  <a:srgbClr val="008000"/>
                </a:solidFill>
              </a:rPr>
              <a:t>Strategic ambition of the long-term partnership</a:t>
            </a:r>
            <a:endParaRPr lang="en-GB" sz="1800" b="1" dirty="0">
              <a:solidFill>
                <a:srgbClr val="008000"/>
              </a:solidFill>
            </a:endParaRPr>
          </a:p>
          <a:p>
            <a:r>
              <a:rPr lang="en-GB" sz="1800" b="1" dirty="0"/>
              <a:t>Leaders and contributing partners: </a:t>
            </a:r>
            <a:r>
              <a:rPr lang="en-GB" sz="1400" dirty="0"/>
              <a:t>Mr </a:t>
            </a:r>
            <a:r>
              <a:rPr lang="en-GB" sz="1400" dirty="0" err="1"/>
              <a:t>Abdellatif</a:t>
            </a:r>
            <a:r>
              <a:rPr lang="en-GB" sz="1400" dirty="0"/>
              <a:t> </a:t>
            </a:r>
            <a:r>
              <a:rPr lang="en-GB" sz="1400" dirty="0" err="1"/>
              <a:t>Zerga</a:t>
            </a:r>
            <a:r>
              <a:rPr lang="en-GB" sz="1400" dirty="0"/>
              <a:t> &amp; Mr Erick Tambo (PAUWES) | Mr Stefan A. Haffner (DLR) | Ms Elena SIMION (UEFISCDI) | Ms Anne W. Wambugu &amp; Ms Hope N Njoroge (SU) | Ms </a:t>
            </a:r>
            <a:r>
              <a:rPr lang="en-GB" sz="1400" dirty="0" err="1"/>
              <a:t>Kibibi</a:t>
            </a:r>
            <a:r>
              <a:rPr lang="en-GB" sz="1400" dirty="0"/>
              <a:t> </a:t>
            </a:r>
            <a:r>
              <a:rPr lang="en-GB" sz="1400" dirty="0" err="1"/>
              <a:t>Ndope</a:t>
            </a:r>
            <a:r>
              <a:rPr lang="en-GB" sz="1400" dirty="0"/>
              <a:t> (AESG) | Ms Melissa Plath | HELSINGIN YLIOPISTO (HU)</a:t>
            </a:r>
          </a:p>
          <a:p>
            <a:r>
              <a:rPr lang="en-GB" sz="1800" b="1" dirty="0"/>
              <a:t>Duration: </a:t>
            </a:r>
            <a:r>
              <a:rPr lang="en-GB" sz="1800" dirty="0"/>
              <a:t>(</a:t>
            </a:r>
            <a:r>
              <a:rPr lang="en-US" sz="1800" dirty="0"/>
              <a:t>M3 (Dec. 2020) - M63 (Dec. 2025)</a:t>
            </a:r>
            <a:r>
              <a:rPr lang="en-GB" sz="18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Main activities</a:t>
            </a:r>
            <a:r>
              <a:rPr lang="en-GB" sz="1800" dirty="0"/>
              <a:t>: Analysis, document writing, (virtual) round tables &amp; internal (virtual) workshop(s)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Methodology</a:t>
            </a:r>
            <a:r>
              <a:rPr lang="en-GB" sz="1800" dirty="0"/>
              <a:t>: Collating lessons learned from external 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b="1" dirty="0"/>
              <a:t>Expected results</a:t>
            </a:r>
            <a:r>
              <a:rPr lang="en-GB" sz="1800" dirty="0"/>
              <a:t>: </a:t>
            </a:r>
            <a:r>
              <a:rPr lang="en-US" sz="1800" dirty="0"/>
              <a:t>Strategy guidelines and a plan for the design of the long-term partnership &amp; List of new LEAP-RE community members</a:t>
            </a:r>
          </a:p>
          <a:p>
            <a:r>
              <a:rPr lang="en-GB" sz="1800" b="1" dirty="0"/>
              <a:t>Deliverables: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126ED0F-6076-4CF0-B137-E65A4969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WP 5: Task 5.4</a:t>
            </a:r>
            <a:endParaRPr lang="en-US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463D814-4759-4E22-A559-F874DDF54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800134"/>
              </p:ext>
            </p:extLst>
          </p:nvPr>
        </p:nvGraphicFramePr>
        <p:xfrm>
          <a:off x="2505262" y="4422548"/>
          <a:ext cx="8267841" cy="22286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24972">
                  <a:extLst>
                    <a:ext uri="{9D8B030D-6E8A-4147-A177-3AD203B41FA5}">
                      <a16:colId xmlns:a16="http://schemas.microsoft.com/office/drawing/2014/main" val="1064143432"/>
                    </a:ext>
                  </a:extLst>
                </a:gridCol>
                <a:gridCol w="734490">
                  <a:extLst>
                    <a:ext uri="{9D8B030D-6E8A-4147-A177-3AD203B41FA5}">
                      <a16:colId xmlns:a16="http://schemas.microsoft.com/office/drawing/2014/main" val="3119459365"/>
                    </a:ext>
                  </a:extLst>
                </a:gridCol>
                <a:gridCol w="3796194">
                  <a:extLst>
                    <a:ext uri="{9D8B030D-6E8A-4147-A177-3AD203B41FA5}">
                      <a16:colId xmlns:a16="http://schemas.microsoft.com/office/drawing/2014/main" val="1601165847"/>
                    </a:ext>
                  </a:extLst>
                </a:gridCol>
                <a:gridCol w="1366345">
                  <a:extLst>
                    <a:ext uri="{9D8B030D-6E8A-4147-A177-3AD203B41FA5}">
                      <a16:colId xmlns:a16="http://schemas.microsoft.com/office/drawing/2014/main" val="304954454"/>
                    </a:ext>
                  </a:extLst>
                </a:gridCol>
                <a:gridCol w="1745840">
                  <a:extLst>
                    <a:ext uri="{9D8B030D-6E8A-4147-A177-3AD203B41FA5}">
                      <a16:colId xmlns:a16="http://schemas.microsoft.com/office/drawing/2014/main" val="4126833358"/>
                    </a:ext>
                  </a:extLst>
                </a:gridCol>
              </a:tblGrid>
              <a:tr h="31771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Year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Number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Title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Due Date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Responsible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97532"/>
                  </a:ext>
                </a:extLst>
              </a:tr>
              <a:tr h="459329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D5.11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Strategy design workshop for the future platform and documentation of lessons learned from external actors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M50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Nov. 2024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DLR - Stefan A. Haffner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0199"/>
                  </a:ext>
                </a:extLst>
              </a:tr>
              <a:tr h="343219">
                <a:tc rowSpan="3"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2025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D5.6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Funding opportunities to enhance additional activities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M53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Feb. 2025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PAUWES – Erick Tambo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165469"/>
                  </a:ext>
                </a:extLst>
              </a:tr>
              <a:tr h="343219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D5.7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List of new LEAP-RE community members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M53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Feb. 2025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DLR - Stefan A. Haffner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281625"/>
                  </a:ext>
                </a:extLst>
              </a:tr>
              <a:tr h="44452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D5.10</a:t>
                      </a:r>
                      <a:endParaRPr lang="de-DE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Strategy guidelines and plan for the design of the long-term partnership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M53 | </a:t>
                      </a:r>
                      <a:r>
                        <a:rPr lang="en-GB" sz="1400" b="1" dirty="0">
                          <a:solidFill>
                            <a:srgbClr val="003399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Feb. 2025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DLR - Stefan A. Haffner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373" marR="43373" marT="0" marB="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7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774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09E9B6454034A890F6D29673EA9D1" ma:contentTypeVersion="4" ma:contentTypeDescription="Crée un document." ma:contentTypeScope="" ma:versionID="b6c6e1177782303425c482b850ed3f64">
  <xsd:schema xmlns:xsd="http://www.w3.org/2001/XMLSchema" xmlns:xs="http://www.w3.org/2001/XMLSchema" xmlns:p="http://schemas.microsoft.com/office/2006/metadata/properties" xmlns:ns2="d4d661f9-52be-4c93-9463-11d2d91f43be" targetNamespace="http://schemas.microsoft.com/office/2006/metadata/properties" ma:root="true" ma:fieldsID="f1031b129bbfb6c1f2b03f767fd2a578" ns2:_="">
    <xsd:import namespace="d4d661f9-52be-4c93-9463-11d2d91f43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661f9-52be-4c93-9463-11d2d91f43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81B512-1511-47FA-96FC-ED25D754E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661f9-52be-4c93-9463-11d2d91f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868D72-C472-4AB7-A2B7-C4F8FDB4CE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8037E-083B-435E-810E-2047140D7611}">
  <ds:schemaRefs>
    <ds:schemaRef ds:uri="http://schemas.microsoft.com/office/infopath/2007/PartnerControls"/>
    <ds:schemaRef ds:uri="http://schemas.microsoft.com/office/2006/documentManagement/types"/>
    <ds:schemaRef ds:uri="d4d661f9-52be-4c93-9463-11d2d91f43be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1637</Words>
  <Application>Microsoft Office PowerPoint</Application>
  <PresentationFormat>Grand écran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Rubik</vt:lpstr>
      <vt:lpstr>Verdana</vt:lpstr>
      <vt:lpstr>Thème Office</vt:lpstr>
      <vt:lpstr>LEAP-RE  Kick-OFF MEETING 23-24 March 2021</vt:lpstr>
      <vt:lpstr>Long-term Perspective</vt:lpstr>
      <vt:lpstr>WP 5: Introduction </vt:lpstr>
      <vt:lpstr>WP 5: Introduction </vt:lpstr>
      <vt:lpstr>WP 5: Milestones and outcomes</vt:lpstr>
      <vt:lpstr>WP 5: Task 5.1</vt:lpstr>
      <vt:lpstr>WP 5: Task 5.2</vt:lpstr>
      <vt:lpstr>WP 5: Task 5.3</vt:lpstr>
      <vt:lpstr>WP 5: Task 5.4</vt:lpstr>
      <vt:lpstr>WP 5: Interactions with other WP</vt:lpstr>
      <vt:lpstr>WP 5: Actions done in the first months</vt:lpstr>
      <vt:lpstr>WP 5: Actions to be done</vt:lpstr>
      <vt:lpstr>WP 5: Risk assessment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Carine VALETTE</dc:creator>
  <cp:lastModifiedBy>Niclette BUKASA KAMPATA</cp:lastModifiedBy>
  <cp:revision>72</cp:revision>
  <dcterms:created xsi:type="dcterms:W3CDTF">2021-01-28T08:37:55Z</dcterms:created>
  <dcterms:modified xsi:type="dcterms:W3CDTF">2021-03-23T11:33:01Z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0x0101004FE09E9B6454034A890F6D29673EA9D1</vt:lpwstr>
  </property>
</Properties>
</file>