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97" r:id="rId6"/>
    <p:sldId id="298" r:id="rId7"/>
    <p:sldId id="299" r:id="rId8"/>
    <p:sldId id="300" r:id="rId9"/>
    <p:sldId id="301" r:id="rId10"/>
    <p:sldId id="302" r:id="rId11"/>
    <p:sldId id="303" r:id="rId12"/>
    <p:sldId id="304" r:id="rId13"/>
    <p:sldId id="353" r:id="rId14"/>
    <p:sldId id="356" r:id="rId15"/>
    <p:sldId id="358" r:id="rId16"/>
    <p:sldId id="357" r:id="rId17"/>
    <p:sldId id="359" r:id="rId18"/>
    <p:sldId id="348" r:id="rId19"/>
    <p:sldId id="360" r:id="rId20"/>
    <p:sldId id="361" r:id="rId21"/>
    <p:sldId id="362" r:id="rId22"/>
    <p:sldId id="363" r:id="rId23"/>
    <p:sldId id="364" r:id="rId24"/>
    <p:sldId id="305" r:id="rId25"/>
    <p:sldId id="306" r:id="rId26"/>
    <p:sldId id="263"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lette BUKASA KAMPATA" initials="NBK" lastIdx="4" clrIdx="0"/>
  <p:cmAuthor id="2" name="Plath, Melissa" initials="PM" lastIdx="3" clrIdx="1">
    <p:extLst>
      <p:ext uri="{19B8F6BF-5375-455C-9EA6-DF929625EA0E}">
        <p15:presenceInfo xmlns:p15="http://schemas.microsoft.com/office/powerpoint/2012/main" userId="S::mplath@ad.helsinki.fi::1d732dcf-8dbf-4194-8348-59b07ee58aad" providerId="AD"/>
      </p:ext>
    </p:extLst>
  </p:cmAuthor>
  <p:cmAuthor id="3" name="francois.moisan" initials="f" lastIdx="1" clrIdx="2">
    <p:extLst>
      <p:ext uri="{19B8F6BF-5375-455C-9EA6-DF929625EA0E}">
        <p15:presenceInfo xmlns:p15="http://schemas.microsoft.com/office/powerpoint/2012/main" userId="S-1-5-21-1559738275-3830224805-2746129836-123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991D"/>
    <a:srgbClr val="40C3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83" autoAdjust="0"/>
    <p:restoredTop sz="94674"/>
  </p:normalViewPr>
  <p:slideViewPr>
    <p:cSldViewPr snapToGrid="0">
      <p:cViewPr varScale="1">
        <p:scale>
          <a:sx n="96" d="100"/>
          <a:sy n="96" d="100"/>
        </p:scale>
        <p:origin x="84" y="4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70399039103163"/>
          <c:y val="0.14393518518518519"/>
          <c:w val="0.72310956893100231"/>
          <c:h val="0.72088764946048411"/>
        </c:manualLayout>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1C8F-4533-894C-220BC962A581}"/>
              </c:ext>
            </c:extLst>
          </c:dPt>
          <c:dPt>
            <c:idx val="1"/>
            <c:invertIfNegative val="0"/>
            <c:bubble3D val="0"/>
            <c:spPr>
              <a:solidFill>
                <a:srgbClr val="00B050"/>
              </a:solidFill>
              <a:ln>
                <a:noFill/>
              </a:ln>
              <a:effectLst/>
            </c:spPr>
            <c:extLst>
              <c:ext xmlns:c16="http://schemas.microsoft.com/office/drawing/2014/chart" uri="{C3380CC4-5D6E-409C-BE32-E72D297353CC}">
                <c16:uniqueId val="{00000003-1C8F-4533-894C-220BC962A581}"/>
              </c:ext>
            </c:extLst>
          </c:dPt>
          <c:dPt>
            <c:idx val="3"/>
            <c:invertIfNegative val="0"/>
            <c:bubble3D val="0"/>
            <c:spPr>
              <a:solidFill>
                <a:srgbClr val="00B050"/>
              </a:solidFill>
              <a:ln>
                <a:noFill/>
              </a:ln>
              <a:effectLst/>
            </c:spPr>
            <c:extLst>
              <c:ext xmlns:c16="http://schemas.microsoft.com/office/drawing/2014/chart" uri="{C3380CC4-5D6E-409C-BE32-E72D297353CC}">
                <c16:uniqueId val="{00000005-1C8F-4533-894C-220BC962A581}"/>
              </c:ext>
            </c:extLst>
          </c:dPt>
          <c:dPt>
            <c:idx val="4"/>
            <c:invertIfNegative val="0"/>
            <c:bubble3D val="0"/>
            <c:spPr>
              <a:solidFill>
                <a:srgbClr val="00B050"/>
              </a:solidFill>
              <a:ln>
                <a:noFill/>
              </a:ln>
              <a:effectLst/>
            </c:spPr>
            <c:extLst>
              <c:ext xmlns:c16="http://schemas.microsoft.com/office/drawing/2014/chart" uri="{C3380CC4-5D6E-409C-BE32-E72D297353CC}">
                <c16:uniqueId val="{00000007-1C8F-4533-894C-220BC962A581}"/>
              </c:ext>
            </c:extLst>
          </c:dPt>
          <c:dPt>
            <c:idx val="5"/>
            <c:invertIfNegative val="0"/>
            <c:bubble3D val="0"/>
            <c:spPr>
              <a:solidFill>
                <a:srgbClr val="00B050"/>
              </a:solidFill>
              <a:ln>
                <a:noFill/>
              </a:ln>
              <a:effectLst/>
            </c:spPr>
            <c:extLst>
              <c:ext xmlns:c16="http://schemas.microsoft.com/office/drawing/2014/chart" uri="{C3380CC4-5D6E-409C-BE32-E72D297353CC}">
                <c16:uniqueId val="{00000009-1C8F-4533-894C-220BC962A581}"/>
              </c:ext>
            </c:extLst>
          </c:dPt>
          <c:dPt>
            <c:idx val="9"/>
            <c:invertIfNegative val="0"/>
            <c:bubble3D val="0"/>
            <c:spPr>
              <a:solidFill>
                <a:srgbClr val="00B050"/>
              </a:solidFill>
              <a:ln>
                <a:noFill/>
              </a:ln>
              <a:effectLst/>
            </c:spPr>
            <c:extLst>
              <c:ext xmlns:c16="http://schemas.microsoft.com/office/drawing/2014/chart" uri="{C3380CC4-5D6E-409C-BE32-E72D297353CC}">
                <c16:uniqueId val="{0000000B-1C8F-4533-894C-220BC962A581}"/>
              </c:ext>
            </c:extLst>
          </c:dPt>
          <c:cat>
            <c:strRef>
              <c:f>Feuil1!$C$4:$C$15</c:f>
              <c:strCache>
                <c:ptCount val="12"/>
                <c:pt idx="0">
                  <c:v>Namibia </c:v>
                </c:pt>
                <c:pt idx="1">
                  <c:v>South-Africa</c:v>
                </c:pt>
                <c:pt idx="2">
                  <c:v>Portugal</c:v>
                </c:pt>
                <c:pt idx="3">
                  <c:v>Algeria</c:v>
                </c:pt>
                <c:pt idx="4">
                  <c:v>Morocco</c:v>
                </c:pt>
                <c:pt idx="5">
                  <c:v>Ghana</c:v>
                </c:pt>
                <c:pt idx="6">
                  <c:v>UK</c:v>
                </c:pt>
                <c:pt idx="7">
                  <c:v>Germany</c:v>
                </c:pt>
                <c:pt idx="8">
                  <c:v>Spain</c:v>
                </c:pt>
                <c:pt idx="9">
                  <c:v>Uganda</c:v>
                </c:pt>
                <c:pt idx="10">
                  <c:v>France</c:v>
                </c:pt>
                <c:pt idx="11">
                  <c:v>Denmark</c:v>
                </c:pt>
              </c:strCache>
            </c:strRef>
          </c:cat>
          <c:val>
            <c:numRef>
              <c:f>Feuil1!$D$4:$D$15</c:f>
              <c:numCache>
                <c:formatCode>General</c:formatCode>
                <c:ptCount val="12"/>
                <c:pt idx="0">
                  <c:v>2</c:v>
                </c:pt>
                <c:pt idx="1">
                  <c:v>4</c:v>
                </c:pt>
                <c:pt idx="2">
                  <c:v>2</c:v>
                </c:pt>
                <c:pt idx="3">
                  <c:v>4</c:v>
                </c:pt>
                <c:pt idx="4">
                  <c:v>4</c:v>
                </c:pt>
                <c:pt idx="5">
                  <c:v>1</c:v>
                </c:pt>
                <c:pt idx="6">
                  <c:v>3</c:v>
                </c:pt>
                <c:pt idx="7">
                  <c:v>3</c:v>
                </c:pt>
                <c:pt idx="8">
                  <c:v>2</c:v>
                </c:pt>
                <c:pt idx="9">
                  <c:v>1</c:v>
                </c:pt>
                <c:pt idx="10">
                  <c:v>4</c:v>
                </c:pt>
                <c:pt idx="11">
                  <c:v>1</c:v>
                </c:pt>
              </c:numCache>
            </c:numRef>
          </c:val>
          <c:extLst>
            <c:ext xmlns:c16="http://schemas.microsoft.com/office/drawing/2014/chart" uri="{C3380CC4-5D6E-409C-BE32-E72D297353CC}">
              <c16:uniqueId val="{0000000C-1C8F-4533-894C-220BC962A581}"/>
            </c:ext>
          </c:extLst>
        </c:ser>
        <c:dLbls>
          <c:showLegendKey val="0"/>
          <c:showVal val="0"/>
          <c:showCatName val="0"/>
          <c:showSerName val="0"/>
          <c:showPercent val="0"/>
          <c:showBubbleSize val="0"/>
        </c:dLbls>
        <c:gapWidth val="182"/>
        <c:axId val="409587496"/>
        <c:axId val="512019952"/>
      </c:barChart>
      <c:catAx>
        <c:axId val="409587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019952"/>
        <c:crosses val="autoZero"/>
        <c:auto val="1"/>
        <c:lblAlgn val="ctr"/>
        <c:lblOffset val="100"/>
        <c:noMultiLvlLbl val="0"/>
      </c:catAx>
      <c:valAx>
        <c:axId val="5120199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09587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3" dt="2021-03-22T09:38:24.013" idx="1">
    <p:pos x="7259" y="3338"/>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D62D-892D-4769-BAD3-DE59C2DEBB89}" type="datetimeFigureOut">
              <a:rPr lang="fi-FI" smtClean="0"/>
              <a:t>22.3.2021</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BA729-24BE-4B98-81B8-A1B1CB206BC7}" type="slidenum">
              <a:rPr lang="fi-FI" smtClean="0"/>
              <a:t>‹N°›</a:t>
            </a:fld>
            <a:endParaRPr lang="fi-FI"/>
          </a:p>
        </p:txBody>
      </p:sp>
    </p:spTree>
    <p:extLst>
      <p:ext uri="{BB962C8B-B14F-4D97-AF65-F5344CB8AC3E}">
        <p14:creationId xmlns:p14="http://schemas.microsoft.com/office/powerpoint/2010/main" val="2396403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76BA729-24BE-4B98-81B8-A1B1CB206BC7}" type="slidenum">
              <a:rPr lang="fi-FI" smtClean="0"/>
              <a:t>5</a:t>
            </a:fld>
            <a:endParaRPr lang="fi-FI"/>
          </a:p>
        </p:txBody>
      </p:sp>
    </p:spTree>
    <p:extLst>
      <p:ext uri="{BB962C8B-B14F-4D97-AF65-F5344CB8AC3E}">
        <p14:creationId xmlns:p14="http://schemas.microsoft.com/office/powerpoint/2010/main" val="371634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76BA729-24BE-4B98-81B8-A1B1CB206BC7}" type="slidenum">
              <a:rPr lang="fi-FI" smtClean="0"/>
              <a:t>7</a:t>
            </a:fld>
            <a:endParaRPr lang="fi-FI"/>
          </a:p>
        </p:txBody>
      </p:sp>
    </p:spTree>
    <p:extLst>
      <p:ext uri="{BB962C8B-B14F-4D97-AF65-F5344CB8AC3E}">
        <p14:creationId xmlns:p14="http://schemas.microsoft.com/office/powerpoint/2010/main" val="413848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76BA729-24BE-4B98-81B8-A1B1CB206BC7}" type="slidenum">
              <a:rPr lang="fi-FI" smtClean="0"/>
              <a:t>17</a:t>
            </a:fld>
            <a:endParaRPr lang="fi-FI"/>
          </a:p>
        </p:txBody>
      </p:sp>
    </p:spTree>
    <p:extLst>
      <p:ext uri="{BB962C8B-B14F-4D97-AF65-F5344CB8AC3E}">
        <p14:creationId xmlns:p14="http://schemas.microsoft.com/office/powerpoint/2010/main" val="337464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76BA729-24BE-4B98-81B8-A1B1CB206BC7}" type="slidenum">
              <a:rPr lang="fi-FI" smtClean="0"/>
              <a:t>19</a:t>
            </a:fld>
            <a:endParaRPr lang="fi-FI"/>
          </a:p>
        </p:txBody>
      </p:sp>
    </p:spTree>
    <p:extLst>
      <p:ext uri="{BB962C8B-B14F-4D97-AF65-F5344CB8AC3E}">
        <p14:creationId xmlns:p14="http://schemas.microsoft.com/office/powerpoint/2010/main" val="37163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76BA729-24BE-4B98-81B8-A1B1CB206BC7}" type="slidenum">
              <a:rPr lang="fi-FI" smtClean="0"/>
              <a:t>20</a:t>
            </a:fld>
            <a:endParaRPr lang="fi-FI"/>
          </a:p>
        </p:txBody>
      </p:sp>
    </p:spTree>
    <p:extLst>
      <p:ext uri="{BB962C8B-B14F-4D97-AF65-F5344CB8AC3E}">
        <p14:creationId xmlns:p14="http://schemas.microsoft.com/office/powerpoint/2010/main" val="54866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76BA729-24BE-4B98-81B8-A1B1CB206BC7}" type="slidenum">
              <a:rPr lang="fi-FI" smtClean="0"/>
              <a:t>22</a:t>
            </a:fld>
            <a:endParaRPr lang="fi-FI"/>
          </a:p>
        </p:txBody>
      </p:sp>
    </p:spTree>
    <p:extLst>
      <p:ext uri="{BB962C8B-B14F-4D97-AF65-F5344CB8AC3E}">
        <p14:creationId xmlns:p14="http://schemas.microsoft.com/office/powerpoint/2010/main" val="4095734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Ellipse 6">
            <a:extLst>
              <a:ext uri="{FF2B5EF4-FFF2-40B4-BE49-F238E27FC236}">
                <a16:creationId xmlns:a16="http://schemas.microsoft.com/office/drawing/2014/main" id="{9B7C2595-7717-472A-9B8F-72D6EAABEAB4}"/>
              </a:ext>
            </a:extLst>
          </p:cNvPr>
          <p:cNvSpPr/>
          <p:nvPr userDrawn="1"/>
        </p:nvSpPr>
        <p:spPr>
          <a:xfrm>
            <a:off x="1503534" y="-733938"/>
            <a:ext cx="5861304" cy="8120159"/>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2A2E2499-65A3-4557-ACDD-F321B942C3F5}"/>
              </a:ext>
            </a:extLst>
          </p:cNvPr>
          <p:cNvSpPr/>
          <p:nvPr userDrawn="1"/>
        </p:nvSpPr>
        <p:spPr>
          <a:xfrm>
            <a:off x="10849226" y="-282604"/>
            <a:ext cx="1489968" cy="1489968"/>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4212B630-A951-4A18-B597-A201BB146A62}"/>
              </a:ext>
            </a:extLst>
          </p:cNvPr>
          <p:cNvSpPr/>
          <p:nvPr userDrawn="1"/>
        </p:nvSpPr>
        <p:spPr>
          <a:xfrm>
            <a:off x="0" y="-733939"/>
            <a:ext cx="7180643" cy="8120160"/>
          </a:xfrm>
          <a:custGeom>
            <a:avLst/>
            <a:gdLst>
              <a:gd name="connsiteX0" fmla="*/ 4249991 w 7180643"/>
              <a:gd name="connsiteY0" fmla="*/ 0 h 8120160"/>
              <a:gd name="connsiteX1" fmla="*/ 7180643 w 7180643"/>
              <a:gd name="connsiteY1" fmla="*/ 4060080 h 8120160"/>
              <a:gd name="connsiteX2" fmla="*/ 4249991 w 7180643"/>
              <a:gd name="connsiteY2" fmla="*/ 8120160 h 8120160"/>
              <a:gd name="connsiteX3" fmla="*/ 2853069 w 7180643"/>
              <a:gd name="connsiteY3" fmla="*/ 7630131 h 8120160"/>
              <a:gd name="connsiteX4" fmla="*/ 2807689 w 7180643"/>
              <a:gd name="connsiteY4" fmla="*/ 7591937 h 8120160"/>
              <a:gd name="connsiteX5" fmla="*/ 0 w 7180643"/>
              <a:gd name="connsiteY5" fmla="*/ 7591937 h 8120160"/>
              <a:gd name="connsiteX6" fmla="*/ 0 w 7180643"/>
              <a:gd name="connsiteY6" fmla="*/ 733937 h 8120160"/>
              <a:gd name="connsiteX7" fmla="*/ 2572305 w 7180643"/>
              <a:gd name="connsiteY7" fmla="*/ 733937 h 8120160"/>
              <a:gd name="connsiteX8" fmla="*/ 2611436 w 7180643"/>
              <a:gd name="connsiteY8" fmla="*/ 693398 h 8120160"/>
              <a:gd name="connsiteX9" fmla="*/ 4249991 w 7180643"/>
              <a:gd name="connsiteY9" fmla="*/ 0 h 812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80643" h="8120160">
                <a:moveTo>
                  <a:pt x="4249991" y="0"/>
                </a:moveTo>
                <a:cubicBezTo>
                  <a:pt x="5868545" y="0"/>
                  <a:pt x="7180643" y="1817760"/>
                  <a:pt x="7180643" y="4060080"/>
                </a:cubicBezTo>
                <a:cubicBezTo>
                  <a:pt x="7180643" y="6302400"/>
                  <a:pt x="5868545" y="8120160"/>
                  <a:pt x="4249991" y="8120160"/>
                </a:cubicBezTo>
                <a:cubicBezTo>
                  <a:pt x="3744193" y="8120160"/>
                  <a:pt x="3268322" y="7942645"/>
                  <a:pt x="2853069" y="7630131"/>
                </a:cubicBezTo>
                <a:lnTo>
                  <a:pt x="2807689" y="7591937"/>
                </a:lnTo>
                <a:lnTo>
                  <a:pt x="0" y="7591937"/>
                </a:lnTo>
                <a:lnTo>
                  <a:pt x="0" y="733937"/>
                </a:lnTo>
                <a:lnTo>
                  <a:pt x="2572305" y="733937"/>
                </a:lnTo>
                <a:lnTo>
                  <a:pt x="2611436" y="693398"/>
                </a:lnTo>
                <a:cubicBezTo>
                  <a:pt x="3079171" y="255623"/>
                  <a:pt x="3643033" y="0"/>
                  <a:pt x="4249991" y="0"/>
                </a:cubicBezTo>
                <a:close/>
              </a:path>
            </a:pathLst>
          </a:custGeom>
          <a:solidFill>
            <a:srgbClr val="40C3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pic>
        <p:nvPicPr>
          <p:cNvPr id="10" name="Picture 14">
            <a:extLst>
              <a:ext uri="{FF2B5EF4-FFF2-40B4-BE49-F238E27FC236}">
                <a16:creationId xmlns:a16="http://schemas.microsoft.com/office/drawing/2014/main" id="{24559632-23B8-4C48-83F4-6E4177D05D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89797" y="6298872"/>
            <a:ext cx="567812" cy="386112"/>
          </a:xfrm>
          <a:prstGeom prst="rect">
            <a:avLst/>
          </a:prstGeom>
        </p:spPr>
      </p:pic>
      <p:grpSp>
        <p:nvGrpSpPr>
          <p:cNvPr id="11" name="Groupe 10">
            <a:extLst>
              <a:ext uri="{FF2B5EF4-FFF2-40B4-BE49-F238E27FC236}">
                <a16:creationId xmlns:a16="http://schemas.microsoft.com/office/drawing/2014/main" id="{8085DEC1-DDB5-4A1F-813D-329E232A60D6}"/>
              </a:ext>
            </a:extLst>
          </p:cNvPr>
          <p:cNvGrpSpPr/>
          <p:nvPr userDrawn="1"/>
        </p:nvGrpSpPr>
        <p:grpSpPr>
          <a:xfrm>
            <a:off x="8185984" y="2103764"/>
            <a:ext cx="3189822" cy="2444753"/>
            <a:chOff x="8029477" y="2105554"/>
            <a:chExt cx="3189822" cy="2444753"/>
          </a:xfrm>
        </p:grpSpPr>
        <p:pic>
          <p:nvPicPr>
            <p:cNvPr id="12" name="Picture 9">
              <a:extLst>
                <a:ext uri="{FF2B5EF4-FFF2-40B4-BE49-F238E27FC236}">
                  <a16:creationId xmlns:a16="http://schemas.microsoft.com/office/drawing/2014/main" id="{28F4F638-F7CD-40AA-BE40-86F3BFCB23C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8029478" y="2105554"/>
              <a:ext cx="3189821" cy="1967748"/>
            </a:xfrm>
            <a:prstGeom prst="rect">
              <a:avLst/>
            </a:prstGeom>
          </p:spPr>
        </p:pic>
        <p:pic>
          <p:nvPicPr>
            <p:cNvPr id="13" name="Picture 8">
              <a:extLst>
                <a:ext uri="{FF2B5EF4-FFF2-40B4-BE49-F238E27FC236}">
                  <a16:creationId xmlns:a16="http://schemas.microsoft.com/office/drawing/2014/main" id="{FA63CA96-2108-49FF-9FD1-1A1BD4FA458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4551" t="56660" r="764" b="12241"/>
            <a:stretch/>
          </p:blipFill>
          <p:spPr>
            <a:xfrm>
              <a:off x="8029477" y="4233099"/>
              <a:ext cx="3189822" cy="317208"/>
            </a:xfrm>
            <a:prstGeom prst="rect">
              <a:avLst/>
            </a:prstGeom>
          </p:spPr>
        </p:pic>
      </p:grpSp>
      <p:sp>
        <p:nvSpPr>
          <p:cNvPr id="14" name="Rectangle 13">
            <a:extLst>
              <a:ext uri="{FF2B5EF4-FFF2-40B4-BE49-F238E27FC236}">
                <a16:creationId xmlns:a16="http://schemas.microsoft.com/office/drawing/2014/main" id="{D7FAFB28-94F0-467E-97E6-3848286A9965}"/>
              </a:ext>
            </a:extLst>
          </p:cNvPr>
          <p:cNvSpPr/>
          <p:nvPr userDrawn="1"/>
        </p:nvSpPr>
        <p:spPr>
          <a:xfrm>
            <a:off x="7364838" y="6279822"/>
            <a:ext cx="4603224" cy="430887"/>
          </a:xfrm>
          <a:prstGeom prst="rect">
            <a:avLst/>
          </a:prstGeom>
        </p:spPr>
        <p:txBody>
          <a:bodyPr wrap="square">
            <a:spAutoFit/>
          </a:bodyPr>
          <a:lstStyle/>
          <a:p>
            <a:r>
              <a:rPr lang="en-US" sz="1100" b="0" i="0" dirty="0">
                <a:solidFill>
                  <a:schemeClr val="tx1">
                    <a:lumMod val="65000"/>
                    <a:lumOff val="35000"/>
                  </a:schemeClr>
                </a:solidFill>
                <a:effectLst/>
                <a:latin typeface="Rubik"/>
              </a:rPr>
              <a:t>The LEAP-RE project has received funding from the European Union’s Horizon 2020 Research and Innovation Program under Grant Agreement 963530.</a:t>
            </a:r>
            <a:endParaRPr lang="fr-FR" sz="1100" dirty="0">
              <a:solidFill>
                <a:schemeClr val="tx1">
                  <a:lumMod val="65000"/>
                  <a:lumOff val="35000"/>
                </a:schemeClr>
              </a:solidFill>
            </a:endParaRPr>
          </a:p>
        </p:txBody>
      </p:sp>
      <p:sp>
        <p:nvSpPr>
          <p:cNvPr id="15" name="Ellipse 14">
            <a:extLst>
              <a:ext uri="{FF2B5EF4-FFF2-40B4-BE49-F238E27FC236}">
                <a16:creationId xmlns:a16="http://schemas.microsoft.com/office/drawing/2014/main" id="{4E368669-3AC1-4DF1-8F5F-441D3466744F}"/>
              </a:ext>
            </a:extLst>
          </p:cNvPr>
          <p:cNvSpPr/>
          <p:nvPr userDrawn="1"/>
        </p:nvSpPr>
        <p:spPr>
          <a:xfrm>
            <a:off x="10990556" y="-276566"/>
            <a:ext cx="1349504" cy="1349504"/>
          </a:xfrm>
          <a:prstGeom prst="ellipse">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1437F7A6-3665-458A-BB4B-B1F047BFE027}"/>
              </a:ext>
            </a:extLst>
          </p:cNvPr>
          <p:cNvSpPr>
            <a:spLocks noGrp="1"/>
          </p:cNvSpPr>
          <p:nvPr>
            <p:ph type="ctrTitle" hasCustomPrompt="1"/>
          </p:nvPr>
        </p:nvSpPr>
        <p:spPr>
          <a:xfrm>
            <a:off x="506863" y="1071678"/>
            <a:ext cx="5655627" cy="1658322"/>
          </a:xfrm>
        </p:spPr>
        <p:txBody>
          <a:bodyPr anchor="b">
            <a:normAutofit/>
          </a:bodyPr>
          <a:lstStyle>
            <a:lvl1pPr algn="ctr">
              <a:defRPr sz="4800" b="1" cap="all" baseline="0">
                <a:solidFill>
                  <a:schemeClr val="bg1"/>
                </a:solidFill>
                <a:latin typeface="Verdana" panose="020B0604030504040204" pitchFamily="34" charset="0"/>
                <a:ea typeface="Verdana" panose="020B0604030504040204" pitchFamily="34" charset="0"/>
              </a:defRPr>
            </a:lvl1pPr>
          </a:lstStyle>
          <a:p>
            <a:r>
              <a:rPr lang="fr-FR" dirty="0" err="1"/>
              <a:t>Presentation</a:t>
            </a:r>
            <a:r>
              <a:rPr lang="fr-FR" dirty="0"/>
              <a:t> </a:t>
            </a:r>
            <a:r>
              <a:rPr lang="fr-FR" dirty="0" err="1"/>
              <a:t>Title</a:t>
            </a:r>
            <a:endParaRPr lang="fr-FR" dirty="0"/>
          </a:p>
        </p:txBody>
      </p:sp>
      <p:sp>
        <p:nvSpPr>
          <p:cNvPr id="3" name="Sous-titre 2">
            <a:extLst>
              <a:ext uri="{FF2B5EF4-FFF2-40B4-BE49-F238E27FC236}">
                <a16:creationId xmlns:a16="http://schemas.microsoft.com/office/drawing/2014/main" id="{5D3DC98F-ADC6-48CC-868C-E2591E46AFD0}"/>
              </a:ext>
            </a:extLst>
          </p:cNvPr>
          <p:cNvSpPr>
            <a:spLocks noGrp="1"/>
          </p:cNvSpPr>
          <p:nvPr>
            <p:ph type="subTitle" idx="1" hasCustomPrompt="1"/>
          </p:nvPr>
        </p:nvSpPr>
        <p:spPr>
          <a:xfrm>
            <a:off x="1377193" y="3562032"/>
            <a:ext cx="3274706" cy="2224290"/>
          </a:xfrm>
        </p:spPr>
        <p:txBody>
          <a:bodyPr>
            <a:normAutofit/>
          </a:bodyPr>
          <a:lstStyle>
            <a:lvl1pPr marL="0" indent="0" algn="ctr">
              <a:buNone/>
              <a:defRPr sz="3000">
                <a:solidFill>
                  <a:schemeClr val="bg1"/>
                </a:solidFill>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EVENT      NAME ORGANISATION</a:t>
            </a:r>
          </a:p>
          <a:p>
            <a:endParaRPr lang="fr-FR" dirty="0"/>
          </a:p>
        </p:txBody>
      </p:sp>
    </p:spTree>
    <p:extLst>
      <p:ext uri="{BB962C8B-B14F-4D97-AF65-F5344CB8AC3E}">
        <p14:creationId xmlns:p14="http://schemas.microsoft.com/office/powerpoint/2010/main" val="67506322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1_Titr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0B4CB1-B120-408F-A783-39E41244F493}"/>
              </a:ext>
            </a:extLst>
          </p:cNvPr>
          <p:cNvSpPr/>
          <p:nvPr userDrawn="1"/>
        </p:nvSpPr>
        <p:spPr>
          <a:xfrm>
            <a:off x="0" y="0"/>
            <a:ext cx="8593584" cy="6858000"/>
          </a:xfrm>
          <a:prstGeom prst="rect">
            <a:avLst/>
          </a:prstGeom>
          <a:solidFill>
            <a:srgbClr val="40C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9">
            <a:extLst>
              <a:ext uri="{FF2B5EF4-FFF2-40B4-BE49-F238E27FC236}">
                <a16:creationId xmlns:a16="http://schemas.microsoft.com/office/drawing/2014/main" id="{F67F373B-B4E0-4D6A-B32A-74A1956C2F0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218783" y="330228"/>
            <a:ext cx="1732586" cy="1068804"/>
          </a:xfrm>
          <a:prstGeom prst="rect">
            <a:avLst/>
          </a:prstGeom>
        </p:spPr>
      </p:pic>
      <p:sp>
        <p:nvSpPr>
          <p:cNvPr id="9" name="Ellipse 8">
            <a:extLst>
              <a:ext uri="{FF2B5EF4-FFF2-40B4-BE49-F238E27FC236}">
                <a16:creationId xmlns:a16="http://schemas.microsoft.com/office/drawing/2014/main" id="{626F04F8-3867-46F5-ABE0-375CE1860D38}"/>
              </a:ext>
            </a:extLst>
          </p:cNvPr>
          <p:cNvSpPr>
            <a:spLocks noChangeAspect="1"/>
          </p:cNvSpPr>
          <p:nvPr userDrawn="1"/>
        </p:nvSpPr>
        <p:spPr>
          <a:xfrm>
            <a:off x="-495475" y="-506591"/>
            <a:ext cx="1489968" cy="1489968"/>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5B973DB4-7AE4-45E6-9B8E-1448E1929F5A}"/>
              </a:ext>
            </a:extLst>
          </p:cNvPr>
          <p:cNvSpPr>
            <a:spLocks noChangeAspect="1"/>
          </p:cNvSpPr>
          <p:nvPr userDrawn="1"/>
        </p:nvSpPr>
        <p:spPr>
          <a:xfrm>
            <a:off x="-218785" y="-213064"/>
            <a:ext cx="1346250" cy="1357720"/>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16E9A543-7CDB-4B27-91E1-83D7BB4A42F9}"/>
              </a:ext>
            </a:extLst>
          </p:cNvPr>
          <p:cNvSpPr/>
          <p:nvPr userDrawn="1"/>
        </p:nvSpPr>
        <p:spPr>
          <a:xfrm flipV="1">
            <a:off x="8593584" y="6675120"/>
            <a:ext cx="2432556" cy="48616"/>
          </a:xfrm>
          <a:prstGeom prst="rect">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Ellipse 11">
            <a:extLst>
              <a:ext uri="{FF2B5EF4-FFF2-40B4-BE49-F238E27FC236}">
                <a16:creationId xmlns:a16="http://schemas.microsoft.com/office/drawing/2014/main" id="{95C8B6E5-77E1-46DD-B0FA-86D6FABA6186}"/>
              </a:ext>
            </a:extLst>
          </p:cNvPr>
          <p:cNvSpPr/>
          <p:nvPr userDrawn="1"/>
        </p:nvSpPr>
        <p:spPr>
          <a:xfrm>
            <a:off x="11085076" y="5715861"/>
            <a:ext cx="1349504" cy="1349504"/>
          </a:xfrm>
          <a:prstGeom prst="ellipse">
            <a:avLst/>
          </a:prstGeom>
          <a:solidFill>
            <a:srgbClr val="40C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D32797A4-C49E-4BA8-9D6A-7CDC10733191}"/>
              </a:ext>
            </a:extLst>
          </p:cNvPr>
          <p:cNvSpPr/>
          <p:nvPr userDrawn="1"/>
        </p:nvSpPr>
        <p:spPr>
          <a:xfrm rot="447595">
            <a:off x="10956967" y="5603319"/>
            <a:ext cx="1489968" cy="1489968"/>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E068C04E-F376-4E73-8D0F-75BBB694A1DC}"/>
              </a:ext>
            </a:extLst>
          </p:cNvPr>
          <p:cNvSpPr>
            <a:spLocks noGrp="1"/>
          </p:cNvSpPr>
          <p:nvPr>
            <p:ph type="title" hasCustomPrompt="1"/>
          </p:nvPr>
        </p:nvSpPr>
        <p:spPr>
          <a:xfrm>
            <a:off x="2187020" y="1727994"/>
            <a:ext cx="4219544" cy="1133475"/>
          </a:xfrm>
        </p:spPr>
        <p:txBody>
          <a:bodyPr anchor="b">
            <a:normAutofit/>
          </a:bodyPr>
          <a:lstStyle>
            <a:lvl1pPr algn="ctr">
              <a:defRPr sz="3600" b="1" cap="all" baseline="0">
                <a:solidFill>
                  <a:schemeClr val="bg1"/>
                </a:solidFill>
              </a:defRPr>
            </a:lvl1pPr>
          </a:lstStyle>
          <a:p>
            <a:r>
              <a:rPr lang="fr-FR" dirty="0"/>
              <a:t>Part </a:t>
            </a:r>
            <a:r>
              <a:rPr lang="fr-FR" dirty="0" err="1"/>
              <a:t>n°x</a:t>
            </a:r>
            <a:r>
              <a:rPr lang="fr-FR" dirty="0"/>
              <a:t> </a:t>
            </a:r>
            <a:r>
              <a:rPr lang="fr-FR" dirty="0" err="1"/>
              <a:t>title</a:t>
            </a:r>
            <a:endParaRPr lang="fr-FR" dirty="0"/>
          </a:p>
        </p:txBody>
      </p:sp>
      <p:sp>
        <p:nvSpPr>
          <p:cNvPr id="3" name="Espace réservé du texte 2">
            <a:extLst>
              <a:ext uri="{FF2B5EF4-FFF2-40B4-BE49-F238E27FC236}">
                <a16:creationId xmlns:a16="http://schemas.microsoft.com/office/drawing/2014/main" id="{AAEEBD9C-5667-426A-A6E9-56BC80FBA69D}"/>
              </a:ext>
            </a:extLst>
          </p:cNvPr>
          <p:cNvSpPr>
            <a:spLocks noGrp="1"/>
          </p:cNvSpPr>
          <p:nvPr>
            <p:ph type="body" idx="1" hasCustomPrompt="1"/>
          </p:nvPr>
        </p:nvSpPr>
        <p:spPr>
          <a:xfrm>
            <a:off x="2479983" y="3437585"/>
            <a:ext cx="3633618" cy="701628"/>
          </a:xfrm>
        </p:spPr>
        <p:txBody>
          <a:bodyPr/>
          <a:lstStyle>
            <a:lvl1pPr marL="0" indent="0" algn="ctr">
              <a:buNone/>
              <a:defRPr sz="2400">
                <a:solidFill>
                  <a:schemeClr val="bg1"/>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err="1"/>
              <a:t>Subtitle</a:t>
            </a:r>
            <a:endParaRPr lang="fr-FR" dirty="0"/>
          </a:p>
        </p:txBody>
      </p:sp>
      <p:sp>
        <p:nvSpPr>
          <p:cNvPr id="15" name="Espace réservé du numéro de diapositive 5">
            <a:extLst>
              <a:ext uri="{FF2B5EF4-FFF2-40B4-BE49-F238E27FC236}">
                <a16:creationId xmlns:a16="http://schemas.microsoft.com/office/drawing/2014/main" id="{6D26FA9F-D0B8-4904-816F-0C8CFC42237F}"/>
              </a:ext>
            </a:extLst>
          </p:cNvPr>
          <p:cNvSpPr>
            <a:spLocks noGrp="1"/>
          </p:cNvSpPr>
          <p:nvPr>
            <p:ph type="sldNum" sz="quarter" idx="12"/>
          </p:nvPr>
        </p:nvSpPr>
        <p:spPr>
          <a:xfrm>
            <a:off x="11348709" y="6025488"/>
            <a:ext cx="487251" cy="365125"/>
          </a:xfrm>
        </p:spPr>
        <p:txBody>
          <a:bodyPr/>
          <a:lstStyle>
            <a:lvl1pPr>
              <a:defRPr>
                <a:solidFill>
                  <a:schemeClr val="bg1"/>
                </a:solidFill>
              </a:defRPr>
            </a:lvl1pPr>
          </a:lstStyle>
          <a:p>
            <a:fld id="{AE3CA754-A55E-413D-A6F6-65F50450773E}" type="slidenum">
              <a:rPr lang="fr-FR" smtClean="0"/>
              <a:pPr/>
              <a:t>‹N°›</a:t>
            </a:fld>
            <a:endParaRPr lang="fr-FR"/>
          </a:p>
        </p:txBody>
      </p:sp>
    </p:spTree>
    <p:extLst>
      <p:ext uri="{BB962C8B-B14F-4D97-AF65-F5344CB8AC3E}">
        <p14:creationId xmlns:p14="http://schemas.microsoft.com/office/powerpoint/2010/main" val="249951848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5E718F5-CE47-4314-827A-9CA4317AB98A}"/>
              </a:ext>
            </a:extLst>
          </p:cNvPr>
          <p:cNvSpPr>
            <a:spLocks noGrp="1"/>
          </p:cNvSpPr>
          <p:nvPr>
            <p:ph idx="1"/>
          </p:nvPr>
        </p:nvSpPr>
        <p:spPr>
          <a:xfrm>
            <a:off x="823570" y="1486664"/>
            <a:ext cx="10326783"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6">
            <a:extLst>
              <a:ext uri="{FF2B5EF4-FFF2-40B4-BE49-F238E27FC236}">
                <a16:creationId xmlns:a16="http://schemas.microsoft.com/office/drawing/2014/main" id="{08CE6DD2-1A65-4BC6-87DC-303F3A14403B}"/>
              </a:ext>
            </a:extLst>
          </p:cNvPr>
          <p:cNvSpPr/>
          <p:nvPr userDrawn="1"/>
        </p:nvSpPr>
        <p:spPr>
          <a:xfrm>
            <a:off x="0" y="342083"/>
            <a:ext cx="10652227" cy="716132"/>
          </a:xfrm>
          <a:prstGeom prst="rect">
            <a:avLst/>
          </a:prstGeom>
          <a:solidFill>
            <a:srgbClr val="3E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7">
            <a:extLst>
              <a:ext uri="{FF2B5EF4-FFF2-40B4-BE49-F238E27FC236}">
                <a16:creationId xmlns:a16="http://schemas.microsoft.com/office/drawing/2014/main" id="{4AD13B27-3614-41CA-B2CD-88C95CAFAA6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33631" y="388289"/>
            <a:ext cx="1011079" cy="623718"/>
          </a:xfrm>
          <a:prstGeom prst="rect">
            <a:avLst/>
          </a:prstGeom>
        </p:spPr>
      </p:pic>
      <p:sp>
        <p:nvSpPr>
          <p:cNvPr id="10" name="Rectangle 9">
            <a:extLst>
              <a:ext uri="{FF2B5EF4-FFF2-40B4-BE49-F238E27FC236}">
                <a16:creationId xmlns:a16="http://schemas.microsoft.com/office/drawing/2014/main" id="{D7C2E2EE-26E1-4D16-A131-8487EFA5E1B7}"/>
              </a:ext>
            </a:extLst>
          </p:cNvPr>
          <p:cNvSpPr/>
          <p:nvPr userDrawn="1"/>
        </p:nvSpPr>
        <p:spPr>
          <a:xfrm flipV="1">
            <a:off x="0" y="6627527"/>
            <a:ext cx="11080197" cy="45719"/>
          </a:xfrm>
          <a:prstGeom prst="rect">
            <a:avLst/>
          </a:prstGeom>
          <a:solidFill>
            <a:srgbClr val="3E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Ellipse 10">
            <a:extLst>
              <a:ext uri="{FF2B5EF4-FFF2-40B4-BE49-F238E27FC236}">
                <a16:creationId xmlns:a16="http://schemas.microsoft.com/office/drawing/2014/main" id="{84147D52-842D-473D-B822-CF5CCE487E81}"/>
              </a:ext>
            </a:extLst>
          </p:cNvPr>
          <p:cNvSpPr/>
          <p:nvPr userDrawn="1"/>
        </p:nvSpPr>
        <p:spPr>
          <a:xfrm rot="447595">
            <a:off x="11014117" y="5631894"/>
            <a:ext cx="1489968" cy="1489968"/>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89A06AF6-1D0C-423C-B1BE-58FDABFFE5A0}"/>
              </a:ext>
            </a:extLst>
          </p:cNvPr>
          <p:cNvSpPr/>
          <p:nvPr userDrawn="1"/>
        </p:nvSpPr>
        <p:spPr>
          <a:xfrm rot="447595">
            <a:off x="11144335" y="5759034"/>
            <a:ext cx="1349504" cy="1349504"/>
          </a:xfrm>
          <a:prstGeom prst="ellipse">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Ellipse 12">
            <a:extLst>
              <a:ext uri="{FF2B5EF4-FFF2-40B4-BE49-F238E27FC236}">
                <a16:creationId xmlns:a16="http://schemas.microsoft.com/office/drawing/2014/main" id="{742966B9-27E1-421E-85D6-4B974D3BE945}"/>
              </a:ext>
            </a:extLst>
          </p:cNvPr>
          <p:cNvSpPr>
            <a:spLocks noChangeAspect="1"/>
          </p:cNvSpPr>
          <p:nvPr userDrawn="1"/>
        </p:nvSpPr>
        <p:spPr>
          <a:xfrm rot="447595">
            <a:off x="-266749" y="-464584"/>
            <a:ext cx="1098095" cy="1098095"/>
          </a:xfrm>
          <a:prstGeom prst="ellipse">
            <a:avLst/>
          </a:prstGeom>
          <a:solidFill>
            <a:srgbClr val="00991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8276C7A3-EF93-435B-9161-49B8F3068B69}"/>
              </a:ext>
            </a:extLst>
          </p:cNvPr>
          <p:cNvSpPr>
            <a:spLocks noChangeAspect="1"/>
          </p:cNvSpPr>
          <p:nvPr userDrawn="1"/>
        </p:nvSpPr>
        <p:spPr>
          <a:xfrm>
            <a:off x="-738969" y="-514042"/>
            <a:ext cx="1489968" cy="1489968"/>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D7A89958-725C-40F8-8B1B-449BBBA1FF37}"/>
              </a:ext>
            </a:extLst>
          </p:cNvPr>
          <p:cNvSpPr>
            <a:spLocks noGrp="1"/>
          </p:cNvSpPr>
          <p:nvPr>
            <p:ph type="title"/>
          </p:nvPr>
        </p:nvSpPr>
        <p:spPr>
          <a:xfrm>
            <a:off x="838200" y="453905"/>
            <a:ext cx="9672961" cy="514411"/>
          </a:xfrm>
        </p:spPr>
        <p:txBody>
          <a:bodyPr>
            <a:normAutofit/>
          </a:bodyPr>
          <a:lstStyle>
            <a:lvl1pPr>
              <a:defRPr lang="fr-FR" sz="2800" b="1" kern="1200" dirty="0">
                <a:solidFill>
                  <a:schemeClr val="bg1"/>
                </a:solidFill>
                <a:latin typeface="Verdana" panose="020B0604030504040204" pitchFamily="34" charset="0"/>
                <a:ea typeface="Verdana" panose="020B0604030504040204" pitchFamily="34" charset="0"/>
                <a:cs typeface="+mj-cs"/>
              </a:defRPr>
            </a:lvl1pPr>
          </a:lstStyle>
          <a:p>
            <a:r>
              <a:rPr lang="fr-FR" dirty="0"/>
              <a:t>Modifiez le style du titre</a:t>
            </a:r>
          </a:p>
        </p:txBody>
      </p:sp>
      <p:sp>
        <p:nvSpPr>
          <p:cNvPr id="6" name="Espace réservé du numéro de diapositive 5">
            <a:extLst>
              <a:ext uri="{FF2B5EF4-FFF2-40B4-BE49-F238E27FC236}">
                <a16:creationId xmlns:a16="http://schemas.microsoft.com/office/drawing/2014/main" id="{3E7C0EBC-6EFB-4774-94A6-B7DA4E552E72}"/>
              </a:ext>
            </a:extLst>
          </p:cNvPr>
          <p:cNvSpPr>
            <a:spLocks noGrp="1"/>
          </p:cNvSpPr>
          <p:nvPr>
            <p:ph type="sldNum" sz="quarter" idx="12"/>
          </p:nvPr>
        </p:nvSpPr>
        <p:spPr>
          <a:xfrm>
            <a:off x="11436872" y="6104586"/>
            <a:ext cx="520169" cy="365125"/>
          </a:xfrm>
        </p:spPr>
        <p:txBody>
          <a:bodyPr/>
          <a:lstStyle>
            <a:lvl1pPr>
              <a:defRPr>
                <a:solidFill>
                  <a:schemeClr val="bg1"/>
                </a:solidFill>
              </a:defRPr>
            </a:lvl1pPr>
          </a:lstStyle>
          <a:p>
            <a:fld id="{AE3CA754-A55E-413D-A6F6-65F50450773E}" type="slidenum">
              <a:rPr lang="fr-FR" smtClean="0"/>
              <a:pPr/>
              <a:t>‹N°›</a:t>
            </a:fld>
            <a:endParaRPr lang="fr-FR"/>
          </a:p>
        </p:txBody>
      </p:sp>
    </p:spTree>
    <p:extLst>
      <p:ext uri="{BB962C8B-B14F-4D97-AF65-F5344CB8AC3E}">
        <p14:creationId xmlns:p14="http://schemas.microsoft.com/office/powerpoint/2010/main" val="243589184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5F3CD-3A1F-4698-B736-1998CEC47209}"/>
              </a:ext>
            </a:extLst>
          </p:cNvPr>
          <p:cNvSpPr>
            <a:spLocks noGrp="1"/>
          </p:cNvSpPr>
          <p:nvPr>
            <p:ph type="title"/>
          </p:nvPr>
        </p:nvSpPr>
        <p:spPr>
          <a:xfrm>
            <a:off x="838200" y="807868"/>
            <a:ext cx="10515600" cy="781235"/>
          </a:xfrm>
        </p:spPr>
        <p:txBody>
          <a:bodyPr/>
          <a:lstStyle/>
          <a:p>
            <a:r>
              <a:rPr lang="fr-FR"/>
              <a:t>Modifiez le style du titre</a:t>
            </a:r>
          </a:p>
        </p:txBody>
      </p:sp>
      <p:sp>
        <p:nvSpPr>
          <p:cNvPr id="6" name="Ellipse 5">
            <a:extLst>
              <a:ext uri="{FF2B5EF4-FFF2-40B4-BE49-F238E27FC236}">
                <a16:creationId xmlns:a16="http://schemas.microsoft.com/office/drawing/2014/main" id="{8EEA3978-35AB-46C0-BF3A-E00CF5EB62A1}"/>
              </a:ext>
            </a:extLst>
          </p:cNvPr>
          <p:cNvSpPr/>
          <p:nvPr userDrawn="1"/>
        </p:nvSpPr>
        <p:spPr>
          <a:xfrm rot="447595">
            <a:off x="-446156" y="3477027"/>
            <a:ext cx="892314" cy="917282"/>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8D5EFADE-A59F-419F-AFB1-481973B2A726}"/>
              </a:ext>
            </a:extLst>
          </p:cNvPr>
          <p:cNvSpPr/>
          <p:nvPr userDrawn="1"/>
        </p:nvSpPr>
        <p:spPr>
          <a:xfrm flipV="1">
            <a:off x="0" y="6627527"/>
            <a:ext cx="11080197" cy="45719"/>
          </a:xfrm>
          <a:prstGeom prst="rect">
            <a:avLst/>
          </a:prstGeom>
          <a:solidFill>
            <a:srgbClr val="3E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Ellipse 7">
            <a:extLst>
              <a:ext uri="{FF2B5EF4-FFF2-40B4-BE49-F238E27FC236}">
                <a16:creationId xmlns:a16="http://schemas.microsoft.com/office/drawing/2014/main" id="{FA87D5B2-03B6-46EC-8EF8-8ACF7D2E0F8D}"/>
              </a:ext>
            </a:extLst>
          </p:cNvPr>
          <p:cNvSpPr/>
          <p:nvPr userDrawn="1"/>
        </p:nvSpPr>
        <p:spPr>
          <a:xfrm rot="161190">
            <a:off x="-783522" y="2448739"/>
            <a:ext cx="1489968" cy="1489968"/>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Picture 7">
            <a:extLst>
              <a:ext uri="{FF2B5EF4-FFF2-40B4-BE49-F238E27FC236}">
                <a16:creationId xmlns:a16="http://schemas.microsoft.com/office/drawing/2014/main" id="{85E44F6D-1131-4329-BE77-4CABD009D22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23700" y="184150"/>
            <a:ext cx="1011079" cy="623718"/>
          </a:xfrm>
          <a:prstGeom prst="rect">
            <a:avLst/>
          </a:prstGeom>
        </p:spPr>
      </p:pic>
      <p:sp>
        <p:nvSpPr>
          <p:cNvPr id="10" name="Ellipse 9">
            <a:extLst>
              <a:ext uri="{FF2B5EF4-FFF2-40B4-BE49-F238E27FC236}">
                <a16:creationId xmlns:a16="http://schemas.microsoft.com/office/drawing/2014/main" id="{6FCE4CE1-0DDB-4D2D-90A9-D19D30A9BE4B}"/>
              </a:ext>
            </a:extLst>
          </p:cNvPr>
          <p:cNvSpPr/>
          <p:nvPr userDrawn="1"/>
        </p:nvSpPr>
        <p:spPr>
          <a:xfrm rot="447595">
            <a:off x="11014117" y="5631894"/>
            <a:ext cx="1489968" cy="1489968"/>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65F37E03-64B0-4E1A-9577-02AA2D3AF099}"/>
              </a:ext>
            </a:extLst>
          </p:cNvPr>
          <p:cNvSpPr/>
          <p:nvPr userDrawn="1"/>
        </p:nvSpPr>
        <p:spPr>
          <a:xfrm rot="447595">
            <a:off x="11144335" y="5759034"/>
            <a:ext cx="1349504" cy="1349504"/>
          </a:xfrm>
          <a:prstGeom prst="ellipse">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numéro de diapositive 5">
            <a:extLst>
              <a:ext uri="{FF2B5EF4-FFF2-40B4-BE49-F238E27FC236}">
                <a16:creationId xmlns:a16="http://schemas.microsoft.com/office/drawing/2014/main" id="{1141DC13-049B-4765-91FF-EFDFCEDDD5A5}"/>
              </a:ext>
            </a:extLst>
          </p:cNvPr>
          <p:cNvSpPr>
            <a:spLocks noGrp="1"/>
          </p:cNvSpPr>
          <p:nvPr>
            <p:ph type="sldNum" sz="quarter" idx="12"/>
          </p:nvPr>
        </p:nvSpPr>
        <p:spPr>
          <a:xfrm>
            <a:off x="11383605" y="6162447"/>
            <a:ext cx="520169" cy="365125"/>
          </a:xfrm>
        </p:spPr>
        <p:txBody>
          <a:bodyPr/>
          <a:lstStyle>
            <a:lvl1pPr>
              <a:defRPr>
                <a:solidFill>
                  <a:schemeClr val="bg1"/>
                </a:solidFill>
              </a:defRPr>
            </a:lvl1pPr>
          </a:lstStyle>
          <a:p>
            <a:fld id="{AE3CA754-A55E-413D-A6F6-65F50450773E}" type="slidenum">
              <a:rPr lang="fr-FR" smtClean="0"/>
              <a:pPr/>
              <a:t>‹N°›</a:t>
            </a:fld>
            <a:endParaRPr lang="fr-FR"/>
          </a:p>
        </p:txBody>
      </p:sp>
      <p:sp>
        <p:nvSpPr>
          <p:cNvPr id="14" name="Espace réservé du texte 13">
            <a:extLst>
              <a:ext uri="{FF2B5EF4-FFF2-40B4-BE49-F238E27FC236}">
                <a16:creationId xmlns:a16="http://schemas.microsoft.com/office/drawing/2014/main" id="{6541330C-8F4B-4DC6-A67E-2C2AC573FD88}"/>
              </a:ext>
            </a:extLst>
          </p:cNvPr>
          <p:cNvSpPr>
            <a:spLocks noGrp="1"/>
          </p:cNvSpPr>
          <p:nvPr>
            <p:ph type="body" sz="quarter" idx="13"/>
          </p:nvPr>
        </p:nvSpPr>
        <p:spPr>
          <a:xfrm>
            <a:off x="838200" y="1705843"/>
            <a:ext cx="10515600" cy="445660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23409557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5F3CD-3A1F-4698-B736-1998CEC47209}"/>
              </a:ext>
            </a:extLst>
          </p:cNvPr>
          <p:cNvSpPr>
            <a:spLocks noGrp="1"/>
          </p:cNvSpPr>
          <p:nvPr>
            <p:ph type="title"/>
          </p:nvPr>
        </p:nvSpPr>
        <p:spPr>
          <a:xfrm>
            <a:off x="838200" y="994300"/>
            <a:ext cx="10515600" cy="781235"/>
          </a:xfrm>
        </p:spPr>
        <p:txBody>
          <a:bodyPr/>
          <a:lstStyle/>
          <a:p>
            <a:r>
              <a:rPr lang="fr-FR" dirty="0"/>
              <a:t>Modifiez le style du titre</a:t>
            </a:r>
          </a:p>
        </p:txBody>
      </p:sp>
      <p:sp>
        <p:nvSpPr>
          <p:cNvPr id="14" name="Espace réservé du texte 13">
            <a:extLst>
              <a:ext uri="{FF2B5EF4-FFF2-40B4-BE49-F238E27FC236}">
                <a16:creationId xmlns:a16="http://schemas.microsoft.com/office/drawing/2014/main" id="{6541330C-8F4B-4DC6-A67E-2C2AC573FD88}"/>
              </a:ext>
            </a:extLst>
          </p:cNvPr>
          <p:cNvSpPr>
            <a:spLocks noGrp="1"/>
          </p:cNvSpPr>
          <p:nvPr>
            <p:ph type="body" sz="quarter" idx="13"/>
          </p:nvPr>
        </p:nvSpPr>
        <p:spPr>
          <a:xfrm>
            <a:off x="838200" y="1892275"/>
            <a:ext cx="10515600" cy="445660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3" name="Ellipse 12">
            <a:extLst>
              <a:ext uri="{FF2B5EF4-FFF2-40B4-BE49-F238E27FC236}">
                <a16:creationId xmlns:a16="http://schemas.microsoft.com/office/drawing/2014/main" id="{B7815A72-1ECC-4A84-A4CA-A346AE836C42}"/>
              </a:ext>
            </a:extLst>
          </p:cNvPr>
          <p:cNvSpPr>
            <a:spLocks noChangeAspect="1"/>
          </p:cNvSpPr>
          <p:nvPr userDrawn="1"/>
        </p:nvSpPr>
        <p:spPr>
          <a:xfrm rot="447595">
            <a:off x="11640691" y="6223287"/>
            <a:ext cx="690955" cy="690955"/>
          </a:xfrm>
          <a:prstGeom prst="ellipse">
            <a:avLst/>
          </a:prstGeom>
          <a:noFill/>
          <a:ln w="3810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2197CFA3-D332-42D1-9F63-26E3443381C2}"/>
              </a:ext>
            </a:extLst>
          </p:cNvPr>
          <p:cNvSpPr>
            <a:spLocks noChangeAspect="1"/>
          </p:cNvSpPr>
          <p:nvPr userDrawn="1"/>
        </p:nvSpPr>
        <p:spPr>
          <a:xfrm rot="161190">
            <a:off x="-134883" y="-121014"/>
            <a:ext cx="1008000" cy="1008000"/>
          </a:xfrm>
          <a:prstGeom prst="ellipse">
            <a:avLst/>
          </a:prstGeom>
          <a:noFill/>
          <a:ln w="57150">
            <a:solidFill>
              <a:srgbClr val="40C3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7">
            <a:extLst>
              <a:ext uri="{FF2B5EF4-FFF2-40B4-BE49-F238E27FC236}">
                <a16:creationId xmlns:a16="http://schemas.microsoft.com/office/drawing/2014/main" id="{24B696A5-923E-4DD4-97A6-8B5E9CBF040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50333" y="255172"/>
            <a:ext cx="1011079" cy="623718"/>
          </a:xfrm>
          <a:prstGeom prst="rect">
            <a:avLst/>
          </a:prstGeom>
        </p:spPr>
      </p:pic>
      <p:sp>
        <p:nvSpPr>
          <p:cNvPr id="17" name="Ellipse 16">
            <a:extLst>
              <a:ext uri="{FF2B5EF4-FFF2-40B4-BE49-F238E27FC236}">
                <a16:creationId xmlns:a16="http://schemas.microsoft.com/office/drawing/2014/main" id="{D3786095-22AB-47BB-93C7-1BDAF2C60E5F}"/>
              </a:ext>
            </a:extLst>
          </p:cNvPr>
          <p:cNvSpPr>
            <a:spLocks noChangeAspect="1"/>
          </p:cNvSpPr>
          <p:nvPr userDrawn="1"/>
        </p:nvSpPr>
        <p:spPr>
          <a:xfrm rot="447595">
            <a:off x="11729991" y="6320728"/>
            <a:ext cx="592247" cy="592247"/>
          </a:xfrm>
          <a:prstGeom prst="ellipse">
            <a:avLst/>
          </a:prstGeom>
          <a:solidFill>
            <a:srgbClr val="3EBFD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CA867D3C-C3C6-4D2D-9E6A-A0087DA54BE1}"/>
              </a:ext>
            </a:extLst>
          </p:cNvPr>
          <p:cNvSpPr/>
          <p:nvPr userDrawn="1"/>
        </p:nvSpPr>
        <p:spPr>
          <a:xfrm rot="161190">
            <a:off x="-152739" y="-128154"/>
            <a:ext cx="900000" cy="900000"/>
          </a:xfrm>
          <a:prstGeom prst="ellipse">
            <a:avLst/>
          </a:prstGeom>
          <a:solidFill>
            <a:srgbClr val="00991D"/>
          </a:solid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numéro de diapositive 5">
            <a:extLst>
              <a:ext uri="{FF2B5EF4-FFF2-40B4-BE49-F238E27FC236}">
                <a16:creationId xmlns:a16="http://schemas.microsoft.com/office/drawing/2014/main" id="{1141DC13-049B-4765-91FF-EFDFCEDDD5A5}"/>
              </a:ext>
            </a:extLst>
          </p:cNvPr>
          <p:cNvSpPr>
            <a:spLocks noGrp="1"/>
          </p:cNvSpPr>
          <p:nvPr>
            <p:ph type="sldNum" sz="quarter" idx="12"/>
          </p:nvPr>
        </p:nvSpPr>
        <p:spPr>
          <a:xfrm>
            <a:off x="11659500" y="6378223"/>
            <a:ext cx="520169" cy="365125"/>
          </a:xfrm>
        </p:spPr>
        <p:txBody>
          <a:bodyPr/>
          <a:lstStyle>
            <a:lvl1pPr>
              <a:defRPr>
                <a:solidFill>
                  <a:schemeClr val="bg1"/>
                </a:solidFill>
              </a:defRPr>
            </a:lvl1pPr>
          </a:lstStyle>
          <a:p>
            <a:fld id="{AE3CA754-A55E-413D-A6F6-65F50450773E}" type="slidenum">
              <a:rPr lang="fr-FR" smtClean="0"/>
              <a:pPr/>
              <a:t>‹N°›</a:t>
            </a:fld>
            <a:endParaRPr lang="fr-FR"/>
          </a:p>
        </p:txBody>
      </p:sp>
    </p:spTree>
    <p:extLst>
      <p:ext uri="{BB962C8B-B14F-4D97-AF65-F5344CB8AC3E}">
        <p14:creationId xmlns:p14="http://schemas.microsoft.com/office/powerpoint/2010/main" val="57760775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91151-E287-48AF-B33C-F5E3C0CE6226}"/>
              </a:ext>
            </a:extLst>
          </p:cNvPr>
          <p:cNvSpPr>
            <a:spLocks noGrp="1"/>
          </p:cNvSpPr>
          <p:nvPr>
            <p:ph type="title"/>
          </p:nvPr>
        </p:nvSpPr>
        <p:spPr>
          <a:xfrm>
            <a:off x="838200" y="853869"/>
            <a:ext cx="10515600" cy="623718"/>
          </a:xfrm>
        </p:spPr>
        <p:txBody>
          <a:bodyPr/>
          <a:lstStyle/>
          <a:p>
            <a:r>
              <a:rPr lang="fr-FR"/>
              <a:t>Modifiez le style du titre</a:t>
            </a:r>
          </a:p>
        </p:txBody>
      </p:sp>
      <p:sp>
        <p:nvSpPr>
          <p:cNvPr id="3" name="Espace réservé du contenu 2">
            <a:extLst>
              <a:ext uri="{FF2B5EF4-FFF2-40B4-BE49-F238E27FC236}">
                <a16:creationId xmlns:a16="http://schemas.microsoft.com/office/drawing/2014/main" id="{1DC60457-C77A-4F83-82B9-FA464E4C81C7}"/>
              </a:ext>
            </a:extLst>
          </p:cNvPr>
          <p:cNvSpPr>
            <a:spLocks noGrp="1"/>
          </p:cNvSpPr>
          <p:nvPr>
            <p:ph sz="half" idx="1"/>
          </p:nvPr>
        </p:nvSpPr>
        <p:spPr>
          <a:xfrm>
            <a:off x="838200" y="1710906"/>
            <a:ext cx="5181600" cy="456371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6BA2DA1C-071A-4BB7-AB19-5261AA3C0ADC}"/>
              </a:ext>
            </a:extLst>
          </p:cNvPr>
          <p:cNvSpPr>
            <a:spLocks noGrp="1"/>
          </p:cNvSpPr>
          <p:nvPr>
            <p:ph sz="half" idx="2"/>
          </p:nvPr>
        </p:nvSpPr>
        <p:spPr>
          <a:xfrm>
            <a:off x="6172200" y="1710906"/>
            <a:ext cx="5181600" cy="456371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llipse 7">
            <a:extLst>
              <a:ext uri="{FF2B5EF4-FFF2-40B4-BE49-F238E27FC236}">
                <a16:creationId xmlns:a16="http://schemas.microsoft.com/office/drawing/2014/main" id="{BF8B8AA8-69E1-4850-BB9D-E18AAFE90B6B}"/>
              </a:ext>
            </a:extLst>
          </p:cNvPr>
          <p:cNvSpPr/>
          <p:nvPr userDrawn="1"/>
        </p:nvSpPr>
        <p:spPr>
          <a:xfrm rot="447595">
            <a:off x="-446156" y="3477027"/>
            <a:ext cx="892314" cy="917282"/>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935C2D3C-3A9E-4DE3-9F28-60B82DA7F020}"/>
              </a:ext>
            </a:extLst>
          </p:cNvPr>
          <p:cNvSpPr/>
          <p:nvPr userDrawn="1"/>
        </p:nvSpPr>
        <p:spPr>
          <a:xfrm flipV="1">
            <a:off x="0" y="6627527"/>
            <a:ext cx="11080197" cy="45719"/>
          </a:xfrm>
          <a:prstGeom prst="rect">
            <a:avLst/>
          </a:prstGeom>
          <a:solidFill>
            <a:srgbClr val="3E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Ellipse 9">
            <a:extLst>
              <a:ext uri="{FF2B5EF4-FFF2-40B4-BE49-F238E27FC236}">
                <a16:creationId xmlns:a16="http://schemas.microsoft.com/office/drawing/2014/main" id="{E9DD578C-D76F-46FD-A09A-49EBBAD64E82}"/>
              </a:ext>
            </a:extLst>
          </p:cNvPr>
          <p:cNvSpPr/>
          <p:nvPr userDrawn="1"/>
        </p:nvSpPr>
        <p:spPr>
          <a:xfrm rot="161190">
            <a:off x="-783522" y="2448739"/>
            <a:ext cx="1489968" cy="1489968"/>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7">
            <a:extLst>
              <a:ext uri="{FF2B5EF4-FFF2-40B4-BE49-F238E27FC236}">
                <a16:creationId xmlns:a16="http://schemas.microsoft.com/office/drawing/2014/main" id="{7A33B98B-926D-4FF6-92AC-838464075C4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23700" y="184150"/>
            <a:ext cx="1011079" cy="623718"/>
          </a:xfrm>
          <a:prstGeom prst="rect">
            <a:avLst/>
          </a:prstGeom>
        </p:spPr>
      </p:pic>
      <p:sp>
        <p:nvSpPr>
          <p:cNvPr id="12" name="Ellipse 11">
            <a:extLst>
              <a:ext uri="{FF2B5EF4-FFF2-40B4-BE49-F238E27FC236}">
                <a16:creationId xmlns:a16="http://schemas.microsoft.com/office/drawing/2014/main" id="{BE008D22-6FFD-47AD-837E-6D527B0C337D}"/>
              </a:ext>
            </a:extLst>
          </p:cNvPr>
          <p:cNvSpPr/>
          <p:nvPr userDrawn="1"/>
        </p:nvSpPr>
        <p:spPr>
          <a:xfrm rot="447595">
            <a:off x="11014117" y="5631894"/>
            <a:ext cx="1489968" cy="1489968"/>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90D4BDB1-886F-480C-9D0D-22E2D720FFD0}"/>
              </a:ext>
            </a:extLst>
          </p:cNvPr>
          <p:cNvSpPr/>
          <p:nvPr userDrawn="1"/>
        </p:nvSpPr>
        <p:spPr>
          <a:xfrm rot="447595">
            <a:off x="11144335" y="5759034"/>
            <a:ext cx="1349504" cy="1349504"/>
          </a:xfrm>
          <a:prstGeom prst="ellipse">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numéro de diapositive 6">
            <a:extLst>
              <a:ext uri="{FF2B5EF4-FFF2-40B4-BE49-F238E27FC236}">
                <a16:creationId xmlns:a16="http://schemas.microsoft.com/office/drawing/2014/main" id="{54A57272-B554-4F94-B8FC-40BEECA8B9FB}"/>
              </a:ext>
            </a:extLst>
          </p:cNvPr>
          <p:cNvSpPr>
            <a:spLocks noGrp="1"/>
          </p:cNvSpPr>
          <p:nvPr>
            <p:ph type="sldNum" sz="quarter" idx="12"/>
          </p:nvPr>
        </p:nvSpPr>
        <p:spPr>
          <a:xfrm>
            <a:off x="11429492" y="6194315"/>
            <a:ext cx="505287" cy="365125"/>
          </a:xfrm>
        </p:spPr>
        <p:txBody>
          <a:bodyPr/>
          <a:lstStyle>
            <a:lvl1pPr>
              <a:defRPr>
                <a:solidFill>
                  <a:schemeClr val="bg1"/>
                </a:solidFill>
              </a:defRPr>
            </a:lvl1pPr>
          </a:lstStyle>
          <a:p>
            <a:fld id="{AE3CA754-A55E-413D-A6F6-65F50450773E}" type="slidenum">
              <a:rPr lang="fr-FR" smtClean="0"/>
              <a:pPr/>
              <a:t>‹N°›</a:t>
            </a:fld>
            <a:endParaRPr lang="fr-FR"/>
          </a:p>
        </p:txBody>
      </p:sp>
    </p:spTree>
    <p:extLst>
      <p:ext uri="{BB962C8B-B14F-4D97-AF65-F5344CB8AC3E}">
        <p14:creationId xmlns:p14="http://schemas.microsoft.com/office/powerpoint/2010/main" val="63393867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5DAEFC-46D1-4EA2-A429-47DC7BD76F6B}"/>
              </a:ext>
            </a:extLst>
          </p:cNvPr>
          <p:cNvSpPr>
            <a:spLocks noGrp="1"/>
          </p:cNvSpPr>
          <p:nvPr>
            <p:ph type="title"/>
          </p:nvPr>
        </p:nvSpPr>
        <p:spPr>
          <a:xfrm>
            <a:off x="838200" y="826764"/>
            <a:ext cx="10515600" cy="730389"/>
          </a:xfrm>
        </p:spPr>
        <p:txBody>
          <a:bodyPr/>
          <a:lstStyle/>
          <a:p>
            <a:r>
              <a:rPr lang="fr-FR" dirty="0"/>
              <a:t>Modifiez le style du titre</a:t>
            </a:r>
          </a:p>
        </p:txBody>
      </p:sp>
      <p:sp>
        <p:nvSpPr>
          <p:cNvPr id="6" name="Espace réservé du contenu 3">
            <a:extLst>
              <a:ext uri="{FF2B5EF4-FFF2-40B4-BE49-F238E27FC236}">
                <a16:creationId xmlns:a16="http://schemas.microsoft.com/office/drawing/2014/main" id="{39968B1E-916B-4552-BA2B-6DB627638890}"/>
              </a:ext>
            </a:extLst>
          </p:cNvPr>
          <p:cNvSpPr>
            <a:spLocks noGrp="1"/>
          </p:cNvSpPr>
          <p:nvPr>
            <p:ph sz="half" idx="2"/>
          </p:nvPr>
        </p:nvSpPr>
        <p:spPr>
          <a:xfrm>
            <a:off x="838200" y="1722266"/>
            <a:ext cx="4932000" cy="3539471"/>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llipse 6">
            <a:extLst>
              <a:ext uri="{FF2B5EF4-FFF2-40B4-BE49-F238E27FC236}">
                <a16:creationId xmlns:a16="http://schemas.microsoft.com/office/drawing/2014/main" id="{B49CBE83-8FEE-49FF-8A57-70B6B42359C3}"/>
              </a:ext>
            </a:extLst>
          </p:cNvPr>
          <p:cNvSpPr/>
          <p:nvPr userDrawn="1"/>
        </p:nvSpPr>
        <p:spPr>
          <a:xfrm rot="447595">
            <a:off x="-446156" y="3477027"/>
            <a:ext cx="892314" cy="917282"/>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DBBBA98-277F-4453-8E86-981C9D61AABD}"/>
              </a:ext>
            </a:extLst>
          </p:cNvPr>
          <p:cNvSpPr/>
          <p:nvPr userDrawn="1"/>
        </p:nvSpPr>
        <p:spPr>
          <a:xfrm flipV="1">
            <a:off x="0" y="6627527"/>
            <a:ext cx="11080197" cy="45719"/>
          </a:xfrm>
          <a:prstGeom prst="rect">
            <a:avLst/>
          </a:prstGeom>
          <a:solidFill>
            <a:srgbClr val="3E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Ellipse 8">
            <a:extLst>
              <a:ext uri="{FF2B5EF4-FFF2-40B4-BE49-F238E27FC236}">
                <a16:creationId xmlns:a16="http://schemas.microsoft.com/office/drawing/2014/main" id="{924EB3C9-27DB-498B-B31B-C807B7146E99}"/>
              </a:ext>
            </a:extLst>
          </p:cNvPr>
          <p:cNvSpPr/>
          <p:nvPr userDrawn="1"/>
        </p:nvSpPr>
        <p:spPr>
          <a:xfrm rot="161190">
            <a:off x="-783522" y="2448739"/>
            <a:ext cx="1489968" cy="1489968"/>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7">
            <a:extLst>
              <a:ext uri="{FF2B5EF4-FFF2-40B4-BE49-F238E27FC236}">
                <a16:creationId xmlns:a16="http://schemas.microsoft.com/office/drawing/2014/main" id="{BB93D56D-2D2D-4E39-985F-A40D2219581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23700" y="184150"/>
            <a:ext cx="1011079" cy="623718"/>
          </a:xfrm>
          <a:prstGeom prst="rect">
            <a:avLst/>
          </a:prstGeom>
        </p:spPr>
      </p:pic>
      <p:sp>
        <p:nvSpPr>
          <p:cNvPr id="11" name="Ellipse 10">
            <a:extLst>
              <a:ext uri="{FF2B5EF4-FFF2-40B4-BE49-F238E27FC236}">
                <a16:creationId xmlns:a16="http://schemas.microsoft.com/office/drawing/2014/main" id="{F094F9FD-D88C-4E69-8C0B-DE1AFBF34216}"/>
              </a:ext>
            </a:extLst>
          </p:cNvPr>
          <p:cNvSpPr/>
          <p:nvPr userDrawn="1"/>
        </p:nvSpPr>
        <p:spPr>
          <a:xfrm rot="447595">
            <a:off x="11014117" y="5631894"/>
            <a:ext cx="1489968" cy="1489968"/>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AE3866E0-887D-4C3E-A1CA-9F6B506459F9}"/>
              </a:ext>
            </a:extLst>
          </p:cNvPr>
          <p:cNvSpPr/>
          <p:nvPr userDrawn="1"/>
        </p:nvSpPr>
        <p:spPr>
          <a:xfrm rot="447595">
            <a:off x="11144335" y="5759034"/>
            <a:ext cx="1349504" cy="1349504"/>
          </a:xfrm>
          <a:prstGeom prst="ellipse">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a:extLst>
              <a:ext uri="{FF2B5EF4-FFF2-40B4-BE49-F238E27FC236}">
                <a16:creationId xmlns:a16="http://schemas.microsoft.com/office/drawing/2014/main" id="{9A487D82-7C40-46F6-A5D9-DA799A6F0ADA}"/>
              </a:ext>
            </a:extLst>
          </p:cNvPr>
          <p:cNvSpPr>
            <a:spLocks noGrp="1"/>
          </p:cNvSpPr>
          <p:nvPr>
            <p:ph type="sldNum" sz="quarter" idx="12"/>
          </p:nvPr>
        </p:nvSpPr>
        <p:spPr>
          <a:xfrm>
            <a:off x="11461071" y="6194315"/>
            <a:ext cx="473707" cy="365125"/>
          </a:xfrm>
        </p:spPr>
        <p:txBody>
          <a:bodyPr/>
          <a:lstStyle>
            <a:lvl1pPr>
              <a:defRPr>
                <a:solidFill>
                  <a:schemeClr val="bg1"/>
                </a:solidFill>
              </a:defRPr>
            </a:lvl1pPr>
          </a:lstStyle>
          <a:p>
            <a:fld id="{AE3CA754-A55E-413D-A6F6-65F50450773E}" type="slidenum">
              <a:rPr lang="fr-FR" smtClean="0"/>
              <a:pPr/>
              <a:t>‹N°›</a:t>
            </a:fld>
            <a:endParaRPr lang="fr-FR"/>
          </a:p>
        </p:txBody>
      </p:sp>
      <p:sp>
        <p:nvSpPr>
          <p:cNvPr id="14" name="Espace réservé du texte 13">
            <a:extLst>
              <a:ext uri="{FF2B5EF4-FFF2-40B4-BE49-F238E27FC236}">
                <a16:creationId xmlns:a16="http://schemas.microsoft.com/office/drawing/2014/main" id="{8F6FE9E6-3107-4A8E-B97A-22CD5E7DBC89}"/>
              </a:ext>
            </a:extLst>
          </p:cNvPr>
          <p:cNvSpPr>
            <a:spLocks noGrp="1"/>
          </p:cNvSpPr>
          <p:nvPr>
            <p:ph type="body" sz="quarter" idx="13"/>
          </p:nvPr>
        </p:nvSpPr>
        <p:spPr>
          <a:xfrm>
            <a:off x="838200" y="5379867"/>
            <a:ext cx="9982200" cy="1094018"/>
          </a:xfrm>
        </p:spPr>
        <p:txBody>
          <a:bodyPr/>
          <a:lstStyle>
            <a:lvl1pPr marL="0" indent="0">
              <a:buNone/>
              <a:defRPr/>
            </a:lvl1pPr>
          </a:lstStyle>
          <a:p>
            <a:pPr lvl="0"/>
            <a:r>
              <a:rPr lang="fr-FR" dirty="0"/>
              <a:t>Cliquez pour modifier les styles du texte du masque</a:t>
            </a:r>
          </a:p>
        </p:txBody>
      </p:sp>
      <p:sp>
        <p:nvSpPr>
          <p:cNvPr id="16" name="Espace réservé du contenu 15">
            <a:extLst>
              <a:ext uri="{FF2B5EF4-FFF2-40B4-BE49-F238E27FC236}">
                <a16:creationId xmlns:a16="http://schemas.microsoft.com/office/drawing/2014/main" id="{41D24579-655C-44A0-8B20-BF1E940E94ED}"/>
              </a:ext>
            </a:extLst>
          </p:cNvPr>
          <p:cNvSpPr>
            <a:spLocks noGrp="1"/>
          </p:cNvSpPr>
          <p:nvPr>
            <p:ph sz="quarter" idx="14"/>
          </p:nvPr>
        </p:nvSpPr>
        <p:spPr>
          <a:xfrm>
            <a:off x="5888400" y="1721612"/>
            <a:ext cx="4932000" cy="354012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2952520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F20768-8248-40CA-80CA-9A552F8E6310}"/>
              </a:ext>
            </a:extLst>
          </p:cNvPr>
          <p:cNvSpPr>
            <a:spLocks noGrp="1"/>
          </p:cNvSpPr>
          <p:nvPr>
            <p:ph type="title"/>
          </p:nvPr>
        </p:nvSpPr>
        <p:spPr>
          <a:xfrm>
            <a:off x="836612" y="972116"/>
            <a:ext cx="3932237" cy="923971"/>
          </a:xfrm>
        </p:spPr>
        <p:txBody>
          <a:bodyPr anchor="b">
            <a:normAutofit/>
          </a:bodyPr>
          <a:lstStyle>
            <a:lvl1pPr>
              <a:defRPr sz="2800"/>
            </a:lvl1pPr>
          </a:lstStyle>
          <a:p>
            <a:r>
              <a:rPr lang="fr-FR" dirty="0"/>
              <a:t>Modifiez le style du titre</a:t>
            </a:r>
          </a:p>
        </p:txBody>
      </p:sp>
      <p:sp>
        <p:nvSpPr>
          <p:cNvPr id="3" name="Espace réservé pour une image  2">
            <a:extLst>
              <a:ext uri="{FF2B5EF4-FFF2-40B4-BE49-F238E27FC236}">
                <a16:creationId xmlns:a16="http://schemas.microsoft.com/office/drawing/2014/main" id="{C214870A-2E77-467F-B3E0-CB7B596F9A2C}"/>
              </a:ext>
            </a:extLst>
          </p:cNvPr>
          <p:cNvSpPr>
            <a:spLocks noGrp="1"/>
          </p:cNvSpPr>
          <p:nvPr>
            <p:ph type="pic" idx="1"/>
          </p:nvPr>
        </p:nvSpPr>
        <p:spPr>
          <a:xfrm>
            <a:off x="5183188" y="987426"/>
            <a:ext cx="6172200" cy="46414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00B2932-FBCF-4193-B7D8-887925AFAC72}"/>
              </a:ext>
            </a:extLst>
          </p:cNvPr>
          <p:cNvSpPr>
            <a:spLocks noGrp="1"/>
          </p:cNvSpPr>
          <p:nvPr>
            <p:ph type="body" sz="half" idx="2"/>
          </p:nvPr>
        </p:nvSpPr>
        <p:spPr>
          <a:xfrm>
            <a:off x="859084" y="2241310"/>
            <a:ext cx="3932237" cy="393754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8" name="Rectangle 7">
            <a:extLst>
              <a:ext uri="{FF2B5EF4-FFF2-40B4-BE49-F238E27FC236}">
                <a16:creationId xmlns:a16="http://schemas.microsoft.com/office/drawing/2014/main" id="{6079D975-EF07-4B03-9A01-437F362BCF6B}"/>
              </a:ext>
            </a:extLst>
          </p:cNvPr>
          <p:cNvSpPr/>
          <p:nvPr userDrawn="1"/>
        </p:nvSpPr>
        <p:spPr>
          <a:xfrm>
            <a:off x="-152879" y="2031676"/>
            <a:ext cx="4924904" cy="83197"/>
          </a:xfrm>
          <a:prstGeom prst="rect">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Ellipse 8">
            <a:extLst>
              <a:ext uri="{FF2B5EF4-FFF2-40B4-BE49-F238E27FC236}">
                <a16:creationId xmlns:a16="http://schemas.microsoft.com/office/drawing/2014/main" id="{7A790434-CBEA-40F6-B9ED-43D463DE5DED}"/>
              </a:ext>
            </a:extLst>
          </p:cNvPr>
          <p:cNvSpPr/>
          <p:nvPr userDrawn="1"/>
        </p:nvSpPr>
        <p:spPr>
          <a:xfrm rot="447595">
            <a:off x="-446156" y="3477027"/>
            <a:ext cx="892314" cy="917282"/>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962A0A3C-E460-4B69-8032-3C4BAE9B1A68}"/>
              </a:ext>
            </a:extLst>
          </p:cNvPr>
          <p:cNvSpPr/>
          <p:nvPr userDrawn="1"/>
        </p:nvSpPr>
        <p:spPr>
          <a:xfrm flipV="1">
            <a:off x="0" y="6627527"/>
            <a:ext cx="11080197" cy="45719"/>
          </a:xfrm>
          <a:prstGeom prst="rect">
            <a:avLst/>
          </a:prstGeom>
          <a:solidFill>
            <a:srgbClr val="3E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Ellipse 10">
            <a:extLst>
              <a:ext uri="{FF2B5EF4-FFF2-40B4-BE49-F238E27FC236}">
                <a16:creationId xmlns:a16="http://schemas.microsoft.com/office/drawing/2014/main" id="{66603A45-D4D6-4FAE-B2D6-2AC29993F13D}"/>
              </a:ext>
            </a:extLst>
          </p:cNvPr>
          <p:cNvSpPr/>
          <p:nvPr userDrawn="1"/>
        </p:nvSpPr>
        <p:spPr>
          <a:xfrm rot="161190">
            <a:off x="-783522" y="2448739"/>
            <a:ext cx="1489968" cy="1489968"/>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Picture 7">
            <a:extLst>
              <a:ext uri="{FF2B5EF4-FFF2-40B4-BE49-F238E27FC236}">
                <a16:creationId xmlns:a16="http://schemas.microsoft.com/office/drawing/2014/main" id="{1EAACDCF-C384-4C4F-85DC-D770E8928AB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23700" y="184150"/>
            <a:ext cx="1011079" cy="623718"/>
          </a:xfrm>
          <a:prstGeom prst="rect">
            <a:avLst/>
          </a:prstGeom>
        </p:spPr>
      </p:pic>
      <p:sp>
        <p:nvSpPr>
          <p:cNvPr id="13" name="Ellipse 12">
            <a:extLst>
              <a:ext uri="{FF2B5EF4-FFF2-40B4-BE49-F238E27FC236}">
                <a16:creationId xmlns:a16="http://schemas.microsoft.com/office/drawing/2014/main" id="{3AF51A7A-5CBC-4508-9221-BF9105919F97}"/>
              </a:ext>
            </a:extLst>
          </p:cNvPr>
          <p:cNvSpPr/>
          <p:nvPr userDrawn="1"/>
        </p:nvSpPr>
        <p:spPr>
          <a:xfrm rot="447595">
            <a:off x="11014117" y="5631894"/>
            <a:ext cx="1489968" cy="1489968"/>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D127379A-828C-4044-98A3-061B25BA53D4}"/>
              </a:ext>
            </a:extLst>
          </p:cNvPr>
          <p:cNvSpPr/>
          <p:nvPr userDrawn="1"/>
        </p:nvSpPr>
        <p:spPr>
          <a:xfrm rot="447595">
            <a:off x="11144335" y="5759034"/>
            <a:ext cx="1349504" cy="1349504"/>
          </a:xfrm>
          <a:prstGeom prst="ellipse">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numéro de diapositive 6">
            <a:extLst>
              <a:ext uri="{FF2B5EF4-FFF2-40B4-BE49-F238E27FC236}">
                <a16:creationId xmlns:a16="http://schemas.microsoft.com/office/drawing/2014/main" id="{8A74C671-939B-4C87-9813-D06E8473FD55}"/>
              </a:ext>
            </a:extLst>
          </p:cNvPr>
          <p:cNvSpPr>
            <a:spLocks noGrp="1"/>
          </p:cNvSpPr>
          <p:nvPr>
            <p:ph type="sldNum" sz="quarter" idx="12"/>
          </p:nvPr>
        </p:nvSpPr>
        <p:spPr>
          <a:xfrm>
            <a:off x="11398146" y="6124638"/>
            <a:ext cx="514165" cy="365125"/>
          </a:xfrm>
        </p:spPr>
        <p:txBody>
          <a:bodyPr/>
          <a:lstStyle>
            <a:lvl1pPr>
              <a:defRPr>
                <a:solidFill>
                  <a:schemeClr val="bg1"/>
                </a:solidFill>
              </a:defRPr>
            </a:lvl1pPr>
          </a:lstStyle>
          <a:p>
            <a:fld id="{AE3CA754-A55E-413D-A6F6-65F50450773E}" type="slidenum">
              <a:rPr lang="fr-FR" smtClean="0"/>
              <a:pPr/>
              <a:t>‹N°›</a:t>
            </a:fld>
            <a:endParaRPr lang="fr-FR"/>
          </a:p>
        </p:txBody>
      </p:sp>
    </p:spTree>
    <p:extLst>
      <p:ext uri="{BB962C8B-B14F-4D97-AF65-F5344CB8AC3E}">
        <p14:creationId xmlns:p14="http://schemas.microsoft.com/office/powerpoint/2010/main" val="301390923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E464CC-771C-4E99-A5FD-5CDC94C9FACD}"/>
              </a:ext>
            </a:extLst>
          </p:cNvPr>
          <p:cNvSpPr/>
          <p:nvPr userDrawn="1"/>
        </p:nvSpPr>
        <p:spPr>
          <a:xfrm>
            <a:off x="0" y="0"/>
            <a:ext cx="12192000" cy="6207979"/>
          </a:xfrm>
          <a:prstGeom prst="rect">
            <a:avLst/>
          </a:prstGeom>
          <a:solidFill>
            <a:srgbClr val="40C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14">
            <a:extLst>
              <a:ext uri="{FF2B5EF4-FFF2-40B4-BE49-F238E27FC236}">
                <a16:creationId xmlns:a16="http://schemas.microsoft.com/office/drawing/2014/main" id="{1DF26152-0BC2-43E6-8786-388FCF369E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363" y="6341748"/>
            <a:ext cx="567812" cy="386112"/>
          </a:xfrm>
          <a:prstGeom prst="rect">
            <a:avLst/>
          </a:prstGeom>
        </p:spPr>
      </p:pic>
      <p:sp>
        <p:nvSpPr>
          <p:cNvPr id="7" name="Rectangle 6">
            <a:extLst>
              <a:ext uri="{FF2B5EF4-FFF2-40B4-BE49-F238E27FC236}">
                <a16:creationId xmlns:a16="http://schemas.microsoft.com/office/drawing/2014/main" id="{85A8C4D0-C49F-4733-B026-688954C2F7B8}"/>
              </a:ext>
            </a:extLst>
          </p:cNvPr>
          <p:cNvSpPr/>
          <p:nvPr userDrawn="1"/>
        </p:nvSpPr>
        <p:spPr>
          <a:xfrm>
            <a:off x="814768" y="6413524"/>
            <a:ext cx="11291507" cy="261610"/>
          </a:xfrm>
          <a:prstGeom prst="rect">
            <a:avLst/>
          </a:prstGeom>
        </p:spPr>
        <p:txBody>
          <a:bodyPr wrap="square">
            <a:spAutoFit/>
          </a:bodyPr>
          <a:lstStyle/>
          <a:p>
            <a:r>
              <a:rPr lang="en-US" sz="1100" b="0" i="0" dirty="0">
                <a:solidFill>
                  <a:schemeClr val="tx1">
                    <a:lumMod val="65000"/>
                    <a:lumOff val="35000"/>
                  </a:schemeClr>
                </a:solidFill>
                <a:effectLst/>
                <a:latin typeface="Rubik"/>
              </a:rPr>
              <a:t>The LEAP-RE project has received funding from the European Union’s Horizon 2020 Research and Innovation Program under Grant Agreement 963530.</a:t>
            </a:r>
            <a:endParaRPr lang="fr-FR" sz="1100" dirty="0">
              <a:solidFill>
                <a:schemeClr val="tx1">
                  <a:lumMod val="65000"/>
                  <a:lumOff val="35000"/>
                </a:schemeClr>
              </a:solidFill>
            </a:endParaRPr>
          </a:p>
        </p:txBody>
      </p:sp>
      <p:sp>
        <p:nvSpPr>
          <p:cNvPr id="8" name="Subtitle 2">
            <a:extLst>
              <a:ext uri="{FF2B5EF4-FFF2-40B4-BE49-F238E27FC236}">
                <a16:creationId xmlns:a16="http://schemas.microsoft.com/office/drawing/2014/main" id="{22B12F15-6298-43B6-8860-F5F55E624791}"/>
              </a:ext>
            </a:extLst>
          </p:cNvPr>
          <p:cNvSpPr txBox="1">
            <a:spLocks/>
          </p:cNvSpPr>
          <p:nvPr userDrawn="1"/>
        </p:nvSpPr>
        <p:spPr>
          <a:xfrm>
            <a:off x="5248120" y="2988713"/>
            <a:ext cx="3257705" cy="448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0" kern="1200" cap="none" baseline="0">
                <a:solidFill>
                  <a:schemeClr val="bg1"/>
                </a:solidFill>
                <a:latin typeface="Verdana" panose="020B0604030504040204" pitchFamily="34" charset="0"/>
                <a:ea typeface="Verdana" panose="020B0604030504040204" pitchFamily="34" charset="0"/>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www.leap-re.eu</a:t>
            </a:r>
          </a:p>
        </p:txBody>
      </p:sp>
      <p:sp>
        <p:nvSpPr>
          <p:cNvPr id="9" name="Subtitle 2">
            <a:extLst>
              <a:ext uri="{FF2B5EF4-FFF2-40B4-BE49-F238E27FC236}">
                <a16:creationId xmlns:a16="http://schemas.microsoft.com/office/drawing/2014/main" id="{C0AC89DA-4ED1-4E70-809B-51FF6125C0A6}"/>
              </a:ext>
            </a:extLst>
          </p:cNvPr>
          <p:cNvSpPr txBox="1">
            <a:spLocks/>
          </p:cNvSpPr>
          <p:nvPr userDrawn="1"/>
        </p:nvSpPr>
        <p:spPr>
          <a:xfrm>
            <a:off x="5248120" y="3926161"/>
            <a:ext cx="3257705" cy="448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0" kern="1200" cap="none" baseline="0">
                <a:solidFill>
                  <a:schemeClr val="bg1"/>
                </a:solidFill>
                <a:latin typeface="Verdana" panose="020B0604030504040204" pitchFamily="34" charset="0"/>
                <a:ea typeface="Verdana" panose="020B0604030504040204" pitchFamily="34" charset="0"/>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contact@leap-re.eu</a:t>
            </a:r>
          </a:p>
        </p:txBody>
      </p:sp>
      <p:sp>
        <p:nvSpPr>
          <p:cNvPr id="10" name="Subtitle 2">
            <a:extLst>
              <a:ext uri="{FF2B5EF4-FFF2-40B4-BE49-F238E27FC236}">
                <a16:creationId xmlns:a16="http://schemas.microsoft.com/office/drawing/2014/main" id="{EA6F78DF-9D01-4E6F-94A4-932D0EA526B2}"/>
              </a:ext>
            </a:extLst>
          </p:cNvPr>
          <p:cNvSpPr txBox="1">
            <a:spLocks/>
          </p:cNvSpPr>
          <p:nvPr userDrawn="1"/>
        </p:nvSpPr>
        <p:spPr>
          <a:xfrm>
            <a:off x="5248120" y="4920759"/>
            <a:ext cx="3257705" cy="448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0" kern="1200" cap="none" baseline="0">
                <a:solidFill>
                  <a:schemeClr val="bg1"/>
                </a:solidFill>
                <a:latin typeface="Verdana" panose="020B0604030504040204" pitchFamily="34" charset="0"/>
                <a:ea typeface="Verdana" panose="020B0604030504040204" pitchFamily="34" charset="0"/>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a:t>
            </a:r>
            <a:r>
              <a:rPr lang="en-GB" dirty="0" err="1"/>
              <a:t>leapRE_EU</a:t>
            </a:r>
            <a:endParaRPr lang="en-GB" dirty="0"/>
          </a:p>
        </p:txBody>
      </p:sp>
      <p:pic>
        <p:nvPicPr>
          <p:cNvPr id="11" name="Image 10" descr="Une image contenant clipart&#10;&#10;Description générée automatiquement">
            <a:extLst>
              <a:ext uri="{FF2B5EF4-FFF2-40B4-BE49-F238E27FC236}">
                <a16:creationId xmlns:a16="http://schemas.microsoft.com/office/drawing/2014/main" id="{70743B68-E78E-4488-AAB1-4C476F62E9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71639" y="4920759"/>
            <a:ext cx="525589" cy="525589"/>
          </a:xfrm>
          <a:prstGeom prst="rect">
            <a:avLst/>
          </a:prstGeom>
        </p:spPr>
      </p:pic>
      <p:pic>
        <p:nvPicPr>
          <p:cNvPr id="12" name="Image 11">
            <a:extLst>
              <a:ext uri="{FF2B5EF4-FFF2-40B4-BE49-F238E27FC236}">
                <a16:creationId xmlns:a16="http://schemas.microsoft.com/office/drawing/2014/main" id="{134791B9-3FCE-41AF-96FC-9CAAF72011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05648" y="3848133"/>
            <a:ext cx="604935" cy="604935"/>
          </a:xfrm>
          <a:prstGeom prst="rect">
            <a:avLst/>
          </a:prstGeom>
        </p:spPr>
      </p:pic>
      <p:pic>
        <p:nvPicPr>
          <p:cNvPr id="13" name="Image 12">
            <a:extLst>
              <a:ext uri="{FF2B5EF4-FFF2-40B4-BE49-F238E27FC236}">
                <a16:creationId xmlns:a16="http://schemas.microsoft.com/office/drawing/2014/main" id="{76DE4B4E-3B45-49F2-BEFB-F4DB22B966D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405648" y="2919638"/>
            <a:ext cx="604935" cy="604935"/>
          </a:xfrm>
          <a:prstGeom prst="rect">
            <a:avLst/>
          </a:prstGeom>
        </p:spPr>
      </p:pic>
      <p:sp>
        <p:nvSpPr>
          <p:cNvPr id="14" name="Ellipse 13">
            <a:extLst>
              <a:ext uri="{FF2B5EF4-FFF2-40B4-BE49-F238E27FC236}">
                <a16:creationId xmlns:a16="http://schemas.microsoft.com/office/drawing/2014/main" id="{7962E686-F4F8-41BA-A4E3-F8D79387C22E}"/>
              </a:ext>
            </a:extLst>
          </p:cNvPr>
          <p:cNvSpPr>
            <a:spLocks noChangeAspect="1"/>
          </p:cNvSpPr>
          <p:nvPr userDrawn="1"/>
        </p:nvSpPr>
        <p:spPr>
          <a:xfrm rot="161190">
            <a:off x="-480890" y="-570729"/>
            <a:ext cx="1977468" cy="1977468"/>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8F3690F0-FCC0-40C7-995C-58AB7F8CA1C7}"/>
              </a:ext>
            </a:extLst>
          </p:cNvPr>
          <p:cNvSpPr>
            <a:spLocks noChangeAspect="1"/>
          </p:cNvSpPr>
          <p:nvPr userDrawn="1"/>
        </p:nvSpPr>
        <p:spPr>
          <a:xfrm rot="447595">
            <a:off x="11419014" y="5789700"/>
            <a:ext cx="1098095" cy="1098095"/>
          </a:xfrm>
          <a:prstGeom prst="ellipse">
            <a:avLst/>
          </a:prstGeom>
          <a:solidFill>
            <a:srgbClr val="00991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21670B89-6975-4662-9154-2389D4DA01CA}"/>
              </a:ext>
            </a:extLst>
          </p:cNvPr>
          <p:cNvSpPr>
            <a:spLocks noChangeAspect="1"/>
          </p:cNvSpPr>
          <p:nvPr userDrawn="1"/>
        </p:nvSpPr>
        <p:spPr>
          <a:xfrm>
            <a:off x="-744985" y="746889"/>
            <a:ext cx="1489968" cy="1489968"/>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C73860EB-2363-4A44-9FD7-B34782F1350A}"/>
              </a:ext>
            </a:extLst>
          </p:cNvPr>
          <p:cNvSpPr txBox="1"/>
          <p:nvPr userDrawn="1"/>
        </p:nvSpPr>
        <p:spPr>
          <a:xfrm>
            <a:off x="4252912" y="974147"/>
            <a:ext cx="3686175" cy="707886"/>
          </a:xfrm>
          <a:prstGeom prst="rect">
            <a:avLst/>
          </a:prstGeom>
          <a:noFill/>
        </p:spPr>
        <p:txBody>
          <a:bodyPr wrap="square" rtlCol="0">
            <a:spAutoFit/>
          </a:bodyPr>
          <a:lstStyle/>
          <a:p>
            <a:r>
              <a:rPr lang="fr-FR" sz="4000" b="1" dirty="0">
                <a:solidFill>
                  <a:schemeClr val="bg1"/>
                </a:solidFill>
                <a:latin typeface="Verdana" panose="020B0604030504040204" pitchFamily="34" charset="0"/>
                <a:ea typeface="Verdana" panose="020B0604030504040204" pitchFamily="34" charset="0"/>
              </a:rPr>
              <a:t>THANK YOU</a:t>
            </a:r>
          </a:p>
        </p:txBody>
      </p:sp>
      <p:sp>
        <p:nvSpPr>
          <p:cNvPr id="18" name="ZoneTexte 17">
            <a:extLst>
              <a:ext uri="{FF2B5EF4-FFF2-40B4-BE49-F238E27FC236}">
                <a16:creationId xmlns:a16="http://schemas.microsoft.com/office/drawing/2014/main" id="{AA49115E-4164-445F-A631-8F8A71EC03E1}"/>
              </a:ext>
            </a:extLst>
          </p:cNvPr>
          <p:cNvSpPr txBox="1"/>
          <p:nvPr userDrawn="1"/>
        </p:nvSpPr>
        <p:spPr>
          <a:xfrm>
            <a:off x="2895599" y="1877593"/>
            <a:ext cx="6400800" cy="461665"/>
          </a:xfrm>
          <a:prstGeom prst="rect">
            <a:avLst/>
          </a:prstGeom>
          <a:noFill/>
        </p:spPr>
        <p:txBody>
          <a:bodyPr wrap="square" rtlCol="0">
            <a:spAutoFit/>
          </a:bodyPr>
          <a:lstStyle/>
          <a:p>
            <a:pPr algn="ctr"/>
            <a:r>
              <a:rPr lang="en-GB" sz="2400" noProof="0" dirty="0">
                <a:solidFill>
                  <a:schemeClr val="bg1"/>
                </a:solidFill>
                <a:latin typeface="Verdana" panose="020B0604030504040204" pitchFamily="34" charset="0"/>
                <a:ea typeface="Verdana" panose="020B0604030504040204" pitchFamily="34" charset="0"/>
              </a:rPr>
              <a:t>CONTACT US FOR MORE INFORMATION</a:t>
            </a:r>
          </a:p>
        </p:txBody>
      </p:sp>
    </p:spTree>
    <p:extLst>
      <p:ext uri="{BB962C8B-B14F-4D97-AF65-F5344CB8AC3E}">
        <p14:creationId xmlns:p14="http://schemas.microsoft.com/office/powerpoint/2010/main" val="325328969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30E722B-4761-4A69-BC4C-DF14000D8B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7E41E92C-D797-4667-B80F-0BB45961A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F5CC2215-6074-4638-8CC6-1C8FE51D67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4DFFB-3ACB-4D74-8D7F-8E2F1D09B9CC}" type="datetimeFigureOut">
              <a:rPr lang="fr-FR" smtClean="0"/>
              <a:t>22/03/2021</a:t>
            </a:fld>
            <a:endParaRPr lang="fr-FR"/>
          </a:p>
        </p:txBody>
      </p:sp>
      <p:sp>
        <p:nvSpPr>
          <p:cNvPr id="5" name="Espace réservé du pied de page 4">
            <a:extLst>
              <a:ext uri="{FF2B5EF4-FFF2-40B4-BE49-F238E27FC236}">
                <a16:creationId xmlns:a16="http://schemas.microsoft.com/office/drawing/2014/main" id="{4A2A40DC-9783-44F2-AB6C-6EA5F9C15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784E092-A6DA-4F77-890A-0704FED21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CA754-A55E-413D-A6F6-65F50450773E}" type="slidenum">
              <a:rPr lang="fr-FR" smtClean="0"/>
              <a:t>‹N°›</a:t>
            </a:fld>
            <a:endParaRPr lang="fr-FR"/>
          </a:p>
        </p:txBody>
      </p:sp>
    </p:spTree>
    <p:extLst>
      <p:ext uri="{BB962C8B-B14F-4D97-AF65-F5344CB8AC3E}">
        <p14:creationId xmlns:p14="http://schemas.microsoft.com/office/powerpoint/2010/main" val="85416820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63" r:id="rId4"/>
    <p:sldLayoutId id="2147483665" r:id="rId5"/>
    <p:sldLayoutId id="2147483652" r:id="rId6"/>
    <p:sldLayoutId id="2147483654" r:id="rId7"/>
    <p:sldLayoutId id="2147483657" r:id="rId8"/>
    <p:sldLayoutId id="2147483664" r:id="rId9"/>
  </p:sldLayoutIdLst>
  <p:transition spd="slow">
    <p:push dir="u"/>
  </p:transition>
  <p:txStyles>
    <p:titleStyle>
      <a:lvl1pPr algn="l" defTabSz="914400" rtl="0" eaLnBrk="1" latinLnBrk="0" hangingPunct="1">
        <a:lnSpc>
          <a:spcPct val="90000"/>
        </a:lnSpc>
        <a:spcBef>
          <a:spcPct val="0"/>
        </a:spcBef>
        <a:buNone/>
        <a:defRPr sz="4000" b="1" kern="1200">
          <a:solidFill>
            <a:schemeClr val="tx1">
              <a:lumMod val="65000"/>
              <a:lumOff val="35000"/>
            </a:schemeClr>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Clr>
          <a:srgbClr val="00991D"/>
        </a:buClr>
        <a:buFont typeface="Arial" panose="020B0604020202020204" pitchFamily="34" charset="0"/>
        <a:buNone/>
        <a:defRPr sz="24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991D"/>
        </a:buClr>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991D"/>
        </a:buClr>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991D"/>
        </a:buClr>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991D"/>
        </a:buClr>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E8118-E6DE-4F0E-B3DE-9C40D3D90565}"/>
              </a:ext>
            </a:extLst>
          </p:cNvPr>
          <p:cNvSpPr>
            <a:spLocks noGrp="1"/>
          </p:cNvSpPr>
          <p:nvPr>
            <p:ph type="ctrTitle"/>
          </p:nvPr>
        </p:nvSpPr>
        <p:spPr>
          <a:xfrm>
            <a:off x="187825" y="330925"/>
            <a:ext cx="6334896" cy="1860330"/>
          </a:xfrm>
        </p:spPr>
        <p:txBody>
          <a:bodyPr>
            <a:normAutofit fontScale="90000"/>
          </a:bodyPr>
          <a:lstStyle/>
          <a:p>
            <a:r>
              <a:rPr lang="fr-FR" dirty="0"/>
              <a:t>LEAP-RE </a:t>
            </a:r>
            <a:br>
              <a:rPr lang="fr-FR" dirty="0"/>
            </a:br>
            <a:r>
              <a:rPr lang="fr-FR" dirty="0"/>
              <a:t>Kick-OFF MEETING</a:t>
            </a:r>
            <a:br>
              <a:rPr lang="fr-FR" dirty="0"/>
            </a:br>
            <a:r>
              <a:rPr lang="fr-FR" sz="3200" b="0" dirty="0"/>
              <a:t>23-24 March 2021</a:t>
            </a:r>
            <a:endParaRPr lang="en-US" b="0" dirty="0"/>
          </a:p>
        </p:txBody>
      </p:sp>
      <p:sp>
        <p:nvSpPr>
          <p:cNvPr id="3" name="Sous-titre 2">
            <a:extLst>
              <a:ext uri="{FF2B5EF4-FFF2-40B4-BE49-F238E27FC236}">
                <a16:creationId xmlns:a16="http://schemas.microsoft.com/office/drawing/2014/main" id="{FBE6075A-4F1E-412D-8530-A622D0799CD7}"/>
              </a:ext>
            </a:extLst>
          </p:cNvPr>
          <p:cNvSpPr>
            <a:spLocks noGrp="1"/>
          </p:cNvSpPr>
          <p:nvPr>
            <p:ph type="subTitle" idx="1"/>
          </p:nvPr>
        </p:nvSpPr>
        <p:spPr>
          <a:xfrm>
            <a:off x="1216102" y="2947842"/>
            <a:ext cx="4121586" cy="2528793"/>
          </a:xfrm>
        </p:spPr>
        <p:txBody>
          <a:bodyPr>
            <a:normAutofit/>
          </a:bodyPr>
          <a:lstStyle/>
          <a:p>
            <a:r>
              <a:rPr lang="fr-FR" sz="3600" b="1" dirty="0"/>
              <a:t>Work Package </a:t>
            </a:r>
            <a:r>
              <a:rPr lang="fi-FI" sz="3600" b="1" dirty="0"/>
              <a:t>WP2</a:t>
            </a:r>
            <a:endParaRPr lang="fr-FR" sz="3600" b="1" dirty="0"/>
          </a:p>
          <a:p>
            <a:r>
              <a:rPr lang="fi-FI" sz="3600" b="1" dirty="0"/>
              <a:t>Pillar 1 coordination</a:t>
            </a:r>
            <a:endParaRPr lang="fr-FR" sz="3600" b="1" dirty="0"/>
          </a:p>
        </p:txBody>
      </p:sp>
    </p:spTree>
    <p:extLst>
      <p:ext uri="{BB962C8B-B14F-4D97-AF65-F5344CB8AC3E}">
        <p14:creationId xmlns:p14="http://schemas.microsoft.com/office/powerpoint/2010/main" val="4540721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8FE71A6-3016-40F9-A0F9-C4C10EA24195}"/>
              </a:ext>
            </a:extLst>
          </p:cNvPr>
          <p:cNvSpPr>
            <a:spLocks noGrp="1"/>
          </p:cNvSpPr>
          <p:nvPr>
            <p:ph idx="1"/>
          </p:nvPr>
        </p:nvSpPr>
        <p:spPr>
          <a:xfrm>
            <a:off x="823570" y="1197429"/>
            <a:ext cx="10326783" cy="5206666"/>
          </a:xfrm>
        </p:spPr>
        <p:txBody>
          <a:bodyPr>
            <a:normAutofit fontScale="92500" lnSpcReduction="10000"/>
          </a:bodyPr>
          <a:lstStyle/>
          <a:p>
            <a:pPr marL="342900" indent="-342900">
              <a:buFont typeface="Arial" panose="020B0604020202020204" pitchFamily="34" charset="0"/>
              <a:buChar char="•"/>
            </a:pPr>
            <a:r>
              <a:rPr lang="en-GB" b="1" dirty="0">
                <a:solidFill>
                  <a:srgbClr val="00991D"/>
                </a:solidFill>
              </a:rPr>
              <a:t>Task 7.1 Joint establishment of thematic priorities (MAR)</a:t>
            </a:r>
          </a:p>
          <a:p>
            <a:pPr algn="just"/>
            <a:r>
              <a:rPr lang="en-GB" sz="2200" dirty="0"/>
              <a:t>The range of activities focus on 6 identified multi-annual roadmaps.  Overall, LEAP-RE Joint Call 2021 will fund basic research, applied research and experimental development projects that are 12-36 months long. The pre-announcement call was launched in 15</a:t>
            </a:r>
            <a:r>
              <a:rPr lang="en-GB" sz="2200" baseline="30000" dirty="0"/>
              <a:t>th</a:t>
            </a:r>
            <a:r>
              <a:rPr lang="en-GB" sz="2200" dirty="0"/>
              <a:t>  October during Pillar1 </a:t>
            </a:r>
            <a:r>
              <a:rPr lang="en-GB" sz="2200" dirty="0" err="1"/>
              <a:t>KoM</a:t>
            </a:r>
            <a:r>
              <a:rPr lang="en-GB" sz="2200" dirty="0"/>
              <a:t>.</a:t>
            </a:r>
          </a:p>
          <a:p>
            <a:pPr marL="342900" indent="-342900">
              <a:buFont typeface="Arial" panose="020B0604020202020204" pitchFamily="34" charset="0"/>
              <a:buChar char="•"/>
            </a:pPr>
            <a:r>
              <a:rPr lang="en-GB" b="1" dirty="0">
                <a:solidFill>
                  <a:srgbClr val="00991D"/>
                </a:solidFill>
              </a:rPr>
              <a:t>Task 7.2</a:t>
            </a:r>
            <a:r>
              <a:rPr lang="en-GB" dirty="0">
                <a:solidFill>
                  <a:srgbClr val="00991D"/>
                </a:solidFill>
              </a:rPr>
              <a:t> </a:t>
            </a:r>
            <a:r>
              <a:rPr lang="en-GB" b="1" dirty="0">
                <a:solidFill>
                  <a:srgbClr val="00991D"/>
                </a:solidFill>
              </a:rPr>
              <a:t>Design and preparation of the first co-funded call </a:t>
            </a:r>
          </a:p>
          <a:p>
            <a:r>
              <a:rPr lang="en-GB" sz="2200" dirty="0"/>
              <a:t>Many meetings were organised with funding agencies to identify national eligibility criteria (TRL, MAR, ..) and to finalise the call text</a:t>
            </a:r>
          </a:p>
          <a:p>
            <a:pPr marL="342900" indent="-342900">
              <a:buFont typeface="Arial" panose="020B0604020202020204" pitchFamily="34" charset="0"/>
              <a:buChar char="•"/>
            </a:pPr>
            <a:r>
              <a:rPr lang="en-GB" b="1" dirty="0">
                <a:solidFill>
                  <a:srgbClr val="00991D"/>
                </a:solidFill>
              </a:rPr>
              <a:t>Task 7.3 Providing the electronic submission tool system</a:t>
            </a:r>
            <a:r>
              <a:rPr lang="en-GB" dirty="0">
                <a:solidFill>
                  <a:srgbClr val="00991D"/>
                </a:solidFill>
              </a:rPr>
              <a:t> (</a:t>
            </a:r>
            <a:r>
              <a:rPr lang="en-GB" b="1" dirty="0">
                <a:solidFill>
                  <a:srgbClr val="00991D"/>
                </a:solidFill>
              </a:rPr>
              <a:t>ANR) </a:t>
            </a:r>
          </a:p>
          <a:p>
            <a:r>
              <a:rPr lang="en-GB" sz="2200" dirty="0"/>
              <a:t>The ANR implemented the portal for submission</a:t>
            </a:r>
          </a:p>
          <a:p>
            <a:pPr marL="342900" indent="-342900">
              <a:buFont typeface="Arial" panose="020B0604020202020204" pitchFamily="34" charset="0"/>
              <a:buChar char="•"/>
            </a:pPr>
            <a:r>
              <a:rPr lang="en-GB" b="1" dirty="0">
                <a:solidFill>
                  <a:srgbClr val="00991D"/>
                </a:solidFill>
              </a:rPr>
              <a:t>Task 7.4 Launch of the call: January 15th, publication of the Call text</a:t>
            </a:r>
          </a:p>
          <a:p>
            <a:pPr algn="just"/>
            <a:r>
              <a:rPr lang="en-GB" sz="2200" dirty="0"/>
              <a:t>Since three meeting of coordination and explanation were organised with researchers and the funding agencies. We provided explanations through emails.</a:t>
            </a:r>
          </a:p>
          <a:p>
            <a:pPr marL="342900" indent="-342900">
              <a:buFont typeface="Arial" panose="020B0604020202020204" pitchFamily="34" charset="0"/>
              <a:buChar char="•"/>
            </a:pPr>
            <a:r>
              <a:rPr lang="en-GB" b="1" dirty="0">
                <a:solidFill>
                  <a:srgbClr val="00B050"/>
                </a:solidFill>
              </a:rPr>
              <a:t>Task 7.5 </a:t>
            </a:r>
            <a:r>
              <a:rPr lang="en-GB" b="1" dirty="0">
                <a:solidFill>
                  <a:srgbClr val="00991D"/>
                </a:solidFill>
              </a:rPr>
              <a:t>International Expert Panel </a:t>
            </a:r>
            <a:r>
              <a:rPr lang="en-GB" b="1" dirty="0"/>
              <a:t>: </a:t>
            </a:r>
            <a:r>
              <a:rPr lang="en-GB" sz="2200" dirty="0"/>
              <a:t>We received proposals for more than 50 experts, from 8 countries among them 30 filled the expert template and are eligible to the IRP. </a:t>
            </a:r>
          </a:p>
          <a:p>
            <a:pPr marL="342900" indent="-342900">
              <a:buFont typeface="Arial" panose="020B0604020202020204" pitchFamily="34" charset="0"/>
              <a:buChar char="•"/>
            </a:pPr>
            <a:endParaRPr lang="en-GB" b="1" dirty="0"/>
          </a:p>
          <a:p>
            <a:endParaRPr lang="en-GB" sz="1600" dirty="0"/>
          </a:p>
        </p:txBody>
      </p:sp>
      <p:sp>
        <p:nvSpPr>
          <p:cNvPr id="3" name="Titre 2">
            <a:extLst>
              <a:ext uri="{FF2B5EF4-FFF2-40B4-BE49-F238E27FC236}">
                <a16:creationId xmlns:a16="http://schemas.microsoft.com/office/drawing/2014/main" id="{AE974180-603F-4904-AAC0-0A2F5D828A8D}"/>
              </a:ext>
            </a:extLst>
          </p:cNvPr>
          <p:cNvSpPr>
            <a:spLocks noGrp="1"/>
          </p:cNvSpPr>
          <p:nvPr>
            <p:ph type="title"/>
          </p:nvPr>
        </p:nvSpPr>
        <p:spPr/>
        <p:txBody>
          <a:bodyPr>
            <a:normAutofit/>
          </a:bodyPr>
          <a:lstStyle/>
          <a:p>
            <a:r>
              <a:rPr lang="en-US" dirty="0"/>
              <a:t>WP7: Completed Actions since Pilar1 </a:t>
            </a:r>
            <a:r>
              <a:rPr lang="en-US" dirty="0" err="1"/>
              <a:t>KoM</a:t>
            </a:r>
            <a:r>
              <a:rPr lang="en-US" dirty="0"/>
              <a:t> </a:t>
            </a:r>
            <a:r>
              <a:rPr lang="en-US" sz="1600" dirty="0"/>
              <a:t>(15/10)</a:t>
            </a:r>
            <a:endParaRPr lang="en-US" dirty="0"/>
          </a:p>
        </p:txBody>
      </p:sp>
    </p:spTree>
    <p:extLst>
      <p:ext uri="{BB962C8B-B14F-4D97-AF65-F5344CB8AC3E}">
        <p14:creationId xmlns:p14="http://schemas.microsoft.com/office/powerpoint/2010/main" val="4781404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8FE71A6-3016-40F9-A0F9-C4C10EA24195}"/>
              </a:ext>
            </a:extLst>
          </p:cNvPr>
          <p:cNvSpPr>
            <a:spLocks noGrp="1"/>
          </p:cNvSpPr>
          <p:nvPr>
            <p:ph idx="1"/>
          </p:nvPr>
        </p:nvSpPr>
        <p:spPr>
          <a:xfrm>
            <a:off x="461783" y="1197429"/>
            <a:ext cx="10326783" cy="5206666"/>
          </a:xfrm>
        </p:spPr>
        <p:txBody>
          <a:bodyPr>
            <a:normAutofit/>
          </a:bodyPr>
          <a:lstStyle/>
          <a:p>
            <a:pPr marL="342900" indent="-342900">
              <a:buFont typeface="Arial" panose="020B0604020202020204" pitchFamily="34" charset="0"/>
              <a:buChar char="•"/>
            </a:pPr>
            <a:r>
              <a:rPr lang="en-GB" b="1" dirty="0">
                <a:solidFill>
                  <a:srgbClr val="00991D"/>
                </a:solidFill>
              </a:rPr>
              <a:t>Providing the electronic submission portal </a:t>
            </a:r>
            <a:r>
              <a:rPr lang="en-GB" dirty="0">
                <a:solidFill>
                  <a:srgbClr val="00991D"/>
                </a:solidFill>
              </a:rPr>
              <a:t>(</a:t>
            </a:r>
            <a:r>
              <a:rPr lang="en-GB" b="1" dirty="0">
                <a:solidFill>
                  <a:srgbClr val="00991D"/>
                </a:solidFill>
              </a:rPr>
              <a:t>ANR) </a:t>
            </a:r>
          </a:p>
          <a:p>
            <a:endParaRPr lang="en-GB" b="1" dirty="0"/>
          </a:p>
          <a:p>
            <a:endParaRPr lang="en-US" sz="1600" dirty="0"/>
          </a:p>
        </p:txBody>
      </p:sp>
      <p:sp>
        <p:nvSpPr>
          <p:cNvPr id="3" name="Titre 2">
            <a:extLst>
              <a:ext uri="{FF2B5EF4-FFF2-40B4-BE49-F238E27FC236}">
                <a16:creationId xmlns:a16="http://schemas.microsoft.com/office/drawing/2014/main" id="{AE974180-603F-4904-AAC0-0A2F5D828A8D}"/>
              </a:ext>
            </a:extLst>
          </p:cNvPr>
          <p:cNvSpPr>
            <a:spLocks noGrp="1"/>
          </p:cNvSpPr>
          <p:nvPr>
            <p:ph type="title"/>
          </p:nvPr>
        </p:nvSpPr>
        <p:spPr/>
        <p:txBody>
          <a:bodyPr>
            <a:normAutofit/>
          </a:bodyPr>
          <a:lstStyle/>
          <a:p>
            <a:r>
              <a:rPr lang="en-US" dirty="0"/>
              <a:t>WP7: Completed Actions since Pilar1 </a:t>
            </a:r>
            <a:r>
              <a:rPr lang="en-US" dirty="0" err="1"/>
              <a:t>KoM</a:t>
            </a:r>
            <a:r>
              <a:rPr lang="en-US" dirty="0"/>
              <a:t> </a:t>
            </a:r>
            <a:r>
              <a:rPr lang="en-US" sz="1600" dirty="0"/>
              <a:t>(15/10)</a:t>
            </a:r>
            <a:endParaRPr lang="en-US" dirty="0"/>
          </a:p>
        </p:txBody>
      </p:sp>
      <p:graphicFrame>
        <p:nvGraphicFramePr>
          <p:cNvPr id="5" name="Graphique 4">
            <a:extLst>
              <a:ext uri="{FF2B5EF4-FFF2-40B4-BE49-F238E27FC236}">
                <a16:creationId xmlns:a16="http://schemas.microsoft.com/office/drawing/2014/main" id="{873861A8-3EE4-4D9D-9BF4-EA5445919DF6}"/>
              </a:ext>
            </a:extLst>
          </p:cNvPr>
          <p:cNvGraphicFramePr>
            <a:graphicFrameLocks/>
          </p:cNvGraphicFramePr>
          <p:nvPr>
            <p:extLst/>
          </p:nvPr>
        </p:nvGraphicFramePr>
        <p:xfrm>
          <a:off x="8358364" y="2693526"/>
          <a:ext cx="3833636" cy="3510798"/>
        </p:xfrm>
        <a:graphic>
          <a:graphicData uri="http://schemas.openxmlformats.org/drawingml/2006/chart">
            <c:chart xmlns:c="http://schemas.openxmlformats.org/drawingml/2006/chart" xmlns:r="http://schemas.openxmlformats.org/officeDocument/2006/relationships" r:id="rId2"/>
          </a:graphicData>
        </a:graphic>
      </p:graphicFrame>
      <p:sp>
        <p:nvSpPr>
          <p:cNvPr id="6" name="ZoneTexte 5">
            <a:extLst>
              <a:ext uri="{FF2B5EF4-FFF2-40B4-BE49-F238E27FC236}">
                <a16:creationId xmlns:a16="http://schemas.microsoft.com/office/drawing/2014/main" id="{55A5AB95-315E-4081-846B-9A53065DA681}"/>
              </a:ext>
            </a:extLst>
          </p:cNvPr>
          <p:cNvSpPr txBox="1"/>
          <p:nvPr/>
        </p:nvSpPr>
        <p:spPr>
          <a:xfrm>
            <a:off x="8723688" y="2493755"/>
            <a:ext cx="2734723" cy="461665"/>
          </a:xfrm>
          <a:prstGeom prst="rect">
            <a:avLst/>
          </a:prstGeom>
          <a:noFill/>
        </p:spPr>
        <p:txBody>
          <a:bodyPr wrap="none" rtlCol="0">
            <a:spAutoFit/>
          </a:bodyPr>
          <a:lstStyle/>
          <a:p>
            <a:pPr marL="342900" indent="-342900">
              <a:buFont typeface="Arial" panose="020B0604020202020204" pitchFamily="34" charset="0"/>
              <a:buChar char="•"/>
            </a:pPr>
            <a:r>
              <a:rPr lang="en-GB" sz="2400" b="1" dirty="0">
                <a:solidFill>
                  <a:srgbClr val="00991D"/>
                </a:solidFill>
              </a:rPr>
              <a:t>Int. Review Panel</a:t>
            </a:r>
            <a:endParaRPr lang="fr-FR" sz="2800" dirty="0"/>
          </a:p>
        </p:txBody>
      </p:sp>
      <p:pic>
        <p:nvPicPr>
          <p:cNvPr id="7" name="Image 6">
            <a:extLst>
              <a:ext uri="{FF2B5EF4-FFF2-40B4-BE49-F238E27FC236}">
                <a16:creationId xmlns:a16="http://schemas.microsoft.com/office/drawing/2014/main" id="{DAA7132D-504C-491B-817F-629083E90B6E}"/>
              </a:ext>
            </a:extLst>
          </p:cNvPr>
          <p:cNvPicPr/>
          <p:nvPr/>
        </p:nvPicPr>
        <p:blipFill rotWithShape="1">
          <a:blip r:embed="rId3">
            <a:extLst>
              <a:ext uri="{28A0092B-C50C-407E-A947-70E740481C1C}">
                <a14:useLocalDpi xmlns:a14="http://schemas.microsoft.com/office/drawing/2010/main" val="0"/>
              </a:ext>
            </a:extLst>
          </a:blip>
          <a:srcRect l="8600" t="2637" r="5744" b="7713"/>
          <a:stretch/>
        </p:blipFill>
        <p:spPr bwMode="auto">
          <a:xfrm>
            <a:off x="549909" y="1790700"/>
            <a:ext cx="7138609" cy="44136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5692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8FE71A6-3016-40F9-A0F9-C4C10EA24195}"/>
              </a:ext>
            </a:extLst>
          </p:cNvPr>
          <p:cNvSpPr>
            <a:spLocks noGrp="1"/>
          </p:cNvSpPr>
          <p:nvPr>
            <p:ph idx="1"/>
          </p:nvPr>
        </p:nvSpPr>
        <p:spPr>
          <a:xfrm>
            <a:off x="823570" y="1197429"/>
            <a:ext cx="10326783" cy="5206666"/>
          </a:xfrm>
        </p:spPr>
        <p:txBody>
          <a:bodyPr>
            <a:normAutofit/>
          </a:bodyPr>
          <a:lstStyle/>
          <a:p>
            <a:endParaRPr lang="en-GB" b="1" dirty="0"/>
          </a:p>
          <a:p>
            <a:endParaRPr lang="en-US" sz="1600" dirty="0"/>
          </a:p>
        </p:txBody>
      </p:sp>
      <p:sp>
        <p:nvSpPr>
          <p:cNvPr id="3" name="Titre 2">
            <a:extLst>
              <a:ext uri="{FF2B5EF4-FFF2-40B4-BE49-F238E27FC236}">
                <a16:creationId xmlns:a16="http://schemas.microsoft.com/office/drawing/2014/main" id="{AE974180-603F-4904-AAC0-0A2F5D828A8D}"/>
              </a:ext>
            </a:extLst>
          </p:cNvPr>
          <p:cNvSpPr>
            <a:spLocks noGrp="1"/>
          </p:cNvSpPr>
          <p:nvPr>
            <p:ph type="title"/>
          </p:nvPr>
        </p:nvSpPr>
        <p:spPr/>
        <p:txBody>
          <a:bodyPr>
            <a:normAutofit/>
          </a:bodyPr>
          <a:lstStyle/>
          <a:p>
            <a:r>
              <a:rPr lang="en-US" dirty="0"/>
              <a:t>WP7: Selection process</a:t>
            </a:r>
          </a:p>
        </p:txBody>
      </p:sp>
      <p:sp>
        <p:nvSpPr>
          <p:cNvPr id="8" name="Espace réservé du contenu 2">
            <a:extLst>
              <a:ext uri="{FF2B5EF4-FFF2-40B4-BE49-F238E27FC236}">
                <a16:creationId xmlns:a16="http://schemas.microsoft.com/office/drawing/2014/main" id="{C52D8719-4249-4D10-B99B-90AB860487C2}"/>
              </a:ext>
            </a:extLst>
          </p:cNvPr>
          <p:cNvSpPr txBox="1">
            <a:spLocks/>
          </p:cNvSpPr>
          <p:nvPr/>
        </p:nvSpPr>
        <p:spPr>
          <a:xfrm>
            <a:off x="97094" y="1224099"/>
            <a:ext cx="10897740" cy="52066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rgbClr val="00991D"/>
              </a:buClr>
            </a:pPr>
            <a:r>
              <a:rPr lang="en-GB" sz="1800" b="1" dirty="0">
                <a:latin typeface="Verdana" panose="020B0604030504040204" pitchFamily="34" charset="0"/>
                <a:ea typeface="Verdana" panose="020B0604030504040204" pitchFamily="34" charset="0"/>
                <a:cs typeface="Verdana" panose="020B0604030504040204" pitchFamily="34" charset="0"/>
              </a:rPr>
              <a:t>The International Review Panel (IRP) gathering independent experts will evaluate and rank the projects (&gt; 85 projects already submitted);  conditions: </a:t>
            </a:r>
            <a:r>
              <a:rPr lang="en-GB" sz="1800" dirty="0">
                <a:latin typeface="Verdana" panose="020B0604030504040204" pitchFamily="34" charset="0"/>
                <a:ea typeface="Verdana" panose="020B0604030504040204" pitchFamily="34" charset="0"/>
                <a:cs typeface="Verdana" panose="020B0604030504040204" pitchFamily="34" charset="0"/>
              </a:rPr>
              <a:t>confidentiality, declaration to notify cases of conflict of interest, declaration concerning the delivery of assessments and reports in due time);</a:t>
            </a:r>
            <a:endParaRPr lang="en-GB" sz="1800" b="1" dirty="0">
              <a:latin typeface="Verdana" panose="020B0604030504040204" pitchFamily="34" charset="0"/>
              <a:ea typeface="Verdana" panose="020B0604030504040204" pitchFamily="34" charset="0"/>
              <a:cs typeface="Verdana" panose="020B0604030504040204" pitchFamily="34" charset="0"/>
            </a:endParaRPr>
          </a:p>
          <a:p>
            <a:pPr algn="just">
              <a:lnSpc>
                <a:spcPct val="100000"/>
              </a:lnSpc>
              <a:buClr>
                <a:srgbClr val="00991D"/>
              </a:buClr>
            </a:pPr>
            <a:r>
              <a:rPr lang="en-GB" sz="1800" b="1" dirty="0">
                <a:latin typeface="Verdana" panose="020B0604030504040204" pitchFamily="34" charset="0"/>
                <a:ea typeface="Verdana" panose="020B0604030504040204" pitchFamily="34" charset="0"/>
                <a:cs typeface="Verdana" panose="020B0604030504040204" pitchFamily="34" charset="0"/>
              </a:rPr>
              <a:t>The evaluation criteria are :</a:t>
            </a:r>
          </a:p>
          <a:p>
            <a:pPr marL="1028700" lvl="1" indent="-342900" algn="just">
              <a:lnSpc>
                <a:spcPct val="100000"/>
              </a:lnSpc>
              <a:buClr>
                <a:srgbClr val="00991D"/>
              </a:buClr>
            </a:pPr>
            <a:r>
              <a:rPr lang="en-GB" sz="1800" b="1" dirty="0">
                <a:latin typeface="Verdana" panose="020B0604030504040204" pitchFamily="34" charset="0"/>
                <a:ea typeface="Verdana" panose="020B0604030504040204" pitchFamily="34" charset="0"/>
                <a:cs typeface="Verdana" panose="020B0604030504040204" pitchFamily="34" charset="0"/>
              </a:rPr>
              <a:t>scientific excellence, </a:t>
            </a:r>
          </a:p>
          <a:p>
            <a:pPr marL="1028700" lvl="1" indent="-342900" algn="just">
              <a:lnSpc>
                <a:spcPct val="100000"/>
              </a:lnSpc>
              <a:buClr>
                <a:srgbClr val="00991D"/>
              </a:buClr>
            </a:pPr>
            <a:r>
              <a:rPr lang="en-GB" sz="1800" b="1" dirty="0">
                <a:latin typeface="Verdana" panose="020B0604030504040204" pitchFamily="34" charset="0"/>
                <a:ea typeface="Verdana" panose="020B0604030504040204" pitchFamily="34" charset="0"/>
                <a:cs typeface="Verdana" panose="020B0604030504040204" pitchFamily="34" charset="0"/>
              </a:rPr>
              <a:t>impact, </a:t>
            </a:r>
          </a:p>
          <a:p>
            <a:pPr marL="1028700" lvl="1" indent="-342900" algn="just">
              <a:lnSpc>
                <a:spcPct val="100000"/>
              </a:lnSpc>
              <a:buClr>
                <a:srgbClr val="00991D"/>
              </a:buClr>
            </a:pPr>
            <a:r>
              <a:rPr lang="en-GB" sz="1800" b="1" dirty="0">
                <a:latin typeface="Verdana" panose="020B0604030504040204" pitchFamily="34" charset="0"/>
                <a:ea typeface="Verdana" panose="020B0604030504040204" pitchFamily="34" charset="0"/>
                <a:cs typeface="Verdana" panose="020B0604030504040204" pitchFamily="34" charset="0"/>
              </a:rPr>
              <a:t>quality and efficiency on the implementation</a:t>
            </a:r>
          </a:p>
          <a:p>
            <a:pPr algn="just">
              <a:lnSpc>
                <a:spcPct val="100000"/>
              </a:lnSpc>
              <a:buClr>
                <a:srgbClr val="00991D"/>
              </a:buClr>
            </a:pPr>
            <a:r>
              <a:rPr lang="en-GB" sz="1800" b="1" dirty="0">
                <a:latin typeface="Verdana" panose="020B0604030504040204" pitchFamily="34" charset="0"/>
                <a:ea typeface="Verdana" panose="020B0604030504040204" pitchFamily="34" charset="0"/>
                <a:cs typeface="Verdana" panose="020B0604030504040204" pitchFamily="34" charset="0"/>
              </a:rPr>
              <a:t>The ranking list of projects evaluated by the IRP will be used as a recommendation by Funding Agencies;</a:t>
            </a:r>
          </a:p>
          <a:p>
            <a:pPr algn="just">
              <a:lnSpc>
                <a:spcPct val="100000"/>
              </a:lnSpc>
              <a:buClr>
                <a:srgbClr val="00991D"/>
              </a:buClr>
            </a:pPr>
            <a:r>
              <a:rPr lang="en-GB" sz="1800" b="1" dirty="0">
                <a:latin typeface="Verdana" panose="020B0604030504040204" pitchFamily="34" charset="0"/>
                <a:ea typeface="Verdana" panose="020B0604030504040204" pitchFamily="34" charset="0"/>
                <a:cs typeface="Verdana" panose="020B0604030504040204" pitchFamily="34" charset="0"/>
              </a:rPr>
              <a:t>Consortia involving both academic and industrial organisations or Non-Governmental Organisations  are particularly</a:t>
            </a:r>
            <a:r>
              <a:rPr lang="en-GB" sz="1800" b="1" i="1" dirty="0">
                <a:latin typeface="Verdana" panose="020B0604030504040204" pitchFamily="34" charset="0"/>
                <a:ea typeface="Verdana" panose="020B0604030504040204" pitchFamily="34" charset="0"/>
                <a:cs typeface="Verdana" panose="020B0604030504040204" pitchFamily="34" charset="0"/>
              </a:rPr>
              <a:t> </a:t>
            </a:r>
            <a:r>
              <a:rPr lang="en-GB" sz="1800" b="1" dirty="0">
                <a:latin typeface="Verdana" panose="020B0604030504040204" pitchFamily="34" charset="0"/>
                <a:ea typeface="Verdana" panose="020B0604030504040204" pitchFamily="34" charset="0"/>
                <a:cs typeface="Verdana" panose="020B0604030504040204" pitchFamily="34" charset="0"/>
              </a:rPr>
              <a:t>encouraged to apply </a:t>
            </a:r>
            <a:r>
              <a:rPr lang="en-GB" sz="1800" dirty="0">
                <a:latin typeface="Verdana" panose="020B0604030504040204" pitchFamily="34" charset="0"/>
                <a:ea typeface="Verdana" panose="020B0604030504040204" pitchFamily="34" charset="0"/>
                <a:cs typeface="Verdana" panose="020B0604030504040204" pitchFamily="34" charset="0"/>
              </a:rPr>
              <a:t>(however national regulations governing eligibility may restrict the eligibility of applicants in specific countries). </a:t>
            </a:r>
          </a:p>
          <a:p>
            <a:pPr algn="just">
              <a:lnSpc>
                <a:spcPct val="100000"/>
              </a:lnSpc>
              <a:buClr>
                <a:srgbClr val="00991D"/>
              </a:buClr>
            </a:pPr>
            <a:r>
              <a:rPr lang="en-GB" sz="1800" b="1" dirty="0">
                <a:latin typeface="Verdana" panose="020B0604030504040204" pitchFamily="34" charset="0"/>
                <a:ea typeface="Verdana" panose="020B0604030504040204" pitchFamily="34" charset="0"/>
                <a:cs typeface="Verdana" panose="020B0604030504040204" pitchFamily="34" charset="0"/>
              </a:rPr>
              <a:t>LEAP-RE Joint Call 2021 supports gender equality, therefore applicants should consider gender equality and gender issues wherever possible.</a:t>
            </a:r>
          </a:p>
        </p:txBody>
      </p:sp>
    </p:spTree>
    <p:extLst>
      <p:ext uri="{BB962C8B-B14F-4D97-AF65-F5344CB8AC3E}">
        <p14:creationId xmlns:p14="http://schemas.microsoft.com/office/powerpoint/2010/main" val="18294396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8FE71A6-3016-40F9-A0F9-C4C10EA24195}"/>
              </a:ext>
            </a:extLst>
          </p:cNvPr>
          <p:cNvSpPr>
            <a:spLocks noGrp="1"/>
          </p:cNvSpPr>
          <p:nvPr>
            <p:ph idx="1"/>
          </p:nvPr>
        </p:nvSpPr>
        <p:spPr>
          <a:xfrm>
            <a:off x="495760" y="1197428"/>
            <a:ext cx="10654594" cy="5379641"/>
          </a:xfrm>
        </p:spPr>
        <p:txBody>
          <a:bodyPr>
            <a:normAutofit/>
          </a:bodyPr>
          <a:lstStyle/>
          <a:p>
            <a:endParaRPr lang="en-GB" b="1" dirty="0"/>
          </a:p>
          <a:p>
            <a:endParaRPr lang="en-US" sz="1600" dirty="0"/>
          </a:p>
        </p:txBody>
      </p:sp>
      <p:sp>
        <p:nvSpPr>
          <p:cNvPr id="3" name="Titre 2">
            <a:extLst>
              <a:ext uri="{FF2B5EF4-FFF2-40B4-BE49-F238E27FC236}">
                <a16:creationId xmlns:a16="http://schemas.microsoft.com/office/drawing/2014/main" id="{AE974180-603F-4904-AAC0-0A2F5D828A8D}"/>
              </a:ext>
            </a:extLst>
          </p:cNvPr>
          <p:cNvSpPr>
            <a:spLocks noGrp="1"/>
          </p:cNvSpPr>
          <p:nvPr>
            <p:ph type="title"/>
          </p:nvPr>
        </p:nvSpPr>
        <p:spPr/>
        <p:txBody>
          <a:bodyPr>
            <a:normAutofit/>
          </a:bodyPr>
          <a:lstStyle/>
          <a:p>
            <a:r>
              <a:rPr lang="en-US" dirty="0"/>
              <a:t>WP7: Two steps selection system</a:t>
            </a:r>
          </a:p>
        </p:txBody>
      </p:sp>
      <p:graphicFrame>
        <p:nvGraphicFramePr>
          <p:cNvPr id="5" name="Tableau 4">
            <a:extLst>
              <a:ext uri="{FF2B5EF4-FFF2-40B4-BE49-F238E27FC236}">
                <a16:creationId xmlns:a16="http://schemas.microsoft.com/office/drawing/2014/main" id="{F75BB505-014D-476C-B974-CCDFBDC1C926}"/>
              </a:ext>
            </a:extLst>
          </p:cNvPr>
          <p:cNvGraphicFramePr>
            <a:graphicFrameLocks noGrp="1"/>
          </p:cNvGraphicFramePr>
          <p:nvPr>
            <p:extLst/>
          </p:nvPr>
        </p:nvGraphicFramePr>
        <p:xfrm>
          <a:off x="926694" y="2543098"/>
          <a:ext cx="9495972" cy="1658675"/>
        </p:xfrm>
        <a:graphic>
          <a:graphicData uri="http://schemas.openxmlformats.org/drawingml/2006/table">
            <a:tbl>
              <a:tblPr firstRow="1" firstCol="1" bandRow="1">
                <a:tableStyleId>{5C22544A-7EE6-4342-B048-85BDC9FD1C3A}</a:tableStyleId>
              </a:tblPr>
              <a:tblGrid>
                <a:gridCol w="3526191">
                  <a:extLst>
                    <a:ext uri="{9D8B030D-6E8A-4147-A177-3AD203B41FA5}">
                      <a16:colId xmlns:a16="http://schemas.microsoft.com/office/drawing/2014/main" val="3510359721"/>
                    </a:ext>
                  </a:extLst>
                </a:gridCol>
                <a:gridCol w="5969781">
                  <a:extLst>
                    <a:ext uri="{9D8B030D-6E8A-4147-A177-3AD203B41FA5}">
                      <a16:colId xmlns:a16="http://schemas.microsoft.com/office/drawing/2014/main" val="1155769970"/>
                    </a:ext>
                  </a:extLst>
                </a:gridCol>
              </a:tblGrid>
              <a:tr h="331735">
                <a:tc>
                  <a:txBody>
                    <a:bodyPr/>
                    <a:lstStyle/>
                    <a:p>
                      <a:pPr marL="90170" marR="89535" algn="just">
                        <a:lnSpc>
                          <a:spcPct val="100000"/>
                        </a:lnSpc>
                        <a:spcAft>
                          <a:spcPts val="0"/>
                        </a:spcAft>
                        <a:tabLst>
                          <a:tab pos="16510" algn="l"/>
                        </a:tabLst>
                      </a:pPr>
                      <a:r>
                        <a:rPr lang="en-US" sz="1600" kern="1200">
                          <a:effectLst/>
                        </a:rPr>
                        <a:t>15 January 2021</a:t>
                      </a:r>
                      <a:endParaRPr lang="fr-FR"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180340" algn="just">
                        <a:lnSpc>
                          <a:spcPct val="100000"/>
                        </a:lnSpc>
                        <a:spcAft>
                          <a:spcPts val="0"/>
                        </a:spcAft>
                      </a:pPr>
                      <a:r>
                        <a:rPr lang="en-GB" sz="1600" kern="1200" dirty="0">
                          <a:effectLst/>
                        </a:rPr>
                        <a:t>Publication of the Call</a:t>
                      </a:r>
                      <a:endParaRPr lang="fr-FR"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30356140"/>
                  </a:ext>
                </a:extLst>
              </a:tr>
              <a:tr h="331735">
                <a:tc>
                  <a:txBody>
                    <a:bodyPr/>
                    <a:lstStyle/>
                    <a:p>
                      <a:pPr marL="90170" marR="89535" algn="just">
                        <a:lnSpc>
                          <a:spcPct val="100000"/>
                        </a:lnSpc>
                        <a:spcAft>
                          <a:spcPts val="0"/>
                        </a:spcAft>
                      </a:pPr>
                      <a:r>
                        <a:rPr lang="en-US" sz="1600" kern="1200" dirty="0">
                          <a:effectLst/>
                        </a:rPr>
                        <a:t>1st April 2021, </a:t>
                      </a:r>
                      <a:r>
                        <a:rPr lang="en-US" sz="1200" spc="-5" dirty="0">
                          <a:effectLst/>
                        </a:rPr>
                        <a:t>17:00:00 CEST</a:t>
                      </a:r>
                      <a:endParaRPr lang="fr-FR"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180340" algn="just">
                        <a:lnSpc>
                          <a:spcPct val="100000"/>
                        </a:lnSpc>
                        <a:spcAft>
                          <a:spcPts val="0"/>
                        </a:spcAft>
                      </a:pPr>
                      <a:r>
                        <a:rPr lang="en-GB" sz="1600" kern="1200" dirty="0">
                          <a:effectLst/>
                        </a:rPr>
                        <a:t>Deadline for Pre-proposal submission (mandatory)</a:t>
                      </a:r>
                      <a:endParaRPr lang="fr-FR"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812550783"/>
                  </a:ext>
                </a:extLst>
              </a:tr>
              <a:tr h="331735">
                <a:tc>
                  <a:txBody>
                    <a:bodyPr/>
                    <a:lstStyle/>
                    <a:p>
                      <a:pPr marL="90170" marR="89535" algn="just">
                        <a:lnSpc>
                          <a:spcPct val="100000"/>
                        </a:lnSpc>
                        <a:spcAft>
                          <a:spcPts val="0"/>
                        </a:spcAft>
                      </a:pPr>
                      <a:r>
                        <a:rPr lang="en-US" sz="1600" kern="1200" dirty="0">
                          <a:effectLst/>
                        </a:rPr>
                        <a:t>15 June 2021</a:t>
                      </a:r>
                      <a:endParaRPr lang="fr-FR"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180340" algn="just">
                        <a:lnSpc>
                          <a:spcPct val="100000"/>
                        </a:lnSpc>
                        <a:spcAft>
                          <a:spcPts val="0"/>
                        </a:spcAft>
                      </a:pPr>
                      <a:r>
                        <a:rPr lang="en-GB" sz="1600" kern="1200" dirty="0">
                          <a:effectLst/>
                        </a:rPr>
                        <a:t>Communication of pre-proposal assessment</a:t>
                      </a:r>
                      <a:endParaRPr lang="fr-FR"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38398044"/>
                  </a:ext>
                </a:extLst>
              </a:tr>
              <a:tr h="331735">
                <a:tc>
                  <a:txBody>
                    <a:bodyPr/>
                    <a:lstStyle/>
                    <a:p>
                      <a:pPr marL="90170" marR="89535" algn="just">
                        <a:lnSpc>
                          <a:spcPct val="100000"/>
                        </a:lnSpc>
                        <a:spcAft>
                          <a:spcPts val="0"/>
                        </a:spcAft>
                      </a:pPr>
                      <a:r>
                        <a:rPr lang="en-US" sz="1600" kern="1200">
                          <a:effectLst/>
                        </a:rPr>
                        <a:t>15 September 2021, </a:t>
                      </a:r>
                      <a:r>
                        <a:rPr lang="en-US" sz="1200" spc="-5">
                          <a:effectLst/>
                        </a:rPr>
                        <a:t>17:00:00 CEST</a:t>
                      </a:r>
                      <a:endParaRPr lang="fr-FR"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180340" algn="just">
                        <a:lnSpc>
                          <a:spcPct val="100000"/>
                        </a:lnSpc>
                        <a:spcAft>
                          <a:spcPts val="0"/>
                        </a:spcAft>
                      </a:pPr>
                      <a:r>
                        <a:rPr lang="en-GB" sz="1600" kern="1200">
                          <a:effectLst/>
                        </a:rPr>
                        <a:t>Deadline for Full Proposal submission</a:t>
                      </a:r>
                      <a:endParaRPr lang="fr-FR"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36411815"/>
                  </a:ext>
                </a:extLst>
              </a:tr>
              <a:tr h="331735">
                <a:tc>
                  <a:txBody>
                    <a:bodyPr/>
                    <a:lstStyle/>
                    <a:p>
                      <a:pPr marL="90170" marR="89535" algn="just">
                        <a:lnSpc>
                          <a:spcPct val="100000"/>
                        </a:lnSpc>
                        <a:spcAft>
                          <a:spcPts val="0"/>
                        </a:spcAft>
                      </a:pPr>
                      <a:r>
                        <a:rPr lang="en-US" sz="1600" kern="1200">
                          <a:effectLst/>
                        </a:rPr>
                        <a:t>30 November 2021</a:t>
                      </a:r>
                      <a:endParaRPr lang="fr-FR"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180340" algn="just">
                        <a:lnSpc>
                          <a:spcPct val="100000"/>
                        </a:lnSpc>
                        <a:spcAft>
                          <a:spcPts val="0"/>
                        </a:spcAft>
                      </a:pPr>
                      <a:r>
                        <a:rPr lang="en-GB" sz="1600" kern="1200" dirty="0">
                          <a:effectLst/>
                        </a:rPr>
                        <a:t>Communication of full-proposal assessment</a:t>
                      </a:r>
                      <a:endParaRPr lang="fr-FR"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87933844"/>
                  </a:ext>
                </a:extLst>
              </a:tr>
            </a:tbl>
          </a:graphicData>
        </a:graphic>
      </p:graphicFrame>
      <p:sp>
        <p:nvSpPr>
          <p:cNvPr id="8" name="Rectangle 7">
            <a:extLst>
              <a:ext uri="{FF2B5EF4-FFF2-40B4-BE49-F238E27FC236}">
                <a16:creationId xmlns:a16="http://schemas.microsoft.com/office/drawing/2014/main" id="{0E2EB969-069B-48D3-BB96-EA9B241232B9}"/>
              </a:ext>
            </a:extLst>
          </p:cNvPr>
          <p:cNvSpPr/>
          <p:nvPr/>
        </p:nvSpPr>
        <p:spPr>
          <a:xfrm>
            <a:off x="595993" y="1770338"/>
            <a:ext cx="9826673" cy="5139869"/>
          </a:xfrm>
          <a:prstGeom prst="rect">
            <a:avLst/>
          </a:prstGeom>
        </p:spPr>
        <p:txBody>
          <a:bodyPr wrap="square">
            <a:spAutoFit/>
          </a:bodyPr>
          <a:lstStyle/>
          <a:p>
            <a:pPr marL="457200" indent="-457200">
              <a:buFont typeface="Arial" panose="020B0604020202020204" pitchFamily="34" charset="0"/>
              <a:buChar char="•"/>
            </a:pPr>
            <a:r>
              <a:rPr lang="en-GB" sz="2000" b="1" dirty="0">
                <a:solidFill>
                  <a:srgbClr val="00B050"/>
                </a:solidFill>
              </a:rPr>
              <a:t>Task 7.6 and Task 7.7 A two steps submission/selection process : a pre-submission/preselection/full-submission/final selection</a:t>
            </a:r>
          </a:p>
          <a:p>
            <a:pPr marL="457200" indent="-457200">
              <a:buFont typeface="Arial" panose="020B0604020202020204" pitchFamily="34" charset="0"/>
              <a:buChar char="•"/>
            </a:pPr>
            <a:endParaRPr lang="en-GB" sz="2000" b="1" dirty="0">
              <a:solidFill>
                <a:srgbClr val="00B050"/>
              </a:solidFill>
            </a:endParaRPr>
          </a:p>
          <a:p>
            <a:pPr marL="457200" indent="-457200">
              <a:buFont typeface="Arial" panose="020B0604020202020204" pitchFamily="34" charset="0"/>
              <a:buChar char="•"/>
            </a:pPr>
            <a:endParaRPr lang="en-GB" sz="2000" b="1" dirty="0">
              <a:solidFill>
                <a:srgbClr val="00B050"/>
              </a:solidFill>
            </a:endParaRPr>
          </a:p>
          <a:p>
            <a:pPr marL="457200" indent="-457200">
              <a:buFont typeface="Arial" panose="020B0604020202020204" pitchFamily="34" charset="0"/>
              <a:buChar char="•"/>
            </a:pPr>
            <a:endParaRPr lang="en-GB" sz="2000" b="1" dirty="0">
              <a:solidFill>
                <a:srgbClr val="00B050"/>
              </a:solidFill>
            </a:endParaRPr>
          </a:p>
          <a:p>
            <a:pPr marL="457200" indent="-457200">
              <a:buFont typeface="Arial" panose="020B0604020202020204" pitchFamily="34" charset="0"/>
              <a:buChar char="•"/>
            </a:pPr>
            <a:endParaRPr lang="en-GB" sz="2000" b="1" dirty="0">
              <a:solidFill>
                <a:srgbClr val="00B050"/>
              </a:solidFill>
            </a:endParaRPr>
          </a:p>
          <a:p>
            <a:pPr marL="457200" indent="-457200">
              <a:buFont typeface="Arial" panose="020B0604020202020204" pitchFamily="34" charset="0"/>
              <a:buChar char="•"/>
            </a:pPr>
            <a:endParaRPr lang="en-GB" sz="2000" b="1" dirty="0">
              <a:solidFill>
                <a:srgbClr val="00B050"/>
              </a:solidFill>
            </a:endParaRPr>
          </a:p>
          <a:p>
            <a:pPr marL="457200" indent="-457200">
              <a:buFont typeface="Arial" panose="020B0604020202020204" pitchFamily="34" charset="0"/>
              <a:buChar char="•"/>
            </a:pPr>
            <a:endParaRPr lang="en-GB" sz="2000" b="1" dirty="0">
              <a:solidFill>
                <a:srgbClr val="00B050"/>
              </a:solidFill>
            </a:endParaRPr>
          </a:p>
          <a:p>
            <a:pPr marL="457200" indent="-457200">
              <a:buFont typeface="Arial" panose="020B0604020202020204" pitchFamily="34" charset="0"/>
              <a:buChar char="•"/>
            </a:pPr>
            <a:endParaRPr lang="en-GB" sz="2000" b="1" dirty="0">
              <a:solidFill>
                <a:srgbClr val="00991D"/>
              </a:solidFill>
            </a:endParaRPr>
          </a:p>
          <a:p>
            <a:pPr marL="457200" indent="-457200">
              <a:buFont typeface="Arial" panose="020B0604020202020204" pitchFamily="34" charset="0"/>
              <a:buChar char="•"/>
            </a:pPr>
            <a:r>
              <a:rPr lang="en-GB" sz="2000" b="1" dirty="0">
                <a:solidFill>
                  <a:srgbClr val="00991D"/>
                </a:solidFill>
              </a:rPr>
              <a:t>Task 7.8: Funding decision and use of EC contribution M12 to M14</a:t>
            </a:r>
            <a:endParaRPr lang="fr-FR" sz="2000" b="1" dirty="0">
              <a:solidFill>
                <a:srgbClr val="00991D"/>
              </a:solidFill>
            </a:endParaRPr>
          </a:p>
          <a:p>
            <a:pPr marL="285750" indent="-285750">
              <a:buFontTx/>
              <a:buChar char="-"/>
            </a:pPr>
            <a:r>
              <a:rPr lang="en-GB" dirty="0"/>
              <a:t>Selected applicants will sign funding contracts with the respective national/regional funding agencies. - Preparation of the request to the EC for top-up.</a:t>
            </a:r>
          </a:p>
          <a:p>
            <a:endParaRPr lang="en-GB" dirty="0"/>
          </a:p>
          <a:p>
            <a:pPr marL="457200" indent="-457200">
              <a:buFont typeface="Arial" panose="020B0604020202020204" pitchFamily="34" charset="0"/>
              <a:buChar char="•"/>
            </a:pPr>
            <a:r>
              <a:rPr lang="en-GB" sz="2000" b="1" dirty="0">
                <a:solidFill>
                  <a:srgbClr val="00991D"/>
                </a:solidFill>
              </a:rPr>
              <a:t>Task 7.9: Implementation of a possible second co-fund call</a:t>
            </a:r>
            <a:endParaRPr lang="fr-FR" sz="2000" b="1" dirty="0">
              <a:solidFill>
                <a:srgbClr val="00991D"/>
              </a:solidFill>
            </a:endParaRPr>
          </a:p>
          <a:p>
            <a:r>
              <a:rPr lang="en-GB" dirty="0"/>
              <a:t>This second call will be implemented by following the same methodology than the first call, i.e. as indicated in Tasks 7.4 to 7.8.</a:t>
            </a:r>
          </a:p>
          <a:p>
            <a:pPr marL="285750" indent="-285750">
              <a:buFontTx/>
              <a:buChar char="-"/>
            </a:pPr>
            <a:endParaRPr lang="fr-FR" dirty="0"/>
          </a:p>
        </p:txBody>
      </p:sp>
    </p:spTree>
    <p:extLst>
      <p:ext uri="{BB962C8B-B14F-4D97-AF65-F5344CB8AC3E}">
        <p14:creationId xmlns:p14="http://schemas.microsoft.com/office/powerpoint/2010/main" val="244876351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8FE71A6-3016-40F9-A0F9-C4C10EA24195}"/>
              </a:ext>
            </a:extLst>
          </p:cNvPr>
          <p:cNvSpPr>
            <a:spLocks noGrp="1"/>
          </p:cNvSpPr>
          <p:nvPr>
            <p:ph idx="1"/>
          </p:nvPr>
        </p:nvSpPr>
        <p:spPr>
          <a:xfrm>
            <a:off x="823570" y="1197429"/>
            <a:ext cx="10326783" cy="5206666"/>
          </a:xfrm>
        </p:spPr>
        <p:txBody>
          <a:bodyPr>
            <a:normAutofit/>
          </a:bodyPr>
          <a:lstStyle/>
          <a:p>
            <a:endParaRPr lang="en-GB" b="1" dirty="0"/>
          </a:p>
          <a:p>
            <a:endParaRPr lang="en-US" sz="1600" dirty="0"/>
          </a:p>
        </p:txBody>
      </p:sp>
      <p:sp>
        <p:nvSpPr>
          <p:cNvPr id="3" name="Titre 2">
            <a:extLst>
              <a:ext uri="{FF2B5EF4-FFF2-40B4-BE49-F238E27FC236}">
                <a16:creationId xmlns:a16="http://schemas.microsoft.com/office/drawing/2014/main" id="{AE974180-603F-4904-AAC0-0A2F5D828A8D}"/>
              </a:ext>
            </a:extLst>
          </p:cNvPr>
          <p:cNvSpPr>
            <a:spLocks noGrp="1"/>
          </p:cNvSpPr>
          <p:nvPr>
            <p:ph type="title"/>
          </p:nvPr>
        </p:nvSpPr>
        <p:spPr/>
        <p:txBody>
          <a:bodyPr>
            <a:normAutofit/>
          </a:bodyPr>
          <a:lstStyle/>
          <a:p>
            <a:r>
              <a:rPr lang="en-US" dirty="0"/>
              <a:t>WP7: </a:t>
            </a:r>
            <a:r>
              <a:rPr lang="en-GB" dirty="0"/>
              <a:t>Deliverables</a:t>
            </a:r>
            <a:endParaRPr lang="en-US" dirty="0"/>
          </a:p>
        </p:txBody>
      </p:sp>
      <p:sp>
        <p:nvSpPr>
          <p:cNvPr id="8" name="Espace réservé du contenu 2">
            <a:extLst>
              <a:ext uri="{FF2B5EF4-FFF2-40B4-BE49-F238E27FC236}">
                <a16:creationId xmlns:a16="http://schemas.microsoft.com/office/drawing/2014/main" id="{C52D8719-4249-4D10-B99B-90AB860487C2}"/>
              </a:ext>
            </a:extLst>
          </p:cNvPr>
          <p:cNvSpPr txBox="1">
            <a:spLocks/>
          </p:cNvSpPr>
          <p:nvPr/>
        </p:nvSpPr>
        <p:spPr>
          <a:xfrm>
            <a:off x="0" y="1781158"/>
            <a:ext cx="11485619" cy="429226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solidFill>
                  <a:srgbClr val="00991D"/>
                </a:solidFill>
              </a:rPr>
              <a:t>D7.1 Call text (ANR, M3, R, PU)</a:t>
            </a:r>
            <a:endParaRPr lang="fr-FR" sz="2400" b="1" dirty="0">
              <a:solidFill>
                <a:srgbClr val="00991D"/>
              </a:solidFill>
            </a:endParaRPr>
          </a:p>
          <a:p>
            <a:r>
              <a:rPr lang="fr-FR" sz="2400" b="1" dirty="0">
                <a:solidFill>
                  <a:srgbClr val="00991D"/>
                </a:solidFill>
              </a:rPr>
              <a:t>D7.2 Call documents (ANR, M3, R, PU)</a:t>
            </a:r>
          </a:p>
          <a:p>
            <a:r>
              <a:rPr lang="en-GB" sz="2400" b="1" dirty="0">
                <a:solidFill>
                  <a:srgbClr val="00991D"/>
                </a:solidFill>
              </a:rPr>
              <a:t>D7.3 Electronic submission tool (ANR, M3, R, PU)</a:t>
            </a:r>
            <a:endParaRPr lang="fr-FR" sz="2400" b="1" dirty="0">
              <a:solidFill>
                <a:srgbClr val="00991D"/>
              </a:solidFill>
            </a:endParaRPr>
          </a:p>
          <a:p>
            <a:r>
              <a:rPr lang="en-GB" sz="2400" dirty="0"/>
              <a:t>D7.4 Ranking list from the pre-proposal evaluation of first co-funded call (MESRS, M9, R, PU)</a:t>
            </a:r>
            <a:endParaRPr lang="fr-FR" sz="2400" dirty="0"/>
          </a:p>
          <a:p>
            <a:r>
              <a:rPr lang="en-GB" sz="2400" dirty="0"/>
              <a:t>D7.5 Ranking list from the full proposal evaluation of first co-funded call (ANR, M14, R, PU)</a:t>
            </a:r>
            <a:endParaRPr lang="fr-FR" sz="2400" dirty="0"/>
          </a:p>
          <a:p>
            <a:r>
              <a:rPr lang="en-GB" sz="2400" dirty="0"/>
              <a:t>D7.6 Joint selection list and report of the projects to be funded (first co-funded call, ANR, M15, R, PU)</a:t>
            </a:r>
            <a:endParaRPr lang="fr-FR" sz="2400" dirty="0"/>
          </a:p>
          <a:p>
            <a:r>
              <a:rPr lang="en-GB" sz="2400" dirty="0"/>
              <a:t>D7.7 Ranking list from the pre-proposal evaluation of second co-funded call (MESRS, M18, R, PU)</a:t>
            </a:r>
            <a:endParaRPr lang="fr-FR" sz="2400" dirty="0"/>
          </a:p>
          <a:p>
            <a:r>
              <a:rPr lang="en-GB" sz="2400" dirty="0"/>
              <a:t>D7.8 Ranking list from the full proposal evaluation of second co-funded call (ANR, M22, R, PU) </a:t>
            </a:r>
            <a:endParaRPr lang="fr-FR" sz="2400" dirty="0"/>
          </a:p>
          <a:p>
            <a:r>
              <a:rPr lang="en-GB" sz="2400" dirty="0"/>
              <a:t>D7.9 Joint selection list &amp; report of the projects to be funded (</a:t>
            </a:r>
            <a:r>
              <a:rPr lang="en-GB" sz="2400" dirty="0" err="1"/>
              <a:t>snd</a:t>
            </a:r>
            <a:r>
              <a:rPr lang="en-GB" sz="2400" dirty="0"/>
              <a:t> co-funded call (ANR, M23, R, PU)</a:t>
            </a:r>
            <a:endParaRPr lang="en-GB" sz="2400" b="1" dirty="0"/>
          </a:p>
        </p:txBody>
      </p:sp>
    </p:spTree>
    <p:extLst>
      <p:ext uri="{BB962C8B-B14F-4D97-AF65-F5344CB8AC3E}">
        <p14:creationId xmlns:p14="http://schemas.microsoft.com/office/powerpoint/2010/main" val="361579890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FA09FF0-790C-4959-B6FB-49528F465379}"/>
              </a:ext>
            </a:extLst>
          </p:cNvPr>
          <p:cNvSpPr>
            <a:spLocks noGrp="1"/>
          </p:cNvSpPr>
          <p:nvPr>
            <p:ph idx="1"/>
          </p:nvPr>
        </p:nvSpPr>
        <p:spPr/>
        <p:txBody>
          <a:bodyPr/>
          <a:lstStyle/>
          <a:p>
            <a:r>
              <a:rPr lang="en-US" dirty="0"/>
              <a:t>Risk assessment and Contingency plan </a:t>
            </a:r>
          </a:p>
          <a:p>
            <a:endParaRPr lang="en-US" dirty="0"/>
          </a:p>
        </p:txBody>
      </p:sp>
      <p:sp>
        <p:nvSpPr>
          <p:cNvPr id="3" name="Titre 2">
            <a:extLst>
              <a:ext uri="{FF2B5EF4-FFF2-40B4-BE49-F238E27FC236}">
                <a16:creationId xmlns:a16="http://schemas.microsoft.com/office/drawing/2014/main" id="{DC235D9E-6454-424D-A43D-DA2B9A104124}"/>
              </a:ext>
            </a:extLst>
          </p:cNvPr>
          <p:cNvSpPr>
            <a:spLocks noGrp="1"/>
          </p:cNvSpPr>
          <p:nvPr>
            <p:ph type="title"/>
          </p:nvPr>
        </p:nvSpPr>
        <p:spPr/>
        <p:txBody>
          <a:bodyPr/>
          <a:lstStyle/>
          <a:p>
            <a:r>
              <a:rPr lang="en-GB" dirty="0"/>
              <a:t>WP7:Risk assessment </a:t>
            </a:r>
            <a:endParaRPr lang="en-US" dirty="0"/>
          </a:p>
        </p:txBody>
      </p:sp>
      <p:graphicFrame>
        <p:nvGraphicFramePr>
          <p:cNvPr id="5" name="Tableau 5">
            <a:extLst>
              <a:ext uri="{FF2B5EF4-FFF2-40B4-BE49-F238E27FC236}">
                <a16:creationId xmlns:a16="http://schemas.microsoft.com/office/drawing/2014/main" id="{76450676-846A-4750-88CD-7B23B5B1AF82}"/>
              </a:ext>
            </a:extLst>
          </p:cNvPr>
          <p:cNvGraphicFramePr>
            <a:graphicFrameLocks noGrp="1"/>
          </p:cNvGraphicFramePr>
          <p:nvPr>
            <p:extLst/>
          </p:nvPr>
        </p:nvGraphicFramePr>
        <p:xfrm>
          <a:off x="838200" y="2251830"/>
          <a:ext cx="9829800" cy="4514306"/>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919634094"/>
                    </a:ext>
                  </a:extLst>
                </a:gridCol>
                <a:gridCol w="3276600">
                  <a:extLst>
                    <a:ext uri="{9D8B030D-6E8A-4147-A177-3AD203B41FA5}">
                      <a16:colId xmlns:a16="http://schemas.microsoft.com/office/drawing/2014/main" val="1272433063"/>
                    </a:ext>
                  </a:extLst>
                </a:gridCol>
                <a:gridCol w="3276600">
                  <a:extLst>
                    <a:ext uri="{9D8B030D-6E8A-4147-A177-3AD203B41FA5}">
                      <a16:colId xmlns:a16="http://schemas.microsoft.com/office/drawing/2014/main" val="3350786835"/>
                    </a:ext>
                  </a:extLst>
                </a:gridCol>
              </a:tblGrid>
              <a:tr h="582386">
                <a:tc>
                  <a:txBody>
                    <a:bodyPr/>
                    <a:lstStyle/>
                    <a:p>
                      <a:r>
                        <a:rPr lang="en-US" dirty="0"/>
                        <a:t>Risk Name</a:t>
                      </a:r>
                    </a:p>
                  </a:txBody>
                  <a:tcPr/>
                </a:tc>
                <a:tc>
                  <a:txBody>
                    <a:bodyPr/>
                    <a:lstStyle/>
                    <a:p>
                      <a:r>
                        <a:rPr lang="en-US" dirty="0"/>
                        <a:t>Impact if occurs </a:t>
                      </a:r>
                    </a:p>
                  </a:txBody>
                  <a:tcPr/>
                </a:tc>
                <a:tc>
                  <a:txBody>
                    <a:bodyPr/>
                    <a:lstStyle/>
                    <a:p>
                      <a:r>
                        <a:rPr lang="en-US" dirty="0"/>
                        <a:t>Preventive / Contingency action </a:t>
                      </a:r>
                    </a:p>
                  </a:txBody>
                  <a:tcPr/>
                </a:tc>
                <a:extLst>
                  <a:ext uri="{0D108BD9-81ED-4DB2-BD59-A6C34878D82A}">
                    <a16:rowId xmlns:a16="http://schemas.microsoft.com/office/drawing/2014/main" val="903335273"/>
                  </a:ext>
                </a:extLst>
              </a:tr>
              <a:tr h="337414">
                <a:tc>
                  <a:txBody>
                    <a:bodyPr/>
                    <a:lstStyle/>
                    <a:p>
                      <a:r>
                        <a:rPr lang="en-US" dirty="0"/>
                        <a:t>Confusion RIA-ERANET</a:t>
                      </a:r>
                    </a:p>
                  </a:txBody>
                  <a:tcPr/>
                </a:tc>
                <a:tc>
                  <a:txBody>
                    <a:bodyPr/>
                    <a:lstStyle/>
                    <a:p>
                      <a:r>
                        <a:rPr lang="en-US" dirty="0"/>
                        <a:t>High</a:t>
                      </a:r>
                    </a:p>
                  </a:txBody>
                  <a:tcPr/>
                </a:tc>
                <a:tc>
                  <a:txBody>
                    <a:bodyPr/>
                    <a:lstStyle/>
                    <a:p>
                      <a:r>
                        <a:rPr lang="en-US" dirty="0"/>
                        <a:t>Providing explanation by different means </a:t>
                      </a:r>
                    </a:p>
                  </a:txBody>
                  <a:tcPr/>
                </a:tc>
                <a:extLst>
                  <a:ext uri="{0D108BD9-81ED-4DB2-BD59-A6C34878D82A}">
                    <a16:rowId xmlns:a16="http://schemas.microsoft.com/office/drawing/2014/main" val="1819358134"/>
                  </a:ext>
                </a:extLst>
              </a:tr>
              <a:tr h="337414">
                <a:tc>
                  <a:txBody>
                    <a:bodyPr/>
                    <a:lstStyle/>
                    <a:p>
                      <a:r>
                        <a:rPr lang="en-US" dirty="0"/>
                        <a:t>Project manager  are not aware of national eligibility criteria</a:t>
                      </a:r>
                    </a:p>
                  </a:txBody>
                  <a:tcPr/>
                </a:tc>
                <a:tc>
                  <a:txBody>
                    <a:bodyPr/>
                    <a:lstStyle/>
                    <a:p>
                      <a:r>
                        <a:rPr lang="en-US" dirty="0"/>
                        <a:t>High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Providing explanation by different means </a:t>
                      </a:r>
                    </a:p>
                    <a:p>
                      <a:endParaRPr lang="en-US" dirty="0"/>
                    </a:p>
                  </a:txBody>
                  <a:tcPr/>
                </a:tc>
                <a:extLst>
                  <a:ext uri="{0D108BD9-81ED-4DB2-BD59-A6C34878D82A}">
                    <a16:rowId xmlns:a16="http://schemas.microsoft.com/office/drawing/2014/main" val="1986088140"/>
                  </a:ext>
                </a:extLst>
              </a:tr>
              <a:tr h="337414">
                <a:tc>
                  <a:txBody>
                    <a:bodyPr/>
                    <a:lstStyle/>
                    <a:p>
                      <a:r>
                        <a:rPr lang="en-US" dirty="0"/>
                        <a:t>Proposal including only African partners without funding agencies </a:t>
                      </a:r>
                    </a:p>
                  </a:txBody>
                  <a:tcPr/>
                </a:tc>
                <a:tc>
                  <a:txBody>
                    <a:bodyPr/>
                    <a:lstStyle/>
                    <a:p>
                      <a:r>
                        <a:rPr lang="en-US"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Providing explanation by different means </a:t>
                      </a:r>
                    </a:p>
                    <a:p>
                      <a:endParaRPr lang="en-US" dirty="0"/>
                    </a:p>
                  </a:txBody>
                  <a:tcPr/>
                </a:tc>
                <a:extLst>
                  <a:ext uri="{0D108BD9-81ED-4DB2-BD59-A6C34878D82A}">
                    <a16:rowId xmlns:a16="http://schemas.microsoft.com/office/drawing/2014/main" val="3921389387"/>
                  </a:ext>
                </a:extLst>
              </a:tr>
              <a:tr h="337414">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19223483"/>
                  </a:ext>
                </a:extLst>
              </a:tr>
              <a:tr h="337414">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5061915"/>
                  </a:ext>
                </a:extLst>
              </a:tr>
              <a:tr h="337414">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11604595"/>
                  </a:ext>
                </a:extLst>
              </a:tr>
              <a:tr h="337414">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077272393"/>
                  </a:ext>
                </a:extLst>
              </a:tr>
            </a:tbl>
          </a:graphicData>
        </a:graphic>
      </p:graphicFrame>
    </p:spTree>
    <p:extLst>
      <p:ext uri="{BB962C8B-B14F-4D97-AF65-F5344CB8AC3E}">
        <p14:creationId xmlns:p14="http://schemas.microsoft.com/office/powerpoint/2010/main" val="289320979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E8118-E6DE-4F0E-B3DE-9C40D3D90565}"/>
              </a:ext>
            </a:extLst>
          </p:cNvPr>
          <p:cNvSpPr>
            <a:spLocks noGrp="1"/>
          </p:cNvSpPr>
          <p:nvPr>
            <p:ph type="ctrTitle"/>
          </p:nvPr>
        </p:nvSpPr>
        <p:spPr>
          <a:xfrm>
            <a:off x="187825" y="330925"/>
            <a:ext cx="6334896" cy="1860330"/>
          </a:xfrm>
        </p:spPr>
        <p:txBody>
          <a:bodyPr>
            <a:normAutofit fontScale="90000"/>
          </a:bodyPr>
          <a:lstStyle/>
          <a:p>
            <a:r>
              <a:rPr lang="fr-FR" dirty="0"/>
              <a:t>LEAP-RE </a:t>
            </a:r>
            <a:br>
              <a:rPr lang="fr-FR" dirty="0"/>
            </a:br>
            <a:r>
              <a:rPr lang="fr-FR" dirty="0"/>
              <a:t>Kick-OFF MEETING</a:t>
            </a:r>
            <a:br>
              <a:rPr lang="fr-FR" dirty="0"/>
            </a:br>
            <a:r>
              <a:rPr lang="fr-FR" sz="3200" b="0" dirty="0"/>
              <a:t>23-24 March 2021</a:t>
            </a:r>
            <a:endParaRPr lang="en-US" b="0" dirty="0"/>
          </a:p>
        </p:txBody>
      </p:sp>
      <p:sp>
        <p:nvSpPr>
          <p:cNvPr id="3" name="Sous-titre 2">
            <a:extLst>
              <a:ext uri="{FF2B5EF4-FFF2-40B4-BE49-F238E27FC236}">
                <a16:creationId xmlns:a16="http://schemas.microsoft.com/office/drawing/2014/main" id="{FBE6075A-4F1E-412D-8530-A622D0799CD7}"/>
              </a:ext>
            </a:extLst>
          </p:cNvPr>
          <p:cNvSpPr>
            <a:spLocks noGrp="1"/>
          </p:cNvSpPr>
          <p:nvPr>
            <p:ph type="subTitle" idx="1"/>
          </p:nvPr>
        </p:nvSpPr>
        <p:spPr>
          <a:xfrm>
            <a:off x="1216101" y="2947842"/>
            <a:ext cx="4359075" cy="2528793"/>
          </a:xfrm>
        </p:spPr>
        <p:txBody>
          <a:bodyPr>
            <a:normAutofit/>
          </a:bodyPr>
          <a:lstStyle/>
          <a:p>
            <a:r>
              <a:rPr lang="fr-FR" sz="3600" b="1" dirty="0"/>
              <a:t>Work Package 8 </a:t>
            </a:r>
            <a:r>
              <a:rPr lang="en-GB" b="1" dirty="0"/>
              <a:t>Monitoring of call outputs and projects</a:t>
            </a:r>
            <a:endParaRPr lang="fr-FR" sz="3600" b="1" dirty="0"/>
          </a:p>
        </p:txBody>
      </p:sp>
    </p:spTree>
    <p:extLst>
      <p:ext uri="{BB962C8B-B14F-4D97-AF65-F5344CB8AC3E}">
        <p14:creationId xmlns:p14="http://schemas.microsoft.com/office/powerpoint/2010/main" val="15889380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8FE71A6-3016-40F9-A0F9-C4C10EA24195}"/>
              </a:ext>
            </a:extLst>
          </p:cNvPr>
          <p:cNvSpPr>
            <a:spLocks noGrp="1"/>
          </p:cNvSpPr>
          <p:nvPr>
            <p:ph idx="1"/>
          </p:nvPr>
        </p:nvSpPr>
        <p:spPr>
          <a:xfrm>
            <a:off x="823570" y="1197429"/>
            <a:ext cx="10326783" cy="5206666"/>
          </a:xfrm>
        </p:spPr>
        <p:txBody>
          <a:bodyPr>
            <a:normAutofit fontScale="92500" lnSpcReduction="10000"/>
          </a:bodyPr>
          <a:lstStyle/>
          <a:p>
            <a:endParaRPr lang="en-US" sz="1600" dirty="0"/>
          </a:p>
          <a:p>
            <a:r>
              <a:rPr lang="en-GB" dirty="0"/>
              <a:t>The objectives of WP8 are to:</a:t>
            </a:r>
            <a:endParaRPr lang="fr-FR" dirty="0"/>
          </a:p>
          <a:p>
            <a:pPr marL="342900" lvl="0" indent="-342900">
              <a:buFontTx/>
              <a:buChar char="-"/>
            </a:pPr>
            <a:r>
              <a:rPr lang="en-GB" dirty="0"/>
              <a:t>assess the outputs of the first co-funded call (number of projects, topics covered and allocated funding)</a:t>
            </a:r>
          </a:p>
          <a:p>
            <a:pPr marL="342900" lvl="0" indent="-342900">
              <a:buFontTx/>
              <a:buChar char="-"/>
            </a:pPr>
            <a:r>
              <a:rPr lang="en-GB" dirty="0"/>
              <a:t>decide whether to implement or not a second co-fund call</a:t>
            </a:r>
          </a:p>
          <a:p>
            <a:pPr marL="342900" lvl="0" indent="-342900">
              <a:buFontTx/>
              <a:buChar char="-"/>
            </a:pPr>
            <a:r>
              <a:rPr lang="en-GB" dirty="0"/>
              <a:t>define project monitoring indicators that fulfil national/regional and Horizon 2020 criteria</a:t>
            </a:r>
          </a:p>
          <a:p>
            <a:pPr marL="342900" lvl="0" indent="-342900">
              <a:buFontTx/>
              <a:buChar char="-"/>
            </a:pPr>
            <a:r>
              <a:rPr lang="en-GB" dirty="0"/>
              <a:t>monitor project progress and reports </a:t>
            </a:r>
          </a:p>
          <a:p>
            <a:pPr marL="342900" lvl="0" indent="-342900">
              <a:buFontTx/>
              <a:buChar char="-"/>
            </a:pPr>
            <a:r>
              <a:rPr lang="en-GB" dirty="0"/>
              <a:t>perform projects evaluation</a:t>
            </a:r>
            <a:endParaRPr lang="en-US" sz="1600" b="1" dirty="0"/>
          </a:p>
          <a:p>
            <a:r>
              <a:rPr lang="en-US" b="1" dirty="0"/>
              <a:t>WP duration: </a:t>
            </a:r>
            <a:r>
              <a:rPr lang="en-US" dirty="0"/>
              <a:t>M1-M60</a:t>
            </a:r>
          </a:p>
          <a:p>
            <a:r>
              <a:rPr lang="en-US" b="1" dirty="0"/>
              <a:t>Partners involved: </a:t>
            </a:r>
          </a:p>
          <a:p>
            <a:r>
              <a:rPr lang="en-US" b="1" dirty="0"/>
              <a:t>Task Leaders: </a:t>
            </a:r>
            <a:r>
              <a:rPr lang="en-US" dirty="0"/>
              <a:t>ANR &amp; MESRS</a:t>
            </a:r>
          </a:p>
          <a:p>
            <a:r>
              <a:rPr lang="en-US" b="1" dirty="0"/>
              <a:t>Contributors:</a:t>
            </a:r>
            <a:r>
              <a:rPr lang="en-US" dirty="0"/>
              <a:t> DSI, LU, MENFPESRS, ASRT, IRESEN, Univ Lomé, SANEDI, AKA, FRS-FNRS, FZJ-</a:t>
            </a:r>
            <a:r>
              <a:rPr lang="en-US" dirty="0" err="1"/>
              <a:t>PtJ</a:t>
            </a:r>
            <a:r>
              <a:rPr lang="en-US" dirty="0"/>
              <a:t>, FFG, FCT, CDTI, NEXA, UEFISCDI, SANEDI</a:t>
            </a:r>
            <a:endParaRPr lang="x-none" dirty="0"/>
          </a:p>
          <a:p>
            <a:endParaRPr lang="en-US" sz="1600" dirty="0"/>
          </a:p>
          <a:p>
            <a:endParaRPr lang="en-US" sz="1600" dirty="0"/>
          </a:p>
        </p:txBody>
      </p:sp>
      <p:sp>
        <p:nvSpPr>
          <p:cNvPr id="3" name="Titre 2">
            <a:extLst>
              <a:ext uri="{FF2B5EF4-FFF2-40B4-BE49-F238E27FC236}">
                <a16:creationId xmlns:a16="http://schemas.microsoft.com/office/drawing/2014/main" id="{AE974180-603F-4904-AAC0-0A2F5D828A8D}"/>
              </a:ext>
            </a:extLst>
          </p:cNvPr>
          <p:cNvSpPr>
            <a:spLocks noGrp="1"/>
          </p:cNvSpPr>
          <p:nvPr>
            <p:ph type="title"/>
          </p:nvPr>
        </p:nvSpPr>
        <p:spPr/>
        <p:txBody>
          <a:bodyPr/>
          <a:lstStyle/>
          <a:p>
            <a:r>
              <a:rPr lang="en-US" dirty="0"/>
              <a:t>WP 8: Introduction</a:t>
            </a:r>
          </a:p>
        </p:txBody>
      </p:sp>
    </p:spTree>
    <p:extLst>
      <p:ext uri="{BB962C8B-B14F-4D97-AF65-F5344CB8AC3E}">
        <p14:creationId xmlns:p14="http://schemas.microsoft.com/office/powerpoint/2010/main" val="107820735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F2AD07D-B769-4241-8B8B-54773D1F6530}"/>
              </a:ext>
            </a:extLst>
          </p:cNvPr>
          <p:cNvSpPr>
            <a:spLocks noGrp="1"/>
          </p:cNvSpPr>
          <p:nvPr>
            <p:ph idx="1"/>
          </p:nvPr>
        </p:nvSpPr>
        <p:spPr>
          <a:xfrm>
            <a:off x="139499" y="1436423"/>
            <a:ext cx="10953881" cy="4967672"/>
          </a:xfrm>
        </p:spPr>
        <p:txBody>
          <a:bodyPr>
            <a:noAutofit/>
          </a:bodyPr>
          <a:lstStyle/>
          <a:p>
            <a:pPr marL="342900" indent="-342900">
              <a:buFontTx/>
              <a:buChar char="-"/>
            </a:pPr>
            <a:r>
              <a:rPr lang="en-GB" sz="2000" dirty="0"/>
              <a:t>Results of the first co-fund call in terms of number of funded projects and spent EC contribution will be assessed, in order </a:t>
            </a:r>
            <a:r>
              <a:rPr lang="en-GB" sz="2000" b="1" dirty="0"/>
              <a:t>to decide if a second co-fund call is possible and necessary</a:t>
            </a:r>
            <a:r>
              <a:rPr lang="en-GB" sz="2000" dirty="0"/>
              <a:t>. If the Call Steering Committee agrees on holding a second co-fund call, this last one will be performed with the same methodology of the first one described in WP7.</a:t>
            </a:r>
          </a:p>
          <a:p>
            <a:pPr marL="342900" indent="-342900">
              <a:buFontTx/>
              <a:buChar char="-"/>
            </a:pPr>
            <a:r>
              <a:rPr lang="en-GB" sz="2000" b="1" dirty="0"/>
              <a:t>All funded projects will be monitored in their scientific and financial implementation</a:t>
            </a:r>
            <a:r>
              <a:rPr lang="en-GB" sz="2000" dirty="0"/>
              <a:t>, to ensure a correct use of funding and the achievement of the scientific results on which projects selection was based. WP8 tasks leaders will follow a common methodology, complying with EC rule’s for projects monitoring.</a:t>
            </a:r>
          </a:p>
          <a:p>
            <a:pPr marL="342900" indent="-342900">
              <a:buFontTx/>
              <a:buChar char="-"/>
            </a:pPr>
            <a:r>
              <a:rPr lang="en-GB" sz="2000" b="1" dirty="0"/>
              <a:t>Researchers will be required to submit during the proposal stage expected outputs </a:t>
            </a:r>
            <a:r>
              <a:rPr lang="en-GB" sz="2000" dirty="0"/>
              <a:t>(e.g. transnational activities, dissemination activities, publication of scientific and grey literature, discovery and development of innovative products, processes and know-how and evidence of uptake) during the lifetime of each project as indicators of success within their impact plans.</a:t>
            </a:r>
          </a:p>
          <a:p>
            <a:pPr marL="342900" indent="-342900">
              <a:buFontTx/>
              <a:buChar char="-"/>
            </a:pPr>
            <a:r>
              <a:rPr lang="en-GB" sz="2000" b="1" dirty="0"/>
              <a:t>Reports will be expected to include evidence of impact</a:t>
            </a:r>
            <a:r>
              <a:rPr lang="en-GB" sz="2000" dirty="0"/>
              <a:t>. This information will be used to assess overall impact of LEAP-RE at mid-term and on completion. Presentations will be given at the mid-term and final seminars, within WP 4 (under Pillar 3).</a:t>
            </a:r>
            <a:endParaRPr lang="fr-FR" sz="2000" dirty="0"/>
          </a:p>
          <a:p>
            <a:pPr marL="342900" indent="-342900">
              <a:buFontTx/>
              <a:buChar char="-"/>
            </a:pPr>
            <a:endParaRPr lang="fr-FR" sz="2000" dirty="0"/>
          </a:p>
        </p:txBody>
      </p:sp>
      <p:sp>
        <p:nvSpPr>
          <p:cNvPr id="3" name="Titre 2">
            <a:extLst>
              <a:ext uri="{FF2B5EF4-FFF2-40B4-BE49-F238E27FC236}">
                <a16:creationId xmlns:a16="http://schemas.microsoft.com/office/drawing/2014/main" id="{49814398-85AA-47F6-968E-721D7CD0EAB9}"/>
              </a:ext>
            </a:extLst>
          </p:cNvPr>
          <p:cNvSpPr>
            <a:spLocks noGrp="1"/>
          </p:cNvSpPr>
          <p:nvPr>
            <p:ph type="title"/>
          </p:nvPr>
        </p:nvSpPr>
        <p:spPr/>
        <p:txBody>
          <a:bodyPr/>
          <a:lstStyle/>
          <a:p>
            <a:r>
              <a:rPr lang="fr-FR" dirty="0"/>
              <a:t>WP 8 Objectives and description</a:t>
            </a:r>
          </a:p>
        </p:txBody>
      </p:sp>
    </p:spTree>
    <p:extLst>
      <p:ext uri="{BB962C8B-B14F-4D97-AF65-F5344CB8AC3E}">
        <p14:creationId xmlns:p14="http://schemas.microsoft.com/office/powerpoint/2010/main" val="25406553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855EFE6-449D-4B57-B9BD-7C714DF54FD9}"/>
              </a:ext>
            </a:extLst>
          </p:cNvPr>
          <p:cNvSpPr>
            <a:spLocks noGrp="1"/>
          </p:cNvSpPr>
          <p:nvPr>
            <p:ph idx="1"/>
          </p:nvPr>
        </p:nvSpPr>
        <p:spPr>
          <a:xfrm>
            <a:off x="660609" y="1522877"/>
            <a:ext cx="10326783" cy="4733067"/>
          </a:xfrm>
        </p:spPr>
        <p:txBody>
          <a:bodyPr>
            <a:normAutofit/>
          </a:bodyPr>
          <a:lstStyle/>
          <a:p>
            <a:r>
              <a:rPr lang="en-GB" sz="2000" b="1" dirty="0"/>
              <a:t>Task 8.1: Define indicators to assess the first co-fund call </a:t>
            </a:r>
            <a:endParaRPr lang="en-GB" sz="900" b="1" dirty="0"/>
          </a:p>
          <a:p>
            <a:r>
              <a:rPr lang="en-GB" sz="2000" b="1" dirty="0"/>
              <a:t>(Task Leader: ANR, MESRS, Contributors: </a:t>
            </a:r>
            <a:r>
              <a:rPr lang="en-US" sz="2000" b="1" dirty="0"/>
              <a:t>FZJ-</a:t>
            </a:r>
            <a:r>
              <a:rPr lang="en-US" sz="2000" b="1" dirty="0" err="1"/>
              <a:t>PtJ</a:t>
            </a:r>
            <a:r>
              <a:rPr lang="en-US" dirty="0"/>
              <a:t>,</a:t>
            </a:r>
            <a:r>
              <a:rPr lang="en-GB" sz="2000" b="1" dirty="0"/>
              <a:t> IRESEN) </a:t>
            </a:r>
          </a:p>
          <a:p>
            <a:r>
              <a:rPr lang="en-GB" sz="2000" b="1" dirty="0"/>
              <a:t>M1 to M 63</a:t>
            </a:r>
          </a:p>
          <a:p>
            <a:r>
              <a:rPr lang="en-US" sz="2000" dirty="0"/>
              <a:t>Indicators about the outputs of the first co-fund call will be considered by the CSC since its first meeting, namely the amount national/regional commitments pooled, the part of EC contribution spent, the number of projects funded as well as their distribution in terms of countries and topics.</a:t>
            </a:r>
            <a:endParaRPr lang="fr-FR" sz="2000" dirty="0"/>
          </a:p>
          <a:p>
            <a:r>
              <a:rPr lang="en-GB" sz="2000" b="1" dirty="0"/>
              <a:t>Task 8.2: Decision on second co-fund call </a:t>
            </a:r>
            <a:r>
              <a:rPr lang="en-GB" sz="2000" dirty="0"/>
              <a:t>(</a:t>
            </a:r>
            <a:r>
              <a:rPr lang="en-GB" sz="2000" b="1" dirty="0"/>
              <a:t>Task Leader: ANR, MESRS</a:t>
            </a:r>
            <a:r>
              <a:rPr lang="en-GB" sz="2000" dirty="0"/>
              <a:t>)</a:t>
            </a:r>
          </a:p>
          <a:p>
            <a:r>
              <a:rPr lang="en-GB" sz="2000" b="1" dirty="0"/>
              <a:t>M1 to M15</a:t>
            </a:r>
            <a:endParaRPr lang="fr-FR" sz="2000" dirty="0"/>
          </a:p>
          <a:p>
            <a:r>
              <a:rPr lang="en-GB" sz="2000" dirty="0"/>
              <a:t>After the first co-funded call, a dedicated meeting of the CSC will be held, in order to evaluate the possibility of further commitments of partner funding agencies for a second call, also with respect to the remaining EC contribution. A consensus decision will be taken about this second call</a:t>
            </a:r>
            <a:endParaRPr lang="fr-FR" sz="2000" dirty="0"/>
          </a:p>
        </p:txBody>
      </p:sp>
      <p:sp>
        <p:nvSpPr>
          <p:cNvPr id="3" name="Titre 2">
            <a:extLst>
              <a:ext uri="{FF2B5EF4-FFF2-40B4-BE49-F238E27FC236}">
                <a16:creationId xmlns:a16="http://schemas.microsoft.com/office/drawing/2014/main" id="{1CADC71B-A998-4873-B3B9-BE9150296087}"/>
              </a:ext>
            </a:extLst>
          </p:cNvPr>
          <p:cNvSpPr>
            <a:spLocks noGrp="1"/>
          </p:cNvSpPr>
          <p:nvPr>
            <p:ph type="title"/>
          </p:nvPr>
        </p:nvSpPr>
        <p:spPr/>
        <p:txBody>
          <a:bodyPr/>
          <a:lstStyle/>
          <a:p>
            <a:r>
              <a:rPr lang="fr-FR" dirty="0"/>
              <a:t>WP 8 </a:t>
            </a:r>
            <a:r>
              <a:rPr lang="fr-FR" dirty="0" err="1"/>
              <a:t>Task</a:t>
            </a:r>
            <a:r>
              <a:rPr lang="fr-FR" dirty="0"/>
              <a:t> 8.1, 8.2</a:t>
            </a:r>
          </a:p>
        </p:txBody>
      </p:sp>
    </p:spTree>
    <p:extLst>
      <p:ext uri="{BB962C8B-B14F-4D97-AF65-F5344CB8AC3E}">
        <p14:creationId xmlns:p14="http://schemas.microsoft.com/office/powerpoint/2010/main" val="29560619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8FE71A6-3016-40F9-A0F9-C4C10EA24195}"/>
              </a:ext>
            </a:extLst>
          </p:cNvPr>
          <p:cNvSpPr>
            <a:spLocks noGrp="1"/>
          </p:cNvSpPr>
          <p:nvPr>
            <p:ph idx="1"/>
          </p:nvPr>
        </p:nvSpPr>
        <p:spPr>
          <a:xfrm>
            <a:off x="823570" y="1197429"/>
            <a:ext cx="10326783" cy="5206666"/>
          </a:xfrm>
        </p:spPr>
        <p:txBody>
          <a:bodyPr>
            <a:normAutofit lnSpcReduction="10000"/>
          </a:bodyPr>
          <a:lstStyle/>
          <a:p>
            <a:endParaRPr lang="en-US" sz="1600" dirty="0"/>
          </a:p>
          <a:p>
            <a:pPr>
              <a:lnSpc>
                <a:spcPct val="110000"/>
              </a:lnSpc>
            </a:pPr>
            <a:r>
              <a:rPr lang="en-GB" sz="1600" dirty="0"/>
              <a:t>WP2 focuses on activities required to ensure a effective implementation of Pillar 1, including: facilitation of dialogue between funders; seeking commitment for the successful launch of a long-term EU-AU partnership.</a:t>
            </a:r>
          </a:p>
          <a:p>
            <a:r>
              <a:rPr lang="en-US" sz="1600" b="1" dirty="0"/>
              <a:t>Objectives of this WP regarding Pillar 1 are:</a:t>
            </a:r>
          </a:p>
          <a:p>
            <a:pPr marL="285750" lvl="0" indent="-285750">
              <a:buFontTx/>
              <a:buChar char="-"/>
            </a:pPr>
            <a:r>
              <a:rPr lang="en-GB" sz="1600" dirty="0"/>
              <a:t>Setting up of Pillar 1 governance structures (CSC: Call Steering Committee, JCS: Joint Call Secretariat)</a:t>
            </a:r>
            <a:endParaRPr lang="fr-FR" sz="1600" dirty="0"/>
          </a:p>
          <a:p>
            <a:pPr marL="285750" lvl="0" indent="-285750">
              <a:buFontTx/>
              <a:buChar char="-"/>
            </a:pPr>
            <a:r>
              <a:rPr lang="en-GB" sz="1600" dirty="0"/>
              <a:t>Work planning, coordination of WP 7&amp;8, and target setting</a:t>
            </a:r>
            <a:endParaRPr lang="fr-FR" sz="1600" dirty="0"/>
          </a:p>
          <a:p>
            <a:pPr marL="285750" lvl="0" indent="-285750">
              <a:buFontTx/>
              <a:buChar char="-"/>
            </a:pPr>
            <a:r>
              <a:rPr lang="en-GB" sz="1600" dirty="0"/>
              <a:t>Administrative and financial management of the projects minimizing costs</a:t>
            </a:r>
          </a:p>
          <a:p>
            <a:pPr marL="285750" lvl="0" indent="-285750">
              <a:buFontTx/>
              <a:buChar char="-"/>
            </a:pPr>
            <a:r>
              <a:rPr lang="en-GB" sz="1600" dirty="0"/>
              <a:t>Management of gender issues and ethics</a:t>
            </a:r>
          </a:p>
          <a:p>
            <a:pPr marL="285750" lvl="0" indent="-285750">
              <a:buFontTx/>
              <a:buChar char="-"/>
            </a:pPr>
            <a:r>
              <a:rPr lang="en-GB" sz="1600" dirty="0"/>
              <a:t>Quality control of the work performed and deliverables</a:t>
            </a:r>
            <a:endParaRPr lang="fr-FR" sz="1600" dirty="0"/>
          </a:p>
          <a:p>
            <a:pPr marL="285750" lvl="0" indent="-285750">
              <a:buFontTx/>
              <a:buChar char="-"/>
            </a:pPr>
            <a:r>
              <a:rPr lang="en-GB" sz="1600" dirty="0"/>
              <a:t>Monitoring results regarding fulfilment of the planned objectives</a:t>
            </a:r>
          </a:p>
          <a:p>
            <a:pPr marL="285750" lvl="0" indent="-285750">
              <a:buFontTx/>
              <a:buChar char="-"/>
            </a:pPr>
            <a:r>
              <a:rPr lang="en-GB" sz="1600" dirty="0"/>
              <a:t>Management of Pillar 1 partners, conflict resolution </a:t>
            </a:r>
            <a:endParaRPr lang="en-US" sz="1600" dirty="0"/>
          </a:p>
          <a:p>
            <a:r>
              <a:rPr lang="en-US" sz="1600" b="1" dirty="0"/>
              <a:t>WP duration: </a:t>
            </a:r>
            <a:r>
              <a:rPr lang="en-US" sz="1600" dirty="0"/>
              <a:t>M1-M60</a:t>
            </a:r>
          </a:p>
          <a:p>
            <a:r>
              <a:rPr lang="en-US" sz="1600" b="1" dirty="0"/>
              <a:t>Partners involved: </a:t>
            </a:r>
          </a:p>
          <a:p>
            <a:r>
              <a:rPr lang="en-US" sz="1600" b="1" dirty="0"/>
              <a:t>Task Leaders: </a:t>
            </a:r>
            <a:r>
              <a:rPr lang="en-US" sz="1600" dirty="0"/>
              <a:t>ANR &amp; MESRS</a:t>
            </a:r>
          </a:p>
          <a:p>
            <a:pPr>
              <a:lnSpc>
                <a:spcPct val="110000"/>
              </a:lnSpc>
            </a:pPr>
            <a:r>
              <a:rPr lang="en-US" sz="1600" b="1" dirty="0"/>
              <a:t>Contributors:</a:t>
            </a:r>
            <a:r>
              <a:rPr lang="en-US" sz="1600" dirty="0"/>
              <a:t> DSI, LU, MENFPESRS, ASRT, IRESEN, Univ Lomé, SANEDI, AKA, FRS-FNRS, FZJ-</a:t>
            </a:r>
            <a:r>
              <a:rPr lang="en-US" sz="1600" dirty="0" err="1"/>
              <a:t>PtJ</a:t>
            </a:r>
            <a:r>
              <a:rPr lang="en-US" sz="1600" dirty="0"/>
              <a:t>, FFG, FCT, CDTI, NEXA, UEFISCDI,</a:t>
            </a:r>
            <a:endParaRPr lang="x-none" sz="1600" dirty="0"/>
          </a:p>
          <a:p>
            <a:endParaRPr lang="en-US" sz="1600" dirty="0"/>
          </a:p>
          <a:p>
            <a:endParaRPr lang="en-US" sz="1600" dirty="0"/>
          </a:p>
        </p:txBody>
      </p:sp>
      <p:sp>
        <p:nvSpPr>
          <p:cNvPr id="3" name="Titre 2">
            <a:extLst>
              <a:ext uri="{FF2B5EF4-FFF2-40B4-BE49-F238E27FC236}">
                <a16:creationId xmlns:a16="http://schemas.microsoft.com/office/drawing/2014/main" id="{AE974180-603F-4904-AAC0-0A2F5D828A8D}"/>
              </a:ext>
            </a:extLst>
          </p:cNvPr>
          <p:cNvSpPr>
            <a:spLocks noGrp="1"/>
          </p:cNvSpPr>
          <p:nvPr>
            <p:ph type="title"/>
          </p:nvPr>
        </p:nvSpPr>
        <p:spPr/>
        <p:txBody>
          <a:bodyPr/>
          <a:lstStyle/>
          <a:p>
            <a:r>
              <a:rPr lang="en-US" dirty="0"/>
              <a:t>WP2: Introduction</a:t>
            </a:r>
          </a:p>
        </p:txBody>
      </p:sp>
    </p:spTree>
    <p:extLst>
      <p:ext uri="{BB962C8B-B14F-4D97-AF65-F5344CB8AC3E}">
        <p14:creationId xmlns:p14="http://schemas.microsoft.com/office/powerpoint/2010/main" val="182532282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A04718D-408E-4F10-B953-EDCE8CFB067C}"/>
              </a:ext>
            </a:extLst>
          </p:cNvPr>
          <p:cNvSpPr>
            <a:spLocks noGrp="1"/>
          </p:cNvSpPr>
          <p:nvPr>
            <p:ph idx="1"/>
          </p:nvPr>
        </p:nvSpPr>
        <p:spPr>
          <a:xfrm>
            <a:off x="823570" y="1486663"/>
            <a:ext cx="10326783" cy="4758019"/>
          </a:xfrm>
        </p:spPr>
        <p:txBody>
          <a:bodyPr>
            <a:normAutofit fontScale="92500" lnSpcReduction="10000"/>
          </a:bodyPr>
          <a:lstStyle/>
          <a:p>
            <a:r>
              <a:rPr lang="en-US" sz="2000" b="1" dirty="0"/>
              <a:t>Task 8.3: Define indicators for the monitoring and evaluation of projects</a:t>
            </a:r>
          </a:p>
          <a:p>
            <a:r>
              <a:rPr lang="en-US" sz="2000" b="1" dirty="0"/>
              <a:t>(Task Leader: FFG, IRESEN, Contributing partners: UEFISCDI, LU)</a:t>
            </a:r>
          </a:p>
          <a:p>
            <a:r>
              <a:rPr lang="en-US" sz="2000" b="1" dirty="0"/>
              <a:t>M14 to M15 </a:t>
            </a:r>
          </a:p>
          <a:p>
            <a:r>
              <a:rPr lang="en-US" sz="2000" b="1" dirty="0"/>
              <a:t>A list of indicators will be defined</a:t>
            </a:r>
            <a:r>
              <a:rPr lang="en-US" sz="2000" dirty="0"/>
              <a:t>, in accordance to WP5, to monitor and evaluate the co-funded projects. The CSC will contribute to the development of the monitoring and evaluation indicators relevant to the objectives of LEAP-RE and the co-funded projects, as well as adherent to national requirements and fulfil Horizon 2020 criteria.</a:t>
            </a:r>
          </a:p>
          <a:p>
            <a:r>
              <a:rPr lang="en-US" sz="2000" b="1" dirty="0"/>
              <a:t>Three categories of indicators will be elaborated:</a:t>
            </a:r>
          </a:p>
          <a:p>
            <a:r>
              <a:rPr lang="en-US" sz="2000" b="1" dirty="0"/>
              <a:t>-scientific and technical results;</a:t>
            </a:r>
          </a:p>
          <a:p>
            <a:r>
              <a:rPr lang="en-US" sz="2000" b="1" dirty="0"/>
              <a:t>-economic effects;</a:t>
            </a:r>
          </a:p>
          <a:p>
            <a:r>
              <a:rPr lang="en-US" sz="2000" b="1" dirty="0"/>
              <a:t>-transnational benefits.</a:t>
            </a:r>
            <a:r>
              <a:rPr lang="en-US" sz="2000" dirty="0"/>
              <a:t> </a:t>
            </a:r>
          </a:p>
          <a:p>
            <a:r>
              <a:rPr lang="en-US" sz="2000" dirty="0"/>
              <a:t>A focus will be put on assessing the contribution of projects to capacity building. The selected indicators will be embedded in the design of the reporting forms/procedures to be used in the follow-up and monitoring of the projects funded under the co-funded call. The data gathered will be used for project monitoring, evaluation and impact assessment under WP5</a:t>
            </a:r>
            <a:endParaRPr lang="fr-FR" sz="2000" dirty="0"/>
          </a:p>
        </p:txBody>
      </p:sp>
      <p:sp>
        <p:nvSpPr>
          <p:cNvPr id="3" name="Titre 2">
            <a:extLst>
              <a:ext uri="{FF2B5EF4-FFF2-40B4-BE49-F238E27FC236}">
                <a16:creationId xmlns:a16="http://schemas.microsoft.com/office/drawing/2014/main" id="{7AA2DF7C-DE80-4FE5-96F8-B7029ACE0A18}"/>
              </a:ext>
            </a:extLst>
          </p:cNvPr>
          <p:cNvSpPr>
            <a:spLocks noGrp="1"/>
          </p:cNvSpPr>
          <p:nvPr>
            <p:ph type="title"/>
          </p:nvPr>
        </p:nvSpPr>
        <p:spPr/>
        <p:txBody>
          <a:bodyPr/>
          <a:lstStyle/>
          <a:p>
            <a:r>
              <a:rPr lang="fr-FR" dirty="0"/>
              <a:t>WP 8 </a:t>
            </a:r>
            <a:r>
              <a:rPr lang="fr-FR" dirty="0" err="1"/>
              <a:t>Task</a:t>
            </a:r>
            <a:r>
              <a:rPr lang="fr-FR" dirty="0"/>
              <a:t> 8.3</a:t>
            </a:r>
          </a:p>
        </p:txBody>
      </p:sp>
    </p:spTree>
    <p:extLst>
      <p:ext uri="{BB962C8B-B14F-4D97-AF65-F5344CB8AC3E}">
        <p14:creationId xmlns:p14="http://schemas.microsoft.com/office/powerpoint/2010/main" val="53344477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2D5E0BE-4515-4E0D-8437-24069099E685}"/>
              </a:ext>
            </a:extLst>
          </p:cNvPr>
          <p:cNvSpPr>
            <a:spLocks noGrp="1"/>
          </p:cNvSpPr>
          <p:nvPr>
            <p:ph idx="1"/>
          </p:nvPr>
        </p:nvSpPr>
        <p:spPr>
          <a:xfrm>
            <a:off x="823570" y="1486663"/>
            <a:ext cx="10326783" cy="5185741"/>
          </a:xfrm>
        </p:spPr>
        <p:txBody>
          <a:bodyPr>
            <a:noAutofit/>
          </a:bodyPr>
          <a:lstStyle/>
          <a:p>
            <a:r>
              <a:rPr lang="en-US" sz="2000" b="1" dirty="0"/>
              <a:t>Task 8.4: Reporting and monitoring procedures </a:t>
            </a:r>
          </a:p>
          <a:p>
            <a:r>
              <a:rPr lang="en-US" sz="2000" b="1" dirty="0"/>
              <a:t>Task Leader: UEFISCDI, MESRS, Contributing partners: FFG, LU </a:t>
            </a:r>
          </a:p>
          <a:p>
            <a:r>
              <a:rPr lang="en-US" sz="2000" b="1" dirty="0"/>
              <a:t>M16 to M60</a:t>
            </a:r>
          </a:p>
          <a:p>
            <a:r>
              <a:rPr lang="en-US" sz="2000" dirty="0"/>
              <a:t>The </a:t>
            </a:r>
            <a:r>
              <a:rPr lang="en-US" sz="2000" b="1" dirty="0"/>
              <a:t>project coordinators will be notified to do a reporting </a:t>
            </a:r>
            <a:r>
              <a:rPr lang="en-US" sz="2000" dirty="0"/>
              <a:t>in order to allow for monitoring requirements. To this purpose, appropriate report templates will be developed, to be uploaded in the online call management tool. Abstracts for publication highlighting the preliminary results of the mid-term reports and results of the final reports will also be available to support WP 4. </a:t>
            </a:r>
          </a:p>
          <a:p>
            <a:r>
              <a:rPr lang="en-US" sz="2000" b="1" dirty="0"/>
              <a:t>A kickoff meeting of the selected projects, and a mid-term Review Seminar</a:t>
            </a:r>
            <a:r>
              <a:rPr lang="en-US" sz="2000" dirty="0"/>
              <a:t>, with presentations by the project coordinators will be held, in cooperation with WP4. </a:t>
            </a:r>
          </a:p>
          <a:p>
            <a:r>
              <a:rPr lang="en-US" sz="2000" dirty="0"/>
              <a:t>The project coordinators will present the results from the mid-term report including indicators and the progress of the projects according to the milestones and deliverables defined in the proposals in the online tool. </a:t>
            </a:r>
            <a:r>
              <a:rPr lang="en-US" sz="2000" b="1" dirty="0"/>
              <a:t>The mid-term review evaluation panel </a:t>
            </a:r>
            <a:r>
              <a:rPr lang="en-US" sz="2000" dirty="0"/>
              <a:t>with selected members of the IRP with expertise in the field of the funded projects will evaluate the reported progress and prepare a short-written report to the CSC, with a part transmissible to the consortia for feedback. </a:t>
            </a:r>
            <a:endParaRPr lang="fr-FR" sz="2000" dirty="0"/>
          </a:p>
        </p:txBody>
      </p:sp>
      <p:sp>
        <p:nvSpPr>
          <p:cNvPr id="3" name="Titre 2">
            <a:extLst>
              <a:ext uri="{FF2B5EF4-FFF2-40B4-BE49-F238E27FC236}">
                <a16:creationId xmlns:a16="http://schemas.microsoft.com/office/drawing/2014/main" id="{887226EF-43B6-4422-B539-D80A92E0E1C5}"/>
              </a:ext>
            </a:extLst>
          </p:cNvPr>
          <p:cNvSpPr>
            <a:spLocks noGrp="1"/>
          </p:cNvSpPr>
          <p:nvPr>
            <p:ph type="title"/>
          </p:nvPr>
        </p:nvSpPr>
        <p:spPr/>
        <p:txBody>
          <a:bodyPr/>
          <a:lstStyle/>
          <a:p>
            <a:r>
              <a:rPr lang="fr-FR" dirty="0"/>
              <a:t>WP 8 </a:t>
            </a:r>
            <a:r>
              <a:rPr lang="fr-FR" dirty="0" err="1"/>
              <a:t>Task</a:t>
            </a:r>
            <a:r>
              <a:rPr lang="fr-FR" dirty="0"/>
              <a:t> 8.4</a:t>
            </a:r>
          </a:p>
        </p:txBody>
      </p:sp>
    </p:spTree>
    <p:extLst>
      <p:ext uri="{BB962C8B-B14F-4D97-AF65-F5344CB8AC3E}">
        <p14:creationId xmlns:p14="http://schemas.microsoft.com/office/powerpoint/2010/main" val="156816023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2B34544-75BF-4C3F-A45D-9BE72CC8C4F1}"/>
              </a:ext>
            </a:extLst>
          </p:cNvPr>
          <p:cNvSpPr>
            <a:spLocks noGrp="1"/>
          </p:cNvSpPr>
          <p:nvPr>
            <p:ph idx="1"/>
          </p:nvPr>
        </p:nvSpPr>
        <p:spPr>
          <a:xfrm>
            <a:off x="477061" y="1419286"/>
            <a:ext cx="10326783" cy="5438714"/>
          </a:xfrm>
        </p:spPr>
        <p:txBody>
          <a:bodyPr>
            <a:normAutofit fontScale="92500" lnSpcReduction="10000"/>
          </a:bodyPr>
          <a:lstStyle/>
          <a:p>
            <a:r>
              <a:rPr lang="en-US" sz="2000" b="1" dirty="0"/>
              <a:t>Task 8.5: Scientific and impact assessment of co-funded projects </a:t>
            </a:r>
          </a:p>
          <a:p>
            <a:r>
              <a:rPr lang="en-US" sz="2000" b="1" dirty="0"/>
              <a:t>Task Leader: ANR, MESRS, Contributing partners: FFG, UEFISCDI </a:t>
            </a:r>
          </a:p>
          <a:p>
            <a:r>
              <a:rPr lang="en-US" sz="2000" b="1" dirty="0"/>
              <a:t>M36 to M60</a:t>
            </a:r>
          </a:p>
          <a:p>
            <a:r>
              <a:rPr lang="en-US" sz="2200" b="1" dirty="0"/>
              <a:t>The impact of the co-funded call will be analyzed by assessing all funded projects</a:t>
            </a:r>
            <a:r>
              <a:rPr lang="en-US" sz="2200" dirty="0"/>
              <a:t>. Monitoring results from the final reports will be presented to the CSC for final assessment, to be shared with WP5. </a:t>
            </a:r>
          </a:p>
          <a:p>
            <a:r>
              <a:rPr lang="en-US" sz="2200" b="1" dirty="0"/>
              <a:t>The final scientific evaluation of funded Pillar 1 projects </a:t>
            </a:r>
            <a:r>
              <a:rPr lang="en-US" sz="2200" dirty="0"/>
              <a:t>will be based on the final project reports and presentations made by the project coordinators at a LEAP-RE General Workshop, in cooperation with WP4 and open to invited stakeholders. </a:t>
            </a:r>
          </a:p>
          <a:p>
            <a:r>
              <a:rPr lang="en-US" sz="2200" b="1" dirty="0"/>
              <a:t>An Evaluation Panel </a:t>
            </a:r>
            <a:r>
              <a:rPr lang="en-US" sz="2200" dirty="0"/>
              <a:t>composed by selected CSC members, the IRP chair and Vice-chair and two other members, with expertise covering all the main themes, </a:t>
            </a:r>
            <a:r>
              <a:rPr lang="en-US" sz="2200" b="1" dirty="0"/>
              <a:t>will perform the scientific assessment</a:t>
            </a:r>
            <a:r>
              <a:rPr lang="en-US" sz="2200" dirty="0"/>
              <a:t>. This board will complete an evaluation form for each project, indicating the advances and contributions of the funded projects with respect to the LEAP-RE Multi-Annual Roadmaps. </a:t>
            </a:r>
          </a:p>
          <a:p>
            <a:r>
              <a:rPr lang="en-US" sz="2200" b="1" dirty="0"/>
              <a:t>A final report of co-funded projects </a:t>
            </a:r>
            <a:r>
              <a:rPr lang="en-US" sz="2200" dirty="0"/>
              <a:t>will </a:t>
            </a:r>
            <a:r>
              <a:rPr lang="en-US" sz="2200" dirty="0" err="1"/>
              <a:t>summarise</a:t>
            </a:r>
            <a:r>
              <a:rPr lang="en-US" sz="2200" dirty="0"/>
              <a:t> the monitoring, evaluation and impact assessment results. This report will be presented to the CSC and will be used in support to WP5 and WP6 for long term impact. It will be included in the final report to the EC.</a:t>
            </a:r>
            <a:endParaRPr lang="fr-FR" sz="2200" dirty="0"/>
          </a:p>
        </p:txBody>
      </p:sp>
      <p:sp>
        <p:nvSpPr>
          <p:cNvPr id="3" name="Titre 2">
            <a:extLst>
              <a:ext uri="{FF2B5EF4-FFF2-40B4-BE49-F238E27FC236}">
                <a16:creationId xmlns:a16="http://schemas.microsoft.com/office/drawing/2014/main" id="{40D30D3A-8C34-4D16-B06B-04E765809B72}"/>
              </a:ext>
            </a:extLst>
          </p:cNvPr>
          <p:cNvSpPr>
            <a:spLocks noGrp="1"/>
          </p:cNvSpPr>
          <p:nvPr>
            <p:ph type="title"/>
          </p:nvPr>
        </p:nvSpPr>
        <p:spPr/>
        <p:txBody>
          <a:bodyPr/>
          <a:lstStyle/>
          <a:p>
            <a:r>
              <a:rPr lang="fr-FR" dirty="0"/>
              <a:t>WP 8 </a:t>
            </a:r>
            <a:r>
              <a:rPr lang="fr-FR" dirty="0" err="1"/>
              <a:t>Task</a:t>
            </a:r>
            <a:r>
              <a:rPr lang="fr-FR" dirty="0"/>
              <a:t> 8.5</a:t>
            </a:r>
          </a:p>
        </p:txBody>
      </p:sp>
    </p:spTree>
    <p:extLst>
      <p:ext uri="{BB962C8B-B14F-4D97-AF65-F5344CB8AC3E}">
        <p14:creationId xmlns:p14="http://schemas.microsoft.com/office/powerpoint/2010/main" val="1225446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59262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0C8B8A1-8AF3-43E2-BEF5-1707AA5EE7BE}"/>
              </a:ext>
            </a:extLst>
          </p:cNvPr>
          <p:cNvSpPr>
            <a:spLocks noGrp="1"/>
          </p:cNvSpPr>
          <p:nvPr>
            <p:ph type="title"/>
          </p:nvPr>
        </p:nvSpPr>
        <p:spPr/>
        <p:txBody>
          <a:bodyPr/>
          <a:lstStyle/>
          <a:p>
            <a:r>
              <a:rPr lang="fr-FR" dirty="0"/>
              <a:t>WP2 Main </a:t>
            </a:r>
            <a:r>
              <a:rPr lang="fr-FR" dirty="0" err="1"/>
              <a:t>Milestones</a:t>
            </a:r>
            <a:endParaRPr lang="fr-FR" dirty="0"/>
          </a:p>
        </p:txBody>
      </p:sp>
      <p:graphicFrame>
        <p:nvGraphicFramePr>
          <p:cNvPr id="4" name="Tableau 3">
            <a:extLst>
              <a:ext uri="{FF2B5EF4-FFF2-40B4-BE49-F238E27FC236}">
                <a16:creationId xmlns:a16="http://schemas.microsoft.com/office/drawing/2014/main" id="{25F8C6AB-234D-4374-BCA4-C8E9D71E7C36}"/>
              </a:ext>
            </a:extLst>
          </p:cNvPr>
          <p:cNvGraphicFramePr>
            <a:graphicFrameLocks noGrp="1"/>
          </p:cNvGraphicFramePr>
          <p:nvPr>
            <p:extLst>
              <p:ext uri="{D42A27DB-BD31-4B8C-83A1-F6EECF244321}">
                <p14:modId xmlns:p14="http://schemas.microsoft.com/office/powerpoint/2010/main" val="1577078782"/>
              </p:ext>
            </p:extLst>
          </p:nvPr>
        </p:nvGraphicFramePr>
        <p:xfrm>
          <a:off x="1149789" y="1702051"/>
          <a:ext cx="7738368" cy="3874884"/>
        </p:xfrm>
        <a:graphic>
          <a:graphicData uri="http://schemas.openxmlformats.org/drawingml/2006/table">
            <a:tbl>
              <a:tblPr firstRow="1" bandRow="1">
                <a:tableStyleId>{5C22544A-7EE6-4342-B048-85BDC9FD1C3A}</a:tableStyleId>
              </a:tblPr>
              <a:tblGrid>
                <a:gridCol w="1934592">
                  <a:extLst>
                    <a:ext uri="{9D8B030D-6E8A-4147-A177-3AD203B41FA5}">
                      <a16:colId xmlns:a16="http://schemas.microsoft.com/office/drawing/2014/main" val="3231696955"/>
                    </a:ext>
                  </a:extLst>
                </a:gridCol>
                <a:gridCol w="2755104">
                  <a:extLst>
                    <a:ext uri="{9D8B030D-6E8A-4147-A177-3AD203B41FA5}">
                      <a16:colId xmlns:a16="http://schemas.microsoft.com/office/drawing/2014/main" val="1363928956"/>
                    </a:ext>
                  </a:extLst>
                </a:gridCol>
                <a:gridCol w="1865014">
                  <a:extLst>
                    <a:ext uri="{9D8B030D-6E8A-4147-A177-3AD203B41FA5}">
                      <a16:colId xmlns:a16="http://schemas.microsoft.com/office/drawing/2014/main" val="94257423"/>
                    </a:ext>
                  </a:extLst>
                </a:gridCol>
                <a:gridCol w="1183658">
                  <a:extLst>
                    <a:ext uri="{9D8B030D-6E8A-4147-A177-3AD203B41FA5}">
                      <a16:colId xmlns:a16="http://schemas.microsoft.com/office/drawing/2014/main" val="2855143221"/>
                    </a:ext>
                  </a:extLst>
                </a:gridCol>
              </a:tblGrid>
              <a:tr h="645814">
                <a:tc>
                  <a:txBody>
                    <a:bodyPr/>
                    <a:lstStyle/>
                    <a:p>
                      <a:r>
                        <a:rPr lang="fr-FR" dirty="0">
                          <a:solidFill>
                            <a:schemeClr val="bg1"/>
                          </a:solidFill>
                        </a:rPr>
                        <a:t>Milestone </a:t>
                      </a:r>
                      <a:r>
                        <a:rPr lang="fr-FR" dirty="0" err="1">
                          <a:solidFill>
                            <a:schemeClr val="bg1"/>
                          </a:solidFill>
                        </a:rPr>
                        <a:t>number</a:t>
                      </a:r>
                      <a:endParaRPr lang="fr-FR" dirty="0">
                        <a:solidFill>
                          <a:schemeClr val="bg1"/>
                        </a:solidFill>
                      </a:endParaRPr>
                    </a:p>
                  </a:txBody>
                  <a:tcPr/>
                </a:tc>
                <a:tc>
                  <a:txBody>
                    <a:bodyPr/>
                    <a:lstStyle/>
                    <a:p>
                      <a:r>
                        <a:rPr lang="fr-FR" dirty="0"/>
                        <a:t>Milestone </a:t>
                      </a:r>
                      <a:r>
                        <a:rPr lang="fr-FR" dirty="0" err="1"/>
                        <a:t>title</a:t>
                      </a:r>
                      <a:endParaRPr lang="fr-FR" dirty="0"/>
                    </a:p>
                  </a:txBody>
                  <a:tcPr/>
                </a:tc>
                <a:tc>
                  <a:txBody>
                    <a:bodyPr/>
                    <a:lstStyle/>
                    <a:p>
                      <a:r>
                        <a:rPr lang="fr-FR" dirty="0"/>
                        <a:t>Lead</a:t>
                      </a:r>
                    </a:p>
                  </a:txBody>
                  <a:tcPr/>
                </a:tc>
                <a:tc>
                  <a:txBody>
                    <a:bodyPr/>
                    <a:lstStyle/>
                    <a:p>
                      <a:r>
                        <a:rPr lang="fr-FR" dirty="0"/>
                        <a:t>Date</a:t>
                      </a:r>
                    </a:p>
                  </a:txBody>
                  <a:tcPr/>
                </a:tc>
                <a:extLst>
                  <a:ext uri="{0D108BD9-81ED-4DB2-BD59-A6C34878D82A}">
                    <a16:rowId xmlns:a16="http://schemas.microsoft.com/office/drawing/2014/main" val="313177144"/>
                  </a:ext>
                </a:extLst>
              </a:tr>
              <a:tr h="645814">
                <a:tc>
                  <a:txBody>
                    <a:bodyPr/>
                    <a:lstStyle/>
                    <a:p>
                      <a:r>
                        <a:rPr lang="fr-FR" dirty="0">
                          <a:solidFill>
                            <a:schemeClr val="tx1"/>
                          </a:solidFill>
                        </a:rPr>
                        <a:t>MS 1</a:t>
                      </a:r>
                    </a:p>
                  </a:txBody>
                  <a:tcPr>
                    <a:solidFill>
                      <a:srgbClr val="92D050"/>
                    </a:solidFill>
                  </a:tcPr>
                </a:tc>
                <a:tc>
                  <a:txBody>
                    <a:bodyPr/>
                    <a:lstStyle/>
                    <a:p>
                      <a:r>
                        <a:rPr lang="fr-FR" dirty="0">
                          <a:solidFill>
                            <a:schemeClr val="tx1"/>
                          </a:solidFill>
                        </a:rPr>
                        <a:t>Launch of 1st Call*</a:t>
                      </a:r>
                    </a:p>
                  </a:txBody>
                  <a:tcPr>
                    <a:solidFill>
                      <a:srgbClr val="92D050"/>
                    </a:solidFill>
                  </a:tcPr>
                </a:tc>
                <a:tc>
                  <a:txBody>
                    <a:bodyPr/>
                    <a:lstStyle/>
                    <a:p>
                      <a:r>
                        <a:rPr lang="fr-FR" dirty="0">
                          <a:solidFill>
                            <a:schemeClr val="tx1"/>
                          </a:solidFill>
                        </a:rPr>
                        <a:t>ANR</a:t>
                      </a:r>
                    </a:p>
                  </a:txBody>
                  <a:tcPr>
                    <a:solidFill>
                      <a:srgbClr val="92D050"/>
                    </a:solidFill>
                  </a:tcPr>
                </a:tc>
                <a:tc>
                  <a:txBody>
                    <a:bodyPr/>
                    <a:lstStyle/>
                    <a:p>
                      <a:r>
                        <a:rPr lang="fr-FR" dirty="0">
                          <a:solidFill>
                            <a:schemeClr val="tx1"/>
                          </a:solidFill>
                        </a:rPr>
                        <a:t>M6</a:t>
                      </a:r>
                    </a:p>
                  </a:txBody>
                  <a:tcPr>
                    <a:solidFill>
                      <a:srgbClr val="92D050"/>
                    </a:solidFill>
                  </a:tcPr>
                </a:tc>
                <a:extLst>
                  <a:ext uri="{0D108BD9-81ED-4DB2-BD59-A6C34878D82A}">
                    <a16:rowId xmlns:a16="http://schemas.microsoft.com/office/drawing/2014/main" val="1366346466"/>
                  </a:ext>
                </a:extLst>
              </a:tr>
              <a:tr h="645814">
                <a:tc>
                  <a:txBody>
                    <a:bodyPr/>
                    <a:lstStyle/>
                    <a:p>
                      <a:r>
                        <a:rPr lang="fr-FR" dirty="0">
                          <a:solidFill>
                            <a:schemeClr val="tx1"/>
                          </a:solidFill>
                        </a:rPr>
                        <a:t>MS 2</a:t>
                      </a:r>
                    </a:p>
                  </a:txBody>
                  <a:tcPr/>
                </a:tc>
                <a:tc>
                  <a:txBody>
                    <a:bodyPr/>
                    <a:lstStyle/>
                    <a:p>
                      <a:r>
                        <a:rPr lang="fr-FR" dirty="0">
                          <a:solidFill>
                            <a:schemeClr val="tx1"/>
                          </a:solidFill>
                        </a:rPr>
                        <a:t>Workshop 1</a:t>
                      </a:r>
                    </a:p>
                  </a:txBody>
                  <a:tcPr/>
                </a:tc>
                <a:tc>
                  <a:txBody>
                    <a:bodyPr/>
                    <a:lstStyle/>
                    <a:p>
                      <a:r>
                        <a:rPr lang="fr-FR" dirty="0">
                          <a:solidFill>
                            <a:schemeClr val="tx1"/>
                          </a:solidFill>
                        </a:rPr>
                        <a:t>UH</a:t>
                      </a:r>
                    </a:p>
                  </a:txBody>
                  <a:tcPr/>
                </a:tc>
                <a:tc>
                  <a:txBody>
                    <a:bodyPr/>
                    <a:lstStyle/>
                    <a:p>
                      <a:r>
                        <a:rPr lang="fr-FR" dirty="0">
                          <a:solidFill>
                            <a:schemeClr val="tx1"/>
                          </a:solidFill>
                        </a:rPr>
                        <a:t>M21</a:t>
                      </a:r>
                    </a:p>
                  </a:txBody>
                  <a:tcPr/>
                </a:tc>
                <a:extLst>
                  <a:ext uri="{0D108BD9-81ED-4DB2-BD59-A6C34878D82A}">
                    <a16:rowId xmlns:a16="http://schemas.microsoft.com/office/drawing/2014/main" val="676156860"/>
                  </a:ext>
                </a:extLst>
              </a:tr>
              <a:tr h="645814">
                <a:tc>
                  <a:txBody>
                    <a:bodyPr/>
                    <a:lstStyle/>
                    <a:p>
                      <a:r>
                        <a:rPr lang="fr-FR" dirty="0">
                          <a:solidFill>
                            <a:schemeClr val="tx1"/>
                          </a:solidFill>
                        </a:rPr>
                        <a:t>MS 3</a:t>
                      </a:r>
                    </a:p>
                  </a:txBody>
                  <a:tcPr/>
                </a:tc>
                <a:tc>
                  <a:txBody>
                    <a:bodyPr/>
                    <a:lstStyle/>
                    <a:p>
                      <a:r>
                        <a:rPr lang="fr-FR" dirty="0">
                          <a:solidFill>
                            <a:schemeClr val="tx1"/>
                          </a:solidFill>
                        </a:rPr>
                        <a:t>Workshop 2</a:t>
                      </a:r>
                    </a:p>
                  </a:txBody>
                  <a:tcPr/>
                </a:tc>
                <a:tc>
                  <a:txBody>
                    <a:bodyPr/>
                    <a:lstStyle/>
                    <a:p>
                      <a:r>
                        <a:rPr lang="fr-FR" dirty="0">
                          <a:solidFill>
                            <a:schemeClr val="tx1"/>
                          </a:solidFill>
                        </a:rPr>
                        <a:t>AESG</a:t>
                      </a:r>
                    </a:p>
                  </a:txBody>
                  <a:tcPr/>
                </a:tc>
                <a:tc>
                  <a:txBody>
                    <a:bodyPr/>
                    <a:lstStyle/>
                    <a:p>
                      <a:r>
                        <a:rPr lang="fr-FR" dirty="0">
                          <a:solidFill>
                            <a:schemeClr val="tx1"/>
                          </a:solidFill>
                        </a:rPr>
                        <a:t>M45</a:t>
                      </a:r>
                    </a:p>
                  </a:txBody>
                  <a:tcPr/>
                </a:tc>
                <a:extLst>
                  <a:ext uri="{0D108BD9-81ED-4DB2-BD59-A6C34878D82A}">
                    <a16:rowId xmlns:a16="http://schemas.microsoft.com/office/drawing/2014/main" val="1510922128"/>
                  </a:ext>
                </a:extLst>
              </a:tr>
              <a:tr h="645814">
                <a:tc>
                  <a:txBody>
                    <a:bodyPr/>
                    <a:lstStyle/>
                    <a:p>
                      <a:r>
                        <a:rPr lang="fr-FR" dirty="0">
                          <a:solidFill>
                            <a:schemeClr val="tx1"/>
                          </a:solidFill>
                        </a:rPr>
                        <a:t>MS 4</a:t>
                      </a:r>
                    </a:p>
                  </a:txBody>
                  <a:tcPr/>
                </a:tc>
                <a:tc>
                  <a:txBody>
                    <a:bodyPr/>
                    <a:lstStyle/>
                    <a:p>
                      <a:r>
                        <a:rPr lang="fr-FR" dirty="0">
                          <a:solidFill>
                            <a:schemeClr val="tx1"/>
                          </a:solidFill>
                        </a:rPr>
                        <a:t>Workshop 3</a:t>
                      </a:r>
                    </a:p>
                  </a:txBody>
                  <a:tcPr/>
                </a:tc>
                <a:tc>
                  <a:txBody>
                    <a:bodyPr/>
                    <a:lstStyle/>
                    <a:p>
                      <a:r>
                        <a:rPr lang="fr-FR" dirty="0">
                          <a:solidFill>
                            <a:schemeClr val="tx1"/>
                          </a:solidFill>
                        </a:rPr>
                        <a:t>UH</a:t>
                      </a:r>
                    </a:p>
                  </a:txBody>
                  <a:tcPr/>
                </a:tc>
                <a:tc>
                  <a:txBody>
                    <a:bodyPr/>
                    <a:lstStyle/>
                    <a:p>
                      <a:r>
                        <a:rPr lang="fr-FR" dirty="0">
                          <a:solidFill>
                            <a:schemeClr val="tx1"/>
                          </a:solidFill>
                        </a:rPr>
                        <a:t>M61</a:t>
                      </a:r>
                    </a:p>
                  </a:txBody>
                  <a:tcPr/>
                </a:tc>
                <a:extLst>
                  <a:ext uri="{0D108BD9-81ED-4DB2-BD59-A6C34878D82A}">
                    <a16:rowId xmlns:a16="http://schemas.microsoft.com/office/drawing/2014/main" val="57310218"/>
                  </a:ext>
                </a:extLst>
              </a:tr>
              <a:tr h="645814">
                <a:tc>
                  <a:txBody>
                    <a:bodyPr/>
                    <a:lstStyle/>
                    <a:p>
                      <a:r>
                        <a:rPr lang="fr-FR" dirty="0">
                          <a:solidFill>
                            <a:schemeClr val="tx1"/>
                          </a:solidFill>
                        </a:rPr>
                        <a:t>MS 7</a:t>
                      </a:r>
                    </a:p>
                  </a:txBody>
                  <a:tcPr/>
                </a:tc>
                <a:tc>
                  <a:txBody>
                    <a:bodyPr/>
                    <a:lstStyle/>
                    <a:p>
                      <a:r>
                        <a:rPr lang="en-US" dirty="0">
                          <a:solidFill>
                            <a:schemeClr val="tx1"/>
                          </a:solidFill>
                        </a:rPr>
                        <a:t>Decision on the launch of second call</a:t>
                      </a:r>
                      <a:endParaRPr lang="fr-FR" dirty="0">
                        <a:solidFill>
                          <a:schemeClr val="tx1"/>
                        </a:solidFill>
                      </a:endParaRPr>
                    </a:p>
                  </a:txBody>
                  <a:tcPr/>
                </a:tc>
                <a:tc>
                  <a:txBody>
                    <a:bodyPr/>
                    <a:lstStyle/>
                    <a:p>
                      <a:r>
                        <a:rPr lang="fr-FR" dirty="0">
                          <a:solidFill>
                            <a:schemeClr val="tx1"/>
                          </a:solidFill>
                        </a:rPr>
                        <a:t>ANR</a:t>
                      </a:r>
                    </a:p>
                  </a:txBody>
                  <a:tcPr/>
                </a:tc>
                <a:tc>
                  <a:txBody>
                    <a:bodyPr/>
                    <a:lstStyle/>
                    <a:p>
                      <a:r>
                        <a:rPr lang="fr-FR" dirty="0">
                          <a:solidFill>
                            <a:schemeClr val="tx1"/>
                          </a:solidFill>
                        </a:rPr>
                        <a:t>M15</a:t>
                      </a:r>
                    </a:p>
                  </a:txBody>
                  <a:tcPr/>
                </a:tc>
                <a:extLst>
                  <a:ext uri="{0D108BD9-81ED-4DB2-BD59-A6C34878D82A}">
                    <a16:rowId xmlns:a16="http://schemas.microsoft.com/office/drawing/2014/main" val="717306494"/>
                  </a:ext>
                </a:extLst>
              </a:tr>
            </a:tbl>
          </a:graphicData>
        </a:graphic>
      </p:graphicFrame>
      <p:sp>
        <p:nvSpPr>
          <p:cNvPr id="5" name="ZoneTexte 4">
            <a:extLst>
              <a:ext uri="{FF2B5EF4-FFF2-40B4-BE49-F238E27FC236}">
                <a16:creationId xmlns:a16="http://schemas.microsoft.com/office/drawing/2014/main" id="{74D09D45-86E9-4919-9CC9-5BEB4B4299B8}"/>
              </a:ext>
            </a:extLst>
          </p:cNvPr>
          <p:cNvSpPr txBox="1"/>
          <p:nvPr/>
        </p:nvSpPr>
        <p:spPr>
          <a:xfrm>
            <a:off x="3331675" y="5941338"/>
            <a:ext cx="2665281" cy="307777"/>
          </a:xfrm>
          <a:prstGeom prst="rect">
            <a:avLst/>
          </a:prstGeom>
          <a:noFill/>
        </p:spPr>
        <p:txBody>
          <a:bodyPr wrap="none" rtlCol="0">
            <a:spAutoFit/>
          </a:bodyPr>
          <a:lstStyle/>
          <a:p>
            <a:r>
              <a:rPr lang="fr-FR" sz="1400" b="1" dirty="0"/>
              <a:t>* </a:t>
            </a:r>
            <a:r>
              <a:rPr lang="fr-FR" sz="1400" b="1" dirty="0" err="1"/>
              <a:t>Launched</a:t>
            </a:r>
            <a:r>
              <a:rPr lang="fr-FR" sz="1400" b="1" dirty="0"/>
              <a:t> on </a:t>
            </a:r>
            <a:r>
              <a:rPr lang="fr-FR" sz="1400" b="1" dirty="0" err="1"/>
              <a:t>January</a:t>
            </a:r>
            <a:r>
              <a:rPr lang="fr-FR" sz="1400" b="1" dirty="0"/>
              <a:t> 15th 2021</a:t>
            </a:r>
          </a:p>
        </p:txBody>
      </p:sp>
    </p:spTree>
    <p:extLst>
      <p:ext uri="{BB962C8B-B14F-4D97-AF65-F5344CB8AC3E}">
        <p14:creationId xmlns:p14="http://schemas.microsoft.com/office/powerpoint/2010/main" val="149498848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373EC71-7337-44AB-96B5-E8F84F35CEDF}"/>
              </a:ext>
            </a:extLst>
          </p:cNvPr>
          <p:cNvSpPr>
            <a:spLocks noGrp="1"/>
          </p:cNvSpPr>
          <p:nvPr>
            <p:ph idx="1"/>
          </p:nvPr>
        </p:nvSpPr>
        <p:spPr>
          <a:xfrm>
            <a:off x="615340" y="1741476"/>
            <a:ext cx="10326783" cy="3809653"/>
          </a:xfrm>
          <a:solidFill>
            <a:srgbClr val="92D050"/>
          </a:solidFill>
        </p:spPr>
        <p:txBody>
          <a:bodyPr>
            <a:normAutofit fontScale="92500"/>
          </a:bodyPr>
          <a:lstStyle/>
          <a:p>
            <a:r>
              <a:rPr lang="en-GB" b="1" dirty="0"/>
              <a:t>Task 2.1: Setting up the Call Steering Committee </a:t>
            </a:r>
          </a:p>
          <a:p>
            <a:r>
              <a:rPr lang="en-GB" b="1" dirty="0"/>
              <a:t>(Task Leader: ANR, MESRS) </a:t>
            </a:r>
          </a:p>
          <a:p>
            <a:r>
              <a:rPr lang="en-GB" b="1" dirty="0"/>
              <a:t>M1 to M3</a:t>
            </a:r>
            <a:endParaRPr lang="fr-FR" dirty="0"/>
          </a:p>
          <a:p>
            <a:r>
              <a:rPr lang="en-GB" dirty="0"/>
              <a:t>This task was dedicated to set up the CSC and organise the first meeting: </a:t>
            </a:r>
          </a:p>
          <a:p>
            <a:pPr marL="342900" lvl="0" indent="-342900">
              <a:buFontTx/>
              <a:buChar char="-"/>
            </a:pPr>
            <a:r>
              <a:rPr lang="en-GB" dirty="0"/>
              <a:t>Define the Pillar 1 calls governance structures and operating rules</a:t>
            </a:r>
            <a:endParaRPr lang="fr-FR" dirty="0"/>
          </a:p>
          <a:p>
            <a:pPr marL="342900" lvl="0" indent="-342900">
              <a:buFontTx/>
              <a:buChar char="-"/>
            </a:pPr>
            <a:r>
              <a:rPr lang="en-GB" dirty="0"/>
              <a:t>Coordinate communication actions on the co-funded calls</a:t>
            </a:r>
          </a:p>
          <a:p>
            <a:pPr marL="342900" lvl="0" indent="-342900">
              <a:buFontTx/>
              <a:buChar char="-"/>
            </a:pPr>
            <a:r>
              <a:rPr lang="en-GB" dirty="0"/>
              <a:t>Decision on EC allocation Top Up </a:t>
            </a:r>
            <a:endParaRPr lang="fr-FR" dirty="0"/>
          </a:p>
          <a:p>
            <a:r>
              <a:rPr lang="en-GB" dirty="0"/>
              <a:t>After this 1</a:t>
            </a:r>
            <a:r>
              <a:rPr lang="en-GB" baseline="30000" dirty="0"/>
              <a:t>st</a:t>
            </a:r>
            <a:r>
              <a:rPr lang="en-GB" dirty="0"/>
              <a:t> CSC meeting, WP2 leaders will be responsible for organizing the following Pillar 1 governance meetings as foreseen in the timetable of the project.</a:t>
            </a:r>
            <a:endParaRPr lang="fr-FR" dirty="0"/>
          </a:p>
          <a:p>
            <a:endParaRPr lang="fr-FR" dirty="0"/>
          </a:p>
          <a:p>
            <a:endParaRPr lang="fr-FR" dirty="0"/>
          </a:p>
        </p:txBody>
      </p:sp>
      <p:sp>
        <p:nvSpPr>
          <p:cNvPr id="3" name="Titre 2">
            <a:extLst>
              <a:ext uri="{FF2B5EF4-FFF2-40B4-BE49-F238E27FC236}">
                <a16:creationId xmlns:a16="http://schemas.microsoft.com/office/drawing/2014/main" id="{CA33F013-0BF1-495F-B76F-8E6ABC4D8DF0}"/>
              </a:ext>
            </a:extLst>
          </p:cNvPr>
          <p:cNvSpPr>
            <a:spLocks noGrp="1"/>
          </p:cNvSpPr>
          <p:nvPr>
            <p:ph type="title"/>
          </p:nvPr>
        </p:nvSpPr>
        <p:spPr/>
        <p:txBody>
          <a:bodyPr/>
          <a:lstStyle/>
          <a:p>
            <a:r>
              <a:rPr lang="fr-FR" dirty="0"/>
              <a:t>WP 2 </a:t>
            </a:r>
            <a:r>
              <a:rPr lang="fr-FR" dirty="0" err="1"/>
              <a:t>Task</a:t>
            </a:r>
            <a:r>
              <a:rPr lang="fr-FR" dirty="0"/>
              <a:t> 2.1</a:t>
            </a:r>
          </a:p>
        </p:txBody>
      </p:sp>
      <p:sp>
        <p:nvSpPr>
          <p:cNvPr id="4" name="ZoneTexte 3">
            <a:extLst>
              <a:ext uri="{FF2B5EF4-FFF2-40B4-BE49-F238E27FC236}">
                <a16:creationId xmlns:a16="http://schemas.microsoft.com/office/drawing/2014/main" id="{19B2117B-602F-44F6-AE0E-C5734B6F524E}"/>
              </a:ext>
            </a:extLst>
          </p:cNvPr>
          <p:cNvSpPr txBox="1"/>
          <p:nvPr/>
        </p:nvSpPr>
        <p:spPr>
          <a:xfrm>
            <a:off x="502238" y="5819320"/>
            <a:ext cx="10344883" cy="584775"/>
          </a:xfrm>
          <a:prstGeom prst="rect">
            <a:avLst/>
          </a:prstGeom>
          <a:solidFill>
            <a:srgbClr val="92D050"/>
          </a:solidFill>
        </p:spPr>
        <p:txBody>
          <a:bodyPr wrap="none" rtlCol="0">
            <a:spAutoFit/>
          </a:bodyPr>
          <a:lstStyle/>
          <a:p>
            <a:r>
              <a:rPr lang="en-GB" sz="1600" b="1" dirty="0"/>
              <a:t>Task completed : Pillar 1 kick-off meeting on October 15th 2020 + 3 meeting of CSC (17-11-202, 14-12-2020, 11-01-2021)</a:t>
            </a:r>
          </a:p>
          <a:p>
            <a:r>
              <a:rPr lang="en-GB" sz="1600" b="1" dirty="0"/>
              <a:t>Call pre-announcement in October 2020, Call publication on 15th January 2021</a:t>
            </a:r>
          </a:p>
        </p:txBody>
      </p:sp>
    </p:spTree>
    <p:extLst>
      <p:ext uri="{BB962C8B-B14F-4D97-AF65-F5344CB8AC3E}">
        <p14:creationId xmlns:p14="http://schemas.microsoft.com/office/powerpoint/2010/main" val="66361395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855EFE6-449D-4B57-B9BD-7C714DF54FD9}"/>
              </a:ext>
            </a:extLst>
          </p:cNvPr>
          <p:cNvSpPr>
            <a:spLocks noGrp="1"/>
          </p:cNvSpPr>
          <p:nvPr>
            <p:ph idx="1"/>
          </p:nvPr>
        </p:nvSpPr>
        <p:spPr>
          <a:xfrm>
            <a:off x="751143" y="1206006"/>
            <a:ext cx="10326783" cy="5543352"/>
          </a:xfrm>
        </p:spPr>
        <p:txBody>
          <a:bodyPr>
            <a:normAutofit fontScale="25000" lnSpcReduction="20000"/>
          </a:bodyPr>
          <a:lstStyle/>
          <a:p>
            <a:r>
              <a:rPr lang="en-GB" sz="6400" b="1" dirty="0"/>
              <a:t>Task 2.2: Pillar 1 administrative and financial management </a:t>
            </a:r>
          </a:p>
          <a:p>
            <a:r>
              <a:rPr lang="en-GB" sz="6400" b="1" dirty="0"/>
              <a:t>(Task Leader: ANR, MESRS, Contributors: LU, DSI) </a:t>
            </a:r>
          </a:p>
          <a:p>
            <a:r>
              <a:rPr lang="en-GB" sz="6400" b="1" dirty="0"/>
              <a:t>M1 to M 60</a:t>
            </a:r>
            <a:endParaRPr lang="fr-FR" sz="6400" dirty="0"/>
          </a:p>
          <a:p>
            <a:pPr>
              <a:lnSpc>
                <a:spcPct val="120000"/>
              </a:lnSpc>
            </a:pPr>
            <a:r>
              <a:rPr lang="en-GB" sz="5600" dirty="0"/>
              <a:t>The administrative and financial management will be handled by the Joint Call Secretariat (JCS), in coordination with the CSC. This task ensures that all administrative and financial obligations are fully met.</a:t>
            </a:r>
            <a:endParaRPr lang="fr-FR" sz="5600" dirty="0"/>
          </a:p>
          <a:p>
            <a:pPr>
              <a:lnSpc>
                <a:spcPct val="120000"/>
              </a:lnSpc>
            </a:pPr>
            <a:r>
              <a:rPr lang="en-GB" sz="5600" dirty="0"/>
              <a:t>To achieve these objectives, the JCS will design and implement management tools such as calls planning, quality plan, KPIs, risk management plan, reporting, etc. This task involves the following</a:t>
            </a:r>
            <a:r>
              <a:rPr lang="en-GB" sz="4000" dirty="0"/>
              <a:t>:</a:t>
            </a:r>
            <a:endParaRPr lang="fr-FR" sz="4000" dirty="0"/>
          </a:p>
          <a:p>
            <a:pPr marL="342900" indent="-342900">
              <a:lnSpc>
                <a:spcPct val="120000"/>
              </a:lnSpc>
              <a:buFontTx/>
              <a:buChar char="-"/>
            </a:pPr>
            <a:r>
              <a:rPr lang="en-GB" sz="5600" dirty="0"/>
              <a:t>Internal communication management and day-to-day management</a:t>
            </a:r>
            <a:endParaRPr lang="fr-FR" sz="5600" dirty="0"/>
          </a:p>
          <a:p>
            <a:pPr marL="342900" indent="-342900">
              <a:lnSpc>
                <a:spcPct val="120000"/>
              </a:lnSpc>
              <a:buFontTx/>
              <a:buChar char="-"/>
            </a:pPr>
            <a:r>
              <a:rPr lang="en-GB" sz="5600" dirty="0"/>
              <a:t>Periodic reporting and document production and archiving</a:t>
            </a:r>
            <a:endParaRPr lang="fr-FR" sz="5600" dirty="0"/>
          </a:p>
          <a:p>
            <a:pPr marL="342900" indent="-342900">
              <a:lnSpc>
                <a:spcPct val="120000"/>
              </a:lnSpc>
              <a:buFontTx/>
              <a:buChar char="-"/>
            </a:pPr>
            <a:r>
              <a:rPr lang="en-GB" sz="5600" dirty="0"/>
              <a:t>Co-ordination and consolidation of annual cost claims by all project partners, under WP1 guidance</a:t>
            </a:r>
            <a:endParaRPr lang="fr-FR" sz="5600" dirty="0"/>
          </a:p>
          <a:p>
            <a:pPr marL="342900" indent="-342900">
              <a:lnSpc>
                <a:spcPct val="120000"/>
              </a:lnSpc>
              <a:buFontTx/>
              <a:buChar char="-"/>
            </a:pPr>
            <a:r>
              <a:rPr lang="en-GB" sz="5600" dirty="0"/>
              <a:t>Monitoring project costs in order to predict, oversee and control the costs incurred and grant funding globally, by WP and by participants; monitor grant usage</a:t>
            </a:r>
            <a:endParaRPr lang="fr-FR" sz="5600" dirty="0"/>
          </a:p>
          <a:p>
            <a:pPr marL="342900" indent="-342900">
              <a:lnSpc>
                <a:spcPct val="120000"/>
              </a:lnSpc>
              <a:buFontTx/>
              <a:buChar char="-"/>
            </a:pPr>
            <a:r>
              <a:rPr lang="en-GB" sz="5600" dirty="0"/>
              <a:t>Under the guidance of WP1, coordinate with P1 projects to collect financial reports</a:t>
            </a:r>
            <a:endParaRPr lang="fr-FR" sz="5600" dirty="0"/>
          </a:p>
          <a:p>
            <a:pPr marL="342900" indent="-342900">
              <a:lnSpc>
                <a:spcPct val="120000"/>
              </a:lnSpc>
              <a:buFontTx/>
              <a:buChar char="-"/>
            </a:pPr>
            <a:r>
              <a:rPr lang="en-GB" sz="5600" dirty="0"/>
              <a:t>Oversight of the application of the consortium agreement</a:t>
            </a:r>
            <a:endParaRPr lang="fr-FR" sz="5600" dirty="0"/>
          </a:p>
          <a:p>
            <a:pPr marL="342900" indent="-342900">
              <a:lnSpc>
                <a:spcPct val="120000"/>
              </a:lnSpc>
              <a:buFontTx/>
              <a:buChar char="-"/>
            </a:pPr>
            <a:r>
              <a:rPr lang="en-GB" sz="5600" dirty="0"/>
              <a:t>Support to individual partners on specific administrative and financial issues</a:t>
            </a:r>
            <a:endParaRPr lang="fr-FR" sz="5600" dirty="0"/>
          </a:p>
          <a:p>
            <a:pPr marL="342900" indent="-342900">
              <a:lnSpc>
                <a:spcPct val="120000"/>
              </a:lnSpc>
              <a:buFontTx/>
              <a:buChar char="-"/>
            </a:pPr>
            <a:r>
              <a:rPr lang="en-GB" sz="5600" dirty="0"/>
              <a:t>Liaise with the PMB for any relevant issues </a:t>
            </a:r>
            <a:endParaRPr lang="fr-FR" sz="5600" dirty="0"/>
          </a:p>
          <a:p>
            <a:pPr marL="342900" indent="-342900">
              <a:lnSpc>
                <a:spcPct val="120000"/>
              </a:lnSpc>
              <a:buFontTx/>
              <a:buChar char="-"/>
            </a:pPr>
            <a:r>
              <a:rPr lang="en-GB" sz="5600" dirty="0"/>
              <a:t>LU will be specifically in charge of the administrative and financial management of beneficiaries from African countries not represented by a national agency in the CSC. </a:t>
            </a:r>
            <a:endParaRPr lang="fr-FR" sz="5600" dirty="0"/>
          </a:p>
          <a:p>
            <a:endParaRPr lang="fr-FR" dirty="0"/>
          </a:p>
        </p:txBody>
      </p:sp>
      <p:sp>
        <p:nvSpPr>
          <p:cNvPr id="3" name="Titre 2">
            <a:extLst>
              <a:ext uri="{FF2B5EF4-FFF2-40B4-BE49-F238E27FC236}">
                <a16:creationId xmlns:a16="http://schemas.microsoft.com/office/drawing/2014/main" id="{1CADC71B-A998-4873-B3B9-BE9150296087}"/>
              </a:ext>
            </a:extLst>
          </p:cNvPr>
          <p:cNvSpPr>
            <a:spLocks noGrp="1"/>
          </p:cNvSpPr>
          <p:nvPr>
            <p:ph type="title"/>
          </p:nvPr>
        </p:nvSpPr>
        <p:spPr/>
        <p:txBody>
          <a:bodyPr/>
          <a:lstStyle/>
          <a:p>
            <a:r>
              <a:rPr lang="fr-FR" dirty="0"/>
              <a:t>WP 2 </a:t>
            </a:r>
            <a:r>
              <a:rPr lang="fr-FR" dirty="0" err="1"/>
              <a:t>Task</a:t>
            </a:r>
            <a:r>
              <a:rPr lang="fr-FR" dirty="0"/>
              <a:t> 2.2</a:t>
            </a:r>
          </a:p>
        </p:txBody>
      </p:sp>
    </p:spTree>
    <p:extLst>
      <p:ext uri="{BB962C8B-B14F-4D97-AF65-F5344CB8AC3E}">
        <p14:creationId xmlns:p14="http://schemas.microsoft.com/office/powerpoint/2010/main" val="32739968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2E3B1DD-9714-48E9-A732-EB2BBBFF4F47}"/>
              </a:ext>
            </a:extLst>
          </p:cNvPr>
          <p:cNvSpPr>
            <a:spLocks noGrp="1"/>
          </p:cNvSpPr>
          <p:nvPr>
            <p:ph idx="1"/>
          </p:nvPr>
        </p:nvSpPr>
        <p:spPr>
          <a:xfrm>
            <a:off x="823570" y="1486663"/>
            <a:ext cx="10326783" cy="4917432"/>
          </a:xfrm>
        </p:spPr>
        <p:txBody>
          <a:bodyPr>
            <a:normAutofit fontScale="77500" lnSpcReduction="20000"/>
          </a:bodyPr>
          <a:lstStyle/>
          <a:p>
            <a:r>
              <a:rPr lang="en-GB" sz="1900" b="1" dirty="0"/>
              <a:t>Task 2.3: Pillar 1 technical coordination </a:t>
            </a:r>
          </a:p>
          <a:p>
            <a:r>
              <a:rPr lang="en-GB" sz="1900" dirty="0"/>
              <a:t>(</a:t>
            </a:r>
            <a:r>
              <a:rPr lang="en-GB" sz="1900" b="1" dirty="0"/>
              <a:t>Task Leader: ANR, MESRS, Contributors: LU, DSI</a:t>
            </a:r>
            <a:r>
              <a:rPr lang="en-GB" sz="1900" dirty="0"/>
              <a:t>)</a:t>
            </a:r>
            <a:r>
              <a:rPr lang="en-GB" sz="1900" b="1" dirty="0"/>
              <a:t> </a:t>
            </a:r>
          </a:p>
          <a:p>
            <a:r>
              <a:rPr lang="en-GB" sz="1900" b="1" dirty="0"/>
              <a:t>M1-M 60</a:t>
            </a:r>
            <a:endParaRPr lang="fr-FR" sz="1900" dirty="0"/>
          </a:p>
          <a:p>
            <a:pPr>
              <a:lnSpc>
                <a:spcPct val="120000"/>
              </a:lnSpc>
            </a:pPr>
            <a:r>
              <a:rPr lang="en-GB" sz="1600" dirty="0"/>
              <a:t>This task will coordinate the Pillar 1 tasks implementation. It will oversee the timely implementation of all the co-fund calls tasks, while keeping focus on the key objectives of the LEAP-RE</a:t>
            </a:r>
            <a:r>
              <a:rPr lang="en-GB" sz="1200" dirty="0"/>
              <a:t>:</a:t>
            </a:r>
            <a:endParaRPr lang="fr-FR" sz="1200" dirty="0"/>
          </a:p>
          <a:p>
            <a:pPr marL="342900" lvl="0" indent="-342900">
              <a:lnSpc>
                <a:spcPct val="120000"/>
              </a:lnSpc>
              <a:buFontTx/>
              <a:buChar char="-"/>
            </a:pPr>
            <a:r>
              <a:rPr lang="en-GB" sz="1500" dirty="0"/>
              <a:t>Drafting of the Detailed Work Plan for Pillar 1 (under the guidance of WP1)</a:t>
            </a:r>
            <a:endParaRPr lang="fr-FR" sz="1500" dirty="0"/>
          </a:p>
          <a:p>
            <a:pPr marL="342900" lvl="0" indent="-342900">
              <a:lnSpc>
                <a:spcPct val="120000"/>
              </a:lnSpc>
              <a:buFontTx/>
              <a:buChar char="-"/>
            </a:pPr>
            <a:r>
              <a:rPr lang="en-GB" sz="1500" dirty="0"/>
              <a:t>Planning and organization of Pillar 1 governance structures meetings </a:t>
            </a:r>
            <a:endParaRPr lang="fr-FR" sz="1500" dirty="0"/>
          </a:p>
          <a:p>
            <a:pPr marL="342900" lvl="0" indent="-342900">
              <a:lnSpc>
                <a:spcPct val="120000"/>
              </a:lnSpc>
              <a:buFontTx/>
              <a:buChar char="-"/>
            </a:pPr>
            <a:r>
              <a:rPr lang="en-GB" sz="1500" dirty="0"/>
              <a:t>Developing management framework to support the Pillar 1 governing structures </a:t>
            </a:r>
            <a:endParaRPr lang="fr-FR" sz="1500" dirty="0"/>
          </a:p>
          <a:p>
            <a:pPr marL="342900" lvl="0" indent="-342900">
              <a:lnSpc>
                <a:spcPct val="120000"/>
              </a:lnSpc>
              <a:buFontTx/>
              <a:buChar char="-"/>
            </a:pPr>
            <a:r>
              <a:rPr lang="en-GB" sz="1500" dirty="0"/>
              <a:t>Coordinating and creating linkages among all the WPs and Pillar activities </a:t>
            </a:r>
            <a:endParaRPr lang="fr-FR" sz="1500" dirty="0"/>
          </a:p>
          <a:p>
            <a:pPr marL="342900" lvl="0" indent="-342900">
              <a:lnSpc>
                <a:spcPct val="120000"/>
              </a:lnSpc>
              <a:buFontTx/>
              <a:buChar char="-"/>
            </a:pPr>
            <a:r>
              <a:rPr lang="en-GB" sz="1500" dirty="0"/>
              <a:t>Monitoring activities, results and risks; take proactive actions to avoid deviations </a:t>
            </a:r>
            <a:endParaRPr lang="fr-FR" sz="1500" dirty="0"/>
          </a:p>
          <a:p>
            <a:pPr marL="342900" lvl="0" indent="-342900">
              <a:lnSpc>
                <a:spcPct val="120000"/>
              </a:lnSpc>
              <a:buFontTx/>
              <a:buChar char="-"/>
            </a:pPr>
            <a:r>
              <a:rPr lang="en-GB" sz="1500" dirty="0"/>
              <a:t>Preparation of technical reports and deliverables in liaison with WP 7&amp;8</a:t>
            </a:r>
            <a:endParaRPr lang="fr-FR" sz="1500" dirty="0"/>
          </a:p>
          <a:p>
            <a:pPr marL="342900" lvl="0" indent="-342900">
              <a:lnSpc>
                <a:spcPct val="120000"/>
              </a:lnSpc>
              <a:buFontTx/>
              <a:buChar char="-"/>
            </a:pPr>
            <a:r>
              <a:rPr lang="en-GB" sz="1500" dirty="0"/>
              <a:t>Implementing quality control procedure for project output</a:t>
            </a:r>
            <a:endParaRPr lang="fr-FR" sz="1500" dirty="0"/>
          </a:p>
          <a:p>
            <a:pPr marL="342900" lvl="0" indent="-342900">
              <a:lnSpc>
                <a:spcPct val="120000"/>
              </a:lnSpc>
              <a:buFontTx/>
              <a:buChar char="-"/>
            </a:pPr>
            <a:r>
              <a:rPr lang="en-GB" sz="1500" dirty="0"/>
              <a:t>Monitoring application of Gender Action Plan (WP1) and respect of ethical guidelines set by Pillar 1</a:t>
            </a:r>
            <a:endParaRPr lang="fr-FR" sz="1500" dirty="0"/>
          </a:p>
          <a:p>
            <a:pPr marL="342900" lvl="0" indent="-342900">
              <a:lnSpc>
                <a:spcPct val="120000"/>
              </a:lnSpc>
              <a:buFontTx/>
              <a:buChar char="-"/>
            </a:pPr>
            <a:r>
              <a:rPr lang="en-GB" sz="1500" dirty="0"/>
              <a:t>Support the establishment of the International Review Panel envisaged within WP7</a:t>
            </a:r>
            <a:endParaRPr lang="fr-FR" sz="1500" dirty="0"/>
          </a:p>
          <a:p>
            <a:pPr marL="342900" lvl="0" indent="-342900">
              <a:lnSpc>
                <a:spcPct val="120000"/>
              </a:lnSpc>
              <a:buFontTx/>
              <a:buChar char="-"/>
            </a:pPr>
            <a:r>
              <a:rPr lang="en-GB" sz="1500" dirty="0"/>
              <a:t>Evaluation of the co-fund call procedures to provide input for potential future calls</a:t>
            </a:r>
            <a:endParaRPr lang="fr-FR" sz="1500" dirty="0"/>
          </a:p>
          <a:p>
            <a:pPr marL="342900" lvl="0" indent="-342900">
              <a:lnSpc>
                <a:spcPct val="120000"/>
              </a:lnSpc>
              <a:buFontTx/>
              <a:buChar char="-"/>
            </a:pPr>
            <a:r>
              <a:rPr lang="en-GB" sz="1500" dirty="0"/>
              <a:t>Management of the Funders Mirror Group (FMG), with the purpose to expand the dialogue with other agencies and ministries, not partners in LEAP-RE</a:t>
            </a:r>
            <a:endParaRPr lang="fr-FR" sz="1500" dirty="0"/>
          </a:p>
          <a:p>
            <a:endParaRPr lang="fr-FR" sz="900" dirty="0"/>
          </a:p>
        </p:txBody>
      </p:sp>
      <p:sp>
        <p:nvSpPr>
          <p:cNvPr id="3" name="Titre 2">
            <a:extLst>
              <a:ext uri="{FF2B5EF4-FFF2-40B4-BE49-F238E27FC236}">
                <a16:creationId xmlns:a16="http://schemas.microsoft.com/office/drawing/2014/main" id="{9C9D5AB8-F783-4BE4-92B2-ED62E23DEEFB}"/>
              </a:ext>
            </a:extLst>
          </p:cNvPr>
          <p:cNvSpPr>
            <a:spLocks noGrp="1"/>
          </p:cNvSpPr>
          <p:nvPr>
            <p:ph type="title"/>
          </p:nvPr>
        </p:nvSpPr>
        <p:spPr/>
        <p:txBody>
          <a:bodyPr/>
          <a:lstStyle/>
          <a:p>
            <a:r>
              <a:rPr lang="fr-FR" dirty="0"/>
              <a:t>WP 2 </a:t>
            </a:r>
            <a:r>
              <a:rPr lang="fr-FR" dirty="0" err="1"/>
              <a:t>Task</a:t>
            </a:r>
            <a:r>
              <a:rPr lang="fr-FR" dirty="0"/>
              <a:t> 2.3</a:t>
            </a:r>
          </a:p>
        </p:txBody>
      </p:sp>
    </p:spTree>
    <p:extLst>
      <p:ext uri="{BB962C8B-B14F-4D97-AF65-F5344CB8AC3E}">
        <p14:creationId xmlns:p14="http://schemas.microsoft.com/office/powerpoint/2010/main" val="28587558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CD22803-589C-46F8-8A03-7C0C5764E762}"/>
              </a:ext>
            </a:extLst>
          </p:cNvPr>
          <p:cNvSpPr>
            <a:spLocks noGrp="1"/>
          </p:cNvSpPr>
          <p:nvPr>
            <p:ph idx="1"/>
          </p:nvPr>
        </p:nvSpPr>
        <p:spPr/>
        <p:txBody>
          <a:bodyPr>
            <a:normAutofit fontScale="85000" lnSpcReduction="10000"/>
          </a:bodyPr>
          <a:lstStyle/>
          <a:p>
            <a:pPr>
              <a:lnSpc>
                <a:spcPct val="110000"/>
              </a:lnSpc>
            </a:pPr>
            <a:r>
              <a:rPr lang="en-GB" b="1" dirty="0"/>
              <a:t>Task 2.4: Managing Pillar 1 communication flows </a:t>
            </a:r>
          </a:p>
          <a:p>
            <a:pPr>
              <a:lnSpc>
                <a:spcPct val="110000"/>
              </a:lnSpc>
            </a:pPr>
            <a:r>
              <a:rPr lang="en-GB" dirty="0"/>
              <a:t>(</a:t>
            </a:r>
            <a:r>
              <a:rPr lang="en-GB" b="1" dirty="0"/>
              <a:t>Task Leader: ANR, MESRS</a:t>
            </a:r>
            <a:r>
              <a:rPr lang="en-GB" dirty="0"/>
              <a:t>)</a:t>
            </a:r>
          </a:p>
          <a:p>
            <a:pPr>
              <a:lnSpc>
                <a:spcPct val="110000"/>
              </a:lnSpc>
            </a:pPr>
            <a:r>
              <a:rPr lang="fr-FR" b="1" dirty="0"/>
              <a:t>M1- M60</a:t>
            </a:r>
          </a:p>
          <a:p>
            <a:pPr marL="342900" lvl="0" indent="-342900">
              <a:lnSpc>
                <a:spcPct val="110000"/>
              </a:lnSpc>
              <a:buFontTx/>
              <a:buChar char="-"/>
            </a:pPr>
            <a:r>
              <a:rPr lang="en-GB" dirty="0"/>
              <a:t>Ensuring efficient communication within Pillar 1 and with the International Review Panel</a:t>
            </a:r>
          </a:p>
          <a:p>
            <a:pPr marL="342900" lvl="0" indent="-342900">
              <a:lnSpc>
                <a:spcPct val="110000"/>
              </a:lnSpc>
              <a:buFontTx/>
              <a:buChar char="-"/>
            </a:pPr>
            <a:r>
              <a:rPr lang="en-GB" dirty="0"/>
              <a:t>Ensuring efficient communication with other Pillars and the LEAP-RE community</a:t>
            </a:r>
          </a:p>
          <a:p>
            <a:pPr marL="342900" lvl="0" indent="-342900">
              <a:lnSpc>
                <a:spcPct val="110000"/>
              </a:lnSpc>
              <a:buFontTx/>
              <a:buChar char="-"/>
            </a:pPr>
            <a:r>
              <a:rPr lang="en-GB" dirty="0"/>
              <a:t>Represent Pillar 1 and its partners, and liaise with the PMB, and on a case by case basis and in accordance with the coordinators, dialogue with the EC and institutional third parties.</a:t>
            </a:r>
          </a:p>
          <a:p>
            <a:pPr marL="342900" lvl="0" indent="-342900">
              <a:lnSpc>
                <a:spcPct val="110000"/>
              </a:lnSpc>
              <a:buFontTx/>
              <a:buChar char="-"/>
            </a:pPr>
            <a:r>
              <a:rPr lang="en-GB" dirty="0"/>
              <a:t>The co-leadership between ANR and MESRS will ensure joint ownership of the calls. It will also facilitate on the ground contacts with African and European stakeholders. </a:t>
            </a:r>
            <a:endParaRPr lang="fr-FR" dirty="0"/>
          </a:p>
        </p:txBody>
      </p:sp>
      <p:sp>
        <p:nvSpPr>
          <p:cNvPr id="3" name="Titre 2">
            <a:extLst>
              <a:ext uri="{FF2B5EF4-FFF2-40B4-BE49-F238E27FC236}">
                <a16:creationId xmlns:a16="http://schemas.microsoft.com/office/drawing/2014/main" id="{2A95383D-A5A5-45FB-BBB4-1B19A36265C3}"/>
              </a:ext>
            </a:extLst>
          </p:cNvPr>
          <p:cNvSpPr>
            <a:spLocks noGrp="1"/>
          </p:cNvSpPr>
          <p:nvPr>
            <p:ph type="title"/>
          </p:nvPr>
        </p:nvSpPr>
        <p:spPr/>
        <p:txBody>
          <a:bodyPr/>
          <a:lstStyle/>
          <a:p>
            <a:r>
              <a:rPr lang="fr-FR" dirty="0"/>
              <a:t>WP 2 </a:t>
            </a:r>
            <a:r>
              <a:rPr lang="fr-FR" dirty="0" err="1"/>
              <a:t>Task</a:t>
            </a:r>
            <a:r>
              <a:rPr lang="fr-FR" dirty="0"/>
              <a:t> 2.4</a:t>
            </a:r>
          </a:p>
        </p:txBody>
      </p:sp>
    </p:spTree>
    <p:extLst>
      <p:ext uri="{BB962C8B-B14F-4D97-AF65-F5344CB8AC3E}">
        <p14:creationId xmlns:p14="http://schemas.microsoft.com/office/powerpoint/2010/main" val="402843110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E8118-E6DE-4F0E-B3DE-9C40D3D90565}"/>
              </a:ext>
            </a:extLst>
          </p:cNvPr>
          <p:cNvSpPr>
            <a:spLocks noGrp="1"/>
          </p:cNvSpPr>
          <p:nvPr>
            <p:ph type="ctrTitle"/>
          </p:nvPr>
        </p:nvSpPr>
        <p:spPr>
          <a:xfrm>
            <a:off x="187825" y="330925"/>
            <a:ext cx="6334896" cy="1860330"/>
          </a:xfrm>
        </p:spPr>
        <p:txBody>
          <a:bodyPr>
            <a:normAutofit fontScale="90000"/>
          </a:bodyPr>
          <a:lstStyle/>
          <a:p>
            <a:r>
              <a:rPr lang="fr-FR" dirty="0"/>
              <a:t>LEAP-RE </a:t>
            </a:r>
            <a:br>
              <a:rPr lang="fr-FR" dirty="0"/>
            </a:br>
            <a:r>
              <a:rPr lang="fr-FR" dirty="0"/>
              <a:t>Kick-OFF MEETING</a:t>
            </a:r>
            <a:br>
              <a:rPr lang="fr-FR" dirty="0"/>
            </a:br>
            <a:r>
              <a:rPr lang="fr-FR" sz="3200" b="0" dirty="0"/>
              <a:t>23-24 March 2021</a:t>
            </a:r>
            <a:endParaRPr lang="en-US" b="0" dirty="0"/>
          </a:p>
        </p:txBody>
      </p:sp>
      <p:sp>
        <p:nvSpPr>
          <p:cNvPr id="3" name="Sous-titre 2">
            <a:extLst>
              <a:ext uri="{FF2B5EF4-FFF2-40B4-BE49-F238E27FC236}">
                <a16:creationId xmlns:a16="http://schemas.microsoft.com/office/drawing/2014/main" id="{FBE6075A-4F1E-412D-8530-A622D0799CD7}"/>
              </a:ext>
            </a:extLst>
          </p:cNvPr>
          <p:cNvSpPr>
            <a:spLocks noGrp="1"/>
          </p:cNvSpPr>
          <p:nvPr>
            <p:ph type="subTitle" idx="1"/>
          </p:nvPr>
        </p:nvSpPr>
        <p:spPr>
          <a:xfrm>
            <a:off x="1216102" y="2947842"/>
            <a:ext cx="4467246" cy="2528793"/>
          </a:xfrm>
        </p:spPr>
        <p:txBody>
          <a:bodyPr>
            <a:normAutofit/>
          </a:bodyPr>
          <a:lstStyle/>
          <a:p>
            <a:r>
              <a:rPr lang="fr-FR" sz="3600" b="1" dirty="0">
                <a:solidFill>
                  <a:srgbClr val="00991D"/>
                </a:solidFill>
              </a:rPr>
              <a:t>Work Package 7</a:t>
            </a:r>
          </a:p>
          <a:p>
            <a:r>
              <a:rPr lang="fi-FI" sz="3600" dirty="0">
                <a:latin typeface="Calibri" panose="020F0502020204030204" pitchFamily="34" charset="0"/>
              </a:rPr>
              <a:t>Managing </a:t>
            </a:r>
            <a:r>
              <a:rPr lang="en-GB" sz="3600" dirty="0">
                <a:latin typeface="Calibri" panose="020F0502020204030204" pitchFamily="34" charset="0"/>
                <a:ea typeface="Calibri" panose="020F0502020204030204" pitchFamily="34" charset="0"/>
                <a:cs typeface="Calibri" panose="020F0502020204030204" pitchFamily="34" charset="0"/>
              </a:rPr>
              <a:t>calls and selecting R&amp;I projects</a:t>
            </a:r>
            <a:r>
              <a:rPr lang="fi-FI" sz="3600" b="1" dirty="0"/>
              <a:t> </a:t>
            </a:r>
            <a:endParaRPr lang="fr-FR" sz="3600" b="1" dirty="0"/>
          </a:p>
        </p:txBody>
      </p:sp>
    </p:spTree>
    <p:extLst>
      <p:ext uri="{BB962C8B-B14F-4D97-AF65-F5344CB8AC3E}">
        <p14:creationId xmlns:p14="http://schemas.microsoft.com/office/powerpoint/2010/main" val="35308237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8FE71A6-3016-40F9-A0F9-C4C10EA24195}"/>
              </a:ext>
            </a:extLst>
          </p:cNvPr>
          <p:cNvSpPr>
            <a:spLocks noGrp="1"/>
          </p:cNvSpPr>
          <p:nvPr>
            <p:ph idx="1"/>
          </p:nvPr>
        </p:nvSpPr>
        <p:spPr>
          <a:xfrm>
            <a:off x="823570" y="1197429"/>
            <a:ext cx="10326783" cy="5206666"/>
          </a:xfrm>
        </p:spPr>
        <p:txBody>
          <a:bodyPr>
            <a:normAutofit lnSpcReduction="10000"/>
          </a:bodyPr>
          <a:lstStyle/>
          <a:p>
            <a:r>
              <a:rPr lang="en-US" b="1" dirty="0">
                <a:solidFill>
                  <a:srgbClr val="00991D"/>
                </a:solidFill>
              </a:rPr>
              <a:t>Objectives of this WP7 are:</a:t>
            </a:r>
          </a:p>
          <a:p>
            <a:pPr marL="342900" indent="-342900">
              <a:buFont typeface="Arial" panose="020B0604020202020204" pitchFamily="34" charset="0"/>
              <a:buChar char="•"/>
            </a:pPr>
            <a:r>
              <a:rPr lang="en-US" sz="2000" dirty="0"/>
              <a:t>Prepare and launch one or more transnational calls with EC co-funding</a:t>
            </a:r>
          </a:p>
          <a:p>
            <a:pPr marL="342900" indent="-342900">
              <a:buFont typeface="Arial" panose="020B0604020202020204" pitchFamily="34" charset="0"/>
              <a:buChar char="•"/>
            </a:pPr>
            <a:r>
              <a:rPr lang="en-US" sz="2000" dirty="0"/>
              <a:t>Implement the calls evaluation, with scoring, ranking and funding decisions; </a:t>
            </a:r>
          </a:p>
          <a:p>
            <a:pPr marL="342900" indent="-342900">
              <a:buFont typeface="Arial" panose="020B0604020202020204" pitchFamily="34" charset="0"/>
              <a:buChar char="•"/>
            </a:pPr>
            <a:r>
              <a:rPr lang="en-US" sz="2000" dirty="0"/>
              <a:t>manage the two-stage evaluation process, including the EU and national eligibility checks; </a:t>
            </a:r>
          </a:p>
          <a:p>
            <a:pPr marL="342900" indent="-342900">
              <a:buFont typeface="Arial" panose="020B0604020202020204" pitchFamily="34" charset="0"/>
              <a:buChar char="•"/>
            </a:pPr>
            <a:r>
              <a:rPr lang="en-US" sz="2000" dirty="0"/>
              <a:t>manage international peer review</a:t>
            </a:r>
          </a:p>
          <a:p>
            <a:pPr marL="342900" indent="-342900">
              <a:buFont typeface="Arial" panose="020B0604020202020204" pitchFamily="34" charset="0"/>
              <a:buChar char="•"/>
            </a:pPr>
            <a:r>
              <a:rPr lang="en-US" sz="2000" dirty="0"/>
              <a:t>Ensure contracting arrangements between selected project participants and their funding party</a:t>
            </a:r>
            <a:br>
              <a:rPr lang="en-GB" sz="1600" dirty="0"/>
            </a:br>
            <a:endParaRPr lang="en-GB" sz="1600" dirty="0"/>
          </a:p>
          <a:p>
            <a:pPr marL="285750" indent="-285750">
              <a:buFont typeface="Wingdings" panose="05000000000000000000" pitchFamily="2" charset="2"/>
              <a:buChar char="q"/>
            </a:pPr>
            <a:r>
              <a:rPr lang="en-US" sz="1800" b="1" dirty="0"/>
              <a:t>WP7 duration: </a:t>
            </a:r>
            <a:r>
              <a:rPr lang="en-US" sz="1800" dirty="0"/>
              <a:t>M1-M60</a:t>
            </a:r>
          </a:p>
          <a:p>
            <a:pPr marL="285750" indent="-285750">
              <a:buFont typeface="Wingdings" panose="05000000000000000000" pitchFamily="2" charset="2"/>
              <a:buChar char="q"/>
            </a:pPr>
            <a:r>
              <a:rPr lang="en-US" sz="1800" b="1" dirty="0"/>
              <a:t>Partners involved: </a:t>
            </a:r>
            <a:br>
              <a:rPr lang="en-US" sz="1800" b="1" dirty="0"/>
            </a:br>
            <a:r>
              <a:rPr lang="en-US" sz="1800" b="1" dirty="0"/>
              <a:t>Coordinators: </a:t>
            </a:r>
            <a:r>
              <a:rPr lang="en-US" sz="1800" dirty="0"/>
              <a:t>ANR (France) &amp; MESRS (Algeria)</a:t>
            </a:r>
          </a:p>
          <a:p>
            <a:pPr marL="285750" indent="-285750" algn="just">
              <a:lnSpc>
                <a:spcPct val="110000"/>
              </a:lnSpc>
              <a:buFont typeface="Wingdings" panose="05000000000000000000" pitchFamily="2" charset="2"/>
              <a:buChar char="q"/>
            </a:pPr>
            <a:r>
              <a:rPr lang="en-US" sz="1800" b="1" dirty="0"/>
              <a:t>Contributors:</a:t>
            </a:r>
            <a:r>
              <a:rPr lang="en-US" sz="1800" dirty="0"/>
              <a:t> </a:t>
            </a:r>
            <a:r>
              <a:rPr lang="en-GB" sz="1800" dirty="0"/>
              <a:t>MENFPESRS (Morocco), IRESEN (Morocco), ASRT (Egypt), DSI (South Africa), SANEDI (South Africa), </a:t>
            </a:r>
            <a:r>
              <a:rPr lang="en-GB" sz="1800" dirty="0" err="1"/>
              <a:t>Université</a:t>
            </a:r>
            <a:r>
              <a:rPr lang="en-GB" sz="1800" dirty="0"/>
              <a:t> de Lomé (Togo), FRS-FNRS (Belgium), AKA (Finland), NEXA (France), FZJ-</a:t>
            </a:r>
            <a:r>
              <a:rPr lang="en-GB" sz="1800" dirty="0" err="1"/>
              <a:t>PtJ</a:t>
            </a:r>
            <a:r>
              <a:rPr lang="en-GB" sz="1800" dirty="0"/>
              <a:t> (Germany), FCT (Portugal), UEFISCDI (Romania), CDTI (Spain), Loughborough University (UK).</a:t>
            </a:r>
          </a:p>
          <a:p>
            <a:endParaRPr lang="en-US" sz="1600" dirty="0"/>
          </a:p>
          <a:p>
            <a:endParaRPr lang="en-US" sz="1600" dirty="0"/>
          </a:p>
        </p:txBody>
      </p:sp>
      <p:sp>
        <p:nvSpPr>
          <p:cNvPr id="3" name="Titre 2">
            <a:extLst>
              <a:ext uri="{FF2B5EF4-FFF2-40B4-BE49-F238E27FC236}">
                <a16:creationId xmlns:a16="http://schemas.microsoft.com/office/drawing/2014/main" id="{AE974180-603F-4904-AAC0-0A2F5D828A8D}"/>
              </a:ext>
            </a:extLst>
          </p:cNvPr>
          <p:cNvSpPr>
            <a:spLocks noGrp="1"/>
          </p:cNvSpPr>
          <p:nvPr>
            <p:ph type="title"/>
          </p:nvPr>
        </p:nvSpPr>
        <p:spPr/>
        <p:txBody>
          <a:bodyPr/>
          <a:lstStyle/>
          <a:p>
            <a:r>
              <a:rPr lang="en-US" dirty="0"/>
              <a:t>WP7: Introduction</a:t>
            </a:r>
          </a:p>
        </p:txBody>
      </p:sp>
    </p:spTree>
    <p:extLst>
      <p:ext uri="{BB962C8B-B14F-4D97-AF65-F5344CB8AC3E}">
        <p14:creationId xmlns:p14="http://schemas.microsoft.com/office/powerpoint/2010/main" val="2329670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E09E9B6454034A890F6D29673EA9D1" ma:contentTypeVersion="4" ma:contentTypeDescription="Crée un document." ma:contentTypeScope="" ma:versionID="b6c6e1177782303425c482b850ed3f64">
  <xsd:schema xmlns:xsd="http://www.w3.org/2001/XMLSchema" xmlns:xs="http://www.w3.org/2001/XMLSchema" xmlns:p="http://schemas.microsoft.com/office/2006/metadata/properties" xmlns:ns2="d4d661f9-52be-4c93-9463-11d2d91f43be" targetNamespace="http://schemas.microsoft.com/office/2006/metadata/properties" ma:root="true" ma:fieldsID="f1031b129bbfb6c1f2b03f767fd2a578" ns2:_="">
    <xsd:import namespace="d4d661f9-52be-4c93-9463-11d2d91f43b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d661f9-52be-4c93-9463-11d2d91f43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FD8E80-F644-4D07-8096-A0EFCF5CB711}">
  <ds:schemaRefs>
    <ds:schemaRef ds:uri="http://schemas.microsoft.com/sharepoint/v3/contenttype/forms"/>
  </ds:schemaRefs>
</ds:datastoreItem>
</file>

<file path=customXml/itemProps2.xml><?xml version="1.0" encoding="utf-8"?>
<ds:datastoreItem xmlns:ds="http://schemas.openxmlformats.org/officeDocument/2006/customXml" ds:itemID="{4F52E526-351E-47E7-B7C6-A66714658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d661f9-52be-4c93-9463-11d2d91f43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492A40-DAD3-4225-84CA-3544EA44D2E1}">
  <ds:schemaRefs>
    <ds:schemaRef ds:uri="http://schemas.microsoft.com/office/2006/metadata/properties"/>
    <ds:schemaRef ds:uri="http://purl.org/dc/dcmitype/"/>
    <ds:schemaRef ds:uri="http://purl.org/dc/elements/1.1/"/>
    <ds:schemaRef ds:uri="http://schemas.microsoft.com/office/2006/documentManagement/types"/>
    <ds:schemaRef ds:uri="http://purl.org/dc/terms/"/>
    <ds:schemaRef ds:uri="http://www.w3.org/XML/1998/namespace"/>
    <ds:schemaRef ds:uri="d4d661f9-52be-4c93-9463-11d2d91f43b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5500</TotalTime>
  <Words>2897</Words>
  <Application>Microsoft Office PowerPoint</Application>
  <PresentationFormat>Grand écran</PresentationFormat>
  <Paragraphs>235</Paragraphs>
  <Slides>23</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vt:i4>
      </vt:variant>
    </vt:vector>
  </HeadingPairs>
  <TitlesOfParts>
    <vt:vector size="30" baseType="lpstr">
      <vt:lpstr>Arial</vt:lpstr>
      <vt:lpstr>Calibri</vt:lpstr>
      <vt:lpstr>Rubik</vt:lpstr>
      <vt:lpstr>Times New Roman</vt:lpstr>
      <vt:lpstr>Verdana</vt:lpstr>
      <vt:lpstr>Wingdings</vt:lpstr>
      <vt:lpstr>Thème Office</vt:lpstr>
      <vt:lpstr>LEAP-RE  Kick-OFF MEETING 23-24 March 2021</vt:lpstr>
      <vt:lpstr>WP2: Introduction</vt:lpstr>
      <vt:lpstr>WP2 Main Milestones</vt:lpstr>
      <vt:lpstr>WP 2 Task 2.1</vt:lpstr>
      <vt:lpstr>WP 2 Task 2.2</vt:lpstr>
      <vt:lpstr>WP 2 Task 2.3</vt:lpstr>
      <vt:lpstr>WP 2 Task 2.4</vt:lpstr>
      <vt:lpstr>LEAP-RE  Kick-OFF MEETING 23-24 March 2021</vt:lpstr>
      <vt:lpstr>WP7: Introduction</vt:lpstr>
      <vt:lpstr>WP7: Completed Actions since Pilar1 KoM (15/10)</vt:lpstr>
      <vt:lpstr>WP7: Completed Actions since Pilar1 KoM (15/10)</vt:lpstr>
      <vt:lpstr>WP7: Selection process</vt:lpstr>
      <vt:lpstr>WP7: Two steps selection system</vt:lpstr>
      <vt:lpstr>WP7: Deliverables</vt:lpstr>
      <vt:lpstr>WP7:Risk assessment </vt:lpstr>
      <vt:lpstr>LEAP-RE  Kick-OFF MEETING 23-24 March 2021</vt:lpstr>
      <vt:lpstr>WP 8: Introduction</vt:lpstr>
      <vt:lpstr>WP 8 Objectives and description</vt:lpstr>
      <vt:lpstr>WP 8 Task 8.1, 8.2</vt:lpstr>
      <vt:lpstr>WP 8 Task 8.3</vt:lpstr>
      <vt:lpstr>WP 8 Task 8.4</vt:lpstr>
      <vt:lpstr>WP 8 Task 8.5</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Carine VALETTE</dc:creator>
  <cp:lastModifiedBy>francois.moisan</cp:lastModifiedBy>
  <cp:revision>124</cp:revision>
  <dcterms:created xsi:type="dcterms:W3CDTF">2021-01-28T08:37:55Z</dcterms:created>
  <dcterms:modified xsi:type="dcterms:W3CDTF">2021-03-22T15:26:57Z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0x0101004FE09E9B6454034A890F6D29673EA9D1</vt:lpwstr>
  </property>
</Properties>
</file>